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Oswald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86BFCE-5E29-4969-84A3-2971C1973451}">
  <a:tblStyle styleId="{8E86BFCE-5E29-4969-84A3-2971C19734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Oswald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Oswald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bce92805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bce92805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500"/>
              </a:spcAft>
              <a:buNone/>
            </a:pP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Transaccions: 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Hibernate s'integra amb JTA (Java Transaction API) per a la gestió de transaccions. Les transaccions declaratives es configuren mitjançant fitxers de configuració o anotacions, mentre que les transaccions programàtiques són gestionades mitjançant codi Java.</a:t>
            </a:r>
            <a:b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Interfície </a:t>
            </a:r>
            <a:r>
              <a:rPr b="1" lang="ca" sz="1300">
                <a:solidFill>
                  <a:srgbClr val="0D0D0D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 interfície Session serveix per a la interacció amb la base de dades. Un objecte que implementi </a:t>
            </a:r>
            <a:r>
              <a:rPr b="1" lang="ca" sz="13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representa una connexió amb la base de dades.</a:t>
            </a:r>
            <a:endParaRPr b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bce92805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bce92805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0481a46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d0481a46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Base class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@Inheritance(strategy =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InheritanceType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.JOINED)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@Id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@GeneratedValue(strategy =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GenerationType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.IDENTITY)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id;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title;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LocalDate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publishingDate;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Getters and setters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Subclasses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Book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Publication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pages;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@ManyToOne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Author</a:t>
            </a: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author;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// Getters and setters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ce9280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bce9280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d0481a466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d0481a466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d0481a466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d0481a466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c230820b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c230820b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0481a466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d0481a466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6fcb35bf_0_2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46fcb35bf_0_2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b7c4bd64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b7c4bd64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b7c4bd64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b7c4bd64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b7c4bd648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b7c4bd648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9557bf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9557bf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9557bf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9557bf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bce9280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bce9280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bce92805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bce92805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0481a46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0481a46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Transaccions: 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Hibernate s'integra amb JTA (Java Transaction API) per a la gestió de transaccions. Les transaccions declaratives es configuren mitjançant fitxers de configuració o anotacions, mentre que les transaccions programàtiques són gestionades mitjançant codi Java.</a:t>
            </a:r>
            <a:b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b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Interfície </a:t>
            </a:r>
            <a:r>
              <a:rPr b="1" lang="ca" sz="1300">
                <a:solidFill>
                  <a:srgbClr val="0D0D0D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 interfície Session serveix per a la interacció amb la base de dades. Un objecte que implementi </a:t>
            </a:r>
            <a:r>
              <a:rPr b="1" lang="ca" sz="13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Session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representa una connexió amb la base de dades.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hyperlink" Target="http://www.hibernate.org" TargetMode="External"/><Relationship Id="rId5" Type="http://schemas.openxmlformats.org/officeDocument/2006/relationships/hyperlink" Target="https://www.altdigital.tech/resources/altdigitalpedia/hibernate-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 sistema Hibernate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-Estratègies de gestió de persistència-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02" y="4231894"/>
            <a:ext cx="3058176" cy="8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34550" y="3428325"/>
            <a:ext cx="31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Arnau Pons</a:t>
            </a:r>
            <a:b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Marta Sunyer</a:t>
            </a:r>
            <a:b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Pau Galopa</a:t>
            </a:r>
            <a:b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r>
              <a:rPr lang="ca" sz="13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David Griera</a:t>
            </a:r>
            <a:endParaRPr sz="6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90650" y="445025"/>
            <a:ext cx="71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 TÈCNIQUES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90650" y="1017725"/>
            <a:ext cx="8478600" cy="3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HQL (Hibernate Query Language):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Ofereix el llenguatge per realitzar consultes a la base de dades.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Opera sobre classes Java i propietats d'objectes en lloc de taules i columnes.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Similar a SQL però dissenyat per ser més intuïtiu i orientat a objectes.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Càrrega Diferida (Lazy Loading)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Permet la càrrega </a:t>
            </a:r>
            <a:r>
              <a:rPr b="1" i="1" lang="ca" sz="1300">
                <a:solidFill>
                  <a:srgbClr val="0D0D0D"/>
                </a:solidFill>
              </a:rPr>
              <a:t>diferida</a:t>
            </a:r>
            <a:r>
              <a:rPr lang="ca" sz="1300">
                <a:solidFill>
                  <a:srgbClr val="0D0D0D"/>
                </a:solidFill>
              </a:rPr>
              <a:t> de les relacions entre objectes.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Carrega només les dades necessàries en el moment que es requereixin.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Evita carregar tota la informació associada a un objecte quan es crea una instancia.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Millora de rendiment.</a:t>
            </a:r>
            <a:endParaRPr sz="1300">
              <a:solidFill>
                <a:srgbClr val="0D0D0D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43" name="Google Shape;143;p22"/>
          <p:cNvGraphicFramePr/>
          <p:nvPr/>
        </p:nvGraphicFramePr>
        <p:xfrm>
          <a:off x="2390338" y="216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{8E86BFCE-5E29-4969-84A3-2971C1973451}</a:tableStyleId>
              </a:tblPr>
              <a:tblGrid>
                <a:gridCol w="4363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A4C2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hql = </a:t>
                      </a:r>
                      <a:r>
                        <a:rPr lang="ca">
                          <a:solidFill>
                            <a:srgbClr val="B6D7A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"FROM Employee"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>
                        <a:solidFill>
                          <a:srgbClr val="EFEFE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9FC5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Query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query = session.</a:t>
                      </a:r>
                      <a:r>
                        <a:rPr lang="ca">
                          <a:solidFill>
                            <a:srgbClr val="A4C2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createQuery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(hql);</a:t>
                      </a:r>
                      <a:endParaRPr>
                        <a:solidFill>
                          <a:srgbClr val="EFEFE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9FC5E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results = query.</a:t>
                      </a:r>
                      <a:r>
                        <a:rPr lang="ca">
                          <a:solidFill>
                            <a:srgbClr val="A4C2F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</a:t>
                      </a:r>
                      <a:r>
                        <a:rPr lang="ca">
                          <a:solidFill>
                            <a:srgbClr val="EFEFE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>
                        <a:solidFill>
                          <a:srgbClr val="EFEFE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611100" y="537850"/>
            <a:ext cx="63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 TÈCNIQUES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654525" y="1203150"/>
            <a:ext cx="7944000" cy="3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Cache de Segon Nivell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S’implementa una cache L2 per guardar objectes recuperats de la base de dades.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Redueix el nombre de consultes a la base de dades.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Millora el rendiment general, sobretot en grans projectes.</a:t>
            </a:r>
            <a:endParaRPr sz="1300">
              <a:solidFill>
                <a:srgbClr val="0D0D0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Suport per a Diverses Bases de Dades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C</a:t>
            </a:r>
            <a:r>
              <a:rPr lang="ca" sz="1300">
                <a:solidFill>
                  <a:srgbClr val="0D0D0D"/>
                </a:solidFill>
              </a:rPr>
              <a:t>ompatible amb una àmplia varietat de bases de dades relacionals:</a:t>
            </a:r>
            <a:endParaRPr sz="1300">
              <a:solidFill>
                <a:srgbClr val="0D0D0D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b="1" lang="ca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MySQL</a:t>
            </a:r>
            <a:r>
              <a:rPr lang="ca" sz="1300">
                <a:solidFill>
                  <a:srgbClr val="0D0D0D"/>
                </a:solidFill>
              </a:rPr>
              <a:t>,  </a:t>
            </a:r>
            <a:r>
              <a:rPr b="1" lang="ca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r>
              <a:rPr lang="ca" sz="1300">
                <a:solidFill>
                  <a:srgbClr val="0D0D0D"/>
                </a:solidFill>
              </a:rPr>
              <a:t>,  </a:t>
            </a:r>
            <a:r>
              <a:rPr b="1" lang="ca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Oracle</a:t>
            </a:r>
            <a:r>
              <a:rPr lang="ca" sz="1300">
                <a:solidFill>
                  <a:srgbClr val="0D0D0D"/>
                </a:solidFill>
              </a:rPr>
              <a:t>,  </a:t>
            </a:r>
            <a:r>
              <a:rPr b="1" lang="ca" sz="130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SQLServer</a:t>
            </a:r>
            <a:r>
              <a:rPr lang="ca" sz="1300">
                <a:solidFill>
                  <a:srgbClr val="0D0D0D"/>
                </a:solidFill>
              </a:rPr>
              <a:t>, i altres.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Facilita la portabilitat de les aplicacions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Permet canvis de base de dades sense modificacions significativess en el codi.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Gestió de l'Estat de l'Objecte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Es monitoritza l'estat dels objectes, es detecta automàticament els canvis i els sincronitza amb la BD.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Diferents estats: </a:t>
            </a:r>
            <a:r>
              <a:rPr b="1" i="1" lang="ca" sz="1300">
                <a:solidFill>
                  <a:srgbClr val="0D0D0D"/>
                </a:solidFill>
              </a:rPr>
              <a:t>transient</a:t>
            </a:r>
            <a:r>
              <a:rPr lang="ca" sz="1300">
                <a:solidFill>
                  <a:srgbClr val="0D0D0D"/>
                </a:solidFill>
              </a:rPr>
              <a:t>, </a:t>
            </a:r>
            <a:r>
              <a:rPr b="1" i="1" lang="ca" sz="1300">
                <a:solidFill>
                  <a:srgbClr val="0D0D0D"/>
                </a:solidFill>
              </a:rPr>
              <a:t>persistent</a:t>
            </a:r>
            <a:r>
              <a:rPr lang="ca" sz="1300">
                <a:solidFill>
                  <a:srgbClr val="0D0D0D"/>
                </a:solidFill>
              </a:rPr>
              <a:t>, o </a:t>
            </a:r>
            <a:r>
              <a:rPr b="1" i="1" lang="ca" sz="1300">
                <a:solidFill>
                  <a:srgbClr val="0D0D0D"/>
                </a:solidFill>
              </a:rPr>
              <a:t>detached</a:t>
            </a:r>
            <a:r>
              <a:rPr lang="ca" sz="1300">
                <a:solidFill>
                  <a:srgbClr val="0D0D0D"/>
                </a:solidFill>
              </a:rPr>
              <a:t>, segons la seva relació amb la base de dades i la sessió activa.</a:t>
            </a:r>
            <a:endParaRPr b="1" sz="1300">
              <a:solidFill>
                <a:srgbClr val="0D0D0D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9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13225" y="445025"/>
            <a:ext cx="63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ca"/>
              <a:t>CARACTERÍSTIQUES TÈCNIQUES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31150" y="1096800"/>
            <a:ext cx="83262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Suport per a Herència i Associacions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S’ofereix un robust suport per a herència i associacions entre classes Java.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Gestiona tant associacions unidireccionals com bidireccionals (per exemple, un a molts, molts a molts), així com la representació de relacions d'herència entre classes.</a:t>
            </a:r>
            <a:endParaRPr b="1" sz="1300">
              <a:solidFill>
                <a:srgbClr val="0D0D0D"/>
              </a:solidFill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158" name="Google Shape;158;p24"/>
          <p:cNvGraphicFramePr/>
          <p:nvPr/>
        </p:nvGraphicFramePr>
        <p:xfrm>
          <a:off x="2200775" y="2365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{8E86BFCE-5E29-4969-84A3-2971C1973451}</a:tableStyleId>
              </a:tblPr>
              <a:tblGrid>
                <a:gridCol w="474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@Entity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@Inheritance(strategy =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InheritanceType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.JOINED)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abstract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Publication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@Id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@GeneratedValue(strategy =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GenerationType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.IDENTITY)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id;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@Entity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Book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extends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Publication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pages;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@ManyToOne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ca" sz="1100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ca" sz="1100">
                          <a:solidFill>
                            <a:srgbClr val="F1FA8C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Author</a:t>
                      </a: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author;</a:t>
                      </a:r>
                      <a:endParaRPr sz="1100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>
                        <a:solidFill>
                          <a:srgbClr val="A4C2F4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75" y="1164626"/>
            <a:ext cx="3522000" cy="32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246700" y="1101275"/>
            <a:ext cx="5376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Objectes de Configuració:</a:t>
            </a:r>
            <a:endParaRPr b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configura a través d'un objecte central.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Conté el necessari per la comunicació amb la BD dades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També la configuració del mapeig de les classes.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crea una sola vegada durant la inicialització de l'aplicació.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SessionFactory:</a:t>
            </a:r>
            <a:endParaRPr b="1" i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Objecte de creació de sessions amb la configuració per a la persistència de dades.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Session:</a:t>
            </a:r>
            <a:endParaRPr b="1" i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Permet interactuar amb la base de dades.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Representa una connexió activa amb la BD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Permet operacions CRUD.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Sincronitza automàticament els canvis amb la base de dades.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75" y="1164626"/>
            <a:ext cx="3522000" cy="32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46700" y="1101275"/>
            <a:ext cx="5376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Transaction:</a:t>
            </a:r>
            <a:endParaRPr b="1" i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Les transaccions asseguren que les operacions es fan de manera atòmica i consistent.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Les transaccions poden ser gestionades automàticament per Hibernate, o bé el desenvolupador pot gestionar-les manualment.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Promouen el concepte d'ACID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Atomicitat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Consistència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Aïllament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, 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Durabilitat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Query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i </a:t>
            </a: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Criteria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Query s'utilitza per realitzar consultes amb 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HQL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Criteria ofereix una API per construir consultes de manera programàtica (a traves crides al objecte).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És especialment útil per generar consultes dinàmiques en funció de les necessitats de l'aplicació.</a:t>
            </a:r>
            <a:endParaRPr b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575" y="1164626"/>
            <a:ext cx="3522000" cy="32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246700" y="1101275"/>
            <a:ext cx="5376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Session i Transaction en el Cicle de Vida de la Persistència:</a:t>
            </a:r>
            <a:endParaRPr b="1" i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 sessió comença quan es crea una instància de </a:t>
            </a:r>
            <a:r>
              <a:rPr b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Session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tanca després d'una </a:t>
            </a:r>
            <a:r>
              <a:rPr i="1"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transacció</a:t>
            </a: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Durant aquest període, els objectes poden ser guardats, actualitzats, o eliminats de la base de dades.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Durant una transacció, les operacions es realitzen en memòria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 es reflecteixen a la base de dades fins que es fa un commit</a:t>
            </a:r>
            <a:endParaRPr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Font typeface="Playfair Display"/>
              <a:buChar char="-"/>
            </a:pPr>
            <a:r>
              <a:rPr lang="ca" sz="1300">
                <a:solidFill>
                  <a:srgbClr val="0D0D0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garanteix que l'operació sigui consistent.</a:t>
            </a:r>
            <a:endParaRPr b="1" i="1" sz="1300">
              <a:solidFill>
                <a:srgbClr val="0D0D0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METODOLOGIA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713250" y="1064750"/>
            <a:ext cx="77175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400"/>
              <a:t>Procés general, des de la configuració fins a la realització d'operacions bàsiques i optimització del sistema:</a:t>
            </a:r>
            <a:endParaRPr i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Configuració de l'entorn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Afegir les dependències necessàries per integrar l'eina ORM amb l'aplicació.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Configurar la connexió a la base de dades mitjançant un fitxer de configuració (</a:t>
            </a:r>
            <a:r>
              <a:rPr lang="ca" sz="1300">
                <a:solidFill>
                  <a:srgbClr val="188038"/>
                </a:solidFill>
              </a:rPr>
              <a:t>hibernate.cfg.xml</a:t>
            </a:r>
            <a:r>
              <a:rPr lang="ca" sz="1300"/>
              <a:t>).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Gestió de sessions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Crear un </a:t>
            </a:r>
            <a:r>
              <a:rPr lang="ca" sz="1300">
                <a:solidFill>
                  <a:srgbClr val="188038"/>
                </a:solidFill>
              </a:rPr>
              <a:t>SessionFactory</a:t>
            </a:r>
            <a:r>
              <a:rPr lang="ca" sz="1300"/>
              <a:t> per establir la connexió amb la base de dades.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Obtenir sessions a través del </a:t>
            </a:r>
            <a:r>
              <a:rPr lang="ca" sz="1300">
                <a:solidFill>
                  <a:srgbClr val="188038"/>
                </a:solidFill>
              </a:rPr>
              <a:t>SessionFactory</a:t>
            </a:r>
            <a:r>
              <a:rPr lang="ca" sz="1300"/>
              <a:t> per realitzar operacions de persistència.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Mapeig d'objectes a taules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Definir les entitats com a classes Java i mapejar les propietats a les columnes de les taules.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Definir les relacions entre les entitats, com associacions i herència.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Configuració de transaccions</a:t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Gestionar les transaccions de manera automàtica o manual, segons es necessiti per garantir la coherència de les dades.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9" name="Google Shape;189;p28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METODOLOGIA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13250" y="1064750"/>
            <a:ext cx="77175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Operacions CRUD</a:t>
            </a:r>
            <a:endParaRPr b="1"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Realitzar operacions bàsiques com crear, llegir, actualitzar i esborrar registres a la base de dades utilitzant les sessions.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Optimització i rendiment</a:t>
            </a:r>
            <a:endParaRPr b="1"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Utilitzar tècniques com la càrrega diferida (Lazy Loading) i la memòria cau de segon nivell per millorar el rendiment.</a:t>
            </a:r>
            <a:endParaRPr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Escriure consultes eficients mitjançant un llenguatge de consultes propi orientat a objectes.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/>
              <a:t>Gestió d'errors i excepcions</a:t>
            </a:r>
            <a:endParaRPr b="1" sz="1300"/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a" sz="1300"/>
              <a:t>Capturar i gestionar errors i excepcions durant les operacions de persistència i transaccions per garantir l'estabilitat de l'aplicació.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12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509050" y="419275"/>
            <a:ext cx="233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descr="preencoded.png"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4984" y="0"/>
            <a:ext cx="342901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13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311700" y="1234075"/>
            <a:ext cx="47865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400"/>
              <a:t>En l'elaboració d'aquesta presentació s'han consultat les referències bibliogràfiques següents, on es pot aprofundir en el sistema Hibernate: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Hibernate. (s. f.). Hibernate ORM. Recuperado el 5 de diciembre de 2024, de </a:t>
            </a:r>
            <a:r>
              <a:rPr lang="ca" sz="1400" u="sng">
                <a:solidFill>
                  <a:schemeClr val="hlink"/>
                </a:solidFill>
                <a:hlinkClick r:id="rId4"/>
              </a:rPr>
              <a:t>http://www.hibernate.org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Bauer, C., &amp; King, G. (2004). Hibernate in Action. Greenwich, CT: Manning Publications.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a" sz="1400"/>
              <a:t>Alt Digital. (s. f.). Hibernate ORM. Recuperado el 5 de diciembre de 2024, de </a:t>
            </a:r>
            <a:r>
              <a:rPr lang="ca" sz="1400" u="sng">
                <a:solidFill>
                  <a:schemeClr val="hlink"/>
                </a:solidFill>
                <a:hlinkClick r:id="rId5"/>
              </a:rPr>
              <a:t>https://www.altdigital.tech/resources/altdigitalpedia/hibernate-orm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2500"/>
              <a:t>Gràcies per la vostra atenció!</a:t>
            </a:r>
            <a:endParaRPr b="1"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880225" y="1411750"/>
            <a:ext cx="3858900" cy="3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75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 sz="1854"/>
              <a:t>Introducció</a:t>
            </a:r>
            <a:endParaRPr sz="18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4"/>
          </a:p>
          <a:p>
            <a:pPr indent="-3375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ca" sz="1854"/>
              <a:t>Funcionalitats</a:t>
            </a:r>
            <a:endParaRPr sz="18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4"/>
          </a:p>
          <a:p>
            <a:pPr indent="-3375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ca" sz="1854"/>
              <a:t>Particularitats</a:t>
            </a:r>
            <a:endParaRPr sz="18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4"/>
          </a:p>
          <a:p>
            <a:pPr indent="-3375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ca" sz="1854"/>
              <a:t>Utilitats</a:t>
            </a:r>
            <a:endParaRPr sz="185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4"/>
          </a:p>
          <a:p>
            <a:pPr indent="-3375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ca" sz="1854"/>
              <a:t>A</a:t>
            </a:r>
            <a:r>
              <a:rPr lang="ca" sz="1854"/>
              <a:t>vantatges</a:t>
            </a:r>
            <a:endParaRPr sz="1854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4739125" y="1411750"/>
            <a:ext cx="38589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6.      </a:t>
            </a:r>
            <a:r>
              <a:rPr lang="ca" sz="1700"/>
              <a:t>Limitacions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/>
              <a:t>7.      Característiques tècniques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/>
              <a:t>8.      Arquitectura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/>
              <a:t>9.      Metodologia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700"/>
              <a:t>10.    Bibliografia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9" name="Google Shape;69;p14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58125" y="1205675"/>
            <a:ext cx="49536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Framework ORM per Java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Mapeja objectes de domini a taules a BD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Simplifica el procés de persistència de dades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Elimina la necessitat d'escriure consultes SQL</a:t>
            </a:r>
            <a:endParaRPr sz="16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75" y="2571746"/>
            <a:ext cx="2175450" cy="24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828" y="2571750"/>
            <a:ext cx="1780935" cy="2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FUNCIONALITATS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Mapeig objecte-relacional (ORM)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Gestió de sessions.</a:t>
            </a:r>
            <a:r>
              <a:rPr lang="ca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Memòria cau de primer i segon nivell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Hibernate Query Language (HQL)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ca" sz="1600"/>
              <a:t>Lazy loading y eager loading</a:t>
            </a:r>
            <a:endParaRPr sz="160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25" y="3257125"/>
            <a:ext cx="4307550" cy="11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24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PARTICULARITATS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893800" y="2971075"/>
            <a:ext cx="3026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Fetching strategies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023850" y="1553175"/>
            <a:ext cx="27666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Suport per a herència i polimorfisme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11700" y="2991025"/>
            <a:ext cx="311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Independència a la BD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83600" y="1671967"/>
            <a:ext cx="276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Mapeig personalitzat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302250" y="2309100"/>
            <a:ext cx="25395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Transparència a la BD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77425" y="405325"/>
            <a:ext cx="14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UTILITATS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904375" y="3312450"/>
            <a:ext cx="29430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GENERACIÓ D’ESQUEMES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Genera </a:t>
            </a: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automàticament</a:t>
            </a: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els esquemes de BD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031200" y="3312438"/>
            <a:ext cx="282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REDUCCIÓ DE CODI REPETITIU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Elimina la necessitat d'escriure codi repetitiu CRUD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4956575" y="1355075"/>
            <a:ext cx="29430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GESTIÓ DE TRANSACCIONS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Proporciona suport per a la gestió de transaccions de manera senzilla i efectiva, garantint la consistència i la integritat de les dades.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998650" y="1598913"/>
            <a:ext cx="2887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HQL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Treballar amb objectes Java en lloc de taules SQL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AVANTATGES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466750" y="3070625"/>
            <a:ext cx="40572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INTEGRACIÓ AMB ALTRES TECNOLOGIES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112050" y="1728925"/>
            <a:ext cx="2766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MEMÒRIA CAU INTEGRADA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04475" y="2481025"/>
            <a:ext cx="2822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FLEXIBILITAT EN LA CONFIGURACIÓ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32375" y="3687950"/>
            <a:ext cx="2766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COMPATIBILITAT AMB DIFERENTS BD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71925" y="1413250"/>
            <a:ext cx="28875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AUGMENTA LA PRODUCTIVITAT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24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LIMITACIONS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7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689575" y="3187450"/>
            <a:ext cx="35094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CONSULTES COMPLEXES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Requereix configuracions extres per a fer consultes complexes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898375" y="1469000"/>
            <a:ext cx="3091800" cy="1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COMPLEXITAT EN LA DEPURACIÓ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Errors menys evidents i més difícil de rastrejar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040875" y="3075075"/>
            <a:ext cx="3091800" cy="12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SOBRECÀRREGA DE RENDIMENT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 causa de l'abstracció i mecanismes interns VS SQL directe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133875" y="1557325"/>
            <a:ext cx="29988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CORBA D'APRENENTATGE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Degut a la seva complexitat i la gran quantitat de configuracions disponibles</a:t>
            </a:r>
            <a:endParaRPr sz="1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90650" y="445025"/>
            <a:ext cx="714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 TÈCNIQUES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90650" y="1017725"/>
            <a:ext cx="8478600" cy="3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Configuració: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Hibernate ofereix generació de codi a través de…</a:t>
            </a:r>
            <a:endParaRPr sz="1300">
              <a:solidFill>
                <a:srgbClr val="0D0D0D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Anotacions a les classes Java </a:t>
            </a:r>
            <a:endParaRPr sz="1300">
              <a:solidFill>
                <a:srgbClr val="0D0D0D"/>
              </a:solidFill>
            </a:endParaRPr>
          </a:p>
          <a:p>
            <a:pPr indent="-3111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Fitxers XML de mapeig 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Les anotacions s</a:t>
            </a:r>
            <a:r>
              <a:rPr lang="ca" sz="1300">
                <a:solidFill>
                  <a:srgbClr val="0D0D0D"/>
                </a:solidFill>
              </a:rPr>
              <a:t>ón una manera més concisa i integrada amb el codi font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Els fitxers XML ofereixen una separació més clara entre la configuració i el codi.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D0D0D"/>
                </a:solidFill>
              </a:rPr>
              <a:t>Gestió de Sessions: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S’utilitza la interfície </a:t>
            </a:r>
            <a:r>
              <a:rPr b="1" lang="ca" sz="1300">
                <a:solidFill>
                  <a:srgbClr val="0D0D0D"/>
                </a:solidFill>
              </a:rPr>
              <a:t>Session</a:t>
            </a:r>
            <a:r>
              <a:rPr lang="ca" sz="1300">
                <a:solidFill>
                  <a:srgbClr val="0D0D0D"/>
                </a:solidFill>
              </a:rPr>
              <a:t>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Una </a:t>
            </a:r>
            <a:r>
              <a:rPr b="1" lang="ca" sz="1300">
                <a:solidFill>
                  <a:srgbClr val="0D0D0D"/>
                </a:solidFill>
              </a:rPr>
              <a:t>Session</a:t>
            </a:r>
            <a:r>
              <a:rPr lang="ca" sz="1300">
                <a:solidFill>
                  <a:srgbClr val="0D0D0D"/>
                </a:solidFill>
              </a:rPr>
              <a:t> representa una connexió activa amb la BD.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lang="ca" sz="1300">
                <a:solidFill>
                  <a:srgbClr val="0D0D0D"/>
                </a:solidFill>
              </a:rPr>
              <a:t>Gestiona les operacions </a:t>
            </a:r>
            <a:r>
              <a:rPr b="1" lang="ca" sz="1300">
                <a:solidFill>
                  <a:srgbClr val="0D0D0D"/>
                </a:solidFill>
              </a:rPr>
              <a:t>CRUD</a:t>
            </a:r>
            <a:r>
              <a:rPr lang="ca" sz="1300">
                <a:solidFill>
                  <a:srgbClr val="0D0D0D"/>
                </a:solidFill>
              </a:rPr>
              <a:t> (Create, Read, Update, Delete).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-"/>
            </a:pPr>
            <a:r>
              <a:rPr b="1" lang="ca" sz="1300">
                <a:solidFill>
                  <a:srgbClr val="0D0D0D"/>
                </a:solidFill>
              </a:rPr>
              <a:t>Session</a:t>
            </a:r>
            <a:r>
              <a:rPr lang="ca" sz="1300">
                <a:solidFill>
                  <a:srgbClr val="0D0D0D"/>
                </a:solidFill>
              </a:rPr>
              <a:t> és responsable de la persistència de dades durant el cicle de vida d'un objecte.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8384750" y="4588500"/>
            <a:ext cx="5571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