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655d1635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655d1635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Raw data, no manipulation, what does the distribution look like for each age category (quartile)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Outliers across the board, </a:t>
            </a:r>
            <a:r>
              <a:rPr lang="en"/>
              <a:t>distributions</a:t>
            </a:r>
            <a:r>
              <a:rPr lang="en"/>
              <a:t> not normal, skew present in all of the left and green box on the right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Diabetic data is higher across the board than non-diabetc data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655d1635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655d1635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We chose our statistical test as the Mann-Whitney U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Non-parametric test, less sensitive to outliers than other testing options, does not assume a normal </a:t>
            </a:r>
            <a:r>
              <a:rPr lang="en"/>
              <a:t>distribution</a:t>
            </a:r>
            <a:r>
              <a:rPr lang="en"/>
              <a:t> of the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Results: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Ran 4 tests comparing average bmi for each age quartile between diabetics and non-diabetics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Mann-Whitney U Test allows to test for directionality, in this case that the direction for “higher” is towards diabetics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Tests outputs a u-statistic and p-value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All four tests had sufficiently high u-statistics and low p-values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Accept alternative hypothesis, the status of diabetes is associated with </a:t>
            </a:r>
            <a:r>
              <a:rPr lang="en"/>
              <a:t>significantly</a:t>
            </a:r>
            <a:r>
              <a:rPr lang="en"/>
              <a:t> higher BMI averages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en"/>
              <a:t>Age suggests did not influence results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en"/>
              <a:t>Implication: as a clinician managing diabetic patients, it is important to have weight management/monitoring as part of treatment plans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830350f8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830350f8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655d1635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655d1635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655d1635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655d1635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655d1635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655d1635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830350f8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830350f8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The investigation found that individuals with diabetes are significantly more likely to have a former smoking history compared to those without diabetes.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655d1635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655d1635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655d1635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655d1635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55d1635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655d1635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 - where and how we found the data; what motivated  us to answer our questions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655d163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655d163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RW: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Check for non-null values, then made sure each column has usable/appropriate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Smoking Column had repeated values, corrected the repeats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Split Age column into quartiles, allows to incorporate age in our testing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655d1635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655d1635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Two types of variables in dataset: categorical and numerical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 distributions were all skewed and non parametric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Visualized the numerical raw data with boxplots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Visualized the categorical raw data with bar charts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Dataset is designed for machine learning, we have no idea how that works, but we utilized the correlation matrix that often is used for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Seaborn library for heatmap (helps with visualization)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655d1635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655d163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MC: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655d1635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655d1635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Grouped by Diabetes Status, found counts of these three conditions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Plotted these counts as bar graphs (above)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Considered pie chart, but too difficult to read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655d1635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655d1635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We had categorical data, so we used the z-test of proportions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Large sample sizes and there’s only two outcomes (have it or you don’t)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Ran four z-tests for each category, diabetic vs. non-diabetic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Results: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all four tests had p-values &amp; z-statistics that showed our differences were </a:t>
            </a:r>
            <a:r>
              <a:rPr lang="en"/>
              <a:t>significant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Our tests allowed to investigate the directionality as well (which direction was more frequent diabetics or non-diabetics)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Actual test results: large z-values and very small p-values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Looking at the line graph: for each condition the diabetics have a higher percent of affliction compared to non-diabetics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Accepting the alternative hypothesis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Implications: htn/hd is more common for diabetics so clinicians should incorporate these cardiovascular assessments in their treatments plans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09d7360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09d7360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655d163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655d163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RW: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Diabetes: An Investigation into Contributing Factors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2997600" cy="14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 by: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Meagan Coldewe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 Kapadia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Rodney Weekes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50" y="2571747"/>
            <a:ext cx="3337016" cy="222467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5415650" y="4796425"/>
            <a:ext cx="35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highlight>
                  <a:srgbClr val="FFFFFF"/>
                </a:highlight>
              </a:rPr>
              <a:t>Image Credit: Buravleva stock/Shutterstock.com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Body Mass Index, Diabetes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7" cy="378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107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808024"/>
            <a:ext cx="2808000" cy="4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Statistical Test:</a:t>
            </a:r>
            <a:endParaRPr b="1"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Mann-Whitney U Test</a:t>
            </a:r>
            <a:endParaRPr b="1"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 </a:t>
            </a:r>
            <a:endParaRPr b="1"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0.08-24  (Years):</a:t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U Statistic: 2321057.0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P-value: 1.98e-4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24-43 (Years):</a:t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U Statistic: 14766189.5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P-value: 1.48e-93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43-60 (Years):</a:t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U Statistic: 43079112.0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P-value: 9.04e-240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60-80 (Years):</a:t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U Statistic: 57203417.0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P-value: 2.55e-202</a:t>
            </a:r>
            <a:endParaRPr sz="14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338138"/>
            <a:ext cx="558165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ctrTitle"/>
          </p:nvPr>
        </p:nvSpPr>
        <p:spPr>
          <a:xfrm>
            <a:off x="598100" y="128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/>
              <a:t>Conclusion:</a:t>
            </a:r>
            <a:endParaRPr sz="4533"/>
          </a:p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460950" y="2121429"/>
            <a:ext cx="82221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59"/>
              <a:t>The investigation found that individuals with diabetes have notably higher average BMI levels compared to those without diabetes.</a:t>
            </a:r>
            <a:endParaRPr sz="395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65500" y="7958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</a:t>
            </a:r>
            <a:endParaRPr/>
          </a:p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4927750" y="612300"/>
            <a:ext cx="3837000" cy="39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likelihood of having a current or former smoking history is the same for both diabetics and non-diabetics.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 Hypothesis: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likelihood of having either a current or former smoking history is significantly higher for diabetics compared to non-diabetics.</a:t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265500" y="2571750"/>
            <a:ext cx="40452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likelihood of having a current or former smoking history significantly higher for diabetics compared to non-diabetics?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Smoking History, Diabetes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7" cy="378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555600"/>
            <a:ext cx="313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Chi-Square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264500" y="145005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Test: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Chi-Square Tests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Conclusion:</a:t>
            </a:r>
            <a:endParaRPr b="1"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Chi-Squared Value: 257.28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P-value: 1.36e-56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975" y="354850"/>
            <a:ext cx="5719501" cy="443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ctrTitle"/>
          </p:nvPr>
        </p:nvSpPr>
        <p:spPr>
          <a:xfrm>
            <a:off x="598100" y="128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/>
              <a:t>Conclusion:</a:t>
            </a:r>
            <a:endParaRPr sz="4533"/>
          </a:p>
        </p:txBody>
      </p:sp>
      <p:sp>
        <p:nvSpPr>
          <p:cNvPr id="191" name="Google Shape;191;p28"/>
          <p:cNvSpPr txBox="1"/>
          <p:nvPr>
            <p:ph idx="1" type="subTitle"/>
          </p:nvPr>
        </p:nvSpPr>
        <p:spPr>
          <a:xfrm>
            <a:off x="460950" y="2121429"/>
            <a:ext cx="82221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59"/>
              <a:t>The investigation found that individuals with diabetes are more likely to have a former smoking history compared to those without diabetes.</a:t>
            </a:r>
            <a:endParaRPr sz="3959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Meant for Machine Learning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meant to run machine learning </a:t>
            </a:r>
            <a:r>
              <a:rPr lang="en"/>
              <a:t>algorithms; without using machine learning, we were limited on the questions we could answer with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Age, Hypertension, &amp; Heart Disease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shows correlation with both conditions, which could mean that the closer relationship is with age rather than diabetes.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Prediction Dataset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1464000" cy="20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Features:</a:t>
            </a:r>
            <a:br>
              <a:rPr b="1" lang="en"/>
            </a:br>
            <a:endParaRPr b="1"/>
          </a:p>
        </p:txBody>
      </p:sp>
      <p:sp>
        <p:nvSpPr>
          <p:cNvPr id="95" name="Google Shape;95;p14"/>
          <p:cNvSpPr txBox="1"/>
          <p:nvPr/>
        </p:nvSpPr>
        <p:spPr>
          <a:xfrm>
            <a:off x="1197801" y="217718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2075" y="3656825"/>
            <a:ext cx="612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Site Link: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https://www.kaggle.com/datasets/iammustafatz/diabetes-prediction-dataset?resource=download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998675" y="1366650"/>
            <a:ext cx="277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Body Mass Index (BMI)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Heart Disease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Smoking History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911000" y="1438275"/>
            <a:ext cx="402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HbA1c Level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Blood Glucose Level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Hypertension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Diabetes Status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555600"/>
            <a:ext cx="2955300" cy="7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Cleaning</a:t>
            </a:r>
            <a:endParaRPr b="1" sz="37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Limited cleaning necessary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Renamed columns for readability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Replaced </a:t>
            </a:r>
            <a:r>
              <a:rPr lang="en" sz="2000"/>
              <a:t>variable</a:t>
            </a:r>
            <a:r>
              <a:rPr lang="en" sz="2000"/>
              <a:t> names for uniformity</a:t>
            </a:r>
            <a:endParaRPr sz="20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725" y="152400"/>
            <a:ext cx="4838700" cy="472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2808975" y="4569000"/>
            <a:ext cx="61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Image Source: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https://www.freepik.com/free-photos-vectors/data-cleaning?log-in=google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Visualization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017800"/>
            <a:ext cx="3820899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74" y="1017800"/>
            <a:ext cx="3820899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265500" y="5404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</a:t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939500" y="169100"/>
            <a:ext cx="3837000" cy="44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likelihood of having either </a:t>
            </a:r>
            <a:r>
              <a:rPr lang="en"/>
              <a:t>hypertension</a:t>
            </a:r>
            <a:r>
              <a:rPr lang="en"/>
              <a:t>, heart disease, or both conditions is the same for both diabetic and non-diabetic populations.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 </a:t>
            </a:r>
            <a:r>
              <a:rPr lang="en"/>
              <a:t>Hypothesis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likelihood of having either </a:t>
            </a:r>
            <a:r>
              <a:rPr lang="en"/>
              <a:t>hypertension</a:t>
            </a:r>
            <a:r>
              <a:rPr lang="en"/>
              <a:t>, heart disease, or both conditions is </a:t>
            </a:r>
            <a:r>
              <a:rPr lang="en"/>
              <a:t>significantly</a:t>
            </a:r>
            <a:r>
              <a:rPr lang="en"/>
              <a:t> higher for diabetics compared to non-diabetics.</a:t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265500" y="2275775"/>
            <a:ext cx="4045200" cy="1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likelihood of having either hypertension, heart disease, or both </a:t>
            </a:r>
            <a:r>
              <a:rPr lang="en"/>
              <a:t>conditions</a:t>
            </a:r>
            <a:r>
              <a:rPr lang="en"/>
              <a:t> significantly higher for diabetics compared to non-diabetics?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Diabetes, Hypertension, Heart Disease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7" cy="378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244350" y="3708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Z-scores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83850"/>
            <a:ext cx="26733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Neither Condition: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Z-score: -77.77304102647878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P-value: 0.0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Hypertension Only: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Z-score: 53.62622146321058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P-value: 0.0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Heart Disease Only: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Z-score: 43.14451252667288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P-value: 0.0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Both Conditions: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Z-score: 33.34307215690896</a:t>
            </a:r>
            <a:b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P-value: 4.589844965633299e-244.</a:t>
            </a:r>
            <a:endParaRPr sz="14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475" y="463000"/>
            <a:ext cx="5719499" cy="437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598100" y="128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/>
              <a:t>Conclusion:</a:t>
            </a:r>
            <a:endParaRPr sz="4533"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460950" y="2121429"/>
            <a:ext cx="82221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59"/>
              <a:t>The investigation found that diabetics have a notably higher chance of developing hypertension, heart disease or both compared to non-diabetics.</a:t>
            </a:r>
            <a:endParaRPr sz="3959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</a:t>
            </a:r>
            <a:endParaRPr/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939500" y="568375"/>
            <a:ext cx="3837000" cy="4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Hypothesis: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significant difference in average BMI between individuals with or without diabetes.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 Hypothesis: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Average BMI is significantly higher for individuals with diabetes compared to those without.</a:t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average Body Mass Index (BMI) significantly higher for individuals with diabetes?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