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00.xml.rels><?xml version="1.0" encoding="UTF-8" standalone="yes"?><Relationships xmlns="http://schemas.openxmlformats.org/package/2006/relationships"><Relationship Id="rId1" Type="http://schemas.openxmlformats.org/officeDocument/2006/relationships/slide" Target="../slides/slide192.xml"/><Relationship Id="rId2" Type="http://schemas.openxmlformats.org/officeDocument/2006/relationships/notesMaster" Target="../notesMasters/notesMaster1.xml"/></Relationships>

</file>

<file path=ppt/notesSlides/_rels/notesSlide101.xml.rels><?xml version="1.0" encoding="UTF-8" standalone="yes"?><Relationships xmlns="http://schemas.openxmlformats.org/package/2006/relationships"><Relationship Id="rId1" Type="http://schemas.openxmlformats.org/officeDocument/2006/relationships/slide" Target="../slides/slide195.xml"/><Relationship Id="rId2" Type="http://schemas.openxmlformats.org/officeDocument/2006/relationships/notesMaster" Target="../notesMasters/notesMaster1.xml"/></Relationships>

</file>

<file path=ppt/notesSlides/_rels/notesSlide102.xml.rels><?xml version="1.0" encoding="UTF-8" standalone="yes"?><Relationships xmlns="http://schemas.openxmlformats.org/package/2006/relationships"><Relationship Id="rId1" Type="http://schemas.openxmlformats.org/officeDocument/2006/relationships/slide" Target="../slides/slide2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81.xml.rels><?xml version="1.0" encoding="UTF-8" standalone="yes"?><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82.xml.rels><?xml version="1.0" encoding="UTF-8" standalone="yes"?><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83.xml.rels><?xml version="1.0" encoding="UTF-8" standalone="yes"?><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84.xml.rels><?xml version="1.0" encoding="UTF-8" standalone="yes"?><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Relationships>

</file>

<file path=ppt/notesSlides/_rels/notesSlide85.xml.rels><?xml version="1.0" encoding="UTF-8" standalone="yes"?><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Relationships>

</file>

<file path=ppt/notesSlides/_rels/notesSlide86.xml.rels><?xml version="1.0" encoding="UTF-8" standalone="yes"?><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Relationships>

</file>

<file path=ppt/notesSlides/_rels/notesSlide87.xml.rels><?xml version="1.0" encoding="UTF-8" standalone="yes"?><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Relationships>

</file>

<file path=ppt/notesSlides/_rels/notesSlide88.xml.rels><?xml version="1.0" encoding="UTF-8" standalone="yes"?><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Relationships>

</file>

<file path=ppt/notesSlides/_rels/notesSlide89.xml.rels><?xml version="1.0" encoding="UTF-8" standalone="yes"?><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0.xml.rels><?xml version="1.0" encoding="UTF-8" standalone="yes"?><Relationships xmlns="http://schemas.openxmlformats.org/package/2006/relationships"><Relationship Id="rId1" Type="http://schemas.openxmlformats.org/officeDocument/2006/relationships/slide" Target="../slides/slide180.xml"/><Relationship Id="rId2" Type="http://schemas.openxmlformats.org/officeDocument/2006/relationships/notesMaster" Target="../notesMasters/notesMaster1.xml"/></Relationships>

</file>

<file path=ppt/notesSlides/_rels/notesSlide91.xml.rels><?xml version="1.0" encoding="UTF-8" standalone="yes"?><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Relationships>

</file>

<file path=ppt/notesSlides/_rels/notesSlide92.xml.rels><?xml version="1.0" encoding="UTF-8" standalone="yes"?><Relationships xmlns="http://schemas.openxmlformats.org/package/2006/relationships"><Relationship Id="rId1" Type="http://schemas.openxmlformats.org/officeDocument/2006/relationships/slide" Target="../slides/slide184.xml"/><Relationship Id="rId2" Type="http://schemas.openxmlformats.org/officeDocument/2006/relationships/notesMaster" Target="../notesMasters/notesMaster1.xml"/></Relationships>

</file>

<file path=ppt/notesSlides/_rels/notesSlide93.xml.rels><?xml version="1.0" encoding="UTF-8" standalone="yes"?><Relationships xmlns="http://schemas.openxmlformats.org/package/2006/relationships"><Relationship Id="rId1" Type="http://schemas.openxmlformats.org/officeDocument/2006/relationships/slide" Target="../slides/slide185.xml"/><Relationship Id="rId2" Type="http://schemas.openxmlformats.org/officeDocument/2006/relationships/notesMaster" Target="../notesMasters/notesMaster1.xml"/></Relationships>

</file>

<file path=ppt/notesSlides/_rels/notesSlide94.xml.rels><?xml version="1.0" encoding="UTF-8" standalone="yes"?><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Relationships>

</file>

<file path=ppt/notesSlides/_rels/notesSlide95.xml.rels><?xml version="1.0" encoding="UTF-8" standalone="yes"?><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Relationships>

</file>

<file path=ppt/notesSlides/_rels/notesSlide96.xml.rels><?xml version="1.0" encoding="UTF-8" standalone="yes"?><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Relationships>

</file>

<file path=ppt/notesSlides/_rels/notesSlide97.xml.rels><?xml version="1.0" encoding="UTF-8" standalone="yes"?><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Relationships>

</file>

<file path=ppt/notesSlides/_rels/notesSlide98.xml.rels><?xml version="1.0" encoding="UTF-8" standalone="yes"?><Relationships xmlns="http://schemas.openxmlformats.org/package/2006/relationships"><Relationship Id="rId1" Type="http://schemas.openxmlformats.org/officeDocument/2006/relationships/slide" Target="../slides/slide190.xml"/><Relationship Id="rId2" Type="http://schemas.openxmlformats.org/officeDocument/2006/relationships/notesMaster" Target="../notesMasters/notesMaster1.xml"/></Relationships>

</file>

<file path=ppt/notesSlides/_rels/notesSlide99.xml.rels><?xml version="1.0" encoding="UTF-8" standalone="yes"?><Relationships xmlns="http://schemas.openxmlformats.org/package/2006/relationships"><Relationship Id="rId1" Type="http://schemas.openxmlformats.org/officeDocument/2006/relationships/slide" Target="../slides/slide19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Alright! We’re going to talk about everything to do with priority queues from where they’re used to how they’re implemented and we’ll also have a look at some source code at the very end. Along with all the priority queue stuff we also have to talk about heaps since both are closely related although not the same.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Next we add 4</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6" name="Shape 4826"/>
          <p:cNvSpPr/>
          <p:nvPr>
            <p:ph type="sldImg"/>
          </p:nvPr>
        </p:nvSpPr>
        <p:spPr>
          <a:prstGeom prst="rect">
            <a:avLst/>
          </a:prstGeom>
        </p:spPr>
        <p:txBody>
          <a:bodyPr/>
          <a:lstStyle/>
          <a:p>
            <a:pPr/>
          </a:p>
        </p:txBody>
      </p:sp>
      <p:sp>
        <p:nvSpPr>
          <p:cNvPr id="4827" name="Shape 4827"/>
          <p:cNvSpPr/>
          <p:nvPr>
            <p:ph type="body" sz="quarter" idx="1"/>
          </p:nvPr>
        </p:nvSpPr>
        <p:spPr>
          <a:prstGeom prst="rect">
            <a:avLst/>
          </a:prstGeom>
        </p:spPr>
        <p:txBody>
          <a:bodyPr/>
          <a:lstStyle/>
          <a:p>
            <a:pPr/>
            <a:r>
              <a:t>We grab our parent and do a swap in the tree and the table.</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5" name="Shape 4935"/>
          <p:cNvSpPr/>
          <p:nvPr>
            <p:ph type="sldImg"/>
          </p:nvPr>
        </p:nvSpPr>
        <p:spPr>
          <a:prstGeom prst="rect">
            <a:avLst/>
          </a:prstGeom>
        </p:spPr>
        <p:txBody>
          <a:bodyPr/>
          <a:lstStyle/>
          <a:p>
            <a:pPr/>
          </a:p>
        </p:txBody>
      </p:sp>
      <p:sp>
        <p:nvSpPr>
          <p:cNvPr id="4936" name="Shape 4936"/>
          <p:cNvSpPr/>
          <p:nvPr>
            <p:ph type="body" sz="quarter" idx="1"/>
          </p:nvPr>
        </p:nvSpPr>
        <p:spPr>
          <a:prstGeom prst="rect">
            <a:avLst/>
          </a:prstGeom>
        </p:spPr>
        <p:txBody>
          <a:bodyPr/>
          <a:lstStyle/>
          <a:p>
            <a:pPr/>
            <a:r>
              <a:t>Alright that does it for inserting 3.</a:t>
            </a:r>
          </a:p>
          <a:p>
            <a:pPr/>
          </a:p>
          <a:p>
            <a:pPr/>
            <a:r>
              <a:t>The next instruction is to remove 2 from the heap, so which 2 should we remove?</a:t>
            </a:r>
          </a:p>
          <a:p>
            <a:pPr/>
            <a:r>
              <a:t>Well as I said it does not matter as long as we can satisfy the heap invariant in the end.</a:t>
            </a:r>
          </a:p>
          <a:p>
            <a:pPr/>
            <a:r>
              <a:t>If we remove the last two we can immediately satisfy the heap invariant with</a:t>
            </a:r>
          </a:p>
          <a:p>
            <a:pPr/>
            <a:r>
              <a:t>one swap, but for learning purposes I will simply remove the first one found</a:t>
            </a:r>
          </a:p>
          <a:p>
            <a:pPr/>
            <a:r>
              <a:t>in our set which happens to be the one located at index 0.</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0" name="Shape 5470"/>
          <p:cNvSpPr/>
          <p:nvPr>
            <p:ph type="sldImg"/>
          </p:nvPr>
        </p:nvSpPr>
        <p:spPr>
          <a:prstGeom prst="rect">
            <a:avLst/>
          </a:prstGeom>
        </p:spPr>
        <p:txBody>
          <a:bodyPr/>
          <a:lstStyle/>
          <a:p>
            <a:pPr/>
          </a:p>
        </p:txBody>
      </p:sp>
      <p:sp>
        <p:nvSpPr>
          <p:cNvPr id="5471" name="Shape 5471"/>
          <p:cNvSpPr/>
          <p:nvPr>
            <p:ph type="body" sz="quarter" idx="1"/>
          </p:nvPr>
        </p:nvSpPr>
        <p:spPr>
          <a:prstGeom prst="rect">
            <a:avLst/>
          </a:prstGeom>
        </p:spPr>
        <p:txBody>
          <a:bodyPr/>
          <a:lstStyle/>
          <a:p>
            <a:pPr/>
            <a:r>
              <a:t>Alright time for to have a look at some source code for this crazy stuff! </a:t>
            </a:r>
          </a:p>
          <a:p>
            <a:pPr/>
            <a:r>
              <a:t>The source code can be found at the link displayed on this page. Stick around if you want to see an implementation of a priority queue in detail. Thanks for watching and see you in the next video!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Poll the smallest number, this is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Let’s add 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and also 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Now let’s just poll the rest of the numbers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So it turns out that as we added and polled numbers we got an ordered sequence, this is a coincidence.</a:t>
            </a:r>
          </a:p>
          <a:p>
            <a:pPr/>
            <a:r>
              <a:t>As we add and poll numbers from the PQ we do not necessarily get an ordered sequence, we</a:t>
            </a:r>
          </a:p>
          <a:p>
            <a:pPr/>
            <a:r>
              <a:t>are only guaranteed that the next number that is removed from the PQ is the smallest</a:t>
            </a:r>
          </a:p>
          <a:p>
            <a:pPr/>
            <a:r>
              <a:t>number that was currently in the PQ. </a:t>
            </a:r>
          </a:p>
          <a:p>
            <a:pPr/>
          </a:p>
          <a:p>
            <a:pPr/>
            <a:r>
              <a:t>So how does the PQ know which the next smallest number to remove? We could see all the</a:t>
            </a:r>
          </a:p>
          <a:p>
            <a:pPr/>
            <a:r>
              <a:t>numbers in the PQ so we knew which one was the smallest before the poll operation,</a:t>
            </a:r>
          </a:p>
          <a:p>
            <a:pPr/>
            <a:r>
              <a:t>but how does the machine know this? Does it re-sort all the elements inside the PQ</a:t>
            </a:r>
          </a:p>
          <a:p>
            <a:pPr/>
            <a:r>
              <a:t>before a poll operation? No this would be highly ineffective. </a:t>
            </a:r>
          </a:p>
          <a:p>
            <a:pPr/>
          </a:p>
          <a:p>
            <a:pPr/>
            <a:r>
              <a:t>Instead most PQ implementations use a heap to add and poll elements in</a:t>
            </a:r>
          </a:p>
          <a:p>
            <a:pPr/>
            <a:r>
              <a:t>logarithmic time, pretty cool 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So your next question probably is ‘what is a heap’?</a:t>
            </a:r>
          </a:p>
          <a:p>
            <a:pPr/>
          </a:p>
          <a:p>
            <a:pPr/>
            <a:r>
              <a:t>I usually make up my own definitions, but I really like this one from Wiki.</a:t>
            </a:r>
          </a:p>
          <a:p>
            <a:pPr/>
          </a:p>
          <a:p>
            <a:pPr/>
            <a:r>
              <a:t>Read slide.</a:t>
            </a:r>
          </a:p>
          <a:p>
            <a:pPr/>
          </a:p>
          <a:p>
            <a:pPr/>
            <a:r>
              <a:t>What this means is that the value of parent node is always greater than or equal to the</a:t>
            </a:r>
          </a:p>
          <a:p>
            <a:pPr/>
            <a:r>
              <a:t>value of the child node for all nodes </a:t>
            </a:r>
            <a:r>
              <a:rPr b="1"/>
              <a:t>or</a:t>
            </a:r>
            <a:r>
              <a:t> that the value of parent node is always less than</a:t>
            </a:r>
          </a:p>
          <a:p>
            <a:pPr/>
            <a:r>
              <a:t>or equal to the value of the child node for all nodes. This means there are two types</a:t>
            </a:r>
          </a:p>
          <a:p>
            <a:pPr/>
            <a:r>
              <a:t>of heaps max heaps and min heaps.</a:t>
            </a:r>
          </a:p>
          <a:p>
            <a:pPr/>
          </a:p>
          <a:p>
            <a:pPr/>
            <a:r>
              <a:t>The following are binary heaps. Binary because every node has exactly two children, and</a:t>
            </a:r>
          </a:p>
          <a:p>
            <a:pPr/>
            <a:r>
              <a:t>the children you cannot see are null values I haven’t drawn. On the left is a max heap</a:t>
            </a:r>
          </a:p>
          <a:p>
            <a:pPr/>
            <a:r>
              <a:t>because for all nodes except the root the parent node has a value greater than or equal to its children.</a:t>
            </a:r>
          </a:p>
          <a:p>
            <a:pPr/>
            <a:r>
              <a:t>Similarly on the right is min heap.</a:t>
            </a:r>
          </a:p>
          <a:p>
            <a:pPr/>
          </a:p>
          <a:p>
            <a:pPr/>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p>
            <a:pPr/>
            <a:r>
              <a:t>Alright, we’re going to play a game, i’m going to give you some structures and you</a:t>
            </a:r>
          </a:p>
          <a:p>
            <a:pPr/>
            <a:r>
              <a:t>need to tell me whether it is a heap or not. Inspect the following structure and try</a:t>
            </a:r>
          </a:p>
          <a:p>
            <a:pPr/>
            <a:r>
              <a:t>to determine whether it is a heap or not, you can pause the video if you like, but i’m</a:t>
            </a:r>
          </a:p>
          <a:p>
            <a:pPr/>
            <a:r>
              <a:t>going to give you a short moment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ph type="sldImg"/>
          </p:nvPr>
        </p:nvSpPr>
        <p:spPr>
          <a:prstGeom prst="rect">
            <a:avLst/>
          </a:prstGeom>
        </p:spPr>
        <p:txBody>
          <a:bodyPr/>
          <a:lstStyle/>
          <a:p>
            <a:pPr/>
          </a:p>
        </p:txBody>
      </p:sp>
      <p:sp>
        <p:nvSpPr>
          <p:cNvPr id="510" name="Shape 510"/>
          <p:cNvSpPr/>
          <p:nvPr>
            <p:ph type="body" sz="quarter" idx="1"/>
          </p:nvPr>
        </p:nvSpPr>
        <p:spPr>
          <a:prstGeom prst="rect">
            <a:avLst/>
          </a:prstGeom>
        </p:spPr>
        <p:txBody>
          <a:bodyPr/>
          <a:lstStyle/>
          <a:p>
            <a:pPr/>
            <a:r>
              <a:t>Read Slide.</a:t>
            </a:r>
          </a:p>
          <a:p>
            <a:pPr/>
            <a:r>
              <a:t>Heaps are not necessarily binary heaps, they can have any number of branches.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a:p>
        </p:txBody>
      </p:sp>
      <p:sp>
        <p:nvSpPr>
          <p:cNvPr id="571" name="Shape 571"/>
          <p:cNvSpPr/>
          <p:nvPr>
            <p:ph type="body" sz="quarter" idx="1"/>
          </p:nvPr>
        </p:nvSpPr>
        <p:spPr>
          <a:prstGeom prst="rect">
            <a:avLst/>
          </a:prstGeom>
        </p:spPr>
        <p:txBody>
          <a:bodyPr/>
          <a:lstStyle/>
          <a:p>
            <a:pPr/>
            <a:r>
              <a:t>Even though this one is strangely structured we are free to move around the visual representation of the nodes as we please, so yes this is a valid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So Priority Queues are a big topic and there’s a lot of really neat stuff to look at, so what are we going to talk about?</a:t>
            </a:r>
          </a:p>
          <a:p>
            <a:pPr/>
          </a:p>
          <a:p>
            <a:pPr/>
            <a:r>
              <a:t>We’ll begin with the basics, mainly answering questions such as what is a priority queue,</a:t>
            </a:r>
          </a:p>
          <a:p>
            <a:pPr/>
            <a:r>
              <a:t> and where are PQ used so you know why they’re really useful. Then we’ll move on to talking </a:t>
            </a:r>
          </a:p>
          <a:p>
            <a:pPr/>
            <a:r>
              <a:t>about common operations we do on priority queues and also discuss how to turn a min</a:t>
            </a:r>
          </a:p>
          <a:p>
            <a:pPr/>
            <a:r>
              <a:t> priority queue into a max priority followed by some complexity analysis.</a:t>
            </a:r>
          </a:p>
          <a:p>
            <a:pPr/>
          </a:p>
          <a:p>
            <a:pPr/>
            <a:r>
              <a:t>Then we’ll talk about common ways of implementing Priority Queues, most people </a:t>
            </a:r>
          </a:p>
          <a:p>
            <a:pPr/>
            <a:r>
              <a:t>think heaps are the only way to implement priority queues or that priority queues ARE heaps, </a:t>
            </a:r>
          </a:p>
          <a:p>
            <a:pPr/>
            <a:r>
              <a:t>so I want to dispel that confusion. </a:t>
            </a:r>
          </a:p>
          <a:p>
            <a:pPr/>
          </a:p>
          <a:p>
            <a:pPr/>
            <a:r>
              <a:t>Next we’ll go into great detail about how to implement a priority queue using a binary heap.</a:t>
            </a:r>
          </a:p>
          <a:p>
            <a:pPr/>
            <a:r>
              <a:t>There we will look at how </a:t>
            </a:r>
            <a:r>
              <a:rPr b="1"/>
              <a:t>sinking</a:t>
            </a:r>
            <a:r>
              <a:t> and </a:t>
            </a:r>
            <a:r>
              <a:rPr b="1"/>
              <a:t>swimming</a:t>
            </a:r>
            <a:r>
              <a:t> works, these are terms used to shuffle around</a:t>
            </a:r>
          </a:p>
          <a:p>
            <a:pPr/>
            <a:r>
              <a:t>elements inside a binary heap. As part of the implementation explanation I will also cover how </a:t>
            </a:r>
          </a:p>
          <a:p>
            <a:pPr/>
            <a:r>
              <a:t>adding elements and polling elements work.</a:t>
            </a:r>
          </a:p>
          <a:p>
            <a:pPr/>
          </a:p>
          <a:p>
            <a:pPr/>
            <a:r>
              <a:t>There’s a lot of cover so let’s get going.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Shape 623"/>
          <p:cNvSpPr/>
          <p:nvPr>
            <p:ph type="sldImg"/>
          </p:nvPr>
        </p:nvSpPr>
        <p:spPr>
          <a:prstGeom prst="rect">
            <a:avLst/>
          </a:prstGeom>
        </p:spPr>
        <p:txBody>
          <a:bodyPr/>
          <a:lstStyle/>
          <a:p>
            <a:pPr/>
          </a:p>
        </p:txBody>
      </p:sp>
      <p:sp>
        <p:nvSpPr>
          <p:cNvPr id="624" name="Shape 624"/>
          <p:cNvSpPr/>
          <p:nvPr>
            <p:ph type="body" sz="quarter" idx="1"/>
          </p:nvPr>
        </p:nvSpPr>
        <p:spPr>
          <a:prstGeom prst="rect">
            <a:avLst/>
          </a:prstGeom>
        </p:spPr>
        <p:txBody>
          <a:bodyPr/>
          <a:lstStyle/>
          <a:p>
            <a:pPr/>
            <a:r>
              <a:t>Yes because this is a tree and the heap invariant in satisfied since all node values are equal.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ph type="sldImg"/>
          </p:nvPr>
        </p:nvSpPr>
        <p:spPr>
          <a:prstGeom prst="rect">
            <a:avLst/>
          </a:prstGeom>
        </p:spPr>
        <p:txBody>
          <a:bodyPr/>
          <a:lstStyle/>
          <a:p>
            <a:pPr/>
          </a:p>
        </p:txBody>
      </p:sp>
      <p:sp>
        <p:nvSpPr>
          <p:cNvPr id="633" name="Shape 633"/>
          <p:cNvSpPr/>
          <p:nvPr>
            <p:ph type="body" sz="quarter" idx="1"/>
          </p:nvPr>
        </p:nvSpPr>
        <p:spPr>
          <a:prstGeom prst="rect">
            <a:avLst/>
          </a:prstGeom>
        </p:spPr>
        <p:txBody>
          <a:bodyPr/>
          <a:lstStyle/>
          <a:p>
            <a:pPr/>
            <a:r>
              <a:t>What about this 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9" name="Shape 659"/>
          <p:cNvSpPr/>
          <p:nvPr>
            <p:ph type="sldImg"/>
          </p:nvPr>
        </p:nvSpPr>
        <p:spPr>
          <a:prstGeom prst="rect">
            <a:avLst/>
          </a:prstGeom>
        </p:spPr>
        <p:txBody>
          <a:bodyPr/>
          <a:lstStyle/>
          <a:p>
            <a:pPr/>
          </a:p>
        </p:txBody>
      </p:sp>
      <p:sp>
        <p:nvSpPr>
          <p:cNvPr id="660" name="Shape 660"/>
          <p:cNvSpPr/>
          <p:nvPr>
            <p:ph type="body" sz="quarter" idx="1"/>
          </p:nvPr>
        </p:nvSpPr>
        <p:spPr>
          <a:prstGeom prst="rect">
            <a:avLst/>
          </a:prstGeom>
        </p:spPr>
        <p:txBody>
          <a:bodyPr/>
          <a:lstStyle/>
          <a:p>
            <a:pPr/>
            <a:r>
              <a:t>So now we know what a priority queue is and what a heap is, so where are they used? </a:t>
            </a:r>
          </a:p>
          <a:p>
            <a:pPr/>
          </a:p>
          <a:p>
            <a:pPr/>
            <a:r>
              <a:t>Probably one of the most popular places a priority queue is used is in Dijkstra’s</a:t>
            </a:r>
          </a:p>
          <a:p>
            <a:pPr/>
            <a:r>
              <a:t>shortest path algorithm so fetch the next node to explore. </a:t>
            </a:r>
          </a:p>
          <a:p>
            <a:pPr/>
          </a:p>
          <a:p>
            <a:pPr/>
            <a:r>
              <a:t>PQs are really handy anytime you need behaviour which is to dynamically</a:t>
            </a:r>
          </a:p>
          <a:p>
            <a:pPr/>
            <a:r>
              <a:t>fetch the next best or the next worst element. </a:t>
            </a:r>
          </a:p>
          <a:p>
            <a:pPr/>
          </a:p>
          <a:p>
            <a:pPr/>
            <a:r>
              <a:t>They are used in Huffman coding which is often used for lossless data compression. </a:t>
            </a:r>
          </a:p>
          <a:p>
            <a:pPr/>
          </a:p>
          <a:p>
            <a:pPr/>
            <a:r>
              <a:t>Many best first search algorithms use priority queues in their implementation to continuously</a:t>
            </a:r>
          </a:p>
          <a:p>
            <a:pPr/>
            <a:r>
              <a:t>grab the next most promising node in the graph as it is being traversed. </a:t>
            </a:r>
          </a:p>
          <a:p>
            <a:pPr/>
          </a:p>
          <a:p>
            <a:pPr/>
            <a:r>
              <a:t>And finally we also see PQs in Prim’s algorithm to find the minimum spanning tree</a:t>
            </a:r>
          </a:p>
          <a:p>
            <a:pPr/>
            <a:r>
              <a:t>of a directed graph. So priority queues are really useful in many graph theory algorithms.</a:t>
            </a: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4" name="Shape 664"/>
          <p:cNvSpPr/>
          <p:nvPr>
            <p:ph type="sldImg"/>
          </p:nvPr>
        </p:nvSpPr>
        <p:spPr>
          <a:prstGeom prst="rect">
            <a:avLst/>
          </a:prstGeom>
        </p:spPr>
        <p:txBody>
          <a:bodyPr/>
          <a:lstStyle/>
          <a:p>
            <a:pPr/>
          </a:p>
        </p:txBody>
      </p:sp>
      <p:sp>
        <p:nvSpPr>
          <p:cNvPr id="665" name="Shape 665"/>
          <p:cNvSpPr/>
          <p:nvPr>
            <p:ph type="body" sz="quarter" idx="1"/>
          </p:nvPr>
        </p:nvSpPr>
        <p:spPr>
          <a:prstGeom prst="rect">
            <a:avLst/>
          </a:prstGeom>
        </p:spPr>
        <p:txBody>
          <a:bodyPr/>
          <a:lstStyle/>
          <a:p>
            <a:pPr/>
            <a:r>
              <a:t>So what complexity can we assign to various operations we can perform on a PQ implemented as a binary heap?</a:t>
            </a:r>
          </a:p>
          <a:p>
            <a:pPr/>
          </a:p>
          <a:p>
            <a:pPr/>
            <a:r>
              <a:t>To begin with there exists a method to construct a binary heap from an unordered array in linear time,</a:t>
            </a:r>
          </a:p>
          <a:p>
            <a:pPr/>
            <a:r>
              <a:t>I suggest you look into it it’s pretty cool. This forms a basis for the sorting algorithm heap sort</a:t>
            </a:r>
          </a:p>
          <a:p>
            <a:pPr/>
          </a:p>
          <a:p>
            <a:pPr/>
            <a:r>
              <a:t>Polling or removing an element from the root of the heap takes logarithmic time, because</a:t>
            </a:r>
          </a:p>
          <a:p>
            <a:pPr/>
            <a:r>
              <a:t>as you will see to need to restore the heap invariant which can take up to log time.</a:t>
            </a:r>
          </a:p>
          <a:p>
            <a:pPr/>
          </a:p>
          <a:p>
            <a:pPr/>
            <a:r>
              <a:t>Peeking or seeing what value is at the top of our heap takes constant time.</a:t>
            </a:r>
          </a:p>
          <a:p>
            <a:pPr/>
          </a:p>
          <a:p>
            <a:pPr/>
            <a:r>
              <a:t>Adding an element to our heap takes logarithmic time since we possibly have to reshuffle</a:t>
            </a:r>
          </a:p>
          <a:p>
            <a:pPr/>
            <a:r>
              <a:t>the heap by bubbling up a value.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sldImg"/>
          </p:nvPr>
        </p:nvSpPr>
        <p:spPr>
          <a:prstGeom prst="rect">
            <a:avLst/>
          </a:prstGeom>
        </p:spPr>
        <p:txBody>
          <a:bodyPr/>
          <a:lstStyle/>
          <a:p>
            <a:pPr/>
          </a:p>
        </p:txBody>
      </p:sp>
      <p:sp>
        <p:nvSpPr>
          <p:cNvPr id="671" name="Shape 671"/>
          <p:cNvSpPr/>
          <p:nvPr>
            <p:ph type="body" sz="quarter" idx="1"/>
          </p:nvPr>
        </p:nvSpPr>
        <p:spPr>
          <a:prstGeom prst="rect">
            <a:avLst/>
          </a:prstGeom>
        </p:spPr>
        <p:txBody>
          <a:bodyPr/>
          <a:lstStyle/>
          <a:p>
            <a:pPr/>
            <a:r>
              <a:t>The naive way of removing elements from a heap is to do a linear scan first to find the</a:t>
            </a:r>
          </a:p>
          <a:p>
            <a:pPr/>
            <a:r>
              <a:t>item’s position and then remove it. The problem with this is that this can be extremely</a:t>
            </a:r>
          </a:p>
          <a:p>
            <a:pPr/>
            <a:r>
              <a:t>slow in some situations especially if you’re removing a lot of items, but generally you</a:t>
            </a:r>
          </a:p>
          <a:p>
            <a:pPr/>
            <a:r>
              <a:t>don’t so this isn’t a problem which is why in most implementations just go for the linear soln.</a:t>
            </a:r>
          </a:p>
          <a:p>
            <a:pPr/>
          </a:p>
          <a:p>
            <a:pPr/>
            <a:r>
              <a:t>However, there does exists a way to reduce the removing time complexity which I will go</a:t>
            </a:r>
          </a:p>
          <a:p>
            <a:pPr/>
            <a:r>
              <a:t>over later on in detail in this video series, this method uses a hash table to reduce the</a:t>
            </a:r>
          </a:p>
          <a:p>
            <a:pPr/>
            <a:r>
              <a:t>removing time complexity to be logarithmic which can be super critical when you are</a:t>
            </a:r>
          </a:p>
          <a:p>
            <a:pPr/>
            <a:r>
              <a:t>removing as much as you are adding.</a:t>
            </a:r>
          </a:p>
          <a:p>
            <a:pPr/>
          </a:p>
          <a:p>
            <a:pPr/>
            <a:r>
              <a:t>The naive method to check containment in a heap is linear, again you just go</a:t>
            </a:r>
          </a:p>
          <a:p>
            <a:pPr/>
            <a:r>
              <a:t>through all the elements one by one, but with the help of the hash table we</a:t>
            </a:r>
          </a:p>
          <a:p>
            <a:pPr/>
            <a:r>
              <a:t>use in helping us remove items faster we can reduce this complexity to be constant which is super neat.</a:t>
            </a:r>
          </a:p>
          <a:p>
            <a:pPr/>
          </a:p>
          <a:p>
            <a:pPr/>
            <a:r>
              <a:t>The downside however to using the hash table to that it does require an extra</a:t>
            </a:r>
          </a:p>
          <a:p>
            <a:pPr/>
            <a:r>
              <a:t>linear space factor and it does add a little bit of constant overhead because</a:t>
            </a:r>
          </a:p>
          <a:p>
            <a:pPr/>
            <a:r>
              <a:t>you are accessing the table a lot during swaps.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r>
              <a:t>I implemented a Priority Queue using a binary heap with the complexities I have outlined in the last two slides which you can checkout at the URL provided below. I will be creating a video going over the source code after I finish explaining everything to do with priority queues, so stay tuned for that. Thanks for watching and see you in the next video!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a:p>
        </p:txBody>
      </p:sp>
      <p:sp>
        <p:nvSpPr>
          <p:cNvPr id="682" name="Shape 682"/>
          <p:cNvSpPr/>
          <p:nvPr>
            <p:ph type="body" sz="quarter" idx="1"/>
          </p:nvPr>
        </p:nvSpPr>
        <p:spPr>
          <a:prstGeom prst="rect">
            <a:avLst/>
          </a:prstGeom>
        </p:spPr>
        <p:txBody>
          <a:bodyPr/>
          <a:lstStyle/>
          <a:p>
            <a:pPr/>
            <a:r>
              <a:t>Turning a min PQ into a max PQ, this is part 2/5 out of this Priority queue series.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r>
              <a:t>For our next topic let’s talk about how we can transform a min priority queue into a</a:t>
            </a:r>
          </a:p>
          <a:p>
            <a:pPr/>
            <a:r>
              <a:t>max priority queue. A problem we often face in many programming languages is that</a:t>
            </a:r>
          </a:p>
          <a:p>
            <a:pPr/>
            <a:r>
              <a:t>only one type of queue is provided, most of the time it’s a min priority queue,</a:t>
            </a:r>
          </a:p>
          <a:p>
            <a:pPr/>
            <a:r>
              <a:t>but hey sometimes we need a max PQ what do we do? </a:t>
            </a:r>
          </a:p>
          <a:p>
            <a:pPr/>
          </a:p>
          <a:p>
            <a:pPr/>
            <a:r>
              <a:t>Well, a hack we can use is to the abuse the fact that all elements in a priority queue must</a:t>
            </a:r>
          </a:p>
          <a:p>
            <a:pPr/>
            <a:r>
              <a:t>implement some sort of comparable interface which we can simply negate to invert to</a:t>
            </a:r>
          </a:p>
          <a:p>
            <a:pPr/>
            <a:r>
              <a:t>get the other type of heap. Let’s look at some examples.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 name="Shape 697"/>
          <p:cNvSpPr/>
          <p:nvPr>
            <p:ph type="sldImg"/>
          </p:nvPr>
        </p:nvSpPr>
        <p:spPr>
          <a:prstGeom prst="rect">
            <a:avLst/>
          </a:prstGeom>
        </p:spPr>
        <p:txBody>
          <a:bodyPr/>
          <a:lstStyle/>
          <a:p>
            <a:pPr/>
          </a:p>
        </p:txBody>
      </p:sp>
      <p:sp>
        <p:nvSpPr>
          <p:cNvPr id="698" name="Shape 698"/>
          <p:cNvSpPr/>
          <p:nvPr>
            <p:ph type="body" sz="quarter" idx="1"/>
          </p:nvPr>
        </p:nvSpPr>
        <p:spPr>
          <a:prstGeom prst="rect">
            <a:avLst/>
          </a:prstGeom>
        </p:spPr>
        <p:txBody>
          <a:bodyPr/>
          <a:lstStyle/>
          <a:p>
            <a:pPr/>
            <a:r>
              <a:t>Suppose for a moment that we have a priority queue consisting of the elements on the right side</a:t>
            </a:r>
          </a:p>
          <a:p>
            <a:pPr/>
            <a:r>
              <a:t>of the slide and these are all in a min priority queue. So if x and y are numbers in the PQ and</a:t>
            </a:r>
          </a:p>
          <a:p>
            <a:pPr/>
            <a:r>
              <a:t>x is &lt;= y then x comes out before y, so the negation of this is x &gt;= y and so y then comes</a:t>
            </a:r>
          </a:p>
          <a:p>
            <a:pPr/>
            <a:r>
              <a:t>out before x because these elements are still in the PQ. Wait a moment you say isn’t the negation</a:t>
            </a:r>
          </a:p>
          <a:p>
            <a:pPr/>
            <a:r>
              <a:t>of x &lt;= y just x &gt; y not x &gt;= y? Well not for comparators, you see if x is equal to y, whether</a:t>
            </a:r>
          </a:p>
          <a:p>
            <a:pPr/>
            <a:r>
              <a:t>or not the comparator is negated x should still equal y.</a:t>
            </a:r>
          </a:p>
          <a:p>
            <a:pPr/>
          </a:p>
          <a:p>
            <a:pPr/>
            <a:r>
              <a:t>So now let’s see what happens when we poll all the elements out of this priority queue</a:t>
            </a:r>
          </a:p>
          <a:p>
            <a:pPr/>
            <a:r>
              <a:t>with our negated comparator.</a:t>
            </a:r>
          </a:p>
          <a:p>
            <a:pPr/>
          </a:p>
          <a:p>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8" name="Shape 708"/>
          <p:cNvSpPr/>
          <p:nvPr>
            <p:ph type="sldImg"/>
          </p:nvPr>
        </p:nvSpPr>
        <p:spPr>
          <a:prstGeom prst="rect">
            <a:avLst/>
          </a:prstGeom>
        </p:spPr>
        <p:txBody>
          <a:bodyPr/>
          <a:lstStyle/>
          <a:p>
            <a:pPr/>
          </a:p>
        </p:txBody>
      </p:sp>
      <p:sp>
        <p:nvSpPr>
          <p:cNvPr id="709" name="Shape 709"/>
          <p:cNvSpPr/>
          <p:nvPr>
            <p:ph type="body" sz="quarter" idx="1"/>
          </p:nvPr>
        </p:nvSpPr>
        <p:spPr>
          <a:prstGeom prst="rect">
            <a:avLst/>
          </a:prstGeom>
        </p:spPr>
        <p:txBody>
          <a:bodyPr/>
          <a:lstStyle/>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Priority Queue Discussion and Examples Part 1/5 in the priority queue series.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Shape 728"/>
          <p:cNvSpPr/>
          <p:nvPr>
            <p:ph type="sldImg"/>
          </p:nvPr>
        </p:nvSpPr>
        <p:spPr>
          <a:prstGeom prst="rect">
            <a:avLst/>
          </a:prstGeom>
        </p:spPr>
        <p:txBody>
          <a:bodyPr/>
          <a:lstStyle/>
          <a:p>
            <a:pPr/>
          </a:p>
        </p:txBody>
      </p:sp>
      <p:sp>
        <p:nvSpPr>
          <p:cNvPr id="729" name="Shape 729"/>
          <p:cNvSpPr/>
          <p:nvPr>
            <p:ph type="body" sz="quarter" idx="1"/>
          </p:nvPr>
        </p:nvSpPr>
        <p:spPr>
          <a:prstGeom prst="rect">
            <a:avLst/>
          </a:prstGeom>
        </p:spPr>
        <p:txBody>
          <a:bodyPr/>
          <a:lstStyle/>
          <a:p>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Shape 739"/>
          <p:cNvSpPr/>
          <p:nvPr>
            <p:ph type="sldImg"/>
          </p:nvPr>
        </p:nvSpPr>
        <p:spPr>
          <a:prstGeom prst="rect">
            <a:avLst/>
          </a:prstGeom>
        </p:spPr>
        <p:txBody>
          <a:bodyPr/>
          <a:lstStyle/>
          <a:p>
            <a:pPr/>
          </a:p>
        </p:txBody>
      </p:sp>
      <p:sp>
        <p:nvSpPr>
          <p:cNvPr id="740" name="Shape 740"/>
          <p:cNvSpPr/>
          <p:nvPr>
            <p:ph type="body" sz="quarter" idx="1"/>
          </p:nvPr>
        </p:nvSpPr>
        <p:spPr>
          <a:prstGeom prst="rect">
            <a:avLst/>
          </a:prstGeom>
        </p:spPr>
        <p:txBody>
          <a:bodyPr/>
          <a:lstStyle/>
          <a:p>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Shape 750"/>
          <p:cNvSpPr/>
          <p:nvPr>
            <p:ph type="sldImg"/>
          </p:nvPr>
        </p:nvSpPr>
        <p:spPr>
          <a:prstGeom prst="rect">
            <a:avLst/>
          </a:prstGeom>
        </p:spPr>
        <p:txBody>
          <a:bodyPr/>
          <a:lstStyle/>
          <a:p>
            <a:pPr/>
          </a:p>
        </p:txBody>
      </p:sp>
      <p:sp>
        <p:nvSpPr>
          <p:cNvPr id="751" name="Shape 751"/>
          <p:cNvSpPr/>
          <p:nvPr>
            <p:ph type="body" sz="quarter" idx="1"/>
          </p:nvPr>
        </p:nvSpPr>
        <p:spPr>
          <a:prstGeom prst="rect">
            <a:avLst/>
          </a:prstGeom>
        </p:spPr>
        <p:txBody>
          <a:bodyPr/>
          <a:lstStyle/>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Shape 770"/>
          <p:cNvSpPr/>
          <p:nvPr>
            <p:ph type="sldImg"/>
          </p:nvPr>
        </p:nvSpPr>
        <p:spPr>
          <a:prstGeom prst="rect">
            <a:avLst/>
          </a:prstGeom>
        </p:spPr>
        <p:txBody>
          <a:bodyPr/>
          <a:lstStyle/>
          <a:p>
            <a:pPr/>
          </a:p>
        </p:txBody>
      </p:sp>
      <p:sp>
        <p:nvSpPr>
          <p:cNvPr id="771" name="Shape 771"/>
          <p:cNvSpPr/>
          <p:nvPr>
            <p:ph type="body" sz="quarter" idx="1"/>
          </p:nvPr>
        </p:nvSpPr>
        <p:spPr>
          <a:prstGeom prst="rect">
            <a:avLst/>
          </a:prstGeom>
        </p:spPr>
        <p:txBody>
          <a:bodyPr/>
          <a:lstStyle/>
          <a:p>
            <a:pPr/>
            <a:r>
              <a:t>Read Slide.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 name="Shape 781"/>
          <p:cNvSpPr/>
          <p:nvPr>
            <p:ph type="sldImg"/>
          </p:nvPr>
        </p:nvSpPr>
        <p:spPr>
          <a:prstGeom prst="rect">
            <a:avLst/>
          </a:prstGeom>
        </p:spPr>
        <p:txBody>
          <a:bodyPr/>
          <a:lstStyle/>
          <a:p>
            <a:pPr/>
          </a:p>
        </p:txBody>
      </p:sp>
      <p:sp>
        <p:nvSpPr>
          <p:cNvPr id="782" name="Shape 782"/>
          <p:cNvSpPr/>
          <p:nvPr>
            <p:ph type="body" sz="quarter" idx="1"/>
          </p:nvPr>
        </p:nvSpPr>
        <p:spPr>
          <a:prstGeom prst="rect">
            <a:avLst/>
          </a:prstGeom>
        </p:spPr>
        <p:txBody>
          <a:bodyPr/>
          <a:lstStyle/>
          <a:p>
            <a:pPr/>
            <a:r>
              <a:t>So let’s negate all the elements in our priority queue, now you can see that the smallest element is definitely -13 so it should come out first.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ph type="sldImg"/>
          </p:nvPr>
        </p:nvSpPr>
        <p:spPr>
          <a:prstGeom prst="rect">
            <a:avLst/>
          </a:prstGeom>
        </p:spPr>
        <p:txBody>
          <a:bodyPr/>
          <a:lstStyle/>
          <a:p>
            <a:pPr/>
          </a:p>
        </p:txBody>
      </p:sp>
      <p:sp>
        <p:nvSpPr>
          <p:cNvPr id="793" name="Shape 793"/>
          <p:cNvSpPr/>
          <p:nvPr>
            <p:ph type="body" sz="quarter" idx="1"/>
          </p:nvPr>
        </p:nvSpPr>
        <p:spPr>
          <a:prstGeom prst="rect">
            <a:avLst/>
          </a:prstGeom>
        </p:spPr>
        <p:txBody>
          <a:bodyPr/>
          <a:lstStyle/>
          <a:p>
            <a:pPr/>
          </a:p>
          <a:p>
            <a:pPr/>
            <a:r>
              <a:t>Indeed it does!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a:p>
        </p:txBody>
      </p:sp>
      <p:sp>
        <p:nvSpPr>
          <p:cNvPr id="804" name="Shape 804"/>
          <p:cNvSpPr/>
          <p:nvPr>
            <p:ph type="body" sz="quarter" idx="1"/>
          </p:nvPr>
        </p:nvSpPr>
        <p:spPr>
          <a:prstGeom prst="rect">
            <a:avLst/>
          </a:prstGeom>
        </p:spPr>
        <p:txBody>
          <a:bodyPr/>
          <a:lstStyle/>
          <a:p>
            <a:pPr/>
          </a:p>
          <a:p>
            <a:pPr/>
            <a:r>
              <a:t>But if you do this trick do not forget to re-negate the values once they’re removed.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4" name="Shape 814"/>
          <p:cNvSpPr/>
          <p:nvPr>
            <p:ph type="sldImg"/>
          </p:nvPr>
        </p:nvSpPr>
        <p:spPr>
          <a:prstGeom prst="rect">
            <a:avLst/>
          </a:prstGeom>
        </p:spPr>
        <p:txBody>
          <a:bodyPr/>
          <a:lstStyle/>
          <a:p>
            <a:pPr/>
          </a:p>
        </p:txBody>
      </p:sp>
      <p:sp>
        <p:nvSpPr>
          <p:cNvPr id="815" name="Shape 815"/>
          <p:cNvSpPr/>
          <p:nvPr>
            <p:ph type="body" sz="quarter" idx="1"/>
          </p:nvPr>
        </p:nvSpPr>
        <p:spPr>
          <a:prstGeom prst="rect">
            <a:avLst/>
          </a:prstGeom>
        </p:spPr>
        <p:txBody>
          <a:bodyPr/>
          <a:lstStyle/>
          <a:p>
            <a:pPr/>
            <a:r>
              <a:t>next is minus 11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ph type="sldImg"/>
          </p:nvPr>
        </p:nvSpPr>
        <p:spPr>
          <a:prstGeom prst="rect">
            <a:avLst/>
          </a:prstGeom>
        </p:spPr>
        <p:txBody>
          <a:bodyPr/>
          <a:lstStyle/>
          <a:p>
            <a:pPr/>
          </a:p>
        </p:txBody>
      </p:sp>
      <p:sp>
        <p:nvSpPr>
          <p:cNvPr id="826" name="Shape 826"/>
          <p:cNvSpPr/>
          <p:nvPr>
            <p:ph type="body" sz="quarter" idx="1"/>
          </p:nvPr>
        </p:nvSpPr>
        <p:spPr>
          <a:prstGeom prst="rect">
            <a:avLst/>
          </a:prstGeom>
        </p:spPr>
        <p:txBody>
          <a:bodyPr/>
          <a:lstStyle/>
          <a:p>
            <a:pPr/>
          </a:p>
          <a:p>
            <a:pPr/>
            <a:r>
              <a:t>So really positive 11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6" name="Shape 836"/>
          <p:cNvSpPr/>
          <p:nvPr>
            <p:ph type="sldImg"/>
          </p:nvPr>
        </p:nvSpPr>
        <p:spPr>
          <a:prstGeom prst="rect">
            <a:avLst/>
          </a:prstGeom>
        </p:spPr>
        <p:txBody>
          <a:bodyPr/>
          <a:lstStyle/>
          <a:p>
            <a:pPr/>
          </a:p>
        </p:txBody>
      </p:sp>
      <p:sp>
        <p:nvSpPr>
          <p:cNvPr id="837" name="Shape 837"/>
          <p:cNvSpPr/>
          <p:nvPr>
            <p:ph type="body" sz="quarter" idx="1"/>
          </p:nvPr>
        </p:nvSpPr>
        <p:spPr>
          <a:prstGeom prst="rect">
            <a:avLst/>
          </a:prstGeom>
        </p:spPr>
        <p:txBody>
          <a:bodyPr/>
          <a:lstStyle/>
          <a:p>
            <a:pPr/>
            <a:r>
              <a:t>and so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Read top paragraph.</a:t>
            </a:r>
          </a:p>
          <a:p>
            <a:pPr/>
          </a:p>
          <a:p>
            <a:pPr/>
            <a:r>
              <a:t>As a side note I would like to remark that</a:t>
            </a:r>
          </a:p>
          <a:p>
            <a:pPr/>
          </a:p>
          <a:p>
            <a:pPr/>
            <a:r>
              <a:t>Read bottom paragraph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7" name="Shape 847"/>
          <p:cNvSpPr/>
          <p:nvPr>
            <p:ph type="sldImg"/>
          </p:nvPr>
        </p:nvSpPr>
        <p:spPr>
          <a:prstGeom prst="rect">
            <a:avLst/>
          </a:prstGeom>
        </p:spPr>
        <p:txBody>
          <a:bodyPr/>
          <a:lstStyle/>
          <a:p>
            <a:pPr/>
          </a:p>
        </p:txBody>
      </p:sp>
      <p:sp>
        <p:nvSpPr>
          <p:cNvPr id="848" name="Shape 848"/>
          <p:cNvSpPr/>
          <p:nvPr>
            <p:ph type="body" sz="quarter" idx="1"/>
          </p:nvPr>
        </p:nvSpPr>
        <p:spPr>
          <a:prstGeom prst="rect">
            <a:avLst/>
          </a:prstGeom>
        </p:spPr>
        <p:txBody>
          <a:bodyPr/>
          <a:lstStyle/>
          <a:p>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8" name="Shape 858"/>
          <p:cNvSpPr/>
          <p:nvPr>
            <p:ph type="sldImg"/>
          </p:nvPr>
        </p:nvSpPr>
        <p:spPr>
          <a:prstGeom prst="rect">
            <a:avLst/>
          </a:prstGeom>
        </p:spPr>
        <p:txBody>
          <a:bodyPr/>
          <a:lstStyle/>
          <a:p>
            <a:pPr/>
          </a:p>
        </p:txBody>
      </p:sp>
      <p:sp>
        <p:nvSpPr>
          <p:cNvPr id="859" name="Shape 859"/>
          <p:cNvSpPr/>
          <p:nvPr>
            <p:ph type="body" sz="quarter" idx="1"/>
          </p:nvPr>
        </p:nvSpPr>
        <p:spPr>
          <a:prstGeom prst="rect">
            <a:avLst/>
          </a:prstGeom>
        </p:spPr>
        <p:txBody>
          <a:bodyPr/>
          <a:lstStyle/>
          <a:p>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Shape 869"/>
          <p:cNvSpPr/>
          <p:nvPr>
            <p:ph type="sldImg"/>
          </p:nvPr>
        </p:nvSpPr>
        <p:spPr>
          <a:prstGeom prst="rect">
            <a:avLst/>
          </a:prstGeom>
        </p:spPr>
        <p:txBody>
          <a:bodyPr/>
          <a:lstStyle/>
          <a:p>
            <a:pPr/>
          </a:p>
        </p:txBody>
      </p:sp>
      <p:sp>
        <p:nvSpPr>
          <p:cNvPr id="870" name="Shape 870"/>
          <p:cNvSpPr/>
          <p:nvPr>
            <p:ph type="body" sz="quarter" idx="1"/>
          </p:nvPr>
        </p:nvSpPr>
        <p:spPr>
          <a:prstGeom prst="rect">
            <a:avLst/>
          </a:prstGeom>
        </p:spPr>
        <p:txBody>
          <a:bodyPr/>
          <a:lstStyle/>
          <a:p>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0" name="Shape 880"/>
          <p:cNvSpPr/>
          <p:nvPr>
            <p:ph type="sldImg"/>
          </p:nvPr>
        </p:nvSpPr>
        <p:spPr>
          <a:prstGeom prst="rect">
            <a:avLst/>
          </a:prstGeom>
        </p:spPr>
        <p:txBody>
          <a:bodyPr/>
          <a:lstStyle/>
          <a:p>
            <a:pPr/>
          </a:p>
        </p:txBody>
      </p:sp>
      <p:sp>
        <p:nvSpPr>
          <p:cNvPr id="881" name="Shape 881"/>
          <p:cNvSpPr/>
          <p:nvPr>
            <p:ph type="body" sz="quarter" idx="1"/>
          </p:nvPr>
        </p:nvSpPr>
        <p:spPr>
          <a:prstGeom prst="rect">
            <a:avLst/>
          </a:prstGeom>
        </p:spPr>
        <p:txBody>
          <a:bodyPr/>
          <a:lstStyle/>
          <a:p>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1" name="Shape 891"/>
          <p:cNvSpPr/>
          <p:nvPr>
            <p:ph type="sldImg"/>
          </p:nvPr>
        </p:nvSpPr>
        <p:spPr>
          <a:prstGeom prst="rect">
            <a:avLst/>
          </a:prstGeom>
        </p:spPr>
        <p:txBody>
          <a:bodyPr/>
          <a:lstStyle/>
          <a:p>
            <a:pPr/>
          </a:p>
        </p:txBody>
      </p:sp>
      <p:sp>
        <p:nvSpPr>
          <p:cNvPr id="892" name="Shape 892"/>
          <p:cNvSpPr/>
          <p:nvPr>
            <p:ph type="body" sz="quarter" idx="1"/>
          </p:nvPr>
        </p:nvSpPr>
        <p:spPr>
          <a:prstGeom prst="rect">
            <a:avLst/>
          </a:prstGeom>
        </p:spPr>
        <p:txBody>
          <a:bodyPr/>
          <a:lstStyle/>
          <a:p>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Shape 902"/>
          <p:cNvSpPr/>
          <p:nvPr>
            <p:ph type="sldImg"/>
          </p:nvPr>
        </p:nvSpPr>
        <p:spPr>
          <a:prstGeom prst="rect">
            <a:avLst/>
          </a:prstGeom>
        </p:spPr>
        <p:txBody>
          <a:bodyPr/>
          <a:lstStyle/>
          <a:p>
            <a:pPr/>
          </a:p>
        </p:txBody>
      </p:sp>
      <p:sp>
        <p:nvSpPr>
          <p:cNvPr id="903" name="Shape 903"/>
          <p:cNvSpPr/>
          <p:nvPr>
            <p:ph type="body" sz="quarter" idx="1"/>
          </p:nvPr>
        </p:nvSpPr>
        <p:spPr>
          <a:prstGeom prst="rect">
            <a:avLst/>
          </a:prstGeom>
        </p:spPr>
        <p:txBody>
          <a:bodyPr/>
          <a:lstStyle/>
          <a:p>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3" name="Shape 913"/>
          <p:cNvSpPr/>
          <p:nvPr>
            <p:ph type="sldImg"/>
          </p:nvPr>
        </p:nvSpPr>
        <p:spPr>
          <a:prstGeom prst="rect">
            <a:avLst/>
          </a:prstGeom>
        </p:spPr>
        <p:txBody>
          <a:bodyPr/>
          <a:lstStyle/>
          <a:p>
            <a:pPr/>
          </a:p>
        </p:txBody>
      </p:sp>
      <p:sp>
        <p:nvSpPr>
          <p:cNvPr id="914" name="Shape 914"/>
          <p:cNvSpPr/>
          <p:nvPr>
            <p:ph type="body" sz="quarter" idx="1"/>
          </p:nvPr>
        </p:nvSpPr>
        <p:spPr>
          <a:prstGeom prst="rect">
            <a:avLst/>
          </a:prstGeom>
        </p:spPr>
        <p:txBody>
          <a:bodyPr/>
          <a:lstStyle/>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4" name="Shape 924"/>
          <p:cNvSpPr/>
          <p:nvPr>
            <p:ph type="sldImg"/>
          </p:nvPr>
        </p:nvSpPr>
        <p:spPr>
          <a:prstGeom prst="rect">
            <a:avLst/>
          </a:prstGeom>
        </p:spPr>
        <p:txBody>
          <a:bodyPr/>
          <a:lstStyle/>
          <a:p>
            <a:pPr/>
          </a:p>
        </p:txBody>
      </p:sp>
      <p:sp>
        <p:nvSpPr>
          <p:cNvPr id="925" name="Shape 925"/>
          <p:cNvSpPr/>
          <p:nvPr>
            <p:ph type="body" sz="quarter" idx="1"/>
          </p:nvPr>
        </p:nvSpPr>
        <p:spPr>
          <a:prstGeom prst="rect">
            <a:avLst/>
          </a:prstGeom>
        </p:spPr>
        <p:txBody>
          <a:bodyPr/>
          <a:lstStyle/>
          <a:p>
            <a:pPr/>
            <a:r>
              <a:t>Read slide.</a:t>
            </a:r>
          </a:p>
          <a:p>
            <a:pPr/>
            <a:r>
              <a:t>Now we can use lex to sorts a string lexicographically, but we’re interested in negating lex so</a:t>
            </a:r>
          </a:p>
          <a:p>
            <a:pPr/>
            <a:r>
              <a:t>that longer strings appear before shorter strings and also so that strings with letters at the end</a:t>
            </a:r>
          </a:p>
          <a:p>
            <a:pPr/>
            <a:r>
              <a:t>of the alphabet appear before those containing letters at the beginning of the alphabet.</a:t>
            </a:r>
          </a:p>
          <a:p>
            <a:pPr/>
            <a:r>
              <a:t>This would in effect turn our default min heap into a max heap.</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5" name="Shape 1055"/>
          <p:cNvSpPr/>
          <p:nvPr>
            <p:ph type="sldImg"/>
          </p:nvPr>
        </p:nvSpPr>
        <p:spPr>
          <a:prstGeom prst="rect">
            <a:avLst/>
          </a:prstGeom>
        </p:spPr>
        <p:txBody>
          <a:bodyPr/>
          <a:lstStyle/>
          <a:p>
            <a:pPr/>
          </a:p>
        </p:txBody>
      </p:sp>
      <p:sp>
        <p:nvSpPr>
          <p:cNvPr id="1056" name="Shape 1056"/>
          <p:cNvSpPr/>
          <p:nvPr>
            <p:ph type="body" sz="quarter" idx="1"/>
          </p:nvPr>
        </p:nvSpPr>
        <p:spPr>
          <a:prstGeom prst="rect">
            <a:avLst/>
          </a:prstGeom>
        </p:spPr>
        <p:txBody>
          <a:bodyPr/>
          <a:lstStyle/>
          <a:p>
            <a:pPr/>
            <a:r>
              <a:t>So that’s about it for converting min heaps to max heaps and vice versa, you guys are now</a:t>
            </a:r>
          </a:p>
          <a:p>
            <a:pPr/>
            <a:r>
              <a:t>pros awesome. In the next video we’re going to look at how to add elements to a priority queue.</a:t>
            </a:r>
          </a:p>
          <a:p>
            <a:pPr/>
            <a:r>
              <a:t>Also, if you’re interested in a source cod implementation of a priority queue check out the link</a:t>
            </a:r>
          </a:p>
          <a:p>
            <a:pPr/>
            <a:r>
              <a:t>that the bottom of the screen it links to my github repo with all the data structures. There should</a:t>
            </a:r>
          </a:p>
          <a:p>
            <a:pPr/>
            <a:r>
              <a:t>also be a link in the description.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1" name="Shape 1061"/>
          <p:cNvSpPr/>
          <p:nvPr>
            <p:ph type="sldImg"/>
          </p:nvPr>
        </p:nvSpPr>
        <p:spPr>
          <a:prstGeom prst="rect">
            <a:avLst/>
          </a:prstGeom>
        </p:spPr>
        <p:txBody>
          <a:bodyPr/>
          <a:lstStyle/>
          <a:p>
            <a:pPr/>
          </a:p>
        </p:txBody>
      </p:sp>
      <p:sp>
        <p:nvSpPr>
          <p:cNvPr id="1062" name="Shape 1062"/>
          <p:cNvSpPr/>
          <p:nvPr>
            <p:ph type="body" sz="quarter" idx="1"/>
          </p:nvPr>
        </p:nvSpPr>
        <p:spPr>
          <a:prstGeom prst="rect">
            <a:avLst/>
          </a:prstGeom>
        </p:spPr>
        <p:txBody>
          <a:bodyPr/>
          <a:lstStyle/>
          <a:p>
            <a:pPr/>
            <a:r>
              <a:t>Adding elements to a binary heap, this is part 3/5 in the priority queue series.</a:t>
            </a:r>
          </a:p>
          <a:p>
            <a:pPr/>
            <a:r>
              <a:t>We’ll get to adding elements into our binary heap shortly, but first there is some</a:t>
            </a:r>
          </a:p>
          <a:p>
            <a:pPr/>
            <a:r>
              <a:t>important terminology and concepts leading to that which we need to go over prior.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Read Slide. </a:t>
            </a:r>
          </a:p>
          <a:p>
            <a:pPr/>
            <a:r>
              <a:t>So the smaller numbers have higher priority of the bigger ones, so they will be removed first form the priority queue as needed.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Shape 1066"/>
          <p:cNvSpPr/>
          <p:nvPr>
            <p:ph type="sldImg"/>
          </p:nvPr>
        </p:nvSpPr>
        <p:spPr>
          <a:prstGeom prst="rect">
            <a:avLst/>
          </a:prstGeom>
        </p:spPr>
        <p:txBody>
          <a:bodyPr/>
          <a:lstStyle/>
          <a:p>
            <a:pPr/>
          </a:p>
        </p:txBody>
      </p:sp>
      <p:sp>
        <p:nvSpPr>
          <p:cNvPr id="1067" name="Shape 1067"/>
          <p:cNvSpPr/>
          <p:nvPr>
            <p:ph type="body" sz="quarter" idx="1"/>
          </p:nvPr>
        </p:nvSpPr>
        <p:spPr>
          <a:prstGeom prst="rect">
            <a:avLst/>
          </a:prstGeom>
        </p:spPr>
        <p:txBody>
          <a:bodyPr/>
          <a:lstStyle/>
          <a:p>
            <a:pPr/>
            <a:r>
              <a:t>A very popular way to implement a priority queue is to use some kind of heap.</a:t>
            </a:r>
          </a:p>
          <a:p>
            <a:pPr/>
            <a:r>
              <a:t>This is because heaps are the data structure that give us the best possible</a:t>
            </a:r>
          </a:p>
          <a:p>
            <a:pPr/>
            <a:r>
              <a:t>time complexity for the operations we need to perform with a priority queue.</a:t>
            </a:r>
          </a:p>
          <a:p>
            <a:pPr/>
          </a:p>
          <a:p>
            <a:pPr/>
            <a:r>
              <a:t>However, I want to make this clear: </a:t>
            </a:r>
            <a:r>
              <a:rPr b="1"/>
              <a:t>A priority queue is not a heap</a:t>
            </a:r>
            <a:r>
              <a:t>, a priority queue</a:t>
            </a:r>
          </a:p>
          <a:p>
            <a:pPr/>
            <a:r>
              <a:t>is an abstract data type that defines the behaviour a priority queue should have. The heap</a:t>
            </a:r>
          </a:p>
          <a:p>
            <a:pPr/>
            <a:r>
              <a:t>just lets us actually implement that behaviour. As an example would could use an</a:t>
            </a:r>
          </a:p>
          <a:p>
            <a:pPr/>
            <a:r>
              <a:t>unsorted list to achieve the behaviour we want for a priority queue, but this would not</a:t>
            </a:r>
          </a:p>
          <a:p>
            <a:pPr/>
            <a:r>
              <a:t>give us the best possible time complexity.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1" name="Shape 1071"/>
          <p:cNvSpPr/>
          <p:nvPr>
            <p:ph type="sldImg"/>
          </p:nvPr>
        </p:nvSpPr>
        <p:spPr>
          <a:prstGeom prst="rect">
            <a:avLst/>
          </a:prstGeom>
        </p:spPr>
        <p:txBody>
          <a:bodyPr/>
          <a:lstStyle/>
          <a:p>
            <a:pPr/>
          </a:p>
        </p:txBody>
      </p:sp>
      <p:sp>
        <p:nvSpPr>
          <p:cNvPr id="1072" name="Shape 1072"/>
          <p:cNvSpPr/>
          <p:nvPr>
            <p:ph type="body" sz="quarter" idx="1"/>
          </p:nvPr>
        </p:nvSpPr>
        <p:spPr>
          <a:prstGeom prst="rect">
            <a:avLst/>
          </a:prstGeom>
        </p:spPr>
        <p:txBody>
          <a:bodyPr/>
          <a:lstStyle/>
          <a:p>
            <a:pPr/>
            <a:r>
              <a:t>read slide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Shape 1076"/>
          <p:cNvSpPr/>
          <p:nvPr>
            <p:ph type="sldImg"/>
          </p:nvPr>
        </p:nvSpPr>
        <p:spPr>
          <a:prstGeom prst="rect">
            <a:avLst/>
          </a:prstGeom>
        </p:spPr>
        <p:txBody>
          <a:bodyPr/>
          <a:lstStyle/>
          <a:p>
            <a:pPr/>
          </a:p>
        </p:txBody>
      </p:sp>
      <p:sp>
        <p:nvSpPr>
          <p:cNvPr id="1077" name="Shape 1077"/>
          <p:cNvSpPr/>
          <p:nvPr>
            <p:ph type="body" sz="quarter" idx="1"/>
          </p:nvPr>
        </p:nvSpPr>
        <p:spPr>
          <a:prstGeom prst="rect">
            <a:avLst/>
          </a:prstGeom>
        </p:spPr>
        <p:txBody>
          <a:bodyPr/>
          <a:lstStyle/>
          <a:p>
            <a:pPr/>
            <a:r>
              <a:t>However today the winner is the binary heap, let’s have a look at how exactly a binary heap works.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2" name="Shape 1092"/>
          <p:cNvSpPr/>
          <p:nvPr>
            <p:ph type="sldImg"/>
          </p:nvPr>
        </p:nvSpPr>
        <p:spPr>
          <a:prstGeom prst="rect">
            <a:avLst/>
          </a:prstGeom>
        </p:spPr>
        <p:txBody>
          <a:bodyPr/>
          <a:lstStyle/>
          <a:p>
            <a:pPr/>
          </a:p>
        </p:txBody>
      </p:sp>
      <p:sp>
        <p:nvSpPr>
          <p:cNvPr id="1093" name="Shape 1093"/>
          <p:cNvSpPr/>
          <p:nvPr>
            <p:ph type="body" sz="quarter" idx="1"/>
          </p:nvPr>
        </p:nvSpPr>
        <p:spPr>
          <a:prstGeom prst="rect">
            <a:avLst/>
          </a:prstGeom>
        </p:spPr>
        <p:txBody>
          <a:bodyPr/>
          <a:lstStyle/>
          <a:p>
            <a:pPr/>
            <a:r>
              <a:t>Read Slide.</a:t>
            </a:r>
          </a:p>
          <a:p>
            <a:pPr/>
            <a:r>
              <a:t>So the following is a binary heap because it satisfies the heap property that every parent’s</a:t>
            </a:r>
          </a:p>
          <a:p>
            <a:pPr/>
            <a:r>
              <a:t>value is greater than or equal to that of the child and that every node has exactly two children.</a:t>
            </a:r>
          </a:p>
          <a:p>
            <a:pPr/>
            <a:r>
              <a:t>Well no you may be thinking, the bottom node known as leafs don’t have children.</a:t>
            </a:r>
          </a:p>
          <a:p>
            <a:pPr/>
            <a:r>
              <a:t>Actually yes they do I just have not drawn them in, here they are.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2" name="Shape 1122"/>
          <p:cNvSpPr/>
          <p:nvPr>
            <p:ph type="sldImg"/>
          </p:nvPr>
        </p:nvSpPr>
        <p:spPr>
          <a:prstGeom prst="rect">
            <a:avLst/>
          </a:prstGeom>
        </p:spPr>
        <p:txBody>
          <a:bodyPr/>
          <a:lstStyle/>
          <a:p>
            <a:pPr/>
          </a:p>
        </p:txBody>
      </p:sp>
      <p:sp>
        <p:nvSpPr>
          <p:cNvPr id="1123" name="Shape 1123"/>
          <p:cNvSpPr/>
          <p:nvPr>
            <p:ph type="body" sz="quarter" idx="1"/>
          </p:nvPr>
        </p:nvSpPr>
        <p:spPr>
          <a:prstGeom prst="rect">
            <a:avLst/>
          </a:prstGeom>
        </p:spPr>
        <p:txBody>
          <a:bodyPr/>
          <a:lstStyle/>
          <a:p>
            <a:pPr/>
            <a:r>
              <a:t>And no the null nodes are not required to have children. In further examples</a:t>
            </a:r>
          </a:p>
          <a:p>
            <a:pPr/>
            <a:r>
              <a:t>I will omit drawing the null nodes for simplicity.</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6" name="Shape 1146"/>
          <p:cNvSpPr/>
          <p:nvPr>
            <p:ph type="sldImg"/>
          </p:nvPr>
        </p:nvSpPr>
        <p:spPr>
          <a:prstGeom prst="rect">
            <a:avLst/>
          </a:prstGeom>
        </p:spPr>
        <p:txBody>
          <a:bodyPr/>
          <a:lstStyle/>
          <a:p>
            <a:pPr/>
          </a:p>
        </p:txBody>
      </p:sp>
      <p:sp>
        <p:nvSpPr>
          <p:cNvPr id="1147" name="Shape 1147"/>
          <p:cNvSpPr/>
          <p:nvPr>
            <p:ph type="body" sz="quarter" idx="1"/>
          </p:nvPr>
        </p:nvSpPr>
        <p:spPr>
          <a:prstGeom prst="rect">
            <a:avLst/>
          </a:prstGeom>
        </p:spPr>
        <p:txBody>
          <a:bodyPr/>
          <a:lstStyle/>
          <a:p>
            <a:pPr/>
            <a:r>
              <a:t>Also, just before I show you guys how we insert anything into one of these binary heaps</a:t>
            </a:r>
          </a:p>
          <a:p>
            <a:pPr/>
            <a:r>
              <a:t>I would like to remark that binary heaps form complete binary trees meaning, that at</a:t>
            </a:r>
          </a:p>
          <a:p>
            <a:pPr/>
            <a:r>
              <a:t>every level, except possibly the last is completely filled and and all the nodes are as</a:t>
            </a:r>
          </a:p>
          <a:p>
            <a:pPr/>
            <a:r>
              <a:t>far left as possible.</a:t>
            </a:r>
          </a:p>
          <a:p>
            <a:pPr/>
          </a:p>
          <a:p>
            <a:pPr/>
            <a:r>
              <a:t>As you will see when we insert nodes we always insert them on the bottom row as far</a:t>
            </a:r>
          </a:p>
          <a:p>
            <a:pPr/>
            <a:r>
              <a:t>left as we can to meet this complete binary tree property. Maintaining the complete binary tree</a:t>
            </a:r>
          </a:p>
          <a:p>
            <a:pPr/>
            <a:r>
              <a:t>property is very important because it gives us an insertion point no matter what the heap</a:t>
            </a:r>
          </a:p>
          <a:p>
            <a:pPr/>
            <a:r>
              <a:t>looks like or what values are in it.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3" name="Shape 1173"/>
          <p:cNvSpPr/>
          <p:nvPr>
            <p:ph type="sldImg"/>
          </p:nvPr>
        </p:nvSpPr>
        <p:spPr>
          <a:prstGeom prst="rect">
            <a:avLst/>
          </a:prstGeom>
        </p:spPr>
        <p:txBody>
          <a:bodyPr/>
          <a:lstStyle/>
          <a:p>
            <a:pPr/>
          </a:p>
        </p:txBody>
      </p:sp>
      <p:sp>
        <p:nvSpPr>
          <p:cNvPr id="1174" name="Shape 1174"/>
          <p:cNvSpPr/>
          <p:nvPr>
            <p:ph type="body" sz="quarter" idx="1"/>
          </p:nvPr>
        </p:nvSpPr>
        <p:spPr>
          <a:prstGeom prst="rect">
            <a:avLst/>
          </a:prstGeom>
        </p:spPr>
        <p:txBody>
          <a:bodyPr/>
          <a:lstStyle/>
          <a:p>
            <a:pPr/>
            <a:r>
              <a:t>The next node we insert will go where the hollow circle is and the next one to the</a:t>
            </a:r>
          </a:p>
          <a:p>
            <a:pPr/>
            <a:r>
              <a:t>right of it and so on until eventually we finish the row, at which point we need to start a new row.</a:t>
            </a:r>
          </a:p>
          <a:p>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8" name="Shape 1238"/>
          <p:cNvSpPr/>
          <p:nvPr>
            <p:ph type="sldImg"/>
          </p:nvPr>
        </p:nvSpPr>
        <p:spPr>
          <a:prstGeom prst="rect">
            <a:avLst/>
          </a:prstGeom>
        </p:spPr>
        <p:txBody>
          <a:bodyPr/>
          <a:lstStyle/>
          <a:p>
            <a:pPr/>
          </a:p>
        </p:txBody>
      </p:sp>
      <p:sp>
        <p:nvSpPr>
          <p:cNvPr id="1239" name="Shape 1239"/>
          <p:cNvSpPr/>
          <p:nvPr>
            <p:ph type="body" sz="quarter" idx="1"/>
          </p:nvPr>
        </p:nvSpPr>
        <p:spPr>
          <a:prstGeom prst="rect">
            <a:avLst/>
          </a:prstGeom>
        </p:spPr>
        <p:txBody>
          <a:bodyPr/>
          <a:lstStyle/>
          <a:p>
            <a:pPr/>
            <a:r>
              <a:t>One last thing before we get into how to add values to our binary heap, I promise.</a:t>
            </a:r>
          </a:p>
          <a:p>
            <a:pPr/>
            <a:r>
              <a:t>We need to understand how do we represent and construct one of these binary heaps.</a:t>
            </a:r>
          </a:p>
          <a:p>
            <a:pPr/>
          </a:p>
          <a:p>
            <a:pPr/>
            <a:r>
              <a:t>Well, one of the most popular ways to represent a heap is by using an array because</a:t>
            </a:r>
          </a:p>
          <a:p>
            <a:pPr/>
            <a:r>
              <a:t>of the complete tree property we talked about. This is however not the only way to</a:t>
            </a:r>
          </a:p>
          <a:p>
            <a:pPr/>
            <a:r>
              <a:t>represent a heap we could also use objects and pointers and recursively add and</a:t>
            </a:r>
          </a:p>
          <a:p>
            <a:pPr/>
            <a:r>
              <a:t>remove nodes as needed, but right now we’re going to look at the array based construction.</a:t>
            </a:r>
          </a:p>
          <a:p>
            <a:pPr/>
          </a:p>
          <a:p>
            <a:pPr/>
            <a:r>
              <a:t>On the left is the index tree to help you visualize the position of each node in the array, and</a:t>
            </a:r>
          </a:p>
          <a:p>
            <a:pPr/>
            <a:r>
              <a:t>on the right is the actual tree. Remark that as you read elements in the array from left to right</a:t>
            </a:r>
          </a:p>
          <a:p>
            <a:pPr/>
            <a:r>
              <a:t>it’s as though you’re pacing through the heap one layer at a time from left to right.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3" name="Shape 1303"/>
          <p:cNvSpPr/>
          <p:nvPr>
            <p:ph type="sldImg"/>
          </p:nvPr>
        </p:nvSpPr>
        <p:spPr>
          <a:prstGeom prst="rect">
            <a:avLst/>
          </a:prstGeom>
        </p:spPr>
        <p:txBody>
          <a:bodyPr/>
          <a:lstStyle/>
          <a:p>
            <a:pPr/>
          </a:p>
        </p:txBody>
      </p:sp>
      <p:sp>
        <p:nvSpPr>
          <p:cNvPr id="1304" name="Shape 1304"/>
          <p:cNvSpPr/>
          <p:nvPr>
            <p:ph type="body" sz="quarter" idx="1"/>
          </p:nvPr>
        </p:nvSpPr>
        <p:spPr>
          <a:prstGeom prst="rect">
            <a:avLst/>
          </a:prstGeom>
        </p:spPr>
        <p:txBody>
          <a:bodyPr/>
          <a:lstStyle/>
          <a:p>
            <a:pPr/>
            <a:r>
              <a:t>So 9 at index 0 in the heap is always at the top.</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7" name="Shape 2287"/>
          <p:cNvSpPr/>
          <p:nvPr>
            <p:ph type="sldImg"/>
          </p:nvPr>
        </p:nvSpPr>
        <p:spPr>
          <a:prstGeom prst="rect">
            <a:avLst/>
          </a:prstGeom>
        </p:spPr>
        <p:txBody>
          <a:bodyPr/>
          <a:lstStyle/>
          <a:p>
            <a:pPr/>
          </a:p>
        </p:txBody>
      </p:sp>
      <p:sp>
        <p:nvSpPr>
          <p:cNvPr id="2288" name="Shape 2288"/>
          <p:cNvSpPr/>
          <p:nvPr>
            <p:ph type="body" sz="quarter" idx="1"/>
          </p:nvPr>
        </p:nvSpPr>
        <p:spPr>
          <a:prstGeom prst="rect">
            <a:avLst/>
          </a:prstGeom>
        </p:spPr>
        <p:txBody>
          <a:bodyPr/>
          <a:lstStyle/>
          <a:p>
            <a:pPr/>
            <a:r>
              <a:t>The next interesting property that storing a binary heap in an array has is easily being</a:t>
            </a:r>
          </a:p>
          <a:p>
            <a:pPr/>
            <a:r>
              <a:t>able to access the children of a parent node. </a:t>
            </a:r>
          </a:p>
          <a:p>
            <a:pPr/>
          </a:p>
          <a:p>
            <a:pPr/>
            <a:r>
              <a:t>Read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I want to do an example to show you guys how a PQ works when we </a:t>
            </a:r>
          </a:p>
          <a:p>
            <a:pPr/>
            <a:r>
              <a:t>insert and poll values, observe carefully. The </a:t>
            </a:r>
            <a:r>
              <a:rPr b="1"/>
              <a:t>poll</a:t>
            </a:r>
            <a:r>
              <a:t> operation removes the </a:t>
            </a:r>
          </a:p>
          <a:p>
            <a:pPr/>
            <a:r>
              <a:t>element with the highest priority in the priority queue.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6" name="Shape 2326"/>
          <p:cNvSpPr/>
          <p:nvPr>
            <p:ph type="sldImg"/>
          </p:nvPr>
        </p:nvSpPr>
        <p:spPr>
          <a:prstGeom prst="rect">
            <a:avLst/>
          </a:prstGeom>
        </p:spPr>
        <p:txBody>
          <a:bodyPr/>
          <a:lstStyle/>
          <a:p>
            <a:pPr/>
          </a:p>
        </p:txBody>
      </p:sp>
      <p:sp>
        <p:nvSpPr>
          <p:cNvPr id="2327" name="Shape 2327"/>
          <p:cNvSpPr/>
          <p:nvPr>
            <p:ph type="body" sz="quarter" idx="1"/>
          </p:nvPr>
        </p:nvSpPr>
        <p:spPr>
          <a:prstGeom prst="rect">
            <a:avLst/>
          </a:prstGeom>
        </p:spPr>
        <p:txBody>
          <a:bodyPr/>
          <a:lstStyle/>
          <a:p>
            <a:pPr/>
            <a:r>
              <a:t>Suppose we look at node 7, well its index is index 2, so our formula says that the left child of seven should be located at 2*2 + 1, or 5 and if we look at index 5 we get 1 as expected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8" name="Shape 2368"/>
          <p:cNvSpPr/>
          <p:nvPr>
            <p:ph type="sldImg"/>
          </p:nvPr>
        </p:nvSpPr>
        <p:spPr>
          <a:prstGeom prst="rect">
            <a:avLst/>
          </a:prstGeom>
        </p:spPr>
        <p:txBody>
          <a:bodyPr/>
          <a:lstStyle/>
          <a:p>
            <a:pPr/>
          </a:p>
        </p:txBody>
      </p:sp>
      <p:sp>
        <p:nvSpPr>
          <p:cNvPr id="2369" name="Shape 2369"/>
          <p:cNvSpPr/>
          <p:nvPr>
            <p:ph type="body" sz="quarter" idx="1"/>
          </p:nvPr>
        </p:nvSpPr>
        <p:spPr>
          <a:prstGeom prst="rect">
            <a:avLst/>
          </a:prstGeom>
        </p:spPr>
        <p:txBody>
          <a:bodyPr/>
          <a:lstStyle/>
          <a:p>
            <a:pPr/>
            <a:r>
              <a:t>And the right child should be at 2*2 + 2 or 6, which if we look in our array gives us a value of 2</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7" name="Shape 2407"/>
          <p:cNvSpPr/>
          <p:nvPr>
            <p:ph type="sldImg"/>
          </p:nvPr>
        </p:nvSpPr>
        <p:spPr>
          <a:prstGeom prst="rect">
            <a:avLst/>
          </a:prstGeom>
        </p:spPr>
        <p:txBody>
          <a:bodyPr/>
          <a:lstStyle/>
          <a:p>
            <a:pPr/>
          </a:p>
        </p:txBody>
      </p:sp>
      <p:sp>
        <p:nvSpPr>
          <p:cNvPr id="2408" name="Shape 2408"/>
          <p:cNvSpPr/>
          <p:nvPr>
            <p:ph type="body" sz="quarter" idx="1"/>
          </p:nvPr>
        </p:nvSpPr>
        <p:spPr>
          <a:prstGeom prst="rect">
            <a:avLst/>
          </a:prstGeom>
        </p:spPr>
        <p:txBody>
          <a:bodyPr/>
          <a:lstStyle/>
          <a:p>
            <a:pPr/>
            <a:r>
              <a:t>So using this technique we have all we need to manipulate the parent and the child nodes. In the source code I will be presenting in part 5 of this series I use this binary heap representation for simplicity.</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2" name="Shape 2432"/>
          <p:cNvSpPr/>
          <p:nvPr>
            <p:ph type="sldImg"/>
          </p:nvPr>
        </p:nvSpPr>
        <p:spPr>
          <a:prstGeom prst="rect">
            <a:avLst/>
          </a:prstGeom>
        </p:spPr>
        <p:txBody>
          <a:bodyPr/>
          <a:lstStyle/>
          <a:p>
            <a:pPr/>
          </a:p>
        </p:txBody>
      </p:sp>
      <p:sp>
        <p:nvSpPr>
          <p:cNvPr id="2433" name="Shape 2433"/>
          <p:cNvSpPr/>
          <p:nvPr>
            <p:ph type="body" sz="quarter" idx="1"/>
          </p:nvPr>
        </p:nvSpPr>
        <p:spPr>
          <a:prstGeom prst="rect">
            <a:avLst/>
          </a:prstGeom>
        </p:spPr>
        <p:txBody>
          <a:bodyPr/>
          <a:lstStyle/>
          <a:p>
            <a:pPr/>
            <a:r>
              <a:t>So now we want to know “how do we add nodes to a binary heap and</a:t>
            </a:r>
          </a:p>
          <a:p>
            <a:pPr/>
            <a:r>
              <a:t>maintain the heap invariant”? Because if we add nodes to our binary tree</a:t>
            </a:r>
          </a:p>
          <a:p>
            <a:pPr/>
            <a:r>
              <a:t>but don’t maintain the heap property our binary heap is useless.</a:t>
            </a:r>
          </a:p>
          <a:p>
            <a:pPr/>
          </a:p>
          <a:p>
            <a:pPr/>
            <a:r>
              <a:t>Well we’ll do some examples. On the left there are some instructions which tell us</a:t>
            </a:r>
          </a:p>
          <a:p>
            <a:pPr/>
            <a:r>
              <a:t>what values we need to insert into the heap. The f</a:t>
            </a:r>
            <a:r>
              <a:rPr sz="2300"/>
              <a:t>irst value is a 1 which we can see</a:t>
            </a:r>
            <a:endParaRPr sz="2300"/>
          </a:p>
          <a:p>
            <a:pPr/>
            <a:r>
              <a:rPr sz="2300"/>
              <a:t>should appear at the root of the heap since we’re deal with a min heap. But</a:t>
            </a:r>
            <a:endParaRPr sz="2300"/>
          </a:p>
          <a:p>
            <a:pPr/>
            <a:r>
              <a:rPr sz="2300"/>
              <a:t>instead of inserting 1 at the root directly we will put it at the bottom left of the tree</a:t>
            </a:r>
            <a:endParaRPr sz="2300"/>
          </a:p>
          <a:p>
            <a:pPr/>
            <a:r>
              <a:rPr sz="2300"/>
              <a:t>at the insertion point and perform what is called ‘bubbling up’ as my undergrad</a:t>
            </a:r>
            <a:endParaRPr sz="2300"/>
          </a:p>
          <a:p>
            <a:pPr/>
            <a:r>
              <a:rPr sz="2300"/>
              <a:t>prof loved to say . This is also sometimes c</a:t>
            </a:r>
            <a:r>
              <a:t>alled swimming, or even sifting up.</a:t>
            </a:r>
          </a:p>
          <a:p>
            <a:pPr/>
            <a:r>
              <a:t>All really cool names for this neat operation let’s see how it works.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0" name="Shape 2460"/>
          <p:cNvSpPr/>
          <p:nvPr>
            <p:ph type="sldImg"/>
          </p:nvPr>
        </p:nvSpPr>
        <p:spPr>
          <a:prstGeom prst="rect">
            <a:avLst/>
          </a:prstGeom>
        </p:spPr>
        <p:txBody>
          <a:bodyPr/>
          <a:lstStyle/>
          <a:p>
            <a:pPr/>
          </a:p>
        </p:txBody>
      </p:sp>
      <p:sp>
        <p:nvSpPr>
          <p:cNvPr id="2461" name="Shape 2461"/>
          <p:cNvSpPr/>
          <p:nvPr>
            <p:ph type="body" sz="quarter" idx="1"/>
          </p:nvPr>
        </p:nvSpPr>
        <p:spPr>
          <a:prstGeom prst="rect">
            <a:avLst/>
          </a:prstGeom>
        </p:spPr>
        <p:txBody>
          <a:bodyPr/>
          <a:lstStyle/>
          <a:p>
            <a:pPr/>
            <a:r>
              <a:t>Ok so let’s insert one at the insertion point. We are now in violation of the heap</a:t>
            </a:r>
          </a:p>
          <a:p>
            <a:pPr/>
            <a:r>
              <a:t>property since 1 is less than 7 but 1 is found below 7, so what do we do? We swap 1 and 7.</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8" name="Shape 2488"/>
          <p:cNvSpPr/>
          <p:nvPr>
            <p:ph type="sldImg"/>
          </p:nvPr>
        </p:nvSpPr>
        <p:spPr>
          <a:prstGeom prst="rect">
            <a:avLst/>
          </a:prstGeom>
        </p:spPr>
        <p:txBody>
          <a:bodyPr/>
          <a:lstStyle/>
          <a:p>
            <a:pPr/>
          </a:p>
        </p:txBody>
      </p:sp>
      <p:sp>
        <p:nvSpPr>
          <p:cNvPr id="2489" name="Shape 2489"/>
          <p:cNvSpPr/>
          <p:nvPr>
            <p:ph type="body" sz="quarter" idx="1"/>
          </p:nvPr>
        </p:nvSpPr>
        <p:spPr>
          <a:prstGeom prst="rect">
            <a:avLst/>
          </a:prstGeom>
        </p:spPr>
        <p:txBody>
          <a:bodyPr/>
          <a:lstStyle/>
          <a:p>
            <a:pPr/>
            <a:r>
              <a:t>Now we are still in volition of the heap property since 1 is a child of 6 so we perform another swap.</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6" name="Shape 2516"/>
          <p:cNvSpPr/>
          <p:nvPr>
            <p:ph type="sldImg"/>
          </p:nvPr>
        </p:nvSpPr>
        <p:spPr>
          <a:prstGeom prst="rect">
            <a:avLst/>
          </a:prstGeom>
        </p:spPr>
        <p:txBody>
          <a:bodyPr/>
          <a:lstStyle/>
          <a:p>
            <a:pPr/>
          </a:p>
        </p:txBody>
      </p:sp>
      <p:sp>
        <p:nvSpPr>
          <p:cNvPr id="2517" name="Shape 2517"/>
          <p:cNvSpPr/>
          <p:nvPr>
            <p:ph type="body" sz="quarter" idx="1"/>
          </p:nvPr>
        </p:nvSpPr>
        <p:spPr>
          <a:prstGeom prst="rect">
            <a:avLst/>
          </a:prstGeom>
        </p:spPr>
        <p:txBody>
          <a:bodyPr/>
          <a:lstStyle/>
          <a:p>
            <a:pPr/>
            <a:r>
              <a:t>And yet again in violation of the heap property so we need to swap 1 with its parent.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4" name="Shape 2544"/>
          <p:cNvSpPr/>
          <p:nvPr>
            <p:ph type="sldImg"/>
          </p:nvPr>
        </p:nvSpPr>
        <p:spPr>
          <a:prstGeom prst="rect">
            <a:avLst/>
          </a:prstGeom>
        </p:spPr>
        <p:txBody>
          <a:bodyPr/>
          <a:lstStyle/>
          <a:p>
            <a:pPr/>
          </a:p>
        </p:txBody>
      </p:sp>
      <p:sp>
        <p:nvSpPr>
          <p:cNvPr id="2545" name="Shape 2545"/>
          <p:cNvSpPr/>
          <p:nvPr>
            <p:ph type="body" sz="quarter" idx="1"/>
          </p:nvPr>
        </p:nvSpPr>
        <p:spPr>
          <a:prstGeom prst="rect">
            <a:avLst/>
          </a:prstGeom>
        </p:spPr>
        <p:txBody>
          <a:bodyPr/>
          <a:lstStyle/>
          <a:p>
            <a:pPr/>
            <a:r>
              <a:t>Now the heap property is satisfied so we can stop swimming or bubbling up whatever you like to call it.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2" name="Shape 2572"/>
          <p:cNvSpPr/>
          <p:nvPr>
            <p:ph type="sldImg"/>
          </p:nvPr>
        </p:nvSpPr>
        <p:spPr>
          <a:prstGeom prst="rect">
            <a:avLst/>
          </a:prstGeom>
        </p:spPr>
        <p:txBody>
          <a:bodyPr/>
          <a:lstStyle/>
          <a:p>
            <a:pPr/>
          </a:p>
        </p:txBody>
      </p:sp>
      <p:sp>
        <p:nvSpPr>
          <p:cNvPr id="2573" name="Shape 2573"/>
          <p:cNvSpPr/>
          <p:nvPr>
            <p:ph type="body" sz="quarter" idx="1"/>
          </p:nvPr>
        </p:nvSpPr>
        <p:spPr>
          <a:prstGeom prst="rect">
            <a:avLst/>
          </a:prstGeom>
        </p:spPr>
        <p:txBody>
          <a:bodyPr/>
          <a:lstStyle/>
          <a:p>
            <a:pPr/>
            <a:r>
              <a:t>The next value we need to insert is 13, so let’s begin by putting it at insertion point.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2" name="Shape 2602"/>
          <p:cNvSpPr/>
          <p:nvPr>
            <p:ph type="sldImg"/>
          </p:nvPr>
        </p:nvSpPr>
        <p:spPr>
          <a:prstGeom prst="rect">
            <a:avLst/>
          </a:prstGeom>
        </p:spPr>
        <p:txBody>
          <a:bodyPr/>
          <a:lstStyle/>
          <a:p>
            <a:pPr/>
          </a:p>
        </p:txBody>
      </p:sp>
      <p:sp>
        <p:nvSpPr>
          <p:cNvPr id="2603" name="Shape 2603"/>
          <p:cNvSpPr/>
          <p:nvPr>
            <p:ph type="body" sz="quarter" idx="1"/>
          </p:nvPr>
        </p:nvSpPr>
        <p:spPr>
          <a:prstGeom prst="rect">
            <a:avLst/>
          </a:prstGeom>
        </p:spPr>
        <p:txBody>
          <a:bodyPr/>
          <a:lstStyle/>
          <a:p>
            <a:pPr/>
            <a:r>
              <a:t>Oops again in violation of the heap property since 13 is less than 14, so let’s swap them.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The element with the highest priority happens to be 1</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2" name="Shape 2632"/>
          <p:cNvSpPr/>
          <p:nvPr>
            <p:ph type="sldImg"/>
          </p:nvPr>
        </p:nvSpPr>
        <p:spPr>
          <a:prstGeom prst="rect">
            <a:avLst/>
          </a:prstGeom>
        </p:spPr>
        <p:txBody>
          <a:bodyPr/>
          <a:lstStyle/>
          <a:p>
            <a:pPr/>
          </a:p>
        </p:txBody>
      </p:sp>
      <p:sp>
        <p:nvSpPr>
          <p:cNvPr id="2633" name="Shape 2633"/>
          <p:cNvSpPr/>
          <p:nvPr>
            <p:ph type="body" sz="quarter" idx="1"/>
          </p:nvPr>
        </p:nvSpPr>
        <p:spPr>
          <a:prstGeom prst="rect">
            <a:avLst/>
          </a:prstGeom>
        </p:spPr>
        <p:txBody>
          <a:bodyPr/>
          <a:lstStyle/>
          <a:p>
            <a:pPr/>
            <a:r>
              <a:t>Now notice that we are no longer in violation of the heap property since 14</a:t>
            </a:r>
          </a:p>
          <a:p>
            <a:pPr/>
            <a:r>
              <a:t>is less than 13 and 13 is less than 12 so 13 is in the its correct position so we can stop.</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2" name="Shape 2662"/>
          <p:cNvSpPr/>
          <p:nvPr>
            <p:ph type="sldImg"/>
          </p:nvPr>
        </p:nvSpPr>
        <p:spPr>
          <a:prstGeom prst="rect">
            <a:avLst/>
          </a:prstGeom>
        </p:spPr>
        <p:txBody>
          <a:bodyPr/>
          <a:lstStyle/>
          <a:p>
            <a:pPr/>
          </a:p>
        </p:txBody>
      </p:sp>
      <p:sp>
        <p:nvSpPr>
          <p:cNvPr id="2663" name="Shape 2663"/>
          <p:cNvSpPr/>
          <p:nvPr>
            <p:ph type="body" sz="quarter" idx="1"/>
          </p:nvPr>
        </p:nvSpPr>
        <p:spPr>
          <a:prstGeom prst="rect">
            <a:avLst/>
          </a:prstGeom>
        </p:spPr>
        <p:txBody>
          <a:bodyPr/>
          <a:lstStyle/>
          <a:p>
            <a:pPr/>
            <a:r>
              <a:t>The next values we need to insert are 4, 0 and 10. Try seeing where these</a:t>
            </a:r>
          </a:p>
          <a:p>
            <a:pPr/>
            <a:r>
              <a:t>will end up. Pause the video if you need.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4" name="Shape 2694"/>
          <p:cNvSpPr/>
          <p:nvPr>
            <p:ph type="sldImg"/>
          </p:nvPr>
        </p:nvSpPr>
        <p:spPr>
          <a:prstGeom prst="rect">
            <a:avLst/>
          </a:prstGeom>
        </p:spPr>
        <p:txBody>
          <a:bodyPr/>
          <a:lstStyle/>
          <a:p>
            <a:pPr/>
          </a:p>
        </p:txBody>
      </p:sp>
      <p:sp>
        <p:nvSpPr>
          <p:cNvPr id="2695" name="Shape 2695"/>
          <p:cNvSpPr/>
          <p:nvPr>
            <p:ph type="body" sz="quarter" idx="1"/>
          </p:nvPr>
        </p:nvSpPr>
        <p:spPr>
          <a:prstGeom prst="rect">
            <a:avLst/>
          </a:prstGeom>
        </p:spPr>
        <p:txBody>
          <a:bodyPr/>
          <a:lstStyle/>
          <a:p>
            <a:pPr/>
            <a:r>
              <a:t>So 4 goes in the insertion spot left of all the nodes on its layer and we bubble it up until we can’t anymore.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6" name="Shape 2786"/>
          <p:cNvSpPr/>
          <p:nvPr>
            <p:ph type="sldImg"/>
          </p:nvPr>
        </p:nvSpPr>
        <p:spPr>
          <a:prstGeom prst="rect">
            <a:avLst/>
          </a:prstGeom>
        </p:spPr>
        <p:txBody>
          <a:bodyPr/>
          <a:lstStyle/>
          <a:p>
            <a:pPr/>
          </a:p>
        </p:txBody>
      </p:sp>
      <p:sp>
        <p:nvSpPr>
          <p:cNvPr id="2787" name="Shape 2787"/>
          <p:cNvSpPr/>
          <p:nvPr>
            <p:ph type="body" sz="quarter" idx="1"/>
          </p:nvPr>
        </p:nvSpPr>
        <p:spPr>
          <a:prstGeom prst="rect">
            <a:avLst/>
          </a:prstGeom>
        </p:spPr>
        <p:txBody>
          <a:bodyPr/>
          <a:lstStyle/>
          <a:p>
            <a:pPr/>
            <a:r>
              <a:t>And we stop here because the heap property is satisfied.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0" name="Shape 2820"/>
          <p:cNvSpPr/>
          <p:nvPr>
            <p:ph type="sldImg"/>
          </p:nvPr>
        </p:nvSpPr>
        <p:spPr>
          <a:prstGeom prst="rect">
            <a:avLst/>
          </a:prstGeom>
        </p:spPr>
        <p:txBody>
          <a:bodyPr/>
          <a:lstStyle/>
          <a:p>
            <a:pPr/>
          </a:p>
        </p:txBody>
      </p:sp>
      <p:sp>
        <p:nvSpPr>
          <p:cNvPr id="2821" name="Shape 2821"/>
          <p:cNvSpPr/>
          <p:nvPr>
            <p:ph type="body" sz="quarter" idx="1"/>
          </p:nvPr>
        </p:nvSpPr>
        <p:spPr>
          <a:prstGeom prst="rect">
            <a:avLst/>
          </a:prstGeom>
        </p:spPr>
        <p:txBody>
          <a:bodyPr/>
          <a:lstStyle/>
          <a:p>
            <a:pPr/>
            <a:r>
              <a:t>Next is 0, my favourite number. Of course i’ve arranged for 0 to be at</a:t>
            </a:r>
          </a:p>
          <a:p>
            <a:pPr/>
            <a:r>
              <a:t>the top of the tree was you will see. So we are in violation of the</a:t>
            </a:r>
          </a:p>
          <a:p>
            <a:pPr/>
            <a:r>
              <a:t>heap property so let’s bubble up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6" name="Shape 2886"/>
          <p:cNvSpPr/>
          <p:nvPr>
            <p:ph type="sldImg"/>
          </p:nvPr>
        </p:nvSpPr>
        <p:spPr>
          <a:prstGeom prst="rect">
            <a:avLst/>
          </a:prstGeom>
        </p:spPr>
        <p:txBody>
          <a:bodyPr/>
          <a:lstStyle/>
          <a:p>
            <a:pPr/>
          </a:p>
        </p:txBody>
      </p:sp>
      <p:sp>
        <p:nvSpPr>
          <p:cNvPr id="2887" name="Shape 2887"/>
          <p:cNvSpPr/>
          <p:nvPr>
            <p:ph type="body" sz="quarter" idx="1"/>
          </p:nvPr>
        </p:nvSpPr>
        <p:spPr>
          <a:prstGeom prst="rect">
            <a:avLst/>
          </a:prstGeom>
        </p:spPr>
        <p:txBody>
          <a:bodyPr/>
          <a:lstStyle/>
          <a:p>
            <a:pPr/>
            <a:r>
              <a:t>And here zero is less then one so we swap them.</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0" name="Shape 2920"/>
          <p:cNvSpPr/>
          <p:nvPr>
            <p:ph type="sldImg"/>
          </p:nvPr>
        </p:nvSpPr>
        <p:spPr>
          <a:prstGeom prst="rect">
            <a:avLst/>
          </a:prstGeom>
        </p:spPr>
        <p:txBody>
          <a:bodyPr/>
          <a:lstStyle/>
          <a:p>
            <a:pPr/>
          </a:p>
        </p:txBody>
      </p:sp>
      <p:sp>
        <p:nvSpPr>
          <p:cNvPr id="2921" name="Shape 2921"/>
          <p:cNvSpPr/>
          <p:nvPr>
            <p:ph type="body" sz="quarter" idx="1"/>
          </p:nvPr>
        </p:nvSpPr>
        <p:spPr>
          <a:prstGeom prst="rect">
            <a:avLst/>
          </a:prstGeom>
        </p:spPr>
        <p:txBody>
          <a:bodyPr/>
          <a:lstStyle/>
          <a:p>
            <a:pPr/>
            <a:r>
              <a:t>and like magic, 0 is at the top!</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8" name="Shape 2988"/>
          <p:cNvSpPr/>
          <p:nvPr>
            <p:ph type="sldImg"/>
          </p:nvPr>
        </p:nvSpPr>
        <p:spPr>
          <a:prstGeom prst="rect">
            <a:avLst/>
          </a:prstGeom>
        </p:spPr>
        <p:txBody>
          <a:bodyPr/>
          <a:lstStyle/>
          <a:p>
            <a:pPr/>
          </a:p>
        </p:txBody>
      </p:sp>
      <p:sp>
        <p:nvSpPr>
          <p:cNvPr id="2989" name="Shape 2989"/>
          <p:cNvSpPr/>
          <p:nvPr>
            <p:ph type="body" sz="quarter" idx="1"/>
          </p:nvPr>
        </p:nvSpPr>
        <p:spPr>
          <a:prstGeom prst="rect">
            <a:avLst/>
          </a:prstGeom>
        </p:spPr>
        <p:txBody>
          <a:bodyPr/>
          <a:lstStyle/>
          <a:p>
            <a:pPr/>
            <a:r>
              <a:t>This next number is 10, so we insert it at the insertion position.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4" name="Shape 3024"/>
          <p:cNvSpPr/>
          <p:nvPr>
            <p:ph type="sldImg"/>
          </p:nvPr>
        </p:nvSpPr>
        <p:spPr>
          <a:prstGeom prst="rect">
            <a:avLst/>
          </a:prstGeom>
        </p:spPr>
        <p:txBody>
          <a:bodyPr/>
          <a:lstStyle/>
          <a:p>
            <a:pPr/>
          </a:p>
        </p:txBody>
      </p:sp>
      <p:sp>
        <p:nvSpPr>
          <p:cNvPr id="3025" name="Shape 3025"/>
          <p:cNvSpPr/>
          <p:nvPr>
            <p:ph type="body" sz="quarter" idx="1"/>
          </p:nvPr>
        </p:nvSpPr>
        <p:spPr>
          <a:prstGeom prst="rect">
            <a:avLst/>
          </a:prstGeom>
        </p:spPr>
        <p:txBody>
          <a:bodyPr/>
          <a:lstStyle/>
          <a:p>
            <a:pPr/>
            <a:r>
              <a:t>However this insertion did not violate the heap property so we do nothing</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9" name="Shape 3029"/>
          <p:cNvSpPr/>
          <p:nvPr>
            <p:ph type="sldImg"/>
          </p:nvPr>
        </p:nvSpPr>
        <p:spPr>
          <a:prstGeom prst="rect">
            <a:avLst/>
          </a:prstGeom>
        </p:spPr>
        <p:txBody>
          <a:bodyPr/>
          <a:lstStyle/>
          <a:p>
            <a:pPr/>
          </a:p>
        </p:txBody>
      </p:sp>
      <p:sp>
        <p:nvSpPr>
          <p:cNvPr id="3030" name="Shape 3030"/>
          <p:cNvSpPr/>
          <p:nvPr>
            <p:ph type="body" sz="quarter" idx="1"/>
          </p:nvPr>
        </p:nvSpPr>
        <p:spPr>
          <a:prstGeom prst="rect">
            <a:avLst/>
          </a:prstGeom>
        </p:spPr>
        <p:txBody>
          <a:bodyPr/>
          <a:lstStyle/>
          <a:p>
            <a:pPr/>
            <a:r>
              <a:t>If you’re interested in an actual implementation here I provide some source code you can have a look at. In part 5 of the priority queue series I will be going over the source code in great detail where I will be covering adding elements to a binary heap.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Then we add two to the queue</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5" name="Shape 3035"/>
          <p:cNvSpPr/>
          <p:nvPr>
            <p:ph type="sldImg"/>
          </p:nvPr>
        </p:nvSpPr>
        <p:spPr>
          <a:prstGeom prst="rect">
            <a:avLst/>
          </a:prstGeom>
        </p:spPr>
        <p:txBody>
          <a:bodyPr/>
          <a:lstStyle/>
          <a:p>
            <a:pPr/>
          </a:p>
        </p:txBody>
      </p:sp>
      <p:sp>
        <p:nvSpPr>
          <p:cNvPr id="3036" name="Shape 3036"/>
          <p:cNvSpPr/>
          <p:nvPr>
            <p:ph type="body" sz="quarter" idx="1"/>
          </p:nvPr>
        </p:nvSpPr>
        <p:spPr>
          <a:prstGeom prst="rect">
            <a:avLst/>
          </a:prstGeom>
        </p:spPr>
        <p:txBody>
          <a:bodyPr/>
          <a:lstStyle/>
          <a:p>
            <a:pPr/>
            <a:r>
              <a:t>Removing elements from a binary heap, this is part 4/5 of the priority queue series.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0" name="Shape 3070"/>
          <p:cNvSpPr/>
          <p:nvPr>
            <p:ph type="sldImg"/>
          </p:nvPr>
        </p:nvSpPr>
        <p:spPr>
          <a:prstGeom prst="rect">
            <a:avLst/>
          </a:prstGeom>
        </p:spPr>
        <p:txBody>
          <a:bodyPr/>
          <a:lstStyle/>
          <a:p>
            <a:pPr/>
          </a:p>
        </p:txBody>
      </p:sp>
      <p:sp>
        <p:nvSpPr>
          <p:cNvPr id="3071" name="Shape 3071"/>
          <p:cNvSpPr/>
          <p:nvPr>
            <p:ph type="body" sz="quarter" idx="1"/>
          </p:nvPr>
        </p:nvSpPr>
        <p:spPr>
          <a:prstGeom prst="rect">
            <a:avLst/>
          </a:prstGeom>
        </p:spPr>
        <p:txBody>
          <a:bodyPr/>
          <a:lstStyle/>
          <a:p>
            <a:pPr/>
            <a:r>
              <a:t>In general with heaps we always want to remove the root value, because it’s the node of</a:t>
            </a:r>
          </a:p>
          <a:p>
            <a:pPr/>
            <a:r>
              <a:t>interest because it has the highest priority because it’s the smallest, or largest value.</a:t>
            </a:r>
          </a:p>
          <a:p>
            <a:pPr/>
            <a:r>
              <a:t>When we remove the root we call it polling. The special thing about removing the root</a:t>
            </a:r>
          </a:p>
          <a:p>
            <a:pPr/>
            <a:r>
              <a:t>is that we don’t need to search for the index of the root because in an array based </a:t>
            </a:r>
          </a:p>
          <a:p>
            <a:pPr/>
            <a:r>
              <a:t>implementation its position or index is always zero.</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4" name="Shape 3204"/>
          <p:cNvSpPr/>
          <p:nvPr>
            <p:ph type="sldImg"/>
          </p:nvPr>
        </p:nvSpPr>
        <p:spPr>
          <a:prstGeom prst="rect">
            <a:avLst/>
          </a:prstGeom>
        </p:spPr>
        <p:txBody>
          <a:bodyPr/>
          <a:lstStyle/>
          <a:p>
            <a:pPr/>
          </a:p>
        </p:txBody>
      </p:sp>
      <p:sp>
        <p:nvSpPr>
          <p:cNvPr id="3205" name="Shape 3205"/>
          <p:cNvSpPr/>
          <p:nvPr>
            <p:ph type="body" sz="quarter" idx="1"/>
          </p:nvPr>
        </p:nvSpPr>
        <p:spPr>
          <a:prstGeom prst="rect">
            <a:avLst/>
          </a:prstGeom>
        </p:spPr>
        <p:txBody>
          <a:bodyPr/>
          <a:lstStyle/>
          <a:p>
            <a:pPr/>
            <a:r>
              <a:t>… Make sure you default to selecting the left node in case of a tie like this</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2" name="Shape 3302"/>
          <p:cNvSpPr/>
          <p:nvPr>
            <p:ph type="sldImg"/>
          </p:nvPr>
        </p:nvSpPr>
        <p:spPr>
          <a:prstGeom prst="rect">
            <a:avLst/>
          </a:prstGeom>
        </p:spPr>
        <p:txBody>
          <a:bodyPr/>
          <a:lstStyle/>
          <a:p>
            <a:pPr/>
          </a:p>
        </p:txBody>
      </p:sp>
      <p:sp>
        <p:nvSpPr>
          <p:cNvPr id="3303" name="Shape 3303"/>
          <p:cNvSpPr/>
          <p:nvPr>
            <p:ph type="body" sz="quarter" idx="1"/>
          </p:nvPr>
        </p:nvSpPr>
        <p:spPr>
          <a:prstGeom prst="rect">
            <a:avLst/>
          </a:prstGeom>
        </p:spPr>
        <p:txBody>
          <a:bodyPr/>
          <a:lstStyle/>
          <a:p>
            <a:pPr/>
            <a:r>
              <a:t>So that’s polling, it’s just removing the root and then sinking or bubbling down the</a:t>
            </a:r>
          </a:p>
          <a:p>
            <a:pPr/>
            <a:r>
              <a:t>node that was in the last position after you swapped it in. However, we do not always</a:t>
            </a:r>
          </a:p>
          <a:p>
            <a:pPr/>
            <a:r>
              <a:t>sink the node especially when we remove arbitrary nodes. In this next example we’re</a:t>
            </a:r>
          </a:p>
          <a:p>
            <a:pPr/>
            <a:r>
              <a:t>going to remove 12 from this heap. However, first we need to find 12 because we</a:t>
            </a:r>
          </a:p>
          <a:p>
            <a:pPr/>
            <a:r>
              <a:t>do not know where it is in the heap, or rather the computer does not know where</a:t>
            </a:r>
          </a:p>
          <a:p>
            <a:pPr/>
            <a:r>
              <a:t>it is in the heap. To find 12 we first need to do a linear scan across all the nodes until we find twelve.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6" name="Shape 3686"/>
          <p:cNvSpPr/>
          <p:nvPr>
            <p:ph type="sldImg"/>
          </p:nvPr>
        </p:nvSpPr>
        <p:spPr>
          <a:prstGeom prst="rect">
            <a:avLst/>
          </a:prstGeom>
        </p:spPr>
        <p:txBody>
          <a:bodyPr/>
          <a:lstStyle/>
          <a:p>
            <a:pPr/>
          </a:p>
        </p:txBody>
      </p:sp>
      <p:sp>
        <p:nvSpPr>
          <p:cNvPr id="3687" name="Shape 3687"/>
          <p:cNvSpPr/>
          <p:nvPr>
            <p:ph type="body" sz="quarter" idx="1"/>
          </p:nvPr>
        </p:nvSpPr>
        <p:spPr>
          <a:prstGeom prst="rect">
            <a:avLst/>
          </a:prstGeom>
        </p:spPr>
        <p:txBody>
          <a:bodyPr/>
          <a:lstStyle/>
          <a:p>
            <a:pPr/>
            <a:r>
              <a:t>after the swap you can see that we are in violation of the heap property</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5" name="Shape 3955"/>
          <p:cNvSpPr/>
          <p:nvPr>
            <p:ph type="sldImg"/>
          </p:nvPr>
        </p:nvSpPr>
        <p:spPr>
          <a:prstGeom prst="rect">
            <a:avLst/>
          </a:prstGeom>
        </p:spPr>
        <p:txBody>
          <a:bodyPr/>
          <a:lstStyle/>
          <a:p>
            <a:pPr/>
          </a:p>
        </p:txBody>
      </p:sp>
      <p:sp>
        <p:nvSpPr>
          <p:cNvPr id="3956" name="Shape 3956"/>
          <p:cNvSpPr/>
          <p:nvPr>
            <p:ph type="body" sz="quarter" idx="1"/>
          </p:nvPr>
        </p:nvSpPr>
        <p:spPr>
          <a:prstGeom prst="rect">
            <a:avLst/>
          </a:prstGeom>
        </p:spPr>
        <p:txBody>
          <a:bodyPr/>
          <a:lstStyle/>
          <a:p>
            <a:pPr/>
            <a:r>
              <a:t>Read slide.</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9" name="Shape 4149"/>
          <p:cNvSpPr/>
          <p:nvPr>
            <p:ph type="sldImg"/>
          </p:nvPr>
        </p:nvSpPr>
        <p:spPr>
          <a:prstGeom prst="rect">
            <a:avLst/>
          </a:prstGeom>
        </p:spPr>
        <p:txBody>
          <a:bodyPr/>
          <a:lstStyle/>
          <a:p>
            <a:pPr/>
          </a:p>
        </p:txBody>
      </p:sp>
      <p:sp>
        <p:nvSpPr>
          <p:cNvPr id="4150" name="Shape 4150"/>
          <p:cNvSpPr/>
          <p:nvPr>
            <p:ph type="body" sz="quarter" idx="1"/>
          </p:nvPr>
        </p:nvSpPr>
        <p:spPr>
          <a:prstGeom prst="rect">
            <a:avLst/>
          </a:prstGeom>
        </p:spPr>
        <p:txBody>
          <a:bodyPr/>
          <a:lstStyle/>
          <a:p>
            <a:pPr/>
            <a:r>
              <a:t>Here both left and right children have equal value, so which do we pick? By can arbitrarily select the left child.</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1" name="Shape 4431"/>
          <p:cNvSpPr/>
          <p:nvPr>
            <p:ph type="sldImg"/>
          </p:nvPr>
        </p:nvSpPr>
        <p:spPr>
          <a:prstGeom prst="rect">
            <a:avLst/>
          </a:prstGeom>
        </p:spPr>
        <p:txBody>
          <a:bodyPr/>
          <a:lstStyle/>
          <a:p>
            <a:pPr/>
          </a:p>
        </p:txBody>
      </p:sp>
      <p:sp>
        <p:nvSpPr>
          <p:cNvPr id="4432" name="Shape 4432"/>
          <p:cNvSpPr/>
          <p:nvPr>
            <p:ph type="body" sz="quarter" idx="1"/>
          </p:nvPr>
        </p:nvSpPr>
        <p:spPr>
          <a:prstGeom prst="rect">
            <a:avLst/>
          </a:prstGeom>
        </p:spPr>
        <p:txBody>
          <a:bodyPr/>
          <a:lstStyle/>
          <a:p>
            <a:pPr/>
            <a:r>
              <a:t>So from all this polling and removing we conclude the following: that polling takes logarithmic</a:t>
            </a:r>
          </a:p>
          <a:p>
            <a:pPr/>
            <a:r>
              <a:t>time since we’re removing the root and we know where to find it. And also that removing a</a:t>
            </a:r>
          </a:p>
          <a:p>
            <a:pPr/>
            <a:r>
              <a:t>random node can take up to linear time since we have to find the node we want to remove</a:t>
            </a:r>
          </a:p>
          <a:p>
            <a:pPr/>
            <a:r>
              <a:t>before we remove it. However, if you’re as dissatisfied with this linear removal as I am</a:t>
            </a:r>
          </a:p>
          <a:p>
            <a:pPr/>
            <a:r>
              <a:t>you’d figure out that there must be a better way, and indeed i’m about to show you</a:t>
            </a:r>
          </a:p>
          <a:p>
            <a:pPr/>
            <a:r>
              <a:t>a hack you can use to improve the complexity to be logarithmic for the general case.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7" name="Shape 4437"/>
          <p:cNvSpPr/>
          <p:nvPr>
            <p:ph type="sldImg"/>
          </p:nvPr>
        </p:nvSpPr>
        <p:spPr>
          <a:prstGeom prst="rect">
            <a:avLst/>
          </a:prstGeom>
        </p:spPr>
        <p:txBody>
          <a:bodyPr/>
          <a:lstStyle/>
          <a:p>
            <a:pPr/>
          </a:p>
        </p:txBody>
      </p:sp>
      <p:sp>
        <p:nvSpPr>
          <p:cNvPr id="4438" name="Shape 4438"/>
          <p:cNvSpPr/>
          <p:nvPr>
            <p:ph type="body" sz="quarter" idx="1"/>
          </p:nvPr>
        </p:nvSpPr>
        <p:spPr>
          <a:prstGeom prst="rect">
            <a:avLst/>
          </a:prstGeom>
        </p:spPr>
        <p:txBody>
          <a:bodyPr/>
          <a:lstStyle/>
          <a:p>
            <a:pPr/>
            <a:r>
              <a:t>Alright, so now let’s look at how to remove nodes from a heap with an improved complexity.</a:t>
            </a:r>
          </a:p>
          <a:p>
            <a:pPr/>
            <a:r>
              <a:t>To do this we will need to make use of the Hashtable a data structure I have not covered yet,</a:t>
            </a:r>
          </a:p>
          <a:p>
            <a:pPr/>
            <a:r>
              <a:t>so buckle up things are about to get wild. I promise to cover the hash table throughly</a:t>
            </a:r>
          </a:p>
          <a:p>
            <a:pPr/>
            <a:r>
              <a:t>in a later video, but right now everything should look like magic. </a:t>
            </a:r>
          </a:p>
          <a:p>
            <a:pPr/>
          </a:p>
          <a:p>
            <a:pPr/>
            <a:r>
              <a:t>Back to the central issue. We have nodes scattered across our heap at some particular</a:t>
            </a:r>
          </a:p>
          <a:p>
            <a:pPr/>
            <a:r>
              <a:t>positions and instead of scanning to find out where a node it positioned or indexed at</a:t>
            </a:r>
          </a:p>
          <a:p>
            <a:pPr/>
            <a:r>
              <a:t>we would like to do a lookup to figure that out. The way we’re going to do this is</a:t>
            </a:r>
          </a:p>
          <a:p>
            <a:pPr/>
            <a:r>
              <a:t>every node is going to be mapped to the index it is found at. So when we want</a:t>
            </a:r>
          </a:p>
          <a:p>
            <a:pPr/>
            <a:r>
              <a:t>to remove a particular node we lookup what index it is at instead of doing a linear scan, sounds good?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2" name="Shape 4442"/>
          <p:cNvSpPr/>
          <p:nvPr>
            <p:ph type="sldImg"/>
          </p:nvPr>
        </p:nvSpPr>
        <p:spPr>
          <a:prstGeom prst="rect">
            <a:avLst/>
          </a:prstGeom>
        </p:spPr>
        <p:txBody>
          <a:bodyPr/>
          <a:lstStyle/>
          <a:p>
            <a:pPr/>
          </a:p>
        </p:txBody>
      </p:sp>
      <p:sp>
        <p:nvSpPr>
          <p:cNvPr id="4443" name="Shape 4443"/>
          <p:cNvSpPr/>
          <p:nvPr>
            <p:ph type="body" sz="quarter" idx="1"/>
          </p:nvPr>
        </p:nvSpPr>
        <p:spPr>
          <a:prstGeom prst="rect">
            <a:avLst/>
          </a:prstGeom>
        </p:spPr>
        <p:txBody>
          <a:bodyPr/>
          <a:lstStyle/>
          <a:p>
            <a:pPr/>
            <a:r>
              <a:t>Ok that sounds all great except for one caveat or two, what about if the heap has</a:t>
            </a:r>
          </a:p>
          <a:p>
            <a:pPr/>
            <a:r>
              <a:t>multiple nodes with the same value? What problems would that cause?</a:t>
            </a:r>
          </a:p>
          <a:p>
            <a:pPr/>
            <a:r>
              <a:t>Well a few but nothing we can’t handle.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Next we poll the smallest element in the PQ, oh that was the two we just added</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8" name="Shape 4448"/>
          <p:cNvSpPr/>
          <p:nvPr>
            <p:ph type="sldImg"/>
          </p:nvPr>
        </p:nvSpPr>
        <p:spPr>
          <a:prstGeom prst="rect">
            <a:avLst/>
          </a:prstGeom>
        </p:spPr>
        <p:txBody>
          <a:bodyPr/>
          <a:lstStyle/>
          <a:p>
            <a:pPr/>
          </a:p>
        </p:txBody>
      </p:sp>
      <p:sp>
        <p:nvSpPr>
          <p:cNvPr id="4449" name="Shape 4449"/>
          <p:cNvSpPr/>
          <p:nvPr>
            <p:ph type="body" sz="quarter" idx="1"/>
          </p:nvPr>
        </p:nvSpPr>
        <p:spPr>
          <a:prstGeom prst="rect">
            <a:avLst/>
          </a:prstGeom>
        </p:spPr>
        <p:txBody>
          <a:bodyPr/>
          <a:lstStyle/>
          <a:p>
            <a:pPr/>
            <a:r>
              <a:t>To begin with let’s talk about how we can deal with the multiple value problem.</a:t>
            </a:r>
          </a:p>
          <a:p>
            <a:pPr/>
            <a:r>
              <a:t>Read slide.</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0" name="Shape 4480"/>
          <p:cNvSpPr/>
          <p:nvPr>
            <p:ph type="sldImg"/>
          </p:nvPr>
        </p:nvSpPr>
        <p:spPr>
          <a:prstGeom prst="rect">
            <a:avLst/>
          </a:prstGeom>
        </p:spPr>
        <p:txBody>
          <a:bodyPr/>
          <a:lstStyle/>
          <a:p>
            <a:pPr/>
          </a:p>
        </p:txBody>
      </p:sp>
      <p:sp>
        <p:nvSpPr>
          <p:cNvPr id="4481" name="Shape 4481"/>
          <p:cNvSpPr/>
          <p:nvPr>
            <p:ph type="body" sz="quarter" idx="1"/>
          </p:nvPr>
        </p:nvSpPr>
        <p:spPr>
          <a:prstGeom prst="rect">
            <a:avLst/>
          </a:prstGeom>
        </p:spPr>
        <p:txBody>
          <a:bodyPr/>
          <a:lstStyle/>
          <a:p>
            <a:pPr/>
            <a:r>
              <a:t>Ok, so observe the blue heap, remark that it has repeated values. Namely we can see that</a:t>
            </a:r>
          </a:p>
          <a:p>
            <a:pPr/>
            <a:r>
              <a:t>2 is there three times, 7 is there twice and 11 and 13 once. Below this I have drawn the index tree,</a:t>
            </a:r>
          </a:p>
          <a:p>
            <a:pPr/>
            <a:r>
              <a:t>a tree which can help us for determining the index or position of a node in the tree. 11 for example</a:t>
            </a:r>
          </a:p>
          <a:p>
            <a:pPr/>
            <a:r>
              <a:t>is at index 3, 13 at index 5 and the first two and index 0. On the left is the hash table with the</a:t>
            </a:r>
          </a:p>
          <a:p>
            <a:pPr/>
            <a:r>
              <a:t>key-value pairs. Notice that 2 is found in three positions: 0, 2 and 6, while 7 in two positions:</a:t>
            </a:r>
          </a:p>
          <a:p>
            <a:pPr/>
            <a:r>
              <a:t>1 and 4 and so on.. So this is how we’re going to keep track of the positions of all the values in the tree.</a:t>
            </a:r>
          </a:p>
          <a:p>
            <a:pPr/>
          </a:p>
          <a:p>
            <a:pPr/>
            <a:r>
              <a:t>If nodes start moving in the tree we will also need to keep track of that, if for example</a:t>
            </a:r>
          </a:p>
          <a:p>
            <a:pPr/>
            <a:r>
              <a:t>a bubble up or a bubble down occurs we need to keep track of all the times two</a:t>
            </a:r>
          </a:p>
          <a:p>
            <a:pPr/>
            <a:r>
              <a:t>nodes are swapped to update the index positions in our map. If we swap 13 and</a:t>
            </a:r>
          </a:p>
          <a:p>
            <a:pPr/>
            <a:r>
              <a:t>the last 7 for example the following should happen.</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9" name="Shape 4559"/>
          <p:cNvSpPr/>
          <p:nvPr>
            <p:ph type="sldImg"/>
          </p:nvPr>
        </p:nvSpPr>
        <p:spPr>
          <a:prstGeom prst="rect">
            <a:avLst/>
          </a:prstGeom>
        </p:spPr>
        <p:txBody>
          <a:bodyPr/>
          <a:lstStyle/>
          <a:p>
            <a:pPr/>
          </a:p>
        </p:txBody>
      </p:sp>
      <p:sp>
        <p:nvSpPr>
          <p:cNvPr id="4560" name="Shape 4560"/>
          <p:cNvSpPr/>
          <p:nvPr>
            <p:ph type="body" sz="quarter" idx="1"/>
          </p:nvPr>
        </p:nvSpPr>
        <p:spPr>
          <a:prstGeom prst="rect">
            <a:avLst/>
          </a:prstGeom>
        </p:spPr>
        <p:txBody>
          <a:bodyPr/>
          <a:lstStyle/>
          <a:p>
            <a:pPr/>
            <a:r>
              <a:t>Ok that sounds all great we can keep track of repeated values by maintaining a set</a:t>
            </a:r>
          </a:p>
          <a:p>
            <a:pPr/>
            <a:r>
              <a:t>of indexes a node with a particular value is found at, but now we ask a further question:</a:t>
            </a:r>
          </a:p>
          <a:p>
            <a:pPr/>
            <a:r>
              <a:t>If we want to remove a repeated node in our heap, which node do we remove</a:t>
            </a:r>
          </a:p>
          <a:p>
            <a:pPr/>
            <a:r>
              <a:t>and does it matter which one we pick?</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5" name="Shape 4565"/>
          <p:cNvSpPr/>
          <p:nvPr>
            <p:ph type="sldImg"/>
          </p:nvPr>
        </p:nvSpPr>
        <p:spPr>
          <a:prstGeom prst="rect">
            <a:avLst/>
          </a:prstGeom>
        </p:spPr>
        <p:txBody>
          <a:bodyPr/>
          <a:lstStyle/>
          <a:p>
            <a:pPr/>
          </a:p>
        </p:txBody>
      </p:sp>
      <p:sp>
        <p:nvSpPr>
          <p:cNvPr id="4566" name="Shape 4566"/>
          <p:cNvSpPr/>
          <p:nvPr>
            <p:ph type="body" sz="quarter" idx="1"/>
          </p:nvPr>
        </p:nvSpPr>
        <p:spPr>
          <a:prstGeom prst="rect">
            <a:avLst/>
          </a:prstGeom>
        </p:spPr>
        <p:txBody>
          <a:bodyPr/>
          <a:lstStyle/>
          <a:p>
            <a:pPr/>
            <a:r>
              <a:t>The answer is no it does not matter which node we do decide to remove as long</a:t>
            </a:r>
          </a:p>
          <a:p>
            <a:pPr/>
            <a:r>
              <a:t>as we can satisfy the heap invariant in the end all is good.</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8" name="Shape 4598"/>
          <p:cNvSpPr/>
          <p:nvPr>
            <p:ph type="sldImg"/>
          </p:nvPr>
        </p:nvSpPr>
        <p:spPr>
          <a:prstGeom prst="rect">
            <a:avLst/>
          </a:prstGeom>
        </p:spPr>
        <p:txBody>
          <a:bodyPr/>
          <a:lstStyle/>
          <a:p>
            <a:pPr/>
          </a:p>
        </p:txBody>
      </p:sp>
      <p:sp>
        <p:nvSpPr>
          <p:cNvPr id="4599" name="Shape 4599"/>
          <p:cNvSpPr/>
          <p:nvPr>
            <p:ph type="body" sz="quarter" idx="1"/>
          </p:nvPr>
        </p:nvSpPr>
        <p:spPr>
          <a:prstGeom prst="rect">
            <a:avLst/>
          </a:prstGeom>
        </p:spPr>
        <p:txBody>
          <a:bodyPr/>
          <a:lstStyle/>
          <a:p>
            <a:pPr/>
            <a:r>
              <a:t>So let’s do an example, not just of removing but of adding, polling and</a:t>
            </a:r>
          </a:p>
          <a:p>
            <a:pPr/>
            <a:r>
              <a:t>removing elements with this new scheme I have just proposed.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6" name="Shape 4636"/>
          <p:cNvSpPr/>
          <p:nvPr>
            <p:ph type="sldImg"/>
          </p:nvPr>
        </p:nvSpPr>
        <p:spPr>
          <a:prstGeom prst="rect">
            <a:avLst/>
          </a:prstGeom>
        </p:spPr>
        <p:txBody>
          <a:bodyPr/>
          <a:lstStyle/>
          <a:p>
            <a:pPr/>
          </a:p>
        </p:txBody>
      </p:sp>
      <p:sp>
        <p:nvSpPr>
          <p:cNvPr id="4637" name="Shape 4637"/>
          <p:cNvSpPr/>
          <p:nvPr>
            <p:ph type="body" sz="quarter" idx="1"/>
          </p:nvPr>
        </p:nvSpPr>
        <p:spPr>
          <a:prstGeom prst="rect">
            <a:avLst/>
          </a:prstGeom>
        </p:spPr>
        <p:txBody>
          <a:bodyPr/>
          <a:lstStyle/>
          <a:p>
            <a:pPr/>
            <a:r>
              <a:t>When we insert 3 we need to place 3 at the bottom of the heap in the insertion position, we also</a:t>
            </a:r>
          </a:p>
          <a:p>
            <a:pPr/>
            <a:r>
              <a:t>need to track where this new node so we add 3 to our table along with its position which happens</a:t>
            </a:r>
          </a:p>
          <a:p>
            <a:pPr/>
            <a:r>
              <a:t>to be 7. Look in the index tree in grey to confirm this.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4" name="Shape 4674"/>
          <p:cNvSpPr/>
          <p:nvPr>
            <p:ph type="sldImg"/>
          </p:nvPr>
        </p:nvSpPr>
        <p:spPr>
          <a:prstGeom prst="rect">
            <a:avLst/>
          </a:prstGeom>
        </p:spPr>
        <p:txBody>
          <a:bodyPr/>
          <a:lstStyle/>
          <a:p>
            <a:pPr/>
          </a:p>
        </p:txBody>
      </p:sp>
      <p:sp>
        <p:nvSpPr>
          <p:cNvPr id="4675" name="Shape 4675"/>
          <p:cNvSpPr/>
          <p:nvPr>
            <p:ph type="body" sz="quarter" idx="1"/>
          </p:nvPr>
        </p:nvSpPr>
        <p:spPr>
          <a:prstGeom prst="rect">
            <a:avLst/>
          </a:prstGeom>
        </p:spPr>
        <p:txBody>
          <a:bodyPr/>
          <a:lstStyle/>
          <a:p>
            <a:pPr/>
            <a:r>
              <a:t>Now that 3 has been inserted we need to make sure the heap invariant</a:t>
            </a:r>
          </a:p>
          <a:p>
            <a:pPr/>
            <a:r>
              <a:t>is satisfied, currently it is not, so we need to bubble up 3.</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2" name="Shape 4712"/>
          <p:cNvSpPr/>
          <p:nvPr>
            <p:ph type="sldImg"/>
          </p:nvPr>
        </p:nvSpPr>
        <p:spPr>
          <a:prstGeom prst="rect">
            <a:avLst/>
          </a:prstGeom>
        </p:spPr>
        <p:txBody>
          <a:bodyPr/>
          <a:lstStyle/>
          <a:p>
            <a:pPr/>
          </a:p>
        </p:txBody>
      </p:sp>
      <p:sp>
        <p:nvSpPr>
          <p:cNvPr id="4713" name="Shape 4713"/>
          <p:cNvSpPr/>
          <p:nvPr>
            <p:ph type="body" sz="quarter" idx="1"/>
          </p:nvPr>
        </p:nvSpPr>
        <p:spPr>
          <a:prstGeom prst="rect">
            <a:avLst/>
          </a:prstGeom>
        </p:spPr>
        <p:txBody>
          <a:bodyPr/>
          <a:lstStyle/>
          <a:p>
            <a:pPr/>
            <a:r>
              <a:t>The parent of three is 11 which is larger than 3 so we need to swap those two nodes.</a:t>
            </a:r>
          </a:p>
          <a:p>
            <a:pPr/>
            <a:r>
              <a:t>I have highlighted the 7 in the index tree because it maps to 3 in the heap and</a:t>
            </a:r>
          </a:p>
          <a:p>
            <a:pPr/>
            <a:r>
              <a:t> 3 in the index tree because it maps to 11 in the heap.</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0" name="Shape 4750"/>
          <p:cNvSpPr/>
          <p:nvPr>
            <p:ph type="sldImg"/>
          </p:nvPr>
        </p:nvSpPr>
        <p:spPr>
          <a:prstGeom prst="rect">
            <a:avLst/>
          </a:prstGeom>
        </p:spPr>
        <p:txBody>
          <a:bodyPr/>
          <a:lstStyle/>
          <a:p>
            <a:pPr/>
          </a:p>
        </p:txBody>
      </p:sp>
      <p:sp>
        <p:nvSpPr>
          <p:cNvPr id="4751" name="Shape 4751"/>
          <p:cNvSpPr/>
          <p:nvPr>
            <p:ph type="body" sz="quarter" idx="1"/>
          </p:nvPr>
        </p:nvSpPr>
        <p:spPr>
          <a:prstGeom prst="rect">
            <a:avLst/>
          </a:prstGeom>
        </p:spPr>
        <p:txBody>
          <a:bodyPr/>
          <a:lstStyle/>
          <a:p>
            <a:pPr/>
            <a:r>
              <a:t>now perform the swap both in the tree and the table of values.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8" name="Shape 4788"/>
          <p:cNvSpPr/>
          <p:nvPr>
            <p:ph type="sldImg"/>
          </p:nvPr>
        </p:nvSpPr>
        <p:spPr>
          <a:prstGeom prst="rect">
            <a:avLst/>
          </a:prstGeom>
        </p:spPr>
        <p:txBody>
          <a:bodyPr/>
          <a:lstStyle/>
          <a:p>
            <a:pPr/>
          </a:p>
        </p:txBody>
      </p:sp>
      <p:sp>
        <p:nvSpPr>
          <p:cNvPr id="4789" name="Shape 4789"/>
          <p:cNvSpPr/>
          <p:nvPr>
            <p:ph type="body" sz="quarter" idx="1"/>
          </p:nvPr>
        </p:nvSpPr>
        <p:spPr>
          <a:prstGeom prst="rect">
            <a:avLst/>
          </a:prstGeom>
        </p:spPr>
        <p:txBody>
          <a:bodyPr/>
          <a:lstStyle/>
          <a:p>
            <a:pPr/>
            <a:r>
              <a:t>Now the heap invariant is still not satisfied so do a similar thing.</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hyperlink" Target="http://github.com/williamfiset/data-structures"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2.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 Id="rId3"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2.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hyperlink" Target="http://github.com/williamfiset/data-structures" TargetMode="Externa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github.com/williamfiset/data-structures" TargetMode="Externa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github.com/williamfiset/data-structures"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4.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66278" y="482353"/>
            <a:ext cx="13137356" cy="4689441"/>
          </a:xfrm>
          <a:prstGeom prst="rect">
            <a:avLst/>
          </a:prstGeom>
        </p:spPr>
        <p:txBody>
          <a:bodyPr/>
          <a:lstStyle>
            <a:lvl1pPr defTabSz="484886">
              <a:defRPr b="1" sz="9379"/>
            </a:lvl1pPr>
          </a:lstStyle>
          <a:p>
            <a:pPr/>
            <a:r>
              <a:t>Priority Queues (PQs) with an interlude on heaps</a:t>
            </a:r>
          </a:p>
        </p:txBody>
      </p:sp>
      <p:sp>
        <p:nvSpPr>
          <p:cNvPr id="120" name="Shape 120"/>
          <p:cNvSpPr/>
          <p:nvPr>
            <p:ph type="subTitle" sz="quarter" idx="1"/>
          </p:nvPr>
        </p:nvSpPr>
        <p:spPr>
          <a:xfrm>
            <a:off x="1270000" y="6049433"/>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06" name="Shape 206"/>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7" name="Shape 207"/>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8" name="Shape 208"/>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9" name="Shape 209"/>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0" name="Shape 210"/>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1" name="Shape 211"/>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12" name="Shape 212"/>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13" name="Shape 213"/>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4" name="Shape 21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5" name="Shape 215"/>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6" name="Shape 216"/>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6" name="Shape 1936"/>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37" name="Shape 1937"/>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38" name="Shape 1938"/>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39" name="Shape 1939"/>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40" name="Shape 1940"/>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41" name="Shape 194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42" name="Shape 194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43" name="Shape 1943"/>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44" name="Shape 1944"/>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45" name="Shape 1945"/>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46" name="Shape 1946"/>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47" name="Shape 1947"/>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48" name="Shape 1948"/>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49" name="Shape 1949"/>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50" name="Shape 1950"/>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51" name="Shape 1951"/>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52" name="Shape 1952"/>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53" name="Shape 1953"/>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54" name="Shape 1954"/>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55" name="Shape 1955"/>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56" name="Shape 1956"/>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57" name="Shape 1957"/>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958" name="Shape 1958"/>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59" name="Shape 1959"/>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60" name="Shape 1960"/>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61" name="Shape 1961"/>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962" name="Shape 1962"/>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963" name="Shape 1963"/>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964" name="Shape 1964"/>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965" name="Shape 1965"/>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966" name="Shape 1966"/>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7" name="Shape 1967"/>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8" name="Shape 1968"/>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9" name="Shape 1969"/>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0" name="Shape 1970"/>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1" name="Shape 1971"/>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2" name="Shape 1972"/>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3" name="Shape 1973"/>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4" name="Shape 1974"/>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5" name="Shape 1975"/>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6" name="Shape 1976"/>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7" name="Shape 1977"/>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8" name="Shape 1978"/>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9" name="Shape 1979"/>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0" name="Shape 1980"/>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1" name="Shape 1981"/>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2" name="Shape 1982"/>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3" name="Shape 1983"/>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4" name="Shape 1984"/>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5" name="Shape 1985"/>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6" name="Shape 1986"/>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7" name="Shape 1987"/>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8" name="Shape 1988"/>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9" name="Shape 1989"/>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0" name="Shape 1990"/>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1" name="Shape 1991"/>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2" name="Shape 1992"/>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3" name="Shape 1993"/>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4" name="Shape 1994"/>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995" name="Shape 1995"/>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996" name="Table 1996"/>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97" name="Table 1997"/>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9" name="Shape 199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00" name="Shape 2000"/>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01" name="Shape 2001"/>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02" name="Shape 2002"/>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03" name="Shape 2003"/>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4" name="Shape 2004"/>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05" name="Shape 2005"/>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6" name="Shape 2006"/>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7" name="Shape 2007"/>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8" name="Shape 2008"/>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09" name="Shape 2009"/>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10" name="Shape 201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11" name="Shape 201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12" name="Shape 201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13" name="Shape 2013"/>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14" name="Shape 2014"/>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15" name="Shape 2015"/>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16" name="Shape 2016"/>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17" name="Shape 2017"/>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18" name="Shape 2018"/>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19" name="Shape 2019"/>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20" name="Shape 2020"/>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21" name="Shape 2021"/>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22" name="Shape 2022"/>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23" name="Shape 2023"/>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24" name="Shape 2024"/>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025" name="Shape 2025"/>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026" name="Shape 2026"/>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027" name="Shape 2027"/>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028" name="Shape 2028"/>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029" name="Shape 2029"/>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0" name="Shape 2030"/>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1" name="Shape 2031"/>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2" name="Shape 2032"/>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3" name="Shape 2033"/>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4" name="Shape 2034"/>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5" name="Shape 2035"/>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6" name="Shape 2036"/>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7" name="Shape 2037"/>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8" name="Shape 2038"/>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9" name="Shape 2039"/>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0" name="Shape 2040"/>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1" name="Shape 2041"/>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2" name="Shape 2042"/>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3" name="Shape 2043"/>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4" name="Shape 2044"/>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5" name="Shape 2045"/>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6" name="Shape 2046"/>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7" name="Shape 2047"/>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8" name="Shape 2048"/>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9" name="Shape 2049"/>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0" name="Shape 2050"/>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1" name="Shape 2051"/>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2" name="Shape 2052"/>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3" name="Shape 2053"/>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4" name="Shape 2054"/>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5" name="Shape 2055"/>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6" name="Shape 2056"/>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7" name="Shape 2057"/>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058" name="Shape 2058"/>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059" name="Table 2059"/>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60" name="Table 2060"/>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2" name="Shape 2062"/>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63" name="Shape 2063"/>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64" name="Shape 2064"/>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65" name="Shape 2065"/>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66" name="Shape 2066"/>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67" name="Shape 2067"/>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8" name="Shape 2068"/>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69" name="Shape 2069"/>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0" name="Shape 2070"/>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1" name="Shape 2071"/>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72" name="Shape 2072"/>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73" name="Shape 2073"/>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74" name="Shape 2074"/>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75" name="Shape 2075"/>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6" name="Shape 2076"/>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77" name="Shape 2077"/>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078" name="Shape 2078"/>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79" name="Shape 2079"/>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80" name="Shape 2080"/>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81" name="Shape 2081"/>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82" name="Shape 2082"/>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83" name="Shape 2083"/>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84" name="Shape 2084"/>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85" name="Shape 2085"/>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86" name="Shape 2086"/>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087" name="Shape 2087"/>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088" name="Shape 2088"/>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089" name="Shape 2089"/>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090" name="Shape 2090"/>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091" name="Shape 2091"/>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092" name="Shape 2092"/>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3" name="Shape 2093"/>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4" name="Shape 2094"/>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5" name="Shape 2095"/>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6" name="Shape 2096"/>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7" name="Shape 2097"/>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8" name="Shape 2098"/>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9" name="Shape 2099"/>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0" name="Shape 2100"/>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1" name="Shape 2101"/>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2" name="Shape 2102"/>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3" name="Shape 2103"/>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4" name="Shape 2104"/>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5" name="Shape 2105"/>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6" name="Shape 2106"/>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7" name="Shape 2107"/>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8" name="Shape 2108"/>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9" name="Shape 2109"/>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0" name="Shape 2110"/>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1" name="Shape 2111"/>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2" name="Shape 2112"/>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3" name="Shape 2113"/>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4" name="Shape 2114"/>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5" name="Shape 2115"/>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6" name="Shape 2116"/>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7" name="Shape 2117"/>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8" name="Shape 2118"/>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9" name="Shape 2119"/>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0" name="Shape 2120"/>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121" name="Shape 2121"/>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122" name="Table 2122"/>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23" name="Table 2123"/>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5" name="Shape 2125"/>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26" name="Shape 2126"/>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27" name="Shape 212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28" name="Shape 2128"/>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29" name="Shape 2129"/>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30" name="Shape 2130"/>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31" name="Shape 2131"/>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32" name="Shape 213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33" name="Shape 2133"/>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34" name="Shape 2134"/>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35" name="Shape 2135"/>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36" name="Shape 2136"/>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37" name="Shape 2137"/>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38" name="Shape 2138"/>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39" name="Shape 2139"/>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40" name="Shape 214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141" name="Shape 214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42" name="Shape 214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43" name="Shape 214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44" name="Shape 214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45" name="Shape 214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46" name="Shape 214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47" name="Shape 214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48" name="Shape 214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49" name="Shape 214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50" name="Shape 215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151" name="Shape 215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152" name="Shape 215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153" name="Shape 215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154" name="Shape 215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155" name="Shape 2155"/>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6" name="Shape 2156"/>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7" name="Shape 2157"/>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8" name="Shape 2158"/>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9" name="Shape 2159"/>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0" name="Shape 2160"/>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1" name="Shape 2161"/>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2" name="Shape 2162"/>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3" name="Shape 2163"/>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4" name="Shape 2164"/>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5" name="Shape 2165"/>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6" name="Shape 2166"/>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7" name="Shape 2167"/>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8" name="Shape 2168"/>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9" name="Shape 2169"/>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0" name="Shape 2170"/>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1" name="Shape 2171"/>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2" name="Shape 2172"/>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3" name="Shape 2173"/>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4" name="Shape 2174"/>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5" name="Shape 2175"/>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6" name="Shape 2176"/>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7" name="Shape 2177"/>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8" name="Shape 2178"/>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9" name="Shape 2179"/>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0" name="Shape 2180"/>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1" name="Shape 2181"/>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2" name="Shape 2182"/>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3" name="Shape 2183"/>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184" name="Shape 2184"/>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185" name="Table 2185"/>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86" name="Table 2186"/>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8" name="Shape 2188"/>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89" name="Shape 2189"/>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90" name="Shape 2190"/>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91" name="Shape 2191"/>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192" name="Shape 2192"/>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93" name="Shape 2193"/>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94" name="Shape 2194"/>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5" name="Shape 2195"/>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6" name="Shape 2196"/>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7" name="Shape 2197"/>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98" name="Shape 2198"/>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99" name="Shape 2199"/>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00" name="Shape 2200"/>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01" name="Shape 2201"/>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02" name="Shape 2202"/>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03" name="Shape 2203"/>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04" name="Shape 2204"/>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05" name="Shape 2205"/>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06" name="Shape 2206"/>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07" name="Shape 2207"/>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08" name="Shape 2208"/>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09" name="Shape 2209"/>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210" name="Shape 2210"/>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11" name="Shape 2211"/>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12" name="Shape 2212"/>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13" name="Shape 2213"/>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2214" name="Shape 2214"/>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2215" name="Shape 2215"/>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2216" name="Shape 2216"/>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2217" name="Shape 2217"/>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2218" name="Shape 2218"/>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9" name="Shape 2219"/>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0" name="Shape 2220"/>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1" name="Shape 2221"/>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2" name="Shape 2222"/>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3" name="Shape 2223"/>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4" name="Shape 2224"/>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5" name="Shape 2225"/>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6" name="Shape 2226"/>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7" name="Shape 2227"/>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8" name="Shape 2228"/>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9" name="Shape 2229"/>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0" name="Shape 2230"/>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1" name="Shape 2231"/>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2" name="Shape 2232"/>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3" name="Shape 2233"/>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4" name="Shape 2234"/>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5" name="Shape 2235"/>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6" name="Shape 2236"/>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7" name="Shape 2237"/>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8" name="Shape 2238"/>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9" name="Shape 2239"/>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0" name="Shape 2240"/>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1" name="Shape 2241"/>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2" name="Shape 2242"/>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3" name="Shape 2243"/>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4" name="Shape 2244"/>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5" name="Shape 2245"/>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6" name="Shape 2246"/>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2247" name="Shape 2247"/>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248" name="Table 2248"/>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49" name="Table 2249"/>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1" name="Shape 2251"/>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52" name="Shape 2252"/>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53" name="Shape 2253"/>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54" name="Shape 2254"/>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255" name="Shape 225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56" name="Shape 2256"/>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57" name="Shape 2257"/>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58" name="Shape 2258"/>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59" name="Shape 2259"/>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60" name="Shape 2260"/>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61" name="Shape 2261"/>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62" name="Shape 2262"/>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63" name="Shape 2263"/>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64" name="Shape 2264"/>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65" name="Shape 2265"/>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66" name="Shape 2266"/>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7" name="Shape 2267"/>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8" name="Shape 2268"/>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9" name="Shape 2269"/>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0" name="Shape 2270"/>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1" name="Shape 2271"/>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2" name="Shape 2272"/>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3" name="Shape 2273"/>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4" name="Shape 2274"/>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5" name="Shape 2275"/>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6" name="Shape 2276"/>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7" name="Shape 2277"/>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8" name="Shape 2278"/>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9" name="Shape 2279"/>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80" name="Shape 2280"/>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
        <p:nvSpPr>
          <p:cNvPr id="2281" name="Shape 228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282" name="Shape 228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283" name="Shape 2283"/>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284" name="Shape 2284"/>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285" name="Table 2285"/>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86" name="Table 2286"/>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0" name="Shape 2290"/>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291" name="Shape 2291"/>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92" name="Shape 2292"/>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93" name="Shape 2293"/>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294" name="Shape 2294"/>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95" name="Shape 2295"/>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96" name="Shape 2296"/>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97" name="Shape 2297"/>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98" name="Shape 2298"/>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99" name="Shape 2299"/>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00" name="Shape 2300"/>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01" name="Shape 2301"/>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302" name="Shape 2302"/>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03" name="Shape 2303"/>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04" name="Shape 2304"/>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05" name="Shape 2305"/>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6" name="Shape 2306"/>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7" name="Shape 2307"/>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8" name="Shape 2308"/>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9" name="Shape 2309"/>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0" name="Shape 2310"/>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1" name="Shape 2311"/>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2" name="Shape 2312"/>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3" name="Shape 2313"/>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4" name="Shape 2314"/>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5" name="Shape 2315"/>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6" name="Shape 2316"/>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7" name="Shape 2317"/>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8" name="Shape 2318"/>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9" name="Shape 2319"/>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320" name="Shape 2320"/>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321" name="Shape 2321"/>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322" name="Shape 2322"/>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323" name="Table 2323"/>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24" name="Table 2324"/>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25" name="Shape 2325"/>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9" name="Shape 232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30" name="Shape 2330"/>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31" name="Shape 2331"/>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32" name="Shape 2332"/>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333" name="Shape 2333"/>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34" name="Shape 2334"/>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35" name="Shape 2335"/>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36" name="Shape 2336"/>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37" name="Shape 2337"/>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38" name="Shape 2338"/>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39" name="Shape 2339"/>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40" name="Shape 234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341" name="Shape 234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42" name="Shape 234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43" name="Shape 2343"/>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44" name="Shape 2344"/>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5" name="Shape 2345"/>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6" name="Shape 2346"/>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7" name="Shape 2347"/>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8" name="Shape 2348"/>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9" name="Shape 2349"/>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0" name="Shape 2350"/>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1" name="Shape 2351"/>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2" name="Shape 2352"/>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3" name="Shape 2353"/>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4" name="Shape 2354"/>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5" name="Shape 2355"/>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6" name="Shape 2356"/>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7" name="Shape 2357"/>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8" name="Shape 2358"/>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359" name="Shape 2359"/>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360" name="Shape 2360"/>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sp>
        <p:nvSpPr>
          <p:cNvPr id="2361" name="Shape 2361"/>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2362" name="Table 2362"/>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3" name="Table 2363"/>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4" name="Table 2364"/>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5" name="Table 2365"/>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66" name="Shape 2366"/>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
        <p:nvSpPr>
          <p:cNvPr id="2367" name="Shape 2367"/>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1" name="Shape 2371"/>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72" name="Shape 2372"/>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73" name="Shape 2373"/>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74" name="Shape 2374"/>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375" name="Shape 237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76" name="Shape 2376"/>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77" name="Shape 2377"/>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78" name="Shape 2378"/>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79" name="Shape 2379"/>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80" name="Shape 2380"/>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81" name="Shape 2381"/>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82" name="Shape 2382"/>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383" name="Shape 2383"/>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84" name="Shape 2384"/>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85" name="Shape 2385"/>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86" name="Shape 2386"/>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7" name="Shape 2387"/>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8" name="Shape 2388"/>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9" name="Shape 2389"/>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0" name="Shape 2390"/>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1" name="Shape 2391"/>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2" name="Shape 2392"/>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3" name="Shape 2393"/>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4" name="Shape 2394"/>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5" name="Shape 2395"/>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6" name="Shape 2396"/>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7" name="Shape 2397"/>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8" name="Shape 2398"/>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99" name="Shape 2399"/>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0" name="Shape 2400"/>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Left child index: 2i + 1</a:t>
            </a:r>
          </a:p>
        </p:txBody>
      </p:sp>
      <p:sp>
        <p:nvSpPr>
          <p:cNvPr id="2401" name="Shape 2401"/>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Right child index: 2i + 2 </a:t>
            </a:r>
          </a:p>
        </p:txBody>
      </p:sp>
      <p:sp>
        <p:nvSpPr>
          <p:cNvPr id="2402" name="Shape 2402"/>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(zero based)</a:t>
            </a:r>
          </a:p>
        </p:txBody>
      </p:sp>
      <p:graphicFrame>
        <p:nvGraphicFramePr>
          <p:cNvPr id="2403" name="Table 2403"/>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04" name="Table 2404"/>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05" name="Shape 2405"/>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
        <p:nvSpPr>
          <p:cNvPr id="2406" name="Shape 2406"/>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a:t>
            </a:r>
            <a:r>
              <a:rPr i="1"/>
              <a:t>i</a:t>
            </a:r>
            <a:r>
              <a:t> be the parent</a:t>
            </a:r>
          </a:p>
          <a:p>
            <a:pPr/>
            <a:r>
              <a:t>node index</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0" name="Shape 2410"/>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
        <p:nvSpPr>
          <p:cNvPr id="2411" name="Shape 241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12" name="Shape 24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13" name="Shape 2413"/>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14" name="Shape 2414"/>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15" name="Shape 241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6" name="Shape 241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7" name="Shape 241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8" name="Shape 241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9" name="Shape 241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20" name="Shape 2420"/>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21" name="Shape 2421"/>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2" name="Shape 2422"/>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3" name="Shape 2423"/>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24" name="Shape 2424"/>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25" name="Shape 242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26" name="Shape 2426"/>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7" name="Shape 2427"/>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8" name="Shape 2428"/>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29" name="Shape 242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0" name="Shape 2430"/>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31" name="Shape 243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21" name="Shape 221"/>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2" name="Shape 222"/>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3" name="Shape 223"/>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24" name="Shape 22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5" name="Shape 225"/>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26" name="Shape 226"/>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27" name="Shape 227"/>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28" name="Shape 228"/>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9" name="Shape 229"/>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0" name="Shape 230"/>
          <p:cNvSpPr/>
          <p:nvPr/>
        </p:nvSpPr>
        <p:spPr>
          <a:xfrm>
            <a:off x="736982" y="5810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31" name="Shape 231"/>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5" name="Shape 243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36" name="Shape 2436"/>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37" name="Shape 2437"/>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38" name="Shape 2438"/>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39" name="Shape 243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0" name="Shape 244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1" name="Shape 244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2" name="Shape 244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3" name="Shape 244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44" name="Shape 244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5" name="Shape 244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6" name="Shape 244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47" name="Shape 244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48" name="Shape 244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49" name="Shape 244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0" name="Shape 245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1" name="Shape 245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52" name="Shape 2452"/>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53" name="Shape 245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4" name="Shape 245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5" name="Shape 2455"/>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56" name="Shape 2456"/>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57" name="Shape 2457"/>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458" name="Shape 2458"/>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59" name="Shape 2459"/>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3" name="Shape 2463"/>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64" name="Shape 2464"/>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465" name="Shape 2465"/>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66" name="Shape 2466"/>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67" name="Shape 2467"/>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68" name="Shape 2468"/>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9" name="Shape 2469"/>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0" name="Shape 2470"/>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1" name="Shape 2471"/>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2" name="Shape 247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73" name="Shape 2473"/>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4" name="Shape 2474"/>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5" name="Shape 2475"/>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476" name="Shape 2476"/>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77" name="Shape 2477"/>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78" name="Shape 2478"/>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9" name="Shape 2479"/>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0" name="Shape 2480"/>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81" name="Shape 2481"/>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82" name="Shape 2482"/>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3" name="Shape 2483"/>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4" name="Shape 248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85" name="Shape 2485"/>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86" name="Shape 2486"/>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87" name="Shape 2487"/>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1" name="Shape 249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92" name="Shape 2492"/>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493" name="Shape 2493"/>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94" name="Shape 2494"/>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95" name="Shape 249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6" name="Shape 249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7" name="Shape 249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8" name="Shape 249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9" name="Shape 249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00" name="Shape 2500"/>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1" name="Shape 2501"/>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2" name="Shape 2502"/>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03" name="Shape 250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04" name="Shape 2504"/>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05" name="Shape 2505"/>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6" name="Shape 2506"/>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7" name="Shape 2507"/>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08" name="Shape 2508"/>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09" name="Shape 250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0" name="Shape 2510"/>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1" name="Shape 2511"/>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12" name="Shape 2512"/>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13" name="Shape 2513"/>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14" name="Shape 2514"/>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15" name="Shape 2515"/>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9" name="Shape 2519"/>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20" name="Shape 2520"/>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21" name="Shape 252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22" name="Shape 2522"/>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23" name="Shape 252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4" name="Shape 252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5" name="Shape 252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6" name="Shape 252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7" name="Shape 2527"/>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28" name="Shape 252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9" name="Shape 252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0" name="Shape 253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31" name="Shape 253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32" name="Shape 253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33" name="Shape 253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4" name="Shape 253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5" name="Shape 253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36" name="Shape 253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37" name="Shape 253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8" name="Shape 253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9" name="Shape 253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40" name="Shape 2540"/>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41" name="Shape 2541"/>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42" name="Shape 2542"/>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43" name="Shape 2543"/>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7" name="Shape 2547"/>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48" name="Shape 2548"/>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49" name="Shape 2549"/>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50" name="Shape 2550"/>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51" name="Shape 255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2" name="Shape 255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3" name="Shape 255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4" name="Shape 255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5" name="Shape 2555"/>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56" name="Shape 255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7" name="Shape 255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8" name="Shape 255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59" name="Shape 2559"/>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60" name="Shape 2560"/>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61" name="Shape 256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2" name="Shape 256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3" name="Shape 2563"/>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64" name="Shape 2564"/>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65" name="Shape 256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6" name="Shape 256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7" name="Shape 256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68" name="Shape 2568"/>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69" name="Shape 2569"/>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570" name="Shape 2570"/>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571" name="Shape 2571"/>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5" name="Shape 257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76" name="Shape 257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77" name="Shape 2577"/>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78" name="Shape 257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79" name="Shape 257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0" name="Shape 258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1" name="Shape 258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2" name="Shape 258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3" name="Shape 258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84" name="Shape 258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5" name="Shape 258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6" name="Shape 258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587" name="Shape 258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88" name="Shape 258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89" name="Shape 258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0" name="Shape 259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1" name="Shape 259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92" name="Shape 259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93" name="Shape 259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4" name="Shape 259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5" name="Shape 2595"/>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596" name="Shape 259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7" name="Shape 259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98" name="Shape 2598"/>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99" name="Shape 2599"/>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00" name="Shape 2600"/>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01" name="Shape 2601"/>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5" name="Shape 260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06" name="Shape 260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07" name="Shape 2607"/>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08" name="Shape 260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09" name="Shape 260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0" name="Shape 261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1" name="Shape 261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2" name="Shape 261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3" name="Shape 261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14" name="Shape 261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5" name="Shape 261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6" name="Shape 261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17" name="Shape 261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18" name="Shape 261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19" name="Shape 261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0" name="Shape 262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1" name="Shape 262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22" name="Shape 262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23" name="Shape 262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4" name="Shape 262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5" name="Shape 262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26" name="Shape 262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7" name="Shape 2627"/>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28" name="Shape 2628"/>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29" name="Shape 2629"/>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30" name="Shape 2630"/>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31" name="Shape 2631"/>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5" name="Shape 263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36" name="Shape 263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37" name="Shape 2637"/>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38" name="Shape 263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39" name="Shape 263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0" name="Shape 264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1" name="Shape 264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2" name="Shape 264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3" name="Shape 264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44" name="Shape 264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5" name="Shape 264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6" name="Shape 264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47" name="Shape 264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48" name="Shape 264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49" name="Shape 264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0" name="Shape 265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1" name="Shape 265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52" name="Shape 265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53" name="Shape 265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4" name="Shape 265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5" name="Shape 265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56" name="Shape 265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7" name="Shape 265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58" name="Shape 2658"/>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59" name="Shape 2659"/>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60" name="Shape 2660"/>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61" name="Shape 2661"/>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5" name="Shape 266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66" name="Shape 266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67" name="Shape 2667"/>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68" name="Shape 266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69" name="Shape 266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0" name="Shape 267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1" name="Shape 267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2" name="Shape 267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3" name="Shape 267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74" name="Shape 267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5" name="Shape 267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6" name="Shape 267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677" name="Shape 267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78" name="Shape 267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79" name="Shape 267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0" name="Shape 268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1" name="Shape 268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82" name="Shape 268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683" name="Shape 268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4" name="Shape 268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5" name="Shape 268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86" name="Shape 268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7" name="Shape 268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88" name="Shape 2688"/>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89" name="Shape 268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0" name="Shape 2690"/>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91" name="Shape 2691"/>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692" name="Shape 2692"/>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93" name="Shape 2693"/>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7" name="Shape 2697"/>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698" name="Shape 2698"/>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99" name="Shape 2699"/>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00" name="Shape 2700"/>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01" name="Shape 270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2" name="Shape 270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3" name="Shape 270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4" name="Shape 270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5" name="Shape 2705"/>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06" name="Shape 270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7" name="Shape 270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8" name="Shape 270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09" name="Shape 270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10" name="Shape 271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11" name="Shape 271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2" name="Shape 271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3" name="Shape 271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14" name="Shape 271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15" name="Shape 271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6" name="Shape 271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7" name="Shape 271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18" name="Shape 271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9" name="Shape 2719"/>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20" name="Shape 272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21" name="Shape 272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2" name="Shape 2722"/>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23" name="Shape 2723"/>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24" name="Shape 2724"/>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25" name="Shape 2725"/>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36" name="Shape 236"/>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37" name="Shape 237"/>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38" name="Shape 238"/>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9" name="Shape 239"/>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0" name="Shape 240"/>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1" name="Shape 241"/>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42" name="Shape 242"/>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43" name="Shape 243"/>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4" name="Shape 24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5" name="Shape 245"/>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6" name="Shape 246"/>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47" name="Shape 247"/>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7" name="Shape 2727"/>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28" name="Shape 2728"/>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29" name="Shape 2729"/>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30" name="Shape 2730"/>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31" name="Shape 273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2" name="Shape 273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3" name="Shape 273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4" name="Shape 273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5" name="Shape 2735"/>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36" name="Shape 273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7" name="Shape 273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8" name="Shape 273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39" name="Shape 273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40" name="Shape 274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41" name="Shape 274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2" name="Shape 274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3" name="Shape 274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44" name="Shape 274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45" name="Shape 274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6" name="Shape 274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7" name="Shape 274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48" name="Shape 274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9" name="Shape 2749"/>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50" name="Shape 275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51" name="Shape 275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2" name="Shape 2752"/>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53" name="Shape 2753"/>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54" name="Shape 2754"/>
          <p:cNvSpPr/>
          <p:nvPr/>
        </p:nvSpPr>
        <p:spPr>
          <a:xfrm>
            <a:off x="660627" y="59451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55" name="Shape 2755"/>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7" name="Shape 2757"/>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58" name="Shape 2758"/>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59" name="Shape 2759"/>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60" name="Shape 2760"/>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61" name="Shape 276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2" name="Shape 276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3" name="Shape 276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4" name="Shape 276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5" name="Shape 2765"/>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66" name="Shape 276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7" name="Shape 276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8" name="Shape 276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769" name="Shape 2769"/>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70" name="Shape 2770"/>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71" name="Shape 277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2" name="Shape 277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3" name="Shape 2773"/>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74" name="Shape 2774"/>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75" name="Shape 277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6" name="Shape 277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7" name="Shape 2777"/>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78" name="Shape 277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9" name="Shape 277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780" name="Shape 2780"/>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81" name="Shape 278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2" name="Shape 2782"/>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83" name="Shape 2783"/>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84" name="Shape 2784"/>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85" name="Shape 2785"/>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9" name="Shape 2789"/>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90" name="Shape 2790"/>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91" name="Shape 279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92" name="Shape 2792"/>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93" name="Shape 279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4" name="Shape 279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5" name="Shape 279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6" name="Shape 279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7" name="Shape 2797"/>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798" name="Shape 279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9" name="Shape 279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0" name="Shape 280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01" name="Shape 280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02" name="Shape 280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03" name="Shape 280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4" name="Shape 280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5" name="Shape 280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06" name="Shape 280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07" name="Shape 280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8" name="Shape 280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9" name="Shape 2809"/>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10" name="Shape 281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1" name="Shape 2811"/>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12" name="Shape 2812"/>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13" name="Shape 281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4" name="Shape 2814"/>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15" name="Shape 281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6" name="Shape 2816"/>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17" name="Shape 281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18" name="Shape 2818"/>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19" name="Shape 2819"/>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3" name="Shape 2823"/>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24" name="Shape 2824"/>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25" name="Shape 2825"/>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26" name="Shape 2826"/>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27" name="Shape 2827"/>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8" name="Shape 2828"/>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9" name="Shape 2829"/>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0" name="Shape 2830"/>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1" name="Shape 2831"/>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32" name="Shape 2832"/>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3" name="Shape 2833"/>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4" name="Shape 283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35" name="Shape 2835"/>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36" name="Shape 2836"/>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37" name="Shape 283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8" name="Shape 283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9" name="Shape 2839"/>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40" name="Shape 2840"/>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41" name="Shape 284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2" name="Shape 284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3" name="Shape 2843"/>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44" name="Shape 284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5" name="Shape 2845"/>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46" name="Shape 2846"/>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47" name="Shape 284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8" name="Shape 2848"/>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849" name="Shape 284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0" name="Shape 2850"/>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51" name="Shape 2851"/>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52" name="Shape 2852"/>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53" name="Shape 2853"/>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5" name="Shape 285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56" name="Shape 285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57" name="Shape 2857"/>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58" name="Shape 285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59" name="Shape 285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0" name="Shape 286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1" name="Shape 286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2" name="Shape 286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3" name="Shape 286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64" name="Shape 286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5" name="Shape 286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6" name="Shape 286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867" name="Shape 286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68" name="Shape 286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69" name="Shape 286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0" name="Shape 287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1" name="Shape 287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872" name="Shape 287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73" name="Shape 287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4" name="Shape 287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5" name="Shape 287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76" name="Shape 287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7" name="Shape 287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78" name="Shape 2878"/>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79" name="Shape 287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0" name="Shape 2880"/>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881" name="Shape 2881"/>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2" name="Shape 2882"/>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83" name="Shape 2883"/>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84" name="Shape 2884"/>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85" name="Shape 2885"/>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9" name="Shape 2889"/>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890" name="Shape 2890"/>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91" name="Shape 289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92" name="Shape 2892"/>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93" name="Shape 289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4" name="Shape 289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5" name="Shape 289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6" name="Shape 289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7" name="Shape 2897"/>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98" name="Shape 289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9" name="Shape 289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0" name="Shape 290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01" name="Shape 290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02" name="Shape 290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03" name="Shape 290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4" name="Shape 290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5" name="Shape 290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06" name="Shape 290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07" name="Shape 290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8" name="Shape 290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9" name="Shape 2909"/>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10" name="Shape 291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1" name="Shape 2911"/>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12" name="Shape 2912"/>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13" name="Shape 291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4" name="Shape 2914"/>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915" name="Shape 291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6" name="Shape 2916"/>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17" name="Shape 291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18" name="Shape 2918"/>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19" name="Shape 2919"/>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3" name="Shape 2923"/>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24" name="Shape 2924"/>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25" name="Shape 2925"/>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26" name="Shape 2926"/>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27" name="Shape 2927"/>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8" name="Shape 2928"/>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9" name="Shape 2929"/>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0" name="Shape 2930"/>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1" name="Shape 2931"/>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2" name="Shape 2932"/>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3" name="Shape 2933"/>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4" name="Shape 293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35" name="Shape 2935"/>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36" name="Shape 2936"/>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37" name="Shape 293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8" name="Shape 293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9" name="Shape 2939"/>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40" name="Shape 2940"/>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41" name="Shape 294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2" name="Shape 294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3" name="Shape 2943"/>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44" name="Shape 294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5" name="Shape 2945"/>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46" name="Shape 2946"/>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47" name="Shape 294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8" name="Shape 2948"/>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949" name="Shape 294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0" name="Shape 2950"/>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51" name="Shape 2951"/>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52" name="Shape 2952"/>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53" name="Shape 2953"/>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5" name="Shape 295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56" name="Shape 295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57" name="Shape 2957"/>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58" name="Shape 295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59" name="Shape 295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0" name="Shape 296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1" name="Shape 296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2" name="Shape 296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3" name="Shape 296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64" name="Shape 296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5" name="Shape 296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6" name="Shape 296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2967" name="Shape 296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68" name="Shape 296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69" name="Shape 296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0" name="Shape 297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1" name="Shape 297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72" name="Shape 297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73" name="Shape 297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4" name="Shape 297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5" name="Shape 297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76" name="Shape 297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7" name="Shape 297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978" name="Shape 2978"/>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79" name="Shape 297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0" name="Shape 2980"/>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981" name="Shape 2981"/>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2" name="Shape 2982"/>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83" name="Shape 2983"/>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4" name="Shape 2984"/>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5" name="Shape 2985"/>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86" name="Shape 2986"/>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87" name="Shape 2987"/>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1" name="Shape 299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92" name="Shape 2992"/>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93" name="Shape 2993"/>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94" name="Shape 2994"/>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5" name="Shape 299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6" name="Shape 299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7" name="Shape 299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8" name="Shape 299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9" name="Shape 299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00" name="Shape 3000"/>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1" name="Shape 3001"/>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2" name="Shape 3002"/>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03" name="Shape 3003"/>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3004" name="Shape 3004"/>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05" name="Shape 300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06" name="Shape 3006"/>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7" name="Shape 3007"/>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8" name="Shape 3008"/>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09" name="Shape 3009"/>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10" name="Shape 3010"/>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1" name="Shape 3011"/>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2" name="Shape 301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13" name="Shape 3013"/>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4" name="Shape 30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15" name="Shape 30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16" name="Shape 3016"/>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7" name="Shape 3017"/>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018" name="Shape 3018"/>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9" name="Shape 3019"/>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20" name="Shape 3020"/>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1" name="Shape 3021"/>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22" name="Shape 3022"/>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23" name="Shape 3023"/>
          <p:cNvSpPr/>
          <p:nvPr>
            <p:ph type="title"/>
          </p:nvPr>
        </p:nvSpPr>
        <p:spPr>
          <a:xfrm>
            <a:off x="952500" y="426325"/>
            <a:ext cx="11099800" cy="2159001"/>
          </a:xfrm>
          <a:prstGeom prst="rect">
            <a:avLst/>
          </a:prstGeom>
        </p:spPr>
        <p:txBody>
          <a:bodyPr/>
          <a:lstStyle>
            <a:lvl1pPr defTabSz="508254">
              <a:defRPr b="1" sz="6960"/>
            </a:lvl1pPr>
          </a:lstStyle>
          <a:p>
            <a:pPr/>
            <a:r>
              <a:t>Adding Elements to Binary Heap</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7" name="Shape 3027"/>
          <p:cNvSpPr/>
          <p:nvPr>
            <p:ph type="ctrTitle"/>
          </p:nvPr>
        </p:nvSpPr>
        <p:spPr>
          <a:xfrm>
            <a:off x="-1" y="185606"/>
            <a:ext cx="13004801" cy="3134709"/>
          </a:xfrm>
          <a:prstGeom prst="rect">
            <a:avLst/>
          </a:prstGeom>
        </p:spPr>
        <p:txBody>
          <a:bodyPr anchor="ctr"/>
          <a:lstStyle>
            <a:lvl1pPr defTabSz="490727">
              <a:defRPr b="1" sz="6719"/>
            </a:lvl1pPr>
          </a:lstStyle>
          <a:p>
            <a:pPr/>
            <a:r>
              <a:t>Removing elements from Binary heap in next video </a:t>
            </a:r>
          </a:p>
        </p:txBody>
      </p:sp>
      <p:sp>
        <p:nvSpPr>
          <p:cNvPr id="3028" name="Shape 3028"/>
          <p:cNvSpPr/>
          <p:nvPr/>
        </p:nvSpPr>
        <p:spPr>
          <a:xfrm>
            <a:off x="34041" y="7885265"/>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52" name="Shape 252"/>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3" name="Shape 253"/>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54" name="Shape 254"/>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5" name="Shape 255"/>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6" name="Shape 256"/>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7" name="Shape 257"/>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58" name="Shape 258"/>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59" name="Shape 259"/>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0" name="Shape 260"/>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1" name="Shape 261"/>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2" name="Shape 262"/>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3" name="Shape 263"/>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4" name="Shape 264"/>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2" name="Shape 3032"/>
          <p:cNvSpPr/>
          <p:nvPr>
            <p:ph type="title"/>
          </p:nvPr>
        </p:nvSpPr>
        <p:spPr>
          <a:xfrm>
            <a:off x="-1115114" y="1980970"/>
            <a:ext cx="15235028" cy="3108131"/>
          </a:xfrm>
          <a:prstGeom prst="rect">
            <a:avLst/>
          </a:prstGeom>
        </p:spPr>
        <p:txBody>
          <a:bodyPr/>
          <a:lstStyle>
            <a:lvl1pPr>
              <a:defRPr b="1" sz="9400"/>
            </a:lvl1pPr>
          </a:lstStyle>
          <a:p>
            <a:pPr/>
            <a:r>
              <a:t>Removing Elements from Binary Heap</a:t>
            </a:r>
          </a:p>
        </p:txBody>
      </p:sp>
      <p:sp>
        <p:nvSpPr>
          <p:cNvPr id="3033" name="Shape 3033"/>
          <p:cNvSpPr/>
          <p:nvPr>
            <p:ph type="body" sz="quarter" idx="1"/>
          </p:nvPr>
        </p:nvSpPr>
        <p:spPr>
          <a:xfrm>
            <a:off x="1270000" y="7356086"/>
            <a:ext cx="10464800" cy="1130301"/>
          </a:xfrm>
          <a:prstGeom prst="rect">
            <a:avLst/>
          </a:prstGeom>
        </p:spPr>
        <p:txBody>
          <a:bodyPr anchor="t"/>
          <a:lstStyle>
            <a:lvl1pPr marL="0" indent="0" algn="ctr">
              <a:spcBef>
                <a:spcPts val="0"/>
              </a:spcBef>
              <a:buSzTx/>
              <a:buNone/>
              <a:defRPr sz="4500"/>
            </a:lvl1pPr>
          </a:lstStyle>
          <a:p>
            <a:pPr/>
            <a:r>
              <a:t>William Fiset</a:t>
            </a:r>
          </a:p>
        </p:txBody>
      </p:sp>
      <p:sp>
        <p:nvSpPr>
          <p:cNvPr id="3034" name="Shape 3034"/>
          <p:cNvSpPr/>
          <p:nvPr/>
        </p:nvSpPr>
        <p:spPr>
          <a:xfrm>
            <a:off x="5344219" y="6485715"/>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4/5</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8" name="Shape 3038"/>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039" name="Shape 303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40" name="Shape 304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41" name="Shape 304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42" name="Shape 304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43" name="Shape 3043"/>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44" name="Shape 304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5" name="Shape 304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6" name="Shape 304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7" name="Shape 304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8" name="Shape 3048"/>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49" name="Shape 304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0" name="Shape 305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1" name="Shape 305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52" name="Shape 305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53" name="Shape 305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4" name="Shape 305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5" name="Shape 305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56" name="Shape 305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57" name="Shape 305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8" name="Shape 305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9" name="Shape 3059"/>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60" name="Shape 306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1" name="Shape 3061"/>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62" name="Shape 3062"/>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063" name="Shape 306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4" name="Shape 3064"/>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65" name="Shape 306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6" name="Shape 3066"/>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67" name="Shape 3067"/>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8" name="Shape 3068"/>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69" name="Shape 306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3" name="Shape 3073"/>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074" name="Shape 3074"/>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75" name="Shape 307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76" name="Shape 3076"/>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77" name="Shape 3077"/>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78" name="Shape 3078"/>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9" name="Shape 3079"/>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0" name="Shape 3080"/>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1" name="Shape 3081"/>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2" name="Shape 308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83" name="Shape 3083"/>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4" name="Shape 3084"/>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5" name="Shape 3085"/>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86" name="Shape 3086"/>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87" name="Shape 308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8" name="Shape 308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9" name="Shape 3089"/>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090" name="Shape 3090"/>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91" name="Shape 309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2" name="Shape 309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3" name="Shape 3093"/>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94" name="Shape 309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5" name="Shape 3095"/>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96" name="Shape 3096"/>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097" name="Shape 309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8" name="Shape 3098"/>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99" name="Shape 309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0" name="Shape 310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01" name="Shape 3101"/>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2" name="Shape 3102"/>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03" name="Shape 3103"/>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04" name="Shape 3104"/>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05" name="Shape 3105"/>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7" name="Shape 310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08" name="Shape 3108"/>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09" name="Shape 3109"/>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10" name="Shape 3110"/>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11" name="Shape 3111"/>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12" name="Shape 311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3" name="Shape 311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4" name="Shape 311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5" name="Shape 311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6" name="Shape 3116"/>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17" name="Shape 311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8" name="Shape 311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9" name="Shape 311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20" name="Shape 312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21" name="Shape 312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2" name="Shape 312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3" name="Shape 312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24" name="Shape 312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25" name="Shape 312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6" name="Shape 312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7" name="Shape 312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28" name="Shape 312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9" name="Shape 3129"/>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30" name="Shape 313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31" name="Shape 313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2" name="Shape 3132"/>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33" name="Shape 3133"/>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4" name="Shape 3134"/>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35" name="Shape 3135"/>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6" name="Shape 313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37" name="Shape 313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38" name="Shape 3138"/>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39" name="Shape 3139"/>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1" name="Shape 3141"/>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42" name="Shape 3142"/>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43" name="Shape 314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44" name="Shape 314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45" name="Shape 314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46" name="Shape 3146"/>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7" name="Shape 3147"/>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8" name="Shape 3148"/>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9" name="Shape 3149"/>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0" name="Shape 3150"/>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51" name="Shape 3151"/>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2" name="Shape 3152"/>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3" name="Shape 315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54" name="Shape 3154"/>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55" name="Shape 3155"/>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6" name="Shape 3156"/>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7" name="Shape 3157"/>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58" name="Shape 3158"/>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59" name="Shape 315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0" name="Shape 3160"/>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1" name="Shape 3161"/>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2" name="Shape 3162"/>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3" name="Shape 3163"/>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4" name="Shape 3164"/>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65" name="Shape 3165"/>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6" name="Shape 3166"/>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67" name="Shape 3167"/>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8" name="Shape 3168"/>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69" name="Shape 316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0" name="Shape 3170"/>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1" name="Shape 3171"/>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3" name="Shape 3173"/>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174" name="Shape 3174"/>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75" name="Shape 317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76" name="Shape 3176"/>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177" name="Shape 3177"/>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78" name="Shape 3178"/>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9" name="Shape 3179"/>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0" name="Shape 3180"/>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1" name="Shape 3181"/>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2" name="Shape 318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83" name="Shape 3183"/>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4" name="Shape 3184"/>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5" name="Shape 3185"/>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86" name="Shape 3186"/>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187" name="Shape 318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8" name="Shape 318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9" name="Shape 3189"/>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90" name="Shape 3190"/>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91" name="Shape 319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2" name="Shape 319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3" name="Shape 3193"/>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94" name="Shape 319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5" name="Shape 3195"/>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96" name="Shape 3196"/>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197" name="Shape 319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8" name="Shape 3198"/>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99" name="Shape 319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0" name="Shape 3200"/>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01" name="Shape 3201"/>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202" name="Shape 3202"/>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03" name="Shape 3203"/>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7" name="Shape 320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08" name="Shape 3208"/>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09" name="Shape 3209"/>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10" name="Shape 3210"/>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11" name="Shape 3211"/>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12" name="Shape 321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3" name="Shape 321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4" name="Shape 321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5" name="Shape 321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6" name="Shape 3216"/>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17" name="Shape 321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8" name="Shape 321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9" name="Shape 321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20" name="Shape 322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21" name="Shape 322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2" name="Shape 322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3" name="Shape 322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24" name="Shape 322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25" name="Shape 322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6" name="Shape 322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7" name="Shape 322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28" name="Shape 322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9" name="Shape 3229"/>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30" name="Shape 323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31" name="Shape 323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2" name="Shape 3232"/>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33" name="Shape 3233"/>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4" name="Shape 323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35" name="Shape 3235"/>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36" name="Shape 323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237" name="Shape 323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9" name="Shape 323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40" name="Shape 324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41" name="Shape 3241"/>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42" name="Shape 324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43" name="Shape 324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44" name="Shape 324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5" name="Shape 324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6" name="Shape 324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7" name="Shape 324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8" name="Shape 324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49" name="Shape 324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0" name="Shape 325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1" name="Shape 325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52" name="Shape 325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53" name="Shape 325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4" name="Shape 325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5" name="Shape 325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56" name="Shape 325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57" name="Shape 325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8" name="Shape 325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9" name="Shape 3259"/>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60" name="Shape 326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1" name="Shape 326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62" name="Shape 326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63" name="Shape 326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4" name="Shape 3264"/>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65" name="Shape 326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6" name="Shape 326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67" name="Shape 3267"/>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68" name="Shape 3268"/>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269" name="Shape 326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1" name="Shape 3271"/>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272" name="Shape 327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73" name="Shape 327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74" name="Shape 327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75" name="Shape 327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276" name="Shape 3276"/>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7" name="Shape 3277"/>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8" name="Shape 3278"/>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9" name="Shape 3279"/>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0" name="Shape 3280"/>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81" name="Shape 3281"/>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2" name="Shape 3282"/>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3" name="Shape 328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84" name="Shape 3284"/>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85" name="Shape 3285"/>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6" name="Shape 3286"/>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7" name="Shape 3287"/>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88" name="Shape 3288"/>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89" name="Shape 328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0" name="Shape 3290"/>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1" name="Shape 329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92" name="Shape 3292"/>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3" name="Shape 329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94" name="Shape 3294"/>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95" name="Shape 3295"/>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6" name="Shape 3296"/>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97" name="Shape 3297"/>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8" name="Shape 3298"/>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299" name="Shape 329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300" name="Shape 3300"/>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01" name="Shape 3301"/>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5" name="Shape 3305"/>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06" name="Shape 3306"/>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07" name="Shape 3307"/>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08" name="Shape 3308"/>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09" name="Shape 3309"/>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10" name="Shape 3310"/>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1" name="Shape 3311"/>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2" name="Shape 3312"/>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3" name="Shape 3313"/>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4" name="Shape 331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15" name="Shape 3315"/>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6" name="Shape 3316"/>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7" name="Shape 3317"/>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18" name="Shape 331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19" name="Shape 331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0" name="Shape 332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1" name="Shape 332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22" name="Shape 3322"/>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23" name="Shape 332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4" name="Shape 332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5" name="Shape 3325"/>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26" name="Shape 332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7" name="Shape 332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28" name="Shape 3328"/>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29" name="Shape 332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0" name="Shape 3330"/>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31" name="Shape 3331"/>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2" name="Shape 3332"/>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33" name="Shape 3333"/>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34" name="Shape 3334"/>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35" name="Shape 333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69" name="Shape 269"/>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0" name="Shape 270"/>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1" name="Shape 27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2" name="Shape 272"/>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3" name="Shape 27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4" name="Shape 274"/>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75" name="Shape 275"/>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76" name="Shape 276"/>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77" name="Shape 277"/>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8" name="Shape 278"/>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9" name="Shape 279"/>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0" name="Shape 280"/>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1" name="Shape 281"/>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7" name="Shape 333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38" name="Shape 3338"/>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39" name="Shape 3339"/>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40" name="Shape 3340"/>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41" name="Shape 3341"/>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42" name="Shape 334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3" name="Shape 334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4" name="Shape 334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5" name="Shape 334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6" name="Shape 3346"/>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47" name="Shape 334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8" name="Shape 334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9" name="Shape 334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50" name="Shape 335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51" name="Shape 335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2" name="Shape 335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3" name="Shape 335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54" name="Shape 335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55" name="Shape 335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6" name="Shape 335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7" name="Shape 335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58" name="Shape 335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9" name="Shape 3359"/>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60" name="Shape 336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61" name="Shape 336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2" name="Shape 3362"/>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63" name="Shape 3363"/>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4" name="Shape 336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65" name="Shape 3365"/>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66" name="Shape 336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67" name="Shape 336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9" name="Shape 336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370" name="Shape 337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71" name="Shape 3371"/>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72" name="Shape 337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73" name="Shape 337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74" name="Shape 337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5" name="Shape 337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6" name="Shape 337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7" name="Shape 337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8" name="Shape 337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79" name="Shape 337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0" name="Shape 338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1" name="Shape 338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82" name="Shape 338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83" name="Shape 338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4" name="Shape 338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5" name="Shape 338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86" name="Shape 338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87" name="Shape 338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8" name="Shape 338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9" name="Shape 338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390" name="Shape 339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1" name="Shape 339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92" name="Shape 339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93" name="Shape 339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4" name="Shape 3394"/>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95" name="Shape 339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6" name="Shape 339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97" name="Shape 3397"/>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98" name="Shape 3398"/>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399" name="Shape 339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1" name="Shape 3401"/>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02" name="Shape 340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03" name="Shape 340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04" name="Shape 340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05" name="Shape 340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06" name="Shape 3406"/>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7" name="Shape 3407"/>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8" name="Shape 3408"/>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9" name="Shape 3409"/>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0" name="Shape 3410"/>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11" name="Shape 3411"/>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2" name="Shape 3412"/>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3" name="Shape 34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14" name="Shape 3414"/>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15" name="Shape 3415"/>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6" name="Shape 3416"/>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7" name="Shape 3417"/>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18" name="Shape 3418"/>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19" name="Shape 341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0" name="Shape 3420"/>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1" name="Shape 3421"/>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22" name="Shape 3422"/>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3" name="Shape 3423"/>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24" name="Shape 3424"/>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25" name="Shape 3425"/>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6" name="Shape 3426"/>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27" name="Shape 3427"/>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8" name="Shape 3428"/>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29" name="Shape 3429"/>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30" name="Shape 3430"/>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31" name="Shape 3431"/>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3" name="Shape 3433"/>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34" name="Shape 3434"/>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35" name="Shape 343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36" name="Shape 3436"/>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37" name="Shape 3437"/>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38" name="Shape 3438"/>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9" name="Shape 3439"/>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0" name="Shape 3440"/>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1" name="Shape 3441"/>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2" name="Shape 344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43" name="Shape 3443"/>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4" name="Shape 3444"/>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5" name="Shape 3445"/>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46" name="Shape 3446"/>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47" name="Shape 344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8" name="Shape 344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9" name="Shape 3449"/>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50" name="Shape 3450"/>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51" name="Shape 345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2" name="Shape 345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3" name="Shape 3453"/>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54" name="Shape 345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5" name="Shape 3455"/>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56" name="Shape 3456"/>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57" name="Shape 345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8" name="Shape 3458"/>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59" name="Shape 345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0" name="Shape 3460"/>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61" name="Shape 3461"/>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62" name="Shape 3462"/>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63" name="Shape 3463"/>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5" name="Shape 3465"/>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66" name="Shape 3466"/>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67" name="Shape 3467"/>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68" name="Shape 3468"/>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69" name="Shape 3469"/>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70" name="Shape 3470"/>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1" name="Shape 3471"/>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2" name="Shape 3472"/>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3" name="Shape 3473"/>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4" name="Shape 347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75" name="Shape 3475"/>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6" name="Shape 3476"/>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7" name="Shape 3477"/>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78" name="Shape 347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79" name="Shape 347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0" name="Shape 348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1" name="Shape 348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82" name="Shape 3482"/>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83" name="Shape 348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4" name="Shape 348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5" name="Shape 3485"/>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86" name="Shape 348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7" name="Shape 348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88" name="Shape 3488"/>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89" name="Shape 348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0" name="Shape 3490"/>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91" name="Shape 3491"/>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2" name="Shape 3492"/>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493" name="Shape 3493"/>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94" name="Shape 3494"/>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495" name="Shape 349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7" name="Shape 349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498" name="Shape 3498"/>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9" name="Shape 3499"/>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00" name="Shape 3500"/>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01" name="Shape 3501"/>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02" name="Shape 350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3" name="Shape 350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4" name="Shape 350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5" name="Shape 350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6" name="Shape 3506"/>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07" name="Shape 350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8" name="Shape 350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9" name="Shape 3509"/>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10" name="Shape 3510"/>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11" name="Shape 351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Shape 351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3" name="Shape 3513"/>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14" name="Shape 3514"/>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15" name="Shape 351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6" name="Shape 351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7" name="Shape 3517"/>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18" name="Shape 351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9" name="Shape 3519"/>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0" name="Shape 3520"/>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21" name="Shape 352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2" name="Shape 3522"/>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23" name="Shape 3523"/>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4" name="Shape 352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25" name="Shape 3525"/>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26" name="Shape 352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27" name="Shape 352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9" name="Shape 352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30" name="Shape 353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31" name="Shape 3531"/>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32" name="Shape 353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33" name="Shape 353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34" name="Shape 353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5" name="Shape 353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6" name="Shape 353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7" name="Shape 353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8" name="Shape 353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39" name="Shape 353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0" name="Shape 354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1" name="Shape 354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42" name="Shape 354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43" name="Shape 354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4" name="Shape 354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5" name="Shape 354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46" name="Shape 354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47" name="Shape 354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8" name="Shape 354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9" name="Shape 354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50" name="Shape 355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1" name="Shape 355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52" name="Shape 355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53" name="Shape 355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4" name="Shape 3554"/>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55" name="Shape 3555"/>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6" name="Shape 355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57" name="Shape 3557"/>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58" name="Shape 3558"/>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59" name="Shape 355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1" name="Shape 3561"/>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62" name="Shape 356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63" name="Shape 356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64" name="Shape 356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65" name="Shape 356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66" name="Shape 3566"/>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7" name="Shape 3567"/>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8" name="Shape 3568"/>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9" name="Shape 3569"/>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0" name="Shape 3570"/>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71" name="Shape 3571"/>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2" name="Shape 3572"/>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3" name="Shape 357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74" name="Shape 3574"/>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75" name="Shape 3575"/>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6" name="Shape 3576"/>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7" name="Shape 3577"/>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78" name="Shape 3578"/>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79" name="Shape 3579"/>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0" name="Shape 3580"/>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1" name="Shape 3581"/>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582" name="Shape 3582"/>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3" name="Shape 3583"/>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84" name="Shape 3584"/>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85" name="Shape 3585"/>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Shape 3586"/>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87" name="Shape 3587"/>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8" name="Shape 3588"/>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589" name="Shape 3589"/>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90" name="Shape 3590"/>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591" name="Shape 3591"/>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3" name="Shape 3593"/>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594" name="Shape 3594"/>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95" name="Shape 359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96" name="Shape 3596"/>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97" name="Shape 3597"/>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98" name="Shape 3598"/>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9" name="Shape 3599"/>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0" name="Shape 3600"/>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1" name="Shape 3601"/>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2" name="Shape 360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03" name="Shape 3603"/>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4" name="Shape 3604"/>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5" name="Shape 3605"/>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06" name="Shape 3606"/>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07" name="Shape 3607"/>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8" name="Shape 3608"/>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9" name="Shape 3609"/>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10" name="Shape 3610"/>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11" name="Shape 3611"/>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2" name="Shape 3612"/>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3" name="Shape 3613"/>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14" name="Shape 3614"/>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5" name="Shape 3615"/>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16" name="Shape 3616"/>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17" name="Shape 3617"/>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8" name="Shape 3618"/>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19" name="Shape 3619"/>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0" name="Shape 3620"/>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21" name="Shape 3621"/>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22" name="Shape 3622"/>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23" name="Shape 3623"/>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5" name="Shape 3625"/>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26" name="Shape 3626"/>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27" name="Shape 3627"/>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28" name="Shape 3628"/>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29" name="Shape 3629"/>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30" name="Shape 3630"/>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1" name="Shape 3631"/>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2" name="Shape 3632"/>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3" name="Shape 3633"/>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4" name="Shape 363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35" name="Shape 3635"/>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6" name="Shape 3636"/>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7" name="Shape 3637"/>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38" name="Shape 3638"/>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39" name="Shape 3639"/>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0" name="Shape 3640"/>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1" name="Shape 364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42" name="Shape 3642"/>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43" name="Shape 364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4" name="Shape 3644"/>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5" name="Shape 3645"/>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46" name="Shape 3646"/>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7" name="Shape 3647"/>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48" name="Shape 3648"/>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49" name="Shape 3649"/>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0" name="Shape 3650"/>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51" name="Shape 3651"/>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2" name="Shape 3652"/>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53" name="Shape 3653"/>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54" name="Shape 3654"/>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55" name="Shape 365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286" name="Shape 286"/>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7" name="Shape 287"/>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8" name="Shape 288"/>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9" name="Shape 289"/>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90" name="Shape 290"/>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1" name="Shape 291"/>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292" name="Shape 292"/>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293" name="Shape 293"/>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4" name="Shape 29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5" name="Shape 295"/>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6" name="Shape 296"/>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7" name="Shape 297"/>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8" name="Shape 298"/>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7" name="Shape 365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58" name="Shape 3658"/>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59" name="Shape 3659"/>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60" name="Shape 3660"/>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61" name="Shape 3661"/>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62" name="Shape 366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3" name="Shape 366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4" name="Shape 366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5" name="Shape 366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6" name="Shape 3666"/>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67" name="Shape 366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8" name="Shape 366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9" name="Shape 3669"/>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70" name="Shape 3670"/>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71" name="Shape 367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2" name="Shape 367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3" name="Shape 3673"/>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74" name="Shape 3674"/>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75" name="Shape 367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6" name="Shape 367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7" name="Shape 3677"/>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78" name="Shape 367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9" name="Shape 367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80" name="Shape 3680"/>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81" name="Shape 3681"/>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2" name="Shape 3682"/>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83" name="Shape 3683"/>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84" name="Shape 3684"/>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685" name="Shape 368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9" name="Shape 368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690" name="Shape 369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91" name="Shape 3691"/>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92" name="Shape 369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3" name="Shape 369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94" name="Shape 369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5" name="Shape 369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6" name="Shape 369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7" name="Shape 369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8" name="Shape 369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9" name="Shape 369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0" name="Shape 370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1" name="Shape 370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02" name="Shape 370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03" name="Shape 370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4" name="Shape 370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5" name="Shape 370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06" name="Shape 370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07" name="Shape 370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8" name="Shape 370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9" name="Shape 370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10" name="Shape 371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1" name="Shape 371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12" name="Shape 371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13" name="Shape 371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4" name="Shape 371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15" name="Shape 3715"/>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16" name="Shape 371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717" name="Shape 371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9" name="Shape 371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20" name="Shape 372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21" name="Shape 3721"/>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22" name="Shape 372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23" name="Shape 372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24" name="Shape 372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5" name="Shape 372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6" name="Shape 372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7" name="Shape 372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8" name="Shape 372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29" name="Shape 372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0" name="Shape 373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1" name="Shape 373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32" name="Shape 373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33" name="Shape 373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4" name="Shape 373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5" name="Shape 373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36" name="Shape 373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37" name="Shape 373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8" name="Shape 373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9" name="Shape 373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40" name="Shape 374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1" name="Shape 374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42" name="Shape 374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43" name="Shape 374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4" name="Shape 374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45" name="Shape 3745"/>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46" name="Shape 374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747" name="Shape 374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9" name="Shape 374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50" name="Shape 375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51" name="Shape 3751"/>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52" name="Shape 375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53" name="Shape 375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54" name="Shape 375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5" name="Shape 375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6" name="Shape 375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7" name="Shape 375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8" name="Shape 375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59" name="Shape 375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0" name="Shape 376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1" name="Shape 376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62" name="Shape 376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63" name="Shape 376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4" name="Shape 376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5" name="Shape 376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66" name="Shape 376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67" name="Shape 376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8" name="Shape 376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9" name="Shape 376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770" name="Shape 377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1" name="Shape 377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72" name="Shape 377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73" name="Shape 377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4" name="Shape 377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75" name="Shape 377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76" name="Shape 3776"/>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77" name="Shape 3777"/>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9" name="Shape 377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780" name="Shape 378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781" name="Shape 378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782" name="Shape 378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83" name="Shape 3783"/>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84" name="Shape 378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5" name="Shape 378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6" name="Shape 378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7" name="Shape 378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8" name="Shape 3788"/>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89" name="Shape 378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0" name="Shape 379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1" name="Shape 379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92" name="Shape 379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93" name="Shape 379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4" name="Shape 379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5" name="Shape 379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796" name="Shape 379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97" name="Shape 379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8" name="Shape 379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9" name="Shape 3799"/>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00" name="Shape 380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1" name="Shape 3801"/>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02" name="Shape 3802"/>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03" name="Shape 380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4" name="Shape 3804"/>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05" name="Shape 3805"/>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06" name="Shape 380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07" name="Shape 380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9" name="Shape 380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10" name="Shape 381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11" name="Shape 381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12" name="Shape 38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13" name="Shape 381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14" name="Shape 381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5" name="Shape 381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6" name="Shape 381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7" name="Shape 381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8" name="Shape 381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19" name="Shape 381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0" name="Shape 382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1" name="Shape 382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22" name="Shape 382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23" name="Shape 382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4" name="Shape 382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5" name="Shape 382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26" name="Shape 382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27" name="Shape 382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8" name="Shape 382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9" name="Shape 382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30" name="Shape 383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1" name="Shape 383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32" name="Shape 3832"/>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33" name="Shape 383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4" name="Shape 383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35" name="Shape 3835"/>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36" name="Shape 383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37" name="Shape 383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9" name="Shape 383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40" name="Shape 384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41" name="Shape 384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42" name="Shape 384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43" name="Shape 384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44" name="Shape 384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5" name="Shape 384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6" name="Shape 384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7" name="Shape 384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8" name="Shape 384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49" name="Shape 384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0" name="Shape 385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1" name="Shape 385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52" name="Shape 385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53" name="Shape 385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4" name="Shape 385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5" name="Shape 385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56" name="Shape 385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57" name="Shape 385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8" name="Shape 385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9" name="Shape 385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60" name="Shape 386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1" name="Shape 386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62" name="Shape 3862"/>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63" name="Shape 386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4" name="Shape 386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65" name="Shape 3865"/>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66" name="Shape 386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67" name="Shape 386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9" name="Shape 386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870" name="Shape 387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71" name="Shape 3871"/>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72" name="Shape 387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73" name="Shape 387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74" name="Shape 387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5" name="Shape 387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6" name="Shape 387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7" name="Shape 387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8" name="Shape 387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79" name="Shape 387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0" name="Shape 388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1" name="Shape 388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82" name="Shape 388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83" name="Shape 388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4" name="Shape 388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5" name="Shape 388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86" name="Shape 388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87" name="Shape 388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8" name="Shape 388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9" name="Shape 388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90" name="Shape 389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1" name="Shape 389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92" name="Shape 3892"/>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93" name="Shape 3893"/>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4" name="Shape 3894"/>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95" name="Shape 3895"/>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96" name="Shape 389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897" name="Shape 3897"/>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9" name="Shape 3899"/>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00" name="Shape 390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01" name="Shape 3901"/>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02" name="Shape 390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03" name="Shape 3903"/>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04" name="Shape 390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5" name="Shape 390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6" name="Shape 390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7" name="Shape 390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8" name="Shape 3908"/>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09" name="Shape 390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0" name="Shape 391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1" name="Shape 3911"/>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12" name="Shape 39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13" name="Shape 391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4" name="Shape 391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5" name="Shape 3915"/>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16" name="Shape 3916"/>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17" name="Shape 391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8" name="Shape 391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9" name="Shape 3919"/>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20" name="Shape 3920"/>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1" name="Shape 3921"/>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22" name="Shape 3922"/>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23" name="Shape 3923"/>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24" name="Shape 3924"/>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25" name="Shape 3925"/>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7" name="Shape 3927"/>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28" name="Shape 3928"/>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29" name="Shape 3929"/>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30" name="Shape 3930"/>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1" name="Shape 3931"/>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32" name="Shape 3932"/>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3" name="Shape 3933"/>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4" name="Shape 3934"/>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5" name="Shape 3935"/>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6" name="Shape 3936"/>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7" name="Shape 3937"/>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8" name="Shape 3938"/>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9" name="Shape 3939"/>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40" name="Shape 3940"/>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41" name="Shape 3941"/>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2" name="Shape 3942"/>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3" name="Shape 3943"/>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44" name="Shape 3944"/>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45" name="Shape 3945"/>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6" name="Shape 3946"/>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7" name="Shape 3947"/>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48" name="Shape 3948"/>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9" name="Shape 394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50" name="Shape 3950"/>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51" name="Shape 3951"/>
          <p:cNvSpPr/>
          <p:nvPr/>
        </p:nvSpPr>
        <p:spPr>
          <a:xfrm>
            <a:off x="73194" y="8351456"/>
            <a:ext cx="12858412"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Do we bubble up or bubble down? We already satisfy the heap invariant from above, so bubble down it is!</a:t>
            </a:r>
          </a:p>
        </p:txBody>
      </p:sp>
      <p:sp>
        <p:nvSpPr>
          <p:cNvPr id="3952" name="Shape 3952"/>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53" name="Shape 3953"/>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54" name="Shape 3954"/>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01" name="Shape 301"/>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2" name="Shape 302"/>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3" name="Shape 303"/>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4" name="Shape 30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5" name="Shape 305"/>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6" name="Shape 306"/>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07" name="Shape 307"/>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08" name="Shape 308"/>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09" name="Shape 309"/>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0" name="Shape 310"/>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11" name="Shape 311"/>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2" name="Shape 312"/>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3" name="Shape 313"/>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8" name="Shape 395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59" name="Shape 3959"/>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60" name="Shape 3960"/>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61" name="Shape 396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62" name="Shape 3962"/>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63" name="Shape 396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4" name="Shape 396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5" name="Shape 396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6" name="Shape 396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7" name="Shape 3967"/>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68" name="Shape 396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9" name="Shape 396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0" name="Shape 3970"/>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71" name="Shape 3971"/>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72" name="Shape 3972"/>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3" name="Shape 3973"/>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4" name="Shape 3974"/>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75" name="Shape 3975"/>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76" name="Shape 3976"/>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7" name="Shape 3977"/>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8" name="Shape 3978"/>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79" name="Shape 3979"/>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0" name="Shape 398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81" name="Shape 3981"/>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82" name="Shape 3982"/>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83" name="Shape 3983"/>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3984" name="Shape 3984"/>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6" name="Shape 398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3987" name="Shape 3987"/>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988" name="Shape 3988"/>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89" name="Shape 3989"/>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90" name="Shape 3990"/>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91" name="Shape 399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2" name="Shape 399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3" name="Shape 399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4" name="Shape 399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5" name="Shape 3995"/>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96" name="Shape 399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7" name="Shape 399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8" name="Shape 3998"/>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99" name="Shape 3999"/>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00" name="Shape 4000"/>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1" name="Shape 4001"/>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2" name="Shape 4002"/>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03" name="Shape 4003"/>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04" name="Shape 4004"/>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5" name="Shape 4005"/>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6" name="Shape 4006"/>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07" name="Shape 4007"/>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8" name="Shape 4008"/>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09" name="Shape 4009"/>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10" name="Shape 4010"/>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11" name="Shape 4011"/>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12" name="Shape 4012"/>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4" name="Shape 401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15" name="Shape 4015"/>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16" name="Shape 4016"/>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17" name="Shape 4017"/>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18" name="Shape 401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19" name="Shape 401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0" name="Shape 402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1" name="Shape 402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2" name="Shape 402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3" name="Shape 4023"/>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24" name="Shape 402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5" name="Shape 402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6" name="Shape 4026"/>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27" name="Shape 4027"/>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28" name="Shape 4028"/>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9" name="Shape 4029"/>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0" name="Shape 4030"/>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31" name="Shape 4031"/>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32" name="Shape 4032"/>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3" name="Shape 4033"/>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4" name="Shape 403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35" name="Shape 4035"/>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6" name="Shape 4036"/>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37" name="Shape 403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38" name="Shape 4038"/>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39" name="Shape 4039"/>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40" name="Shape 4040"/>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2" name="Shape 4042"/>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43" name="Shape 4043"/>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44" name="Shape 4044"/>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45" name="Shape 4045"/>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46" name="Shape 4046"/>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47" name="Shape 4047"/>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8" name="Shape 4048"/>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9" name="Shape 4049"/>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0" name="Shape 4050"/>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1" name="Shape 4051"/>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2" name="Shape 4052"/>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3" name="Shape 4053"/>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4" name="Shape 4054"/>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55" name="Shape 405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56" name="Shape 4056"/>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7" name="Shape 4057"/>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8" name="Shape 4058"/>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59" name="Shape 4059"/>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60" name="Shape 4060"/>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1" name="Shape 4061"/>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2" name="Shape 4062"/>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63" name="Shape 4063"/>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4" name="Shape 406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65" name="Shape 4065"/>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66" name="Shape 4066"/>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67" name="Shape 4067"/>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68" name="Shape 4068"/>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0" name="Shape 407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71" name="Shape 4071"/>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072" name="Shape 4072"/>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73" name="Shape 4073"/>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74" name="Shape 4074"/>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75" name="Shape 407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6" name="Shape 407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7" name="Shape 407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8" name="Shape 407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9" name="Shape 407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80" name="Shape 4080"/>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1" name="Shape 4081"/>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2" name="Shape 4082"/>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83" name="Shape 4083"/>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84" name="Shape 4084"/>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5" name="Shape 4085"/>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6" name="Shape 4086"/>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087" name="Shape 408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088" name="Shape 4088"/>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9" name="Shape 4089"/>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0" name="Shape 409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91" name="Shape 4091"/>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2" name="Shape 409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93" name="Shape 4093"/>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94" name="Shape 4094"/>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95" name="Shape 4095"/>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096" name="Shape 4096"/>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8" name="Shape 409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099" name="Shape 4099"/>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00" name="Shape 4100"/>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01" name="Shape 410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2" name="Shape 4102"/>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03" name="Shape 410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4" name="Shape 410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5" name="Shape 410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6" name="Shape 410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7" name="Shape 4107"/>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8" name="Shape 410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9" name="Shape 410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0" name="Shape 4110"/>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11" name="Shape 4111"/>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12" name="Shape 4112"/>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3" name="Shape 4113"/>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4" name="Shape 4114"/>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15" name="Shape 4115"/>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16" name="Shape 4116"/>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7" name="Shape 4117"/>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8" name="Shape 4118"/>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19" name="Shape 4119"/>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20" name="Shape 4120"/>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21" name="Shape 4121"/>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122" name="Shape 4122"/>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4" name="Shape 412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25" name="Shape 412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26" name="Shape 412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27" name="Shape 4127"/>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28" name="Shape 412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29" name="Shape 412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0" name="Shape 413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1" name="Shape 413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2" name="Shape 413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3" name="Shape 4133"/>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4" name="Shape 413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5" name="Shape 413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6" name="Shape 4136"/>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37" name="Shape 4137"/>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38" name="Shape 4138"/>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9" name="Shape 4139"/>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0" name="Shape 4140"/>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41" name="Shape 4141"/>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42" name="Shape 4142"/>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3" name="Shape 4143"/>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4" name="Shape 414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45" name="Shape 4145"/>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46" name="Shape 4146"/>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47" name="Shape 4147"/>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148" name="Shape 4148"/>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2" name="Shape 4152"/>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53" name="Shape 4153"/>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4" name="Shape 4154"/>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55" name="Shape 4155"/>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6" name="Shape 4156"/>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57" name="Shape 4157"/>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8" name="Shape 4158"/>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9" name="Shape 4159"/>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0" name="Shape 4160"/>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1" name="Shape 4161"/>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62" name="Shape 4162"/>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3" name="Shape 4163"/>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4" name="Shape 4164"/>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65" name="Shape 416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66" name="Shape 4166"/>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7" name="Shape 4167"/>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8" name="Shape 4168"/>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69" name="Shape 4169"/>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70" name="Shape 4170"/>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1" name="Shape 4171"/>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2" name="Shape 417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73" name="Shape 4173"/>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74" name="Shape 4174"/>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75" name="Shape 4175"/>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176" name="Shape 4176"/>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8" name="Shape 417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179" name="Shape 417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80" name="Shape 418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1" name="Shape 418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82" name="Shape 418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3" name="Shape 4183"/>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84" name="Shape 418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5" name="Shape 418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6" name="Shape 418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7" name="Shape 418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8" name="Shape 4188"/>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9" name="Shape 418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0" name="Shape 419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1" name="Shape 419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92" name="Shape 419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193" name="Shape 419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4" name="Shape 419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5" name="Shape 419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96" name="Shape 419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97" name="Shape 419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8" name="Shape 4198"/>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9" name="Shape 4199"/>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00" name="Shape 4200"/>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01" name="Shape 4201"/>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02" name="Shape 4202"/>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4" name="Shape 420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05" name="Shape 4205"/>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06" name="Shape 420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07" name="Shape 4207"/>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08" name="Shape 420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09" name="Shape 420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0" name="Shape 421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1" name="Shape 421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2" name="Shape 421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3" name="Shape 4213"/>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4" name="Shape 421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5" name="Shape 421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6" name="Shape 4216"/>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17" name="Shape 4217"/>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18" name="Shape 4218"/>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9" name="Shape 4219"/>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0" name="Shape 4220"/>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21" name="Shape 4221"/>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22" name="Shape 4222"/>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3" name="Shape 4223"/>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4" name="Shape 4224"/>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25" name="Shape 4225"/>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26" name="Shape 4226"/>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27" name="Shape 4227"/>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28" name="Shape 4228"/>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16" name="Shape 316"/>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7" name="Shape 317"/>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8" name="Shape 318"/>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9" name="Shape 319"/>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0" name="Shape 320"/>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1" name="Shape 321"/>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22" name="Shape 322"/>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23" name="Shape 323"/>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4" name="Shape 32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5" name="Shape 325"/>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6" name="Shape 326"/>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7" name="Shape 327"/>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8" name="Shape 328"/>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0" name="Shape 423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31" name="Shape 423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2" name="Shape 4232"/>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33" name="Shape 4233"/>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4" name="Shape 4234"/>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35" name="Shape 423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6" name="Shape 423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7" name="Shape 423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8" name="Shape 423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9" name="Shape 423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0" name="Shape 4240"/>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1" name="Shape 4241"/>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2" name="Shape 4242"/>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43" name="Shape 4243"/>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44" name="Shape 4244"/>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5" name="Shape 4245"/>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6" name="Shape 4246"/>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47" name="Shape 424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48" name="Shape 4248"/>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9" name="Shape 4249"/>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0" name="Shape 425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51" name="Shape 4251"/>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52" name="Shape 4252"/>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53" name="Shape 4253"/>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54" name="Shape 4254"/>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6" name="Shape 4256"/>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57" name="Shape 4257"/>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58" name="Shape 4258"/>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59" name="Shape 4259"/>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0" name="Shape 4260"/>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61" name="Shape 426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2" name="Shape 426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3" name="Shape 426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4" name="Shape 426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5" name="Shape 4265"/>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6" name="Shape 426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7" name="Shape 426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8" name="Shape 4268"/>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69" name="Shape 4269"/>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70" name="Shape 4270"/>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1" name="Shape 4271"/>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2" name="Shape 4272"/>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73" name="Shape 4273"/>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74" name="Shape 4274"/>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5" name="Shape 4275"/>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6" name="Shape 4276"/>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277" name="Shape 427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78" name="Shape 4278"/>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79" name="Shape 4279"/>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280" name="Shape 4280"/>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2" name="Shape 4282"/>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283" name="Shape 4283"/>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4" name="Shape 4284"/>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85" name="Shape 4285"/>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6" name="Shape 4286"/>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87" name="Shape 4287"/>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8" name="Shape 4288"/>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9" name="Shape 4289"/>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0" name="Shape 4290"/>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1" name="Shape 4291"/>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92" name="Shape 4292"/>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3" name="Shape 4293"/>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4" name="Shape 4294"/>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295" name="Shape 429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296" name="Shape 4296"/>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7" name="Shape 4297"/>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8" name="Shape 4298"/>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299" name="Shape 4299"/>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00" name="Shape 4300"/>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1" name="Shape 4301"/>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2" name="Shape 430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03" name="Shape 4303"/>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04" name="Shape 4304"/>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05" name="Shape 4305"/>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06" name="Shape 4306"/>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8" name="Shape 430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09" name="Shape 4309"/>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0" name="Shape 4310"/>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11" name="Shape 431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2" name="Shape 4312"/>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13" name="Shape 4313"/>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4" name="Shape 4314"/>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5" name="Shape 4315"/>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6" name="Shape 4316"/>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7" name="Shape 4317"/>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8" name="Shape 4318"/>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9" name="Shape 4319"/>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0" name="Shape 4320"/>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21" name="Shape 4321"/>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22" name="Shape 4322"/>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3" name="Shape 4323"/>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4" name="Shape 4324"/>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25" name="Shape 4325"/>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26" name="Shape 4326"/>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7" name="Shape 4327"/>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8" name="Shape 4328"/>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29" name="Shape 4329"/>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30" name="Shape 4330"/>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31" name="Shape 4331"/>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32" name="Shape 4332"/>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4" name="Shape 4334"/>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35" name="Shape 4335"/>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36" name="Shape 4336"/>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37" name="Shape 4337"/>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38" name="Shape 433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39" name="Shape 4339"/>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0" name="Shape 4340"/>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1" name="Shape 4341"/>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2" name="Shape 4342"/>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3" name="Shape 4343"/>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44" name="Shape 4344"/>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5" name="Shape 4345"/>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6" name="Shape 4346"/>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47" name="Shape 4347"/>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48" name="Shape 4348"/>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9" name="Shape 4349"/>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0" name="Shape 4350"/>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51" name="Shape 4351"/>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52" name="Shape 4352"/>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3" name="Shape 4353"/>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4" name="Shape 4354"/>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55" name="Shape 4355"/>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56" name="Shape 4356"/>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57" name="Shape 4357"/>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58" name="Shape 4358"/>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0" name="Shape 4360"/>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61" name="Shape 436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62" name="Shape 4362"/>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63" name="Shape 4363"/>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64" name="Shape 4364"/>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65" name="Shape 4365"/>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6" name="Shape 4366"/>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7" name="Shape 4367"/>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8" name="Shape 4368"/>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9" name="Shape 436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70" name="Shape 4370"/>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1" name="Shape 4371"/>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2" name="Shape 4372"/>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73" name="Shape 4373"/>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374" name="Shape 4374"/>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5" name="Shape 4375"/>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6" name="Shape 4376"/>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77" name="Shape 4377"/>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8" name="Shape 4378"/>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79" name="Shape 4379"/>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80" name="Shape 4380"/>
          <p:cNvSpPr/>
          <p:nvPr/>
        </p:nvSpPr>
        <p:spPr>
          <a:xfrm>
            <a:off x="703914" y="8394700"/>
            <a:ext cx="1200769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Do we bubble up or bubble down? Neither! The heap invariant is already satisfied.</a:t>
            </a:r>
          </a:p>
        </p:txBody>
      </p:sp>
      <p:sp>
        <p:nvSpPr>
          <p:cNvPr id="4381" name="Shape 4381"/>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82" name="Shape 4382"/>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
        <p:nvSpPr>
          <p:cNvPr id="4383" name="Shape 4383"/>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5" name="Shape 4385"/>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386" name="Shape 4386"/>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Shape 4387"/>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88" name="Shape 4388"/>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89" name="Shape 4389"/>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0" name="Shape 4390"/>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91" name="Shape 4391"/>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2" name="Shape 4392"/>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3" name="Shape 4393"/>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4" name="Shape 4394"/>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5" name="Shape 4395"/>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6" name="Shape 4396"/>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7" name="Shape 4397"/>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8" name="Shape 4398"/>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99" name="Shape 4399"/>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400" name="Shape 4400"/>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1" name="Shape 4401"/>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2" name="Shape 4402"/>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03" name="Shape 4403"/>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4" name="Shape 4404"/>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405" name="Shape 4405"/>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06" name="Shape 4406"/>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8" name="Shape 4408"/>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300" u="sng"/>
              <a:t>Instructions</a:t>
            </a:r>
            <a:r>
              <a:t>:</a:t>
            </a:r>
          </a:p>
        </p:txBody>
      </p:sp>
      <p:sp>
        <p:nvSpPr>
          <p:cNvPr id="4409" name="Shape 4409"/>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410" name="Shape 441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1" name="Shape 4411"/>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12" name="Shape 44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3" name="Shape 4413"/>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14" name="Shape 4414"/>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5" name="Shape 4415"/>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6" name="Shape 4416"/>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7" name="Shape 4417"/>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8" name="Shape 4418"/>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9" name="Shape 4419"/>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0" name="Shape 4420"/>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1" name="Shape 4421"/>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422" name="Shape 442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423" name="Shape 4423"/>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4" name="Shape 4424"/>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5" name="Shape 4425"/>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26" name="Shape 4426"/>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7" name="Shape 4427"/>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428" name="Shape 4428"/>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29" name="Shape 4429"/>
          <p:cNvSpPr/>
          <p:nvPr/>
        </p:nvSpPr>
        <p:spPr>
          <a:xfrm>
            <a:off x="202245" y="8335433"/>
            <a:ext cx="589471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t>Polling</a:t>
            </a:r>
            <a:r>
              <a:t>  - </a:t>
            </a:r>
            <a:r>
              <a:rPr>
                <a:solidFill>
                  <a:schemeClr val="accent4">
                    <a:hueOff val="102361"/>
                    <a:satOff val="14118"/>
                    <a:lumOff val="10675"/>
                  </a:schemeClr>
                </a:solidFill>
              </a:rPr>
              <a:t>O(log(n))</a:t>
            </a:r>
          </a:p>
          <a:p>
            <a:pPr algn="l"/>
            <a:r>
              <a:rPr b="1"/>
              <a:t>Removing</a:t>
            </a:r>
            <a:r>
              <a:t> - </a:t>
            </a:r>
            <a:r>
              <a:rPr>
                <a:solidFill>
                  <a:schemeClr val="accent5">
                    <a:hueOff val="101205"/>
                    <a:satOff val="-13598"/>
                    <a:lumOff val="23877"/>
                  </a:schemeClr>
                </a:solidFill>
              </a:rPr>
              <a:t>O(n)</a:t>
            </a:r>
          </a:p>
        </p:txBody>
      </p:sp>
      <p:sp>
        <p:nvSpPr>
          <p:cNvPr id="4430" name="Shape 4430"/>
          <p:cNvSpPr/>
          <p:nvPr>
            <p:ph type="title"/>
          </p:nvPr>
        </p:nvSpPr>
        <p:spPr>
          <a:xfrm>
            <a:off x="952500" y="426325"/>
            <a:ext cx="11099800" cy="2159001"/>
          </a:xfrm>
          <a:prstGeom prst="rect">
            <a:avLst/>
          </a:prstGeom>
        </p:spPr>
        <p:txBody>
          <a:bodyPr/>
          <a:lstStyle>
            <a:lvl1pPr defTabSz="508254">
              <a:defRPr b="1" sz="6960"/>
            </a:lvl1pPr>
          </a:lstStyle>
          <a:p>
            <a:pPr/>
            <a:r>
              <a:t>Removing Elements From a Binary Heap</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4" name="Shape 4434"/>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
        <p:nvSpPr>
          <p:cNvPr id="4435" name="Shape 4435"/>
          <p:cNvSpPr/>
          <p:nvPr/>
        </p:nvSpPr>
        <p:spPr>
          <a:xfrm>
            <a:off x="546935" y="3003549"/>
            <a:ext cx="11910930"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inefficiency of the removal algorithm comes from the fact that we have to perform a linear search to find out where an element is indexed at. What if instead we did a lookup using a </a:t>
            </a:r>
            <a:r>
              <a:rPr b="1">
                <a:solidFill>
                  <a:schemeClr val="accent2">
                    <a:satOff val="-13916"/>
                    <a:lumOff val="13989"/>
                  </a:schemeClr>
                </a:solidFill>
              </a:rPr>
              <a:t>Hashtable</a:t>
            </a:r>
            <a:r>
              <a:t> to find out where a node is indexed at?</a:t>
            </a:r>
          </a:p>
        </p:txBody>
      </p:sp>
      <p:sp>
        <p:nvSpPr>
          <p:cNvPr id="4436" name="Shape 4436"/>
          <p:cNvSpPr/>
          <p:nvPr/>
        </p:nvSpPr>
        <p:spPr>
          <a:xfrm>
            <a:off x="481863" y="7008283"/>
            <a:ext cx="1204107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hashtable provides a constant time lookup</a:t>
            </a:r>
          </a:p>
          <a:p>
            <a:pPr/>
            <a:r>
              <a:t>and update for a mapping from a key (the node value) to a value (the index).</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0" name="Shape 4440"/>
          <p:cNvSpPr/>
          <p:nvPr/>
        </p:nvSpPr>
        <p:spPr>
          <a:xfrm>
            <a:off x="546935" y="4597400"/>
            <a:ext cx="11910930"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rPr b="1"/>
              <a:t>Caveat</a:t>
            </a:r>
            <a:r>
              <a:t>: What if there are two or more nodes with the same value? What problems would that cause?</a:t>
            </a:r>
          </a:p>
        </p:txBody>
      </p:sp>
      <p:sp>
        <p:nvSpPr>
          <p:cNvPr id="4441" name="Shape 4441"/>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31" name="Shape 331"/>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2" name="Shape 332"/>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3" name="Shape 333"/>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4" name="Shape 33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5" name="Shape 335"/>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6" name="Shape 336"/>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37" name="Shape 337"/>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38" name="Shape 338"/>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9" name="Shape 339"/>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0" name="Shape 340"/>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41" name="Shape 341"/>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2" name="Shape 342"/>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3" name="Shape 343"/>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5" name="Shape 4445"/>
          <p:cNvSpPr/>
          <p:nvPr/>
        </p:nvSpPr>
        <p:spPr>
          <a:xfrm>
            <a:off x="381131" y="3717304"/>
            <a:ext cx="1224253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Dealing with the multiple value problem:</a:t>
            </a:r>
          </a:p>
        </p:txBody>
      </p:sp>
      <p:sp>
        <p:nvSpPr>
          <p:cNvPr id="4446" name="Shape 4446"/>
          <p:cNvSpPr/>
          <p:nvPr/>
        </p:nvSpPr>
        <p:spPr>
          <a:xfrm>
            <a:off x="459754" y="5065183"/>
            <a:ext cx="1208529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Instead of mapping one value to one position we will map one value to multiple positions. We can maintain a </a:t>
            </a:r>
            <a:r>
              <a:rPr b="1">
                <a:solidFill>
                  <a:schemeClr val="accent2">
                    <a:satOff val="-13916"/>
                    <a:lumOff val="13989"/>
                  </a:schemeClr>
                </a:solidFill>
              </a:rPr>
              <a:t>Set</a:t>
            </a:r>
            <a:r>
              <a:t> or </a:t>
            </a:r>
            <a:r>
              <a:rPr b="1">
                <a:solidFill>
                  <a:schemeClr val="accent2">
                    <a:satOff val="-13916"/>
                    <a:lumOff val="13989"/>
                  </a:schemeClr>
                </a:solidFill>
              </a:rPr>
              <a:t>Tree Set</a:t>
            </a:r>
            <a:r>
              <a:t> of indexes for which a particular node value (key) maps to.</a:t>
            </a:r>
          </a:p>
        </p:txBody>
      </p:sp>
      <p:sp>
        <p:nvSpPr>
          <p:cNvPr id="4447" name="Shape 4447"/>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1" name="Shape 4451"/>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52" name="Shape 4452"/>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53" name="Shape 4453"/>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54" name="Shape 4454"/>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55" name="Shape 4455"/>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6" name="Shape 4456"/>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7" name="Shape 4457"/>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8" name="Shape 4458"/>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9" name="Shape 4459"/>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0" name="Shape 4460"/>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1" name="Shape 4461"/>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2" name="Shape 4462"/>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463" name="Shape 4463"/>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64" name="Shape 4464"/>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65" name="Shape 4465"/>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66" name="Shape 4466"/>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7" name="Shape 4467"/>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68" name="Shape 4468"/>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9" name="Shape 4469"/>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0" name="Shape 4470"/>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1" name="Shape 4471"/>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2" name="Shape 4472"/>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73" name="Shape 4473"/>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4" name="Shape 4474"/>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5" name="Shape 447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76" name="Shape 4476"/>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77" name="Shape 4477"/>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478" name="Table 4478"/>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479" name="Shape 4479"/>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3" name="Shape 4483"/>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84" name="Shape 4484"/>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85" name="Shape 4485"/>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86" name="Shape 4486"/>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487" name="Shape 4487"/>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8" name="Shape 4488"/>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9" name="Shape 4489"/>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0" name="Shape 4490"/>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1" name="Shape 4491"/>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2" name="Shape 4492"/>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3" name="Shape 4493"/>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4" name="Shape 4494"/>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495" name="Shape 4495"/>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96" name="Shape 4496"/>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97" name="Shape 4497"/>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98" name="Shape 4498"/>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9" name="Shape 4499"/>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00" name="Shape 4500"/>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1" name="Shape 4501"/>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2" name="Shape 4502"/>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3" name="Shape 4503"/>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4" name="Shape 4504"/>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05" name="Shape 4505"/>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6" name="Shape 4506"/>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7" name="Shape 4507"/>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08" name="Shape 4508"/>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09" name="Shape 4509"/>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510" name="Table 4510"/>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11" name="Shape 4511"/>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3" name="Shape 4513"/>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14" name="Shape 4514"/>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15" name="Shape 4515"/>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16" name="Shape 4516"/>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17" name="Shape 4517"/>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8" name="Shape 4518"/>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9" name="Shape 4519"/>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0" name="Shape 4520"/>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1" name="Shape 4521"/>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2" name="Shape 4522"/>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3" name="Shape 4523"/>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4" name="Shape 4524"/>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25" name="Shape 4525"/>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26" name="Shape 4526"/>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27" name="Shape 4527"/>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28" name="Shape 4528"/>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9" name="Shape 4529"/>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30" name="Shape 4530"/>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1" name="Shape 4531"/>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2" name="Shape 4532"/>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3" name="Shape 4533"/>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4" name="Shape 4534"/>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35" name="Shape 4535"/>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6" name="Shape 4536"/>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7" name="Shape 4537"/>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38" name="Shape 4538"/>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39" name="Shape 4539"/>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4540" name="Table 4540"/>
          <p:cNvGraphicFramePr/>
          <p:nvPr/>
        </p:nvGraphicFramePr>
        <p:xfrm>
          <a:off x="695494" y="3236059"/>
          <a:ext cx="5570618" cy="5549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
(Key)</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
(Value)</a:t>
                      </a:r>
                    </a:p>
                  </a:txBody>
                  <a:tcPr marL="50800" marR="50800" marT="50800" marB="50800" anchor="ctr" anchorCtr="0" horzOverflow="overflow">
                    <a:lnR w="12700">
                      <a:solidFill>
                        <a:srgbClr val="D6D6D6"/>
                      </a:solidFill>
                      <a:miter lim="400000"/>
                    </a:lnR>
                    <a:lnT w="12700">
                      <a:solidFill>
                        <a:srgbClr val="D6D6D6"/>
                      </a:solidFill>
                      <a:miter lim="400000"/>
                    </a:lnT>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1107265">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41" name="Shape 4541"/>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3" name="Shape 4543"/>
          <p:cNvSpPr/>
          <p:nvPr/>
        </p:nvSpPr>
        <p:spPr>
          <a:xfrm>
            <a:off x="546935" y="2795334"/>
            <a:ext cx="1191093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Question</a:t>
            </a:r>
            <a:r>
              <a:t>: If we want to remove a repeated node in our heap, which node do we remove and does it matter which one we pick?</a:t>
            </a:r>
          </a:p>
        </p:txBody>
      </p:sp>
      <p:sp>
        <p:nvSpPr>
          <p:cNvPr id="4544" name="Shape 4544"/>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5" name="Shape 4545"/>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46" name="Shape 4546"/>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7" name="Shape 4547"/>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48" name="Shape 4548"/>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9" name="Shape 4549"/>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0" name="Shape 4550"/>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1" name="Shape 4551"/>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2" name="Shape 455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53" name="Shape 4553"/>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4" name="Shape 4554"/>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5" name="Shape 4555"/>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56" name="Shape 4556"/>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graphicFrame>
        <p:nvGraphicFramePr>
          <p:cNvPr id="4557" name="Table 4557"/>
          <p:cNvGraphicFramePr/>
          <p:nvPr/>
        </p:nvGraphicFramePr>
        <p:xfrm>
          <a:off x="516752" y="4675393"/>
          <a:ext cx="5570617" cy="48530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78958"/>
                <a:gridCol w="2778958"/>
              </a:tblGrid>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58" name="Shape 4558"/>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2" name="Shape 4562"/>
          <p:cNvSpPr/>
          <p:nvPr/>
        </p:nvSpPr>
        <p:spPr>
          <a:xfrm>
            <a:off x="605931" y="6544895"/>
            <a:ext cx="11464751"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t>Answer</a:t>
            </a:r>
            <a:r>
              <a:t>: No it doesn’t matter which node we remove as long as we satisfy the heap invariant in the end.</a:t>
            </a:r>
          </a:p>
        </p:txBody>
      </p:sp>
      <p:sp>
        <p:nvSpPr>
          <p:cNvPr id="4563" name="Shape 4563"/>
          <p:cNvSpPr/>
          <p:nvPr/>
        </p:nvSpPr>
        <p:spPr>
          <a:xfrm>
            <a:off x="597838" y="3397666"/>
            <a:ext cx="1191093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t>Question</a:t>
            </a:r>
            <a:r>
              <a:t>: If we want to remove a repeated node in our heap, which node do we remove and does it matter which one we pick?</a:t>
            </a:r>
          </a:p>
        </p:txBody>
      </p:sp>
      <p:sp>
        <p:nvSpPr>
          <p:cNvPr id="4564" name="Shape 4564"/>
          <p:cNvSpPr/>
          <p:nvPr>
            <p:ph type="title"/>
          </p:nvPr>
        </p:nvSpPr>
        <p:spPr>
          <a:xfrm>
            <a:off x="952500" y="426325"/>
            <a:ext cx="11099800" cy="2159001"/>
          </a:xfrm>
          <a:prstGeom prst="rect">
            <a:avLst/>
          </a:prstGeom>
        </p:spPr>
        <p:txBody>
          <a:bodyPr/>
          <a:lstStyle>
            <a:lvl1pPr defTabSz="432308">
              <a:defRPr b="1" sz="5920"/>
            </a:lvl1pPr>
          </a:lstStyle>
          <a:p>
            <a:pPr/>
            <a:r>
              <a:t>Removing Elements From Binary Heap in O(log(n))</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8" name="Shape 4568"/>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69" name="Shape 4569"/>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70" name="Shape 4570"/>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71" name="Shape 457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72" name="Shape 4572"/>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3" name="Shape 4573"/>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4" name="Shape 4574"/>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5" name="Shape 4575"/>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6" name="Shape 4576"/>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77" name="Shape 4577"/>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8" name="Shape 4578"/>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9" name="Shape 4579"/>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80" name="Shape 4580"/>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graphicFrame>
        <p:nvGraphicFramePr>
          <p:cNvPr id="4581" name="Table 4581"/>
          <p:cNvGraphicFramePr/>
          <p:nvPr/>
        </p:nvGraphicFramePr>
        <p:xfrm>
          <a:off x="678234" y="181484"/>
          <a:ext cx="4971286" cy="48530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8069">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582" name="Shape 4582"/>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83" name="Shape 4583"/>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84" name="Shape 4584"/>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85" name="Shape 4585"/>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86" name="Shape 4586"/>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7" name="Shape 4587"/>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8" name="Shape 4588"/>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9" name="Shape 4589"/>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0" name="Shape 4590"/>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591" name="Shape 4591"/>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2" name="Shape 4592"/>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3" name="Shape 4593"/>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94" name="Shape 459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95" name="Shape 4595"/>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596" name="Shape 4596"/>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597" name="Shape 4597"/>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1" name="Shape 4601"/>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02" name="Shape 4602"/>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03" name="Shape 4603"/>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04" name="Shape 4604"/>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05" name="Shape 4605"/>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6" name="Shape 4606"/>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7" name="Shape 4607"/>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8" name="Shape 4608"/>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9" name="Shape 4609"/>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0" name="Shape 4610"/>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1" name="Shape 4611"/>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2" name="Shape 4612"/>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13" name="Shape 4613"/>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14" name="Shape 4614"/>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15" name="Shape 4615"/>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16" name="Shape 4616"/>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7" name="Shape 4617"/>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18" name="Shape 4618"/>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9" name="Shape 4619"/>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0" name="Shape 4620"/>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1" name="Shape 4621"/>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2" name="Shape 4622"/>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23" name="Shape 4623"/>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4" name="Shape 4624"/>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5" name="Shape 462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26" name="Shape 4626"/>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27" name="Shape 4627"/>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628" name="Shape 4628"/>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29" name="Shape 4629"/>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0" name="Shape 4630"/>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31" name="Shape 4631"/>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632" name="Table 4632"/>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solidFill>
                      <a:schemeClr val="accent3"/>
                    </a:solidFill>
                  </a:tcPr>
                </a:tc>
              </a:tr>
            </a:tbl>
          </a:graphicData>
        </a:graphic>
      </p:graphicFrame>
      <p:sp>
        <p:nvSpPr>
          <p:cNvPr id="4633" name="Shape 4633"/>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634" name="Shape 4634"/>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35" name="Shape 4635"/>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9" name="Shape 4639"/>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40" name="Shape 4640"/>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41" name="Shape 4641"/>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42" name="Shape 4642"/>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43" name="Shape 4643"/>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4" name="Shape 4644"/>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5" name="Shape 4645"/>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6" name="Shape 4646"/>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7" name="Shape 4647"/>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48" name="Shape 4648"/>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9" name="Shape 4649"/>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0" name="Shape 4650"/>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51" name="Shape 4651"/>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52" name="Shape 4652"/>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53" name="Shape 4653"/>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54" name="Shape 4654"/>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55" name="Shape 4655"/>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56" name="Shape 4656"/>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7" name="Shape 4657"/>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8" name="Shape 4658"/>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9" name="Shape 4659"/>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0" name="Shape 4660"/>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61" name="Shape 4661"/>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2" name="Shape 4662"/>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3" name="Shape 4663"/>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64" name="Shape 466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65" name="Shape 4665"/>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666" name="Shape 4666"/>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67" name="Shape 4667"/>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8" name="Shape 4668"/>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69" name="Shape 4669"/>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670" name="Table 4670"/>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671" name="Shape 4671"/>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672" name="Shape 4672"/>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73" name="Shape 4673"/>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7" name="Shape 4677"/>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78" name="Shape 4678"/>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79" name="Shape 4679"/>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80" name="Shape 4680"/>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681" name="Shape 4681"/>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2" name="Shape 4682"/>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3" name="Shape 4683"/>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4" name="Shape 4684"/>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5" name="Shape 4685"/>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86" name="Shape 4686"/>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7" name="Shape 4687"/>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8" name="Shape 4688"/>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89" name="Shape 4689"/>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90" name="Shape 469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91" name="Shape 469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92" name="Shape 469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93" name="Shape 469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94" name="Shape 4694"/>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5" name="Shape 4695"/>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6" name="Shape 4696"/>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7" name="Shape 4697"/>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8" name="Shape 4698"/>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99" name="Shape 4699"/>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0" name="Shape 4700"/>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1" name="Shape 4701"/>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02" name="Shape 4702"/>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03" name="Shape 4703"/>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04" name="Shape 4704"/>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05" name="Shape 4705"/>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6" name="Shape 4706"/>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07" name="Shape 4707"/>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08" name="Table 4708"/>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09" name="Shape 4709"/>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710" name="Shape 4710"/>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11" name="Shape 4711"/>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46" name="Shape 346"/>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7" name="Shape 347"/>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48" name="Shape 348"/>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 name="Shape 349"/>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0" name="Shape 350"/>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1" name="Shape 351"/>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52" name="Shape 352"/>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53" name="Shape 353"/>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4" name="Shape 35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5" name="Shape 355"/>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6" name="Shape 356"/>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7" name="Shape 357"/>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8" name="Shape 358"/>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5" name="Shape 4715"/>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16" name="Shape 4716"/>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17" name="Shape 4717"/>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18" name="Shape 4718"/>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19" name="Shape 4719"/>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0" name="Shape 4720"/>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1" name="Shape 4721"/>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2" name="Shape 4722"/>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3" name="Shape 4723"/>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24" name="Shape 4724"/>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5" name="Shape 4725"/>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6" name="Shape 4726"/>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27" name="Shape 472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28" name="Shape 4728"/>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729" name="Shape 4729"/>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30" name="Shape 4730"/>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31" name="Shape 4731"/>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32" name="Shape 4732"/>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3" name="Shape 4733"/>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4" name="Shape 4734"/>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5" name="Shape 4735"/>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6" name="Shape 473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37" name="Shape 4737"/>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8" name="Shape 4738"/>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9" name="Shape 4739"/>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40" name="Shape 4740"/>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41" name="Shape 4741"/>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42" name="Shape 4742"/>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43" name="Shape 4743"/>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4" name="Shape 4744"/>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45" name="Shape 4745"/>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46" name="Table 4746"/>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47" name="Shape 4747"/>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748" name="Shape 4748"/>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49" name="Shape 4749"/>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3" name="Shape 4753"/>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54" name="Shape 4754"/>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55" name="Shape 4755"/>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56" name="Shape 4756"/>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57" name="Shape 4757"/>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8" name="Shape 4758"/>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9" name="Shape 4759"/>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0" name="Shape 4760"/>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1" name="Shape 4761"/>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62" name="Shape 4762"/>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3" name="Shape 4763"/>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4" name="Shape 4764"/>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765" name="Shape 4765"/>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66" name="Shape 4766"/>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767" name="Shape 4767"/>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68" name="Shape 4768"/>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69" name="Shape 4769"/>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70" name="Shape 4770"/>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1" name="Shape 4771"/>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2" name="Shape 4772"/>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3" name="Shape 4773"/>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4" name="Shape 4774"/>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775" name="Shape 4775"/>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6" name="Shape 4776"/>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7" name="Shape 4777"/>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78" name="Shape 4778"/>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79" name="Shape 4779"/>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780" name="Shape 4780"/>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81" name="Shape 4781"/>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2" name="Shape 4782"/>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83" name="Shape 4783"/>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784" name="Table 4784"/>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85" name="Shape 4785"/>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786" name="Shape 4786"/>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87" name="Shape 4787"/>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1" name="Shape 4791"/>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92" name="Shape 4792"/>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93" name="Shape 4793"/>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94" name="Shape 4794"/>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95" name="Shape 4795"/>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6" name="Shape 4796"/>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7" name="Shape 4797"/>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8" name="Shape 4798"/>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9" name="Shape 4799"/>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00" name="Shape 4800"/>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1" name="Shape 4801"/>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2" name="Shape 4802"/>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03" name="Shape 4803"/>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04" name="Shape 4804"/>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05" name="Shape 4805"/>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06" name="Shape 4806"/>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07" name="Shape 4807"/>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08" name="Shape 4808"/>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9" name="Shape 4809"/>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0" name="Shape 4810"/>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1" name="Shape 4811"/>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2" name="Shape 4812"/>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13" name="Shape 4813"/>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4" name="Shape 4814"/>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5" name="Shape 481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16" name="Shape 4816"/>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17" name="Shape 4817"/>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818" name="Shape 4818"/>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19" name="Shape 4819"/>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0" name="Shape 4820"/>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21" name="Shape 4821"/>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822" name="Table 4822"/>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23" name="Shape 4823"/>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24" name="Shape 4824"/>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25" name="Shape 4825"/>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9" name="Shape 4829"/>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30" name="Shape 4830"/>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31" name="Shape 483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32" name="Shape 4832"/>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33" name="Shape 4833"/>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4" name="Shape 4834"/>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5" name="Shape 4835"/>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6" name="Shape 4836"/>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7" name="Shape 4837"/>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38" name="Shape 4838"/>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9" name="Shape 4839"/>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0" name="Shape 4840"/>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41" name="Shape 4841"/>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42" name="Shape 4842"/>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43" name="Shape 4843"/>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44" name="Shape 4844"/>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45" name="Shape 4845"/>
          <p:cNvSpPr/>
          <p:nvPr/>
        </p:nvSpPr>
        <p:spPr>
          <a:xfrm>
            <a:off x="6894597" y="7197537"/>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46" name="Shape 4846"/>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7" name="Shape 4847"/>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8" name="Shape 4848"/>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9" name="Shape 4849"/>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0" name="Shape 4850"/>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51" name="Shape 4851"/>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2" name="Shape 4852"/>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3" name="Shape 4853"/>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54" name="Shape 485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55" name="Shape 4855"/>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856" name="Shape 4856"/>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57" name="Shape 4857"/>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8" name="Shape 4858"/>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59" name="Shape 4859"/>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860" name="Table 4860"/>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61" name="Shape 4861"/>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62" name="Shape 4862"/>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63" name="Shape 4863"/>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5" name="Shape 4865"/>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66" name="Shape 4866"/>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67" name="Shape 4867"/>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68" name="Shape 4868"/>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69" name="Shape 4869"/>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0" name="Shape 4870"/>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1" name="Shape 4871"/>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2" name="Shape 4872"/>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3" name="Shape 4873"/>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74" name="Shape 4874"/>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5" name="Shape 4875"/>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6" name="Shape 4876"/>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77" name="Shape 487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78" name="Shape 4878"/>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79" name="Shape 4879"/>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80" name="Shape 4880"/>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81" name="Shape 4881"/>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882" name="Shape 4882"/>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3" name="Shape 4883"/>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4" name="Shape 4884"/>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5" name="Shape 4885"/>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6" name="Shape 488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87" name="Shape 4887"/>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8" name="Shape 4888"/>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9" name="Shape 4889"/>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90" name="Shape 4890"/>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891" name="Shape 4891"/>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892" name="Shape 4892"/>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93" name="Shape 4893"/>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4" name="Shape 4894"/>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4895" name="Shape 4895"/>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896" name="Table 4896"/>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897" name="Shape 4897"/>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898" name="Shape 4898"/>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99" name="Shape 4899"/>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1" name="Shape 4901"/>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02" name="Shape 4902"/>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03" name="Shape 4903"/>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04" name="Shape 4904"/>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05" name="Shape 4905"/>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6" name="Shape 4906"/>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7" name="Shape 4907"/>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8" name="Shape 4908"/>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9" name="Shape 4909"/>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10" name="Shape 4910"/>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1" name="Shape 4911"/>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2" name="Shape 4912"/>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13" name="Shape 4913"/>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14" name="Shape 4914"/>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15" name="Shape 4915"/>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16" name="Shape 4916"/>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17" name="Shape 4917"/>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18" name="Shape 4918"/>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9" name="Shape 4919"/>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0" name="Shape 4920"/>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1" name="Shape 4921"/>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2" name="Shape 4922"/>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23" name="Shape 4923"/>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4" name="Shape 4924"/>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5" name="Shape 492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26" name="Shape 4926"/>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27" name="Shape 4927"/>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928" name="Shape 4928"/>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29" name="Shape 4929"/>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0" name="Shape 4930"/>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4931" name="Shape 4931"/>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932" name="Table 4932"/>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33" name="Shape 4933"/>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934" name="Shape 4934"/>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8" name="Shape 4938"/>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39" name="Shape 4939"/>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40" name="Shape 4940"/>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41" name="Shape 494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42" name="Shape 4942"/>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3" name="Shape 4943"/>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4" name="Shape 4944"/>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5" name="Shape 4945"/>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6" name="Shape 4946"/>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47" name="Shape 4947"/>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8" name="Shape 4948"/>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9" name="Shape 4949"/>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50" name="Shape 4950"/>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51" name="Shape 4951"/>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52" name="Shape 4952"/>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53" name="Shape 4953"/>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54" name="Shape 4954"/>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55" name="Shape 4955"/>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6" name="Shape 4956"/>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7" name="Shape 4957"/>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8" name="Shape 4958"/>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9" name="Shape 4959"/>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60" name="Shape 4960"/>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1" name="Shape 4961"/>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2" name="Shape 4962"/>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63" name="Shape 4963"/>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64" name="Shape 4964"/>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4965" name="Shape 4965"/>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66" name="Shape 4966"/>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7" name="Shape 496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68" name="Shape 4968"/>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4969" name="Table 4969"/>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970" name="Shape 4970"/>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4971" name="Shape 4971"/>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72" name="Shape 4972"/>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4" name="Shape 4974"/>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75" name="Shape 4975"/>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76" name="Shape 4976"/>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77" name="Shape 497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78" name="Shape 4978"/>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9" name="Shape 4979"/>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0" name="Shape 4980"/>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1" name="Shape 4981"/>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2" name="Shape 498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83" name="Shape 4983"/>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4" name="Shape 4984"/>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5" name="Shape 4985"/>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986" name="Shape 4986"/>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87" name="Shape 4987"/>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88" name="Shape 4988"/>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89" name="Shape 4989"/>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90" name="Shape 4990"/>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91" name="Shape 4991"/>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2" name="Shape 4992"/>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3" name="Shape 4993"/>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4" name="Shape 4994"/>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5" name="Shape 4995"/>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996" name="Shape 4996"/>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7" name="Shape 4997"/>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8" name="Shape 4998"/>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99" name="Shape 4999"/>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00" name="Shape 5000"/>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sp>
        <p:nvSpPr>
          <p:cNvPr id="5001" name="Shape 500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02" name="Shape 5002"/>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3" name="Shape 5003"/>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04" name="Shape 5004"/>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graphicFrame>
        <p:nvGraphicFramePr>
          <p:cNvPr id="5005" name="Table 5005"/>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06" name="Shape 5006"/>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07" name="Shape 5007"/>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08" name="Shape 5008"/>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0" name="Shape 5010"/>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11" name="Shape 5011"/>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12" name="Shape 501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13" name="Shape 5013"/>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14" name="Shape 5014"/>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5" name="Shape 5015"/>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6" name="Shape 5016"/>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7" name="Shape 5017"/>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8" name="Shape 5018"/>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19" name="Shape 5019"/>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0" name="Shape 5020"/>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1" name="Shape 5021"/>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22" name="Shape 5022"/>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23" name="Shape 5023"/>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24" name="Shape 5024"/>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25" name="Shape 5025"/>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26" name="Shape 5026"/>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27" name="Shape 5027"/>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8" name="Shape 5028"/>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9" name="Shape 5029"/>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0" name="Shape 5030"/>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1" name="Shape 5031"/>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32" name="Shape 5032"/>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3" name="Shape 5033"/>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4" name="Shape 5034"/>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35" name="Shape 5035"/>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36" name="Shape 5036"/>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037" name="Table 5037"/>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2, 6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38" name="Shape 5038"/>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39" name="Shape 5039"/>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0" name="Shape 5040"/>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2" name="Shape 5042"/>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43" name="Shape 504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44" name="Shape 5044"/>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45" name="Shape 5045"/>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46" name="Shape 5046"/>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7" name="Shape 5047"/>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8" name="Shape 5048"/>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9" name="Shape 5049"/>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0" name="Shape 5050"/>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51" name="Shape 5051"/>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2" name="Shape 5052"/>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3" name="Shape 505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54" name="Shape 5054"/>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55" name="Shape 5055"/>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56" name="Shape 5056"/>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57" name="Shape 5057"/>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58" name="Shape 5058"/>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59" name="Shape 5059"/>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0" name="Shape 5060"/>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1" name="Shape 5061"/>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2" name="Shape 5062"/>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3" name="Shape 5063"/>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64" name="Shape 5064"/>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5" name="Shape 5065"/>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6" name="Shape 5066"/>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67" name="Shape 5067"/>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068" name="Shape 5068"/>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069" name="Table 5069"/>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070" name="Shape 5070"/>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071" name="Shape 5071"/>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72" name="Shape 5072"/>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952500" y="-374252"/>
            <a:ext cx="11099800" cy="2159001"/>
          </a:xfrm>
          <a:prstGeom prst="rect">
            <a:avLst/>
          </a:prstGeom>
        </p:spPr>
        <p:txBody>
          <a:bodyPr/>
          <a:lstStyle>
            <a:lvl1pPr>
              <a:defRPr b="1"/>
            </a:lvl1pPr>
          </a:lstStyle>
          <a:p>
            <a:pPr/>
            <a:r>
              <a:t>Outline</a:t>
            </a:r>
          </a:p>
        </p:txBody>
      </p:sp>
      <p:sp>
        <p:nvSpPr>
          <p:cNvPr id="125" name="Shape 125"/>
          <p:cNvSpPr/>
          <p:nvPr>
            <p:ph type="body" idx="1"/>
          </p:nvPr>
        </p:nvSpPr>
        <p:spPr>
          <a:xfrm>
            <a:off x="1123221" y="1312886"/>
            <a:ext cx="10758358" cy="8319025"/>
          </a:xfrm>
          <a:prstGeom prst="rect">
            <a:avLst/>
          </a:prstGeom>
        </p:spPr>
        <p:txBody>
          <a:bodyPr/>
          <a:lstStyle/>
          <a:p>
            <a:pPr marL="231139" indent="-231139" defTabSz="303783">
              <a:spcBef>
                <a:spcPts val="2000"/>
              </a:spcBef>
              <a:defRPr sz="3016"/>
            </a:pPr>
            <a:r>
              <a:t>Discussion &amp; Examples of </a:t>
            </a:r>
            <a:r>
              <a:t>PQs</a:t>
            </a:r>
            <a:r>
              <a:rPr>
                <a:solidFill>
                  <a:schemeClr val="accent4"/>
                </a:solidFill>
              </a:rPr>
              <a:t> </a:t>
            </a:r>
            <a:endParaRPr>
              <a:solidFill>
                <a:schemeClr val="accent4"/>
              </a:solidFill>
            </a:endParaRPr>
          </a:p>
          <a:p>
            <a:pPr lvl="1" marL="462279" indent="-231139" defTabSz="303783">
              <a:spcBef>
                <a:spcPts val="2000"/>
              </a:spcBef>
              <a:defRPr sz="3016"/>
            </a:pPr>
            <a:r>
              <a:t>What is a PQ?</a:t>
            </a:r>
          </a:p>
          <a:p>
            <a:pPr lvl="1" marL="462279" indent="-231139" defTabSz="303783">
              <a:spcBef>
                <a:spcPts val="2000"/>
              </a:spcBef>
              <a:defRPr sz="3016"/>
            </a:pPr>
            <a:r>
              <a:t>What is a heap?</a:t>
            </a:r>
          </a:p>
          <a:p>
            <a:pPr lvl="1" marL="462279" indent="-231139" defTabSz="303783">
              <a:spcBef>
                <a:spcPts val="2000"/>
              </a:spcBef>
              <a:defRPr sz="3016"/>
            </a:pPr>
            <a:r>
              <a:t>When and where is a PQ used?</a:t>
            </a:r>
          </a:p>
          <a:p>
            <a:pPr lvl="1" marL="462279" indent="-231139" defTabSz="303783">
              <a:spcBef>
                <a:spcPts val="2000"/>
              </a:spcBef>
              <a:defRPr sz="3016"/>
            </a:pPr>
            <a:r>
              <a:t>How to turn a Min PQ into a Max PQ</a:t>
            </a:r>
          </a:p>
          <a:p>
            <a:pPr lvl="1" marL="462279" indent="-231139" defTabSz="303783">
              <a:spcBef>
                <a:spcPts val="2000"/>
              </a:spcBef>
              <a:defRPr sz="3016"/>
            </a:pPr>
            <a:r>
              <a:t>Complexity Analysis</a:t>
            </a:r>
          </a:p>
          <a:p>
            <a:pPr marL="231139" indent="-231139" defTabSz="303783">
              <a:spcBef>
                <a:spcPts val="2000"/>
              </a:spcBef>
              <a:defRPr sz="3016"/>
            </a:pPr>
            <a:r>
              <a:t>Binary heap PQ Implementation Details</a:t>
            </a:r>
          </a:p>
          <a:p>
            <a:pPr lvl="1" marL="462279" indent="-231139" defTabSz="303783">
              <a:spcBef>
                <a:spcPts val="2000"/>
              </a:spcBef>
              <a:defRPr sz="3016"/>
            </a:pPr>
            <a:r>
              <a:t>Heap sinking and swimming (also called sift down &amp; sift up or bubble up &amp; bubble down)</a:t>
            </a:r>
          </a:p>
          <a:p>
            <a:pPr lvl="1" marL="462279" indent="-231139" defTabSz="303783">
              <a:spcBef>
                <a:spcPts val="2000"/>
              </a:spcBef>
              <a:defRPr sz="3016"/>
            </a:pPr>
            <a:r>
              <a:t>Adding elements to PQ</a:t>
            </a:r>
          </a:p>
          <a:p>
            <a:pPr lvl="1" marL="462279" indent="-231139" defTabSz="303783">
              <a:spcBef>
                <a:spcPts val="2000"/>
              </a:spcBef>
              <a:defRPr sz="3016"/>
            </a:pPr>
            <a:r>
              <a:t>Removing (polling) elements from PQ</a:t>
            </a:r>
          </a:p>
          <a:p>
            <a:pPr marL="231139" indent="-231139" defTabSz="303783">
              <a:spcBef>
                <a:spcPts val="2000"/>
              </a:spcBef>
              <a:defRPr sz="3016"/>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361" name="Shape 361"/>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2" name="Shape 362"/>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3" name="Shape 363"/>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4" name="Shape 36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5" name="Shape 365"/>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6" name="Shape 366"/>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367" name="Shape 367"/>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368" name="Shape 368"/>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 name="Shape 369"/>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0" name="Shape 370"/>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71" name="Shape 371"/>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2" name="Shape 372"/>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3" name="Shape 373"/>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4" name="Shape 5074"/>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75" name="Shape 5075"/>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76" name="Shape 5076"/>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77" name="Shape 507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78" name="Shape 5078"/>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9" name="Shape 5079"/>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0" name="Shape 5080"/>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1" name="Shape 5081"/>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2" name="Shape 508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83" name="Shape 5083"/>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4" name="Shape 5084"/>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5" name="Shape 5085"/>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86" name="Shape 5086"/>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87" name="Shape 5087"/>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088" name="Shape 5088"/>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89" name="Shape 5089"/>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90" name="Shape 5090"/>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91" name="Shape 5091"/>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2" name="Shape 5092"/>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3" name="Shape 5093"/>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4" name="Shape 5094"/>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5" name="Shape 5095"/>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96" name="Shape 5096"/>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7" name="Shape 5097"/>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8" name="Shape 5098"/>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99" name="Shape 5099"/>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00" name="Shape 5100"/>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01" name="Table 5101"/>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02" name="Shape 5102"/>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03" name="Shape 510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04" name="Shape 5104"/>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6" name="Shape 5106"/>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07" name="Shape 5107"/>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08" name="Shape 5108"/>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09" name="Shape 5109"/>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10" name="Shape 5110"/>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1" name="Shape 5111"/>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2" name="Shape 5112"/>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3" name="Shape 5113"/>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4" name="Shape 5114"/>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15" name="Shape 5115"/>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6" name="Shape 5116"/>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7" name="Shape 5117"/>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18" name="Shape 5118"/>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19" name="Shape 5119"/>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20" name="Shape 5120"/>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21" name="Shape 5121"/>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22" name="Shape 5122"/>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23" name="Shape 5123"/>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4" name="Shape 5124"/>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5" name="Shape 5125"/>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6" name="Shape 5126"/>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7" name="Shape 5127"/>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28" name="Shape 5128"/>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9" name="Shape 5129"/>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0" name="Shape 5130"/>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31" name="Shape 5131"/>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32" name="Shape 5132"/>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33" name="Table 5133"/>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34" name="Shape 5134"/>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35" name="Shape 5135"/>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36" name="Shape 5136"/>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8" name="Shape 5138"/>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39" name="Shape 5139"/>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40" name="Shape 5140"/>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41" name="Shape 5141"/>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42" name="Shape 5142"/>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3" name="Shape 5143"/>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4" name="Shape 5144"/>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5" name="Shape 5145"/>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6" name="Shape 5146"/>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47" name="Shape 5147"/>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8" name="Shape 5148"/>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9" name="Shape 5149"/>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50" name="Shape 5150"/>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51" name="Shape 5151"/>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52" name="Shape 5152"/>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53" name="Shape 5153"/>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54" name="Shape 5154"/>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55" name="Shape 5155"/>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6" name="Shape 5156"/>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7" name="Shape 5157"/>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8" name="Shape 5158"/>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9" name="Shape 5159"/>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60" name="Shape 5160"/>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1" name="Shape 5161"/>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2" name="Shape 5162"/>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63" name="Shape 5163"/>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64" name="Shape 5164"/>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65" name="Table 5165"/>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rPr>
                          <a:solidFill>
                            <a:schemeClr val="accent4">
                              <a:hueOff val="102361"/>
                              <a:satOff val="14118"/>
                              <a:lumOff val="10675"/>
                            </a:schemeClr>
                          </a:solidFill>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66" name="Shape 5166"/>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67" name="Shape 5167"/>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68" name="Shape 5168"/>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0" name="Shape 5170"/>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71" name="Shape 5171"/>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72" name="Shape 517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73" name="Shape 5173"/>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74" name="Shape 5174"/>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5" name="Shape 5175"/>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6" name="Shape 5176"/>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7" name="Shape 5177"/>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8" name="Shape 5178"/>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179" name="Shape 5179"/>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0" name="Shape 5180"/>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1" name="Shape 5181"/>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182" name="Shape 5182"/>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83" name="Shape 5183"/>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184" name="Shape 5184"/>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85" name="Shape 5185"/>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86" name="Shape 5186"/>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87" name="Shape 5187"/>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8" name="Shape 5188"/>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9" name="Shape 5189"/>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0" name="Shape 5190"/>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1" name="Shape 5191"/>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92" name="Shape 5192"/>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3" name="Shape 5193"/>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4" name="Shape 5194"/>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95" name="Shape 5195"/>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96" name="Shape 5196"/>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197" name="Table 5197"/>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rPr>
                          <a:solidFill>
                            <a:schemeClr val="accent4">
                              <a:hueOff val="102361"/>
                              <a:satOff val="14118"/>
                              <a:lumOff val="10675"/>
                            </a:schemeClr>
                          </a:solidFill>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198" name="Shape 5198"/>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199" name="Shape 5199"/>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0" name="Shape 5200"/>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2" name="Shape 520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03" name="Shape 520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04" name="Shape 5204"/>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05" name="Shape 5205"/>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06" name="Shape 5206"/>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7" name="Shape 5207"/>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8" name="Shape 5208"/>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9" name="Shape 5209"/>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0" name="Shape 5210"/>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11" name="Shape 5211"/>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2" name="Shape 5212"/>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3" name="Shape 52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14" name="Shape 5214"/>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15" name="Shape 5215"/>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216" name="Shape 5216"/>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17" name="Shape 5217"/>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18" name="Shape 5218"/>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19" name="Shape 5219"/>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0" name="Shape 5220"/>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1" name="Shape 5221"/>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2" name="Shape 5222"/>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3" name="Shape 5223"/>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24" name="Shape 5224"/>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5" name="Shape 5225"/>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6" name="Shape 5226"/>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27" name="Shape 5227"/>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28" name="Shape 5228"/>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29" name="Table 5229"/>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30" name="Shape 5230"/>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31" name="Shape 5231"/>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32" name="Shape 5232"/>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4" name="Shape 5234"/>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35" name="Shape 5235"/>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36" name="Shape 5236"/>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37" name="Shape 523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38" name="Shape 5238"/>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9" name="Shape 5239"/>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0" name="Shape 5240"/>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1" name="Shape 5241"/>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2" name="Shape 524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43" name="Shape 5243"/>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4" name="Shape 5244"/>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5" name="Shape 5245"/>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46" name="Shape 5246"/>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47" name="Shape 5247"/>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248" name="Shape 5248"/>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49" name="Shape 5249"/>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50" name="Shape 5250"/>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51" name="Shape 5251"/>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2" name="Shape 5252"/>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3" name="Shape 5253"/>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4" name="Shape 5254"/>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5" name="Shape 5255"/>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56" name="Shape 5256"/>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7" name="Shape 5257"/>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8" name="Shape 5258"/>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59" name="Shape 5259"/>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60" name="Shape 5260"/>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61" name="Table 5261"/>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62" name="Shape 5262"/>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63" name="Shape 526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5" name="Shape 5265"/>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66" name="Shape 5266"/>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67" name="Shape 5267"/>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68" name="Shape 5268"/>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69" name="Shape 5269"/>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0" name="Shape 5270"/>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1" name="Shape 5271"/>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2" name="Shape 5272"/>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3" name="Shape 5273"/>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74" name="Shape 5274"/>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5" name="Shape 5275"/>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6" name="Shape 5276"/>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77" name="Shape 527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78" name="Shape 5278"/>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79" name="Shape 5279"/>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80" name="Shape 5280"/>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281" name="Shape 5281"/>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82" name="Shape 5282"/>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3" name="Shape 5283"/>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4" name="Shape 5284"/>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5" name="Shape 5285"/>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6" name="Shape 528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287" name="Shape 5287"/>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8" name="Shape 5288"/>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9" name="Shape 5289"/>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290" name="Shape 5290"/>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291" name="Shape 5291"/>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292" name="Table 5292"/>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0</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93" name="Shape 5293"/>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294" name="Shape 5294"/>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95" name="Shape 5295"/>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7" name="Shape 5297"/>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98" name="Shape 5298"/>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299" name="Shape 5299"/>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00" name="Shape 5300"/>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01" name="Shape 5301"/>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2" name="Shape 5302"/>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3" name="Shape 5303"/>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4" name="Shape 5304"/>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5" name="Shape 5305"/>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06" name="Shape 5306"/>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7" name="Shape 5307"/>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8" name="Shape 5308"/>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09" name="Shape 5309"/>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10" name="Shape 531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11" name="Shape 531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12" name="Shape 531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13" name="Shape 531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14" name="Shape 5314"/>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5" name="Shape 5315"/>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6" name="Shape 5316"/>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7" name="Shape 5317"/>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8" name="Shape 5318"/>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319" name="Shape 5319"/>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0" name="Shape 5320"/>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1" name="Shape 5321"/>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22" name="Shape 5322"/>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23" name="Shape 5323"/>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24" name="Table 5324"/>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rPr>
                          <a:solidFill>
                            <a:schemeClr val="accent5">
                              <a:hueOff val="101205"/>
                              <a:satOff val="-13598"/>
                              <a:lumOff val="23877"/>
                            </a:schemeClr>
                          </a:solidFill>
                        </a:rPr>
                        <a:t>6</a:t>
                      </a:r>
                      <a:r>
                        <a:t>, </a:t>
                      </a: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25" name="Shape 5325"/>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26" name="Shape 5326"/>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27" name="Shape 5327"/>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9" name="Shape 5329"/>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30" name="Shape 5330"/>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31" name="Shape 533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32" name="Shape 5332"/>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33" name="Shape 5333"/>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4" name="Shape 5334"/>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5" name="Shape 5335"/>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6" name="Shape 5336"/>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7" name="Shape 5337"/>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8" name="Shape 5338"/>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39" name="Shape 5339"/>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40" name="Shape 534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41" name="Shape 534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42" name="Shape 534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43" name="Shape 534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44" name="Shape 5344"/>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5" name="Shape 5345"/>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6" name="Shape 5346"/>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7" name="Shape 5347"/>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8" name="Shape 5348"/>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9" name="Shape 5349"/>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50" name="Shape 5350"/>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51" name="Shape 5351"/>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52" name="Table 5352"/>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53" name="Shape 5353"/>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54" name="Shape 5354"/>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55" name="Shape 5355"/>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7" name="Shape 5357"/>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58" name="Shape 5358"/>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59" name="Shape 5359"/>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60" name="Shape 5360"/>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61" name="Shape 5361"/>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2" name="Shape 5362"/>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3" name="Shape 5363"/>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4" name="Shape 5364"/>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5" name="Shape 5365"/>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6" name="Shape 5366"/>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67" name="Shape 536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68" name="Shape 5368"/>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69" name="Shape 5369"/>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70" name="Shape 5370"/>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71" name="Shape 5371"/>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72" name="Shape 5372"/>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3" name="Shape 5373"/>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4" name="Shape 5374"/>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5" name="Shape 5375"/>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6" name="Shape 5376"/>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7" name="Shape 5377"/>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78" name="Shape 5378"/>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79" name="Shape 5379"/>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380" name="Table 5380"/>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381" name="Shape 5381"/>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382" name="Shape 5382"/>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3" name="Shape 5383"/>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p:nvPr>
        </p:nvSpPr>
        <p:spPr>
          <a:xfrm>
            <a:off x="1053118" y="254000"/>
            <a:ext cx="10999182" cy="2159000"/>
          </a:xfrm>
          <a:prstGeom prst="rect">
            <a:avLst/>
          </a:prstGeom>
        </p:spPr>
        <p:txBody>
          <a:bodyPr/>
          <a:lstStyle>
            <a:lvl1pPr>
              <a:defRPr b="1"/>
            </a:lvl1pPr>
          </a:lstStyle>
          <a:p>
            <a:pPr/>
            <a:r>
              <a:t>What is a Heap?</a:t>
            </a:r>
          </a:p>
        </p:txBody>
      </p:sp>
      <p:sp>
        <p:nvSpPr>
          <p:cNvPr id="378" name="Shape 378"/>
          <p:cNvSpPr/>
          <p:nvPr/>
        </p:nvSpPr>
        <p:spPr>
          <a:xfrm>
            <a:off x="952500" y="2685618"/>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000"/>
            </a:pPr>
            <a:r>
              <a:t>A heap is a </a:t>
            </a:r>
            <a:r>
              <a:rPr b="1">
                <a:solidFill>
                  <a:schemeClr val="accent2">
                    <a:satOff val="-13916"/>
                    <a:lumOff val="13989"/>
                  </a:schemeClr>
                </a:solidFill>
              </a:rPr>
              <a:t>tree</a:t>
            </a:r>
            <a:r>
              <a:t> based DS that satisfies the </a:t>
            </a:r>
            <a:r>
              <a:rPr b="1">
                <a:solidFill>
                  <a:schemeClr val="accent2">
                    <a:satOff val="-13916"/>
                    <a:lumOff val="13989"/>
                  </a:schemeClr>
                </a:solidFill>
              </a:rPr>
              <a:t>heap invariant </a:t>
            </a:r>
            <a:r>
              <a:t>(also called heap property)</a:t>
            </a:r>
            <a:r>
              <a:t>: If A is a parent node of B then A is ordered with respect to B for all nodes A, B in the heap.</a:t>
            </a:r>
          </a:p>
        </p:txBody>
      </p:sp>
      <p:sp>
        <p:nvSpPr>
          <p:cNvPr id="379" name="Shape 379"/>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0" name="Shape 38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1" name="Shape 381"/>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2" name="Shape 382"/>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3" name="Shape 383"/>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4" name="Shape 38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5" name="Shape 385"/>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6" name="Shape 38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7" name="Shape 387"/>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8" name="Shape 388"/>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9" name="Shape 389"/>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0" name="Shape 390"/>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1" name="Shape 391"/>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2" name="Shape 392"/>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 name="Shape 393"/>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 name="Shape 394"/>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 name="Shape 395"/>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 name="Shape 396"/>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 name="Shape 397"/>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 name="Shape 398"/>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 name="Shape 399"/>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 name="Shape 400"/>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 name="Shape 401"/>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 name="Shape 402"/>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 name="Shape 403"/>
          <p:cNvSpPr/>
          <p:nvPr/>
        </p:nvSpPr>
        <p:spPr>
          <a:xfrm>
            <a:off x="1675808" y="872278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Max Heap</a:t>
            </a:r>
          </a:p>
        </p:txBody>
      </p:sp>
      <p:sp>
        <p:nvSpPr>
          <p:cNvPr id="404" name="Shape 404"/>
          <p:cNvSpPr/>
          <p:nvPr/>
        </p:nvSpPr>
        <p:spPr>
          <a:xfrm>
            <a:off x="8577416" y="872278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Min Heap</a:t>
            </a:r>
          </a:p>
        </p:txBody>
      </p:sp>
      <p:sp>
        <p:nvSpPr>
          <p:cNvPr id="405" name="Shape 405"/>
          <p:cNvSpPr/>
          <p:nvPr/>
        </p:nvSpPr>
        <p:spPr>
          <a:xfrm>
            <a:off x="4851355" y="4958493"/>
            <a:ext cx="2866877"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Root of tree</a:t>
            </a:r>
          </a:p>
        </p:txBody>
      </p:sp>
      <p:sp>
        <p:nvSpPr>
          <p:cNvPr id="406" name="Shape 406"/>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7" name="Shape 407"/>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5" name="Shape 5385"/>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86" name="Shape 5386"/>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87" name="Shape 5387"/>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88" name="Shape 5388"/>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89" name="Shape 5389"/>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0" name="Shape 5390"/>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1" name="Shape 5391"/>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2" name="Shape 5392"/>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3" name="Shape 5393"/>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4" name="Shape 5394"/>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395" name="Shape 5395"/>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96" name="Shape 5396"/>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397" name="Shape 5397"/>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98" name="Shape 5398"/>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99" name="Shape 5399"/>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00" name="Shape 5400"/>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1" name="Shape 5401"/>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2" name="Shape 5402"/>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3" name="Shape 5403"/>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4" name="Shape 5404"/>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5" name="Shape 540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06" name="Shape 5406"/>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407" name="Shape 5407"/>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408" name="Table 5408"/>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09" name="Shape 5409"/>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410" name="Shape 5410"/>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1" name="Shape 5411"/>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3" name="Shape 5413"/>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14" name="Shape 5414"/>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15" name="Shape 5415"/>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16" name="Shape 5416"/>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17" name="Shape 5417"/>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8" name="Shape 5418"/>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9" name="Shape 5419"/>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0" name="Shape 5420"/>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1" name="Shape 5421"/>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2" name="Shape 5422"/>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23" name="Shape 5423"/>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24" name="Shape 5424"/>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425" name="Shape 5425"/>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26" name="Shape 5426"/>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27" name="Shape 5427"/>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28" name="Shape 5428"/>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9" name="Shape 5429"/>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0" name="Shape 5430"/>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1" name="Shape 5431"/>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2" name="Shape 5432"/>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3" name="Shape 5433"/>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34" name="Shape 543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435" name="Shape 5435"/>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436" name="Table 5436"/>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37" name="Shape 5437"/>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438" name="Shape 5438"/>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39" name="Shape 5439"/>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1" name="Shape 5441"/>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42" name="Shape 5442"/>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43" name="Shape 5443"/>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44" name="Shape 5444"/>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45" name="Shape 5445"/>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6" name="Shape 5446"/>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7" name="Shape 5447"/>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8" name="Shape 5448"/>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9" name="Shape 5449"/>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0" name="Shape 5450"/>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51" name="Shape 5451"/>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52" name="Shape 5452"/>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500"/>
            </a:pPr>
            <a:r>
              <a:rPr b="1" u="sng"/>
              <a:t>Instructions</a:t>
            </a:r>
            <a:r>
              <a:t>:</a:t>
            </a:r>
          </a:p>
        </p:txBody>
      </p:sp>
      <p:sp>
        <p:nvSpPr>
          <p:cNvPr id="5453" name="Shape 545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54" name="Shape 5454"/>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0</a:t>
            </a:r>
          </a:p>
        </p:txBody>
      </p:sp>
      <p:sp>
        <p:nvSpPr>
          <p:cNvPr id="5455" name="Shape 5455"/>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56" name="Shape 5456"/>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457" name="Shape 5457"/>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58" name="Shape 5458"/>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9" name="Shape 5459"/>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0" name="Shape 5460"/>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1" name="Shape 5461"/>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2" name="Shape 5462"/>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3" name="Shape 5463"/>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64" name="Shape 546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465" name="Shape 5465"/>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Index tree</a:t>
            </a:r>
          </a:p>
        </p:txBody>
      </p:sp>
      <p:graphicFrame>
        <p:nvGraphicFramePr>
          <p:cNvPr id="5466" name="Table 5466"/>
          <p:cNvGraphicFramePr/>
          <p:nvPr/>
        </p:nvGraphicFramePr>
        <p:xfrm>
          <a:off x="678234" y="181484"/>
          <a:ext cx="4971286" cy="57752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9292"/>
                <a:gridCol w="2479292"/>
              </a:tblGrid>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Node Value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Postion(s)</a:t>
                      </a:r>
                    </a:p>
                  </a:txBody>
                  <a:tcPr marL="50800" marR="50800" marT="50800" marB="50800" anchor="ctr" anchorCtr="0" horzOverflow="overflow">
                    <a:lnR w="12700">
                      <a:solidFill>
                        <a:srgbClr val="D6D6D6"/>
                      </a:solidFill>
                      <a:miter lim="400000"/>
                    </a:lnR>
                    <a:lnT w="12700">
                      <a:solidFill>
                        <a:srgbClr val="D6D6D6"/>
                      </a:solidFill>
                      <a:miter lim="400000"/>
                    </a:lnT>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3300">
                          <a:latin typeface="Helvetica"/>
                          <a:ea typeface="Helvetica"/>
                          <a:cs typeface="Helvetica"/>
                          <a:sym typeface="Helvetica"/>
                        </a:defRPr>
                      </a:pPr>
                      <a:r>
                        <a:t>3</a:t>
                      </a:r>
                      <a:r>
                        <a:t>, 4</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13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960422">
                <a:tc>
                  <a:txBody>
                    <a:bodyPr/>
                    <a:lstStyle/>
                    <a:p>
                      <a:pPr defTabSz="914400">
                        <a:defRPr>
                          <a:solidFill>
                            <a:srgbClr val="000000"/>
                          </a:solidFill>
                        </a:defRPr>
                      </a:pPr>
                      <a:r>
                        <a:rPr b="1" sz="33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8" name="Shape 5468"/>
          <p:cNvSpPr/>
          <p:nvPr>
            <p:ph type="ctrTitle"/>
          </p:nvPr>
        </p:nvSpPr>
        <p:spPr>
          <a:xfrm>
            <a:off x="255599" y="17006"/>
            <a:ext cx="12493602" cy="3942157"/>
          </a:xfrm>
          <a:prstGeom prst="rect">
            <a:avLst/>
          </a:prstGeom>
        </p:spPr>
        <p:txBody>
          <a:bodyPr anchor="ctr"/>
          <a:lstStyle>
            <a:lvl1pPr defTabSz="560831">
              <a:defRPr b="1" sz="7679"/>
            </a:lvl1pPr>
          </a:lstStyle>
          <a:p>
            <a:pPr/>
            <a:r>
              <a:t>PQ Implementation follows in next video </a:t>
            </a:r>
          </a:p>
        </p:txBody>
      </p:sp>
      <p:sp>
        <p:nvSpPr>
          <p:cNvPr id="5469" name="Shape 5469"/>
          <p:cNvSpPr/>
          <p:nvPr/>
        </p:nvSpPr>
        <p:spPr>
          <a:xfrm>
            <a:off x="34041" y="7570252"/>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3" name="Shape 5473"/>
          <p:cNvSpPr/>
          <p:nvPr>
            <p:ph type="title"/>
          </p:nvPr>
        </p:nvSpPr>
        <p:spPr>
          <a:xfrm>
            <a:off x="-547694" y="868943"/>
            <a:ext cx="14100187" cy="4449089"/>
          </a:xfrm>
          <a:prstGeom prst="rect">
            <a:avLst/>
          </a:prstGeom>
        </p:spPr>
        <p:txBody>
          <a:bodyPr/>
          <a:lstStyle/>
          <a:p>
            <a:pPr>
              <a:defRPr b="1" sz="9000"/>
            </a:pPr>
            <a:r>
              <a:t>Priority Queue Binary Heap </a:t>
            </a:r>
          </a:p>
          <a:p>
            <a:pPr>
              <a:defRPr b="1" sz="9000"/>
            </a:pPr>
            <a:r>
              <a:t>Source Code</a:t>
            </a:r>
          </a:p>
        </p:txBody>
      </p:sp>
      <p:sp>
        <p:nvSpPr>
          <p:cNvPr id="5474" name="Shape 5474"/>
          <p:cNvSpPr/>
          <p:nvPr>
            <p:ph type="body" sz="quarter" idx="4294967295"/>
          </p:nvPr>
        </p:nvSpPr>
        <p:spPr>
          <a:xfrm>
            <a:off x="1270000" y="7356086"/>
            <a:ext cx="10464800" cy="1130301"/>
          </a:xfrm>
          <a:prstGeom prst="rect">
            <a:avLst/>
          </a:prstGeom>
        </p:spPr>
        <p:txBody>
          <a:bodyPr anchor="t"/>
          <a:lstStyle>
            <a:lvl1pPr marL="0" indent="0" algn="ctr">
              <a:spcBef>
                <a:spcPts val="0"/>
              </a:spcBef>
              <a:buSzTx/>
              <a:buNone/>
              <a:defRPr sz="4500"/>
            </a:lvl1pPr>
          </a:lstStyle>
          <a:p>
            <a:pPr/>
            <a:r>
              <a:t>William Fiset</a:t>
            </a:r>
          </a:p>
        </p:txBody>
      </p:sp>
      <p:sp>
        <p:nvSpPr>
          <p:cNvPr id="5475" name="Shape 5475"/>
          <p:cNvSpPr/>
          <p:nvPr/>
        </p:nvSpPr>
        <p:spPr>
          <a:xfrm>
            <a:off x="5344219" y="6485715"/>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5/5</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7" name="Shape 5477"/>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5478" name="Shape 5478"/>
          <p:cNvSpPr/>
          <p:nvPr/>
        </p:nvSpPr>
        <p:spPr>
          <a:xfrm>
            <a:off x="562111" y="7008283"/>
            <a:ext cx="118805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Make sure you have understood Parts 1 to 4 from the priority queue series before continuing! </a:t>
            </a:r>
          </a:p>
        </p:txBody>
      </p:sp>
      <p:sp>
        <p:nvSpPr>
          <p:cNvPr id="5479" name="Shape 5479"/>
          <p:cNvSpPr/>
          <p:nvPr/>
        </p:nvSpPr>
        <p:spPr>
          <a:xfrm>
            <a:off x="1900485" y="2932029"/>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5480" name="Shape 5480"/>
          <p:cNvSpPr/>
          <p:nvPr/>
        </p:nvSpPr>
        <p:spPr>
          <a:xfrm>
            <a:off x="34041" y="5456488"/>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12" name="Shape 412"/>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3" name="Shape 41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4" name="Shape 414"/>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 name="Shape 415"/>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 name="Shape 416"/>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 name="Shape 417"/>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 name="Shape 418"/>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 name="Shape 419"/>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20" name="Shape 420"/>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1" name="Shape 421"/>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2" name="Shape 422"/>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 name="Shape 423"/>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 name="Shape 424"/>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5" name="Shape 425"/>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 name="Shape 426"/>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 name="Shape 427"/>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 name="Shape 428"/>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9" name="Shape 429"/>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0" name="Shape 430"/>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 name="Shape 431"/>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 name="Shape 432"/>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437" name="Shape 437"/>
          <p:cNvSpPr/>
          <p:nvPr/>
        </p:nvSpPr>
        <p:spPr>
          <a:xfrm>
            <a:off x="5866724" y="263384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38" name="Shape 438"/>
          <p:cNvSpPr/>
          <p:nvPr/>
        </p:nvSpPr>
        <p:spPr>
          <a:xfrm>
            <a:off x="4951715" y="383714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9" name="Shape 439"/>
          <p:cNvSpPr/>
          <p:nvPr/>
        </p:nvSpPr>
        <p:spPr>
          <a:xfrm>
            <a:off x="4211921" y="51220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0" name="Shape 440"/>
          <p:cNvSpPr/>
          <p:nvPr/>
        </p:nvSpPr>
        <p:spPr>
          <a:xfrm>
            <a:off x="5380017" y="513920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 name="Shape 441"/>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 name="Shape 442"/>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 name="Shape 443"/>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 name="Shape 444"/>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 name="Shape 445"/>
          <p:cNvSpPr/>
          <p:nvPr/>
        </p:nvSpPr>
        <p:spPr>
          <a:xfrm>
            <a:off x="7072615" y="38865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6" name="Shape 446"/>
          <p:cNvSpPr/>
          <p:nvPr/>
        </p:nvSpPr>
        <p:spPr>
          <a:xfrm>
            <a:off x="6396321" y="51855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7" name="Shape 447"/>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8" name="Shape 448"/>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 name="Shape 449"/>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 name="Shape 450"/>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1" name="Shape 451"/>
          <p:cNvSpPr/>
          <p:nvPr/>
        </p:nvSpPr>
        <p:spPr>
          <a:xfrm>
            <a:off x="8027966" y="65362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 name="Shape 452"/>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 name="Shape 453"/>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 name="Shape 454"/>
          <p:cNvSpPr/>
          <p:nvPr/>
        </p:nvSpPr>
        <p:spPr>
          <a:xfrm>
            <a:off x="3488021" y="643015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5" name="Shape 455"/>
          <p:cNvSpPr/>
          <p:nvPr/>
        </p:nvSpPr>
        <p:spPr>
          <a:xfrm>
            <a:off x="4656116" y="644730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6" name="Shape 456"/>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 name="Shape 457"/>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 name="Shape 458"/>
          <p:cNvSpPr/>
          <p:nvPr/>
        </p:nvSpPr>
        <p:spPr>
          <a:xfrm>
            <a:off x="2387444" y="8013700"/>
            <a:ext cx="782151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we have a violation of </a:t>
            </a:r>
          </a:p>
          <a:p>
            <a:pPr/>
            <a:r>
              <a:t>the heap invariant.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nvSpPr>
        <p:spPr>
          <a:xfrm>
            <a:off x="8810413" y="2196237"/>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1" name="Shape 46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2" name="Shape 462"/>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3" name="Shape 463"/>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4" name="Shape 464"/>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5" name="Shape 465"/>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 name="Shape 466"/>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 name="Shape 467"/>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 name="Shape 468"/>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9" name="Shape 469"/>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 name="Shape 470"/>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1" name="Shape 471"/>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 name="Shape 47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3" name="Shape 473"/>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 name="Shape 474"/>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 name="Shape 475"/>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nvSpPr>
        <p:spPr>
          <a:xfrm>
            <a:off x="1247963" y="7613658"/>
            <a:ext cx="1125858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This is a tree and it </a:t>
            </a:r>
          </a:p>
          <a:p>
            <a:pPr/>
            <a:r>
              <a:t>satisfies the heap invariant. Heaps like these are often seen in binomial heaps.</a:t>
            </a:r>
          </a:p>
        </p:txBody>
      </p:sp>
      <p:sp>
        <p:nvSpPr>
          <p:cNvPr id="478" name="Shape 478"/>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300">
                <a:latin typeface="Helvetica"/>
                <a:ea typeface="Helvetica"/>
                <a:cs typeface="Helvetica"/>
                <a:sym typeface="Helvetica"/>
              </a:defRPr>
            </a:lvl1pPr>
          </a:lstStyle>
          <a:p>
            <a:pPr/>
            <a:r>
              <a:t>0</a:t>
            </a:r>
          </a:p>
        </p:txBody>
      </p:sp>
      <p:sp>
        <p:nvSpPr>
          <p:cNvPr id="479" name="Shape 479"/>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0" name="Shape 480"/>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1" name="Shape 481"/>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32</a:t>
            </a:r>
          </a:p>
        </p:txBody>
      </p:sp>
      <p:sp>
        <p:nvSpPr>
          <p:cNvPr id="482" name="Shape 48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3" name="Shape 483"/>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 name="Shape 484"/>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 name="Shape 485"/>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 name="Shape 486"/>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53</a:t>
            </a:r>
          </a:p>
        </p:txBody>
      </p:sp>
      <p:sp>
        <p:nvSpPr>
          <p:cNvPr id="487" name="Shape 487"/>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 name="Shape 488"/>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89" name="Shape 489"/>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 name="Shape 490"/>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1" name="Shape 491"/>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 name="Shape 492"/>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 name="Shape 493"/>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4" name="Shape 494"/>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5" name="Shape 495"/>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6" name="Shape 496"/>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7" name="Shape 497"/>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8" name="Shape 498"/>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 name="Shape 499"/>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 name="Shape 500"/>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 name="Shape 501"/>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02" name="Shape 502"/>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 name="Shape 503"/>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04" name="Shape 504"/>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 name="Shape 505"/>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6" name="Shape 506"/>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 name="Shape 507"/>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 name="Shape 508"/>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nvSpPr>
        <p:spPr>
          <a:xfrm>
            <a:off x="6121723" y="2526476"/>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13" name="Shape 513"/>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14" name="Shape 514"/>
          <p:cNvSpPr/>
          <p:nvPr/>
        </p:nvSpPr>
        <p:spPr>
          <a:xfrm>
            <a:off x="4690856" y="38992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2</a:t>
            </a:r>
          </a:p>
        </p:txBody>
      </p:sp>
      <p:sp>
        <p:nvSpPr>
          <p:cNvPr id="515" name="Shape 515"/>
          <p:cNvSpPr/>
          <p:nvPr/>
        </p:nvSpPr>
        <p:spPr>
          <a:xfrm>
            <a:off x="6121723" y="385574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3</a:t>
            </a:r>
          </a:p>
        </p:txBody>
      </p:sp>
      <p:sp>
        <p:nvSpPr>
          <p:cNvPr id="516" name="Shape 516"/>
          <p:cNvSpPr/>
          <p:nvPr/>
        </p:nvSpPr>
        <p:spPr>
          <a:xfrm>
            <a:off x="7552590" y="389922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17" name="Shape 517"/>
          <p:cNvSpPr/>
          <p:nvPr/>
        </p:nvSpPr>
        <p:spPr>
          <a:xfrm>
            <a:off x="3056789" y="5228489"/>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5</a:t>
            </a:r>
          </a:p>
        </p:txBody>
      </p:sp>
      <p:sp>
        <p:nvSpPr>
          <p:cNvPr id="518" name="Shape 518"/>
          <p:cNvSpPr/>
          <p:nvPr/>
        </p:nvSpPr>
        <p:spPr>
          <a:xfrm>
            <a:off x="8966523" y="522848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19" name="Shape 519"/>
          <p:cNvSpPr/>
          <p:nvPr/>
        </p:nvSpPr>
        <p:spPr>
          <a:xfrm>
            <a:off x="1642856"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20" name="Shape 520"/>
          <p:cNvSpPr/>
          <p:nvPr/>
        </p:nvSpPr>
        <p:spPr>
          <a:xfrm>
            <a:off x="3056789"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11</a:t>
            </a:r>
          </a:p>
        </p:txBody>
      </p:sp>
      <p:sp>
        <p:nvSpPr>
          <p:cNvPr id="521" name="Shape 521"/>
          <p:cNvSpPr/>
          <p:nvPr/>
        </p:nvSpPr>
        <p:spPr>
          <a:xfrm>
            <a:off x="4470723" y="6557756"/>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22" name="Shape 522"/>
          <p:cNvSpPr/>
          <p:nvPr/>
        </p:nvSpPr>
        <p:spPr>
          <a:xfrm>
            <a:off x="6121723" y="518500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23" name="Shape 523"/>
          <p:cNvSpPr/>
          <p:nvPr/>
        </p:nvSpPr>
        <p:spPr>
          <a:xfrm>
            <a:off x="75525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24" name="Shape 524"/>
          <p:cNvSpPr/>
          <p:nvPr/>
        </p:nvSpPr>
        <p:spPr>
          <a:xfrm>
            <a:off x="89665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8</a:t>
            </a:r>
          </a:p>
        </p:txBody>
      </p:sp>
      <p:sp>
        <p:nvSpPr>
          <p:cNvPr id="525" name="Shape 525"/>
          <p:cNvSpPr/>
          <p:nvPr/>
        </p:nvSpPr>
        <p:spPr>
          <a:xfrm>
            <a:off x="101560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9</a:t>
            </a:r>
          </a:p>
        </p:txBody>
      </p:sp>
      <p:sp>
        <p:nvSpPr>
          <p:cNvPr id="526" name="Shape 526"/>
          <p:cNvSpPr/>
          <p:nvPr/>
        </p:nvSpPr>
        <p:spPr>
          <a:xfrm>
            <a:off x="61217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27" name="Shape 527"/>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 name="Shape 528"/>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 name="Shape 529"/>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 name="Shape 530"/>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 name="Shape 531"/>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 name="Shape 532"/>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 name="Shape 533"/>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 name="Shape 534"/>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 name="Shape 535"/>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 name="Shape 536"/>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 name="Shape 537"/>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 name="Shape 538"/>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 name="Shape 539"/>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2" name="Shape 542"/>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43" name="Shape 543"/>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2</a:t>
            </a:r>
          </a:p>
        </p:txBody>
      </p:sp>
      <p:sp>
        <p:nvSpPr>
          <p:cNvPr id="544" name="Shape 544"/>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3</a:t>
            </a:r>
          </a:p>
        </p:txBody>
      </p:sp>
      <p:sp>
        <p:nvSpPr>
          <p:cNvPr id="545" name="Shape 545"/>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46" name="Shape 546"/>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5</a:t>
            </a:r>
          </a:p>
        </p:txBody>
      </p:sp>
      <p:sp>
        <p:nvSpPr>
          <p:cNvPr id="547" name="Shape 54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48" name="Shape 548"/>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49" name="Shape 549"/>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11</a:t>
            </a:r>
          </a:p>
        </p:txBody>
      </p:sp>
      <p:sp>
        <p:nvSpPr>
          <p:cNvPr id="550" name="Shape 550"/>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51" name="Shape 551"/>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52" name="Shape 552"/>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7</a:t>
            </a:r>
          </a:p>
        </p:txBody>
      </p:sp>
      <p:sp>
        <p:nvSpPr>
          <p:cNvPr id="553" name="Shape 553"/>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8</a:t>
            </a:r>
          </a:p>
        </p:txBody>
      </p:sp>
      <p:sp>
        <p:nvSpPr>
          <p:cNvPr id="554" name="Shape 554"/>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9</a:t>
            </a:r>
          </a:p>
        </p:txBody>
      </p:sp>
      <p:sp>
        <p:nvSpPr>
          <p:cNvPr id="555" name="Shape 555"/>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800">
                <a:latin typeface="Helvetica"/>
                <a:ea typeface="Helvetica"/>
                <a:cs typeface="Helvetica"/>
                <a:sym typeface="Helvetica"/>
              </a:defRPr>
            </a:lvl1pPr>
          </a:lstStyle>
          <a:p>
            <a:pPr/>
            <a:r>
              <a:t>6</a:t>
            </a:r>
          </a:p>
        </p:txBody>
      </p:sp>
      <p:sp>
        <p:nvSpPr>
          <p:cNvPr id="556" name="Shape 556"/>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 name="Shape 557"/>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 name="Shape 558"/>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 name="Shape 559"/>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 name="Shape 560"/>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 name="Shape 561"/>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 name="Shape 562"/>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 name="Shape 563"/>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Shape 564"/>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 name="Shape 565"/>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Shape 566"/>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Shape 567"/>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 name="Shape 568"/>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Shape 569"/>
          <p:cNvSpPr/>
          <p:nvPr/>
        </p:nvSpPr>
        <p:spPr>
          <a:xfrm>
            <a:off x="5945534" y="80952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4" name="Shape 574"/>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5" name="Shape 575"/>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 name="Shape 576"/>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Shape 577"/>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8" name="Shape 578"/>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79" name="Shape 579"/>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 name="Shape 580"/>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 name="Shape 581"/>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82" name="Shape 58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83" name="Shape 583"/>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84" name="Shape 584"/>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 name="Shape 585"/>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587"/>
          <p:cNvSpPr/>
          <p:nvPr/>
        </p:nvSpPr>
        <p:spPr>
          <a:xfrm>
            <a:off x="787607" y="7028083"/>
            <a:ext cx="1167512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This structure is not a tree because </a:t>
            </a:r>
          </a:p>
          <a:p>
            <a:pPr/>
            <a:r>
              <a:t>it contains a cycle. Heaps must be trees.</a:t>
            </a:r>
          </a:p>
        </p:txBody>
      </p:sp>
      <p:sp>
        <p:nvSpPr>
          <p:cNvPr id="588" name="Shape 588"/>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
        <p:nvSpPr>
          <p:cNvPr id="589" name="Shape 589"/>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0" name="Shape 590"/>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1" name="Shape 591"/>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 name="Shape 592"/>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 name="Shape 593"/>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4" name="Shape 594"/>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5" name="Shape 595"/>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 name="Shape 596"/>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 name="Shape 597"/>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98" name="Shape 598"/>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99" name="Shape 599"/>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 name="Shape 600"/>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xfrm>
            <a:off x="-1517761" y="1120960"/>
            <a:ext cx="16040321" cy="4360472"/>
          </a:xfrm>
          <a:prstGeom prst="rect">
            <a:avLst/>
          </a:prstGeom>
        </p:spPr>
        <p:txBody>
          <a:bodyPr/>
          <a:lstStyle/>
          <a:p>
            <a:pPr defTabSz="502412">
              <a:defRPr b="1" sz="9460"/>
            </a:pPr>
            <a:r>
              <a:t>Priority Queue Discussion</a:t>
            </a:r>
          </a:p>
          <a:p>
            <a:pPr defTabSz="502412">
              <a:defRPr b="1" sz="9460"/>
            </a:pPr>
            <a:r>
              <a:t>&amp; Examples</a:t>
            </a:r>
          </a:p>
        </p:txBody>
      </p:sp>
      <p:sp>
        <p:nvSpPr>
          <p:cNvPr id="130" name="Shape 130"/>
          <p:cNvSpPr/>
          <p:nvPr>
            <p:ph type="body" sz="quarter" idx="4294967295"/>
          </p:nvPr>
        </p:nvSpPr>
        <p:spPr>
          <a:xfrm>
            <a:off x="1270000" y="7356086"/>
            <a:ext cx="10464800" cy="1130301"/>
          </a:xfrm>
          <a:prstGeom prst="rect">
            <a:avLst/>
          </a:prstGeom>
        </p:spPr>
        <p:txBody>
          <a:bodyPr anchor="t"/>
          <a:lstStyle>
            <a:lvl1pPr marL="0" indent="0" algn="ctr">
              <a:spcBef>
                <a:spcPts val="0"/>
              </a:spcBef>
              <a:buSzTx/>
              <a:buNone/>
              <a:defRPr sz="4500"/>
            </a:lvl1pPr>
          </a:lstStyle>
          <a:p>
            <a:pPr/>
            <a:r>
              <a:t>William Fiset</a:t>
            </a:r>
          </a:p>
        </p:txBody>
      </p:sp>
      <p:sp>
        <p:nvSpPr>
          <p:cNvPr id="131" name="Shape 131"/>
          <p:cNvSpPr/>
          <p:nvPr/>
        </p:nvSpPr>
        <p:spPr>
          <a:xfrm>
            <a:off x="5344219" y="6485715"/>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1/5</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3" name="Shape 603"/>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6" name="Shape 606"/>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607" name="Shape 607"/>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 name="Shape 6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1" name="Shape 611"/>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2" name="Shape 612"/>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 name="Shape 613"/>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 name="Shape 614"/>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hape 616"/>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7" name="Shape 617"/>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8" name="Shape 618"/>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9" name="Shape 619"/>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 name="Shape 620"/>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 name="Shape 621"/>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622" name="Shape 622"/>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 name="Shape 626"/>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7" name="Shape 627"/>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28" name="Shape 628"/>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9" name="Shape 629"/>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 name="Shape 630"/>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 name="Shape 631"/>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6" name="Shape 636"/>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37" name="Shape 637"/>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8" name="Shape 638"/>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 name="Shape 639"/>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 name="Shape 640"/>
          <p:cNvSpPr/>
          <p:nvPr/>
        </p:nvSpPr>
        <p:spPr>
          <a:xfrm>
            <a:off x="2151627" y="7833783"/>
            <a:ext cx="872822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a:t>
            </a:r>
          </a:p>
        </p:txBody>
      </p:sp>
      <p:sp>
        <p:nvSpPr>
          <p:cNvPr id="641" name="Shape 641"/>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nvSpPr>
        <p:spPr>
          <a:xfrm>
            <a:off x="3043450" y="3056466"/>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4" name="Shape 644"/>
          <p:cNvSpPr/>
          <p:nvPr/>
        </p:nvSpPr>
        <p:spPr>
          <a:xfrm>
            <a:off x="3070129" y="4275989"/>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45" name="Shape 645"/>
          <p:cNvSpPr/>
          <p:nvPr/>
        </p:nvSpPr>
        <p:spPr>
          <a:xfrm>
            <a:off x="3070129" y="5495512"/>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6" name="Shape 646"/>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 name="Shape 647"/>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 name="Shape 648"/>
          <p:cNvSpPr/>
          <p:nvPr/>
        </p:nvSpPr>
        <p:spPr>
          <a:xfrm>
            <a:off x="2151627" y="7313083"/>
            <a:ext cx="872822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However, if we change the root to be 10 then we can satisfy the heap property.</a:t>
            </a:r>
          </a:p>
        </p:txBody>
      </p:sp>
      <p:sp>
        <p:nvSpPr>
          <p:cNvPr id="649" name="Shape 649"/>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50" name="Shape 650"/>
          <p:cNvSpPr/>
          <p:nvPr/>
        </p:nvSpPr>
        <p:spPr>
          <a:xfrm>
            <a:off x="8277128" y="3522455"/>
            <a:ext cx="862955"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51" name="Shape 651"/>
          <p:cNvSpPr/>
          <p:nvPr/>
        </p:nvSpPr>
        <p:spPr>
          <a:xfrm>
            <a:off x="7142595" y="4741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2" name="Shape 652"/>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 name="Shape 653"/>
          <p:cNvSpPr/>
          <p:nvPr/>
        </p:nvSpPr>
        <p:spPr>
          <a:xfrm>
            <a:off x="9437062" y="4741979"/>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4" name="Shape 654"/>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Shape 655"/>
          <p:cNvSpPr/>
          <p:nvPr>
            <p:ph type="title"/>
          </p:nvPr>
        </p:nvSpPr>
        <p:spPr>
          <a:xfrm>
            <a:off x="563766" y="361318"/>
            <a:ext cx="11877268" cy="1447140"/>
          </a:xfrm>
          <a:prstGeom prst="rect">
            <a:avLst/>
          </a:prstGeom>
        </p:spPr>
        <p:txBody>
          <a:bodyPr/>
          <a:lstStyle>
            <a:lvl1pPr defTabSz="531622">
              <a:defRPr b="1" sz="7280"/>
            </a:lvl1pPr>
          </a:lstStyle>
          <a:p>
            <a:pPr/>
            <a:r>
              <a:t>Is this a valid heap?</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title"/>
          </p:nvPr>
        </p:nvSpPr>
        <p:spPr>
          <a:prstGeom prst="rect">
            <a:avLst/>
          </a:prstGeom>
        </p:spPr>
        <p:txBody>
          <a:bodyPr/>
          <a:lstStyle/>
          <a:p>
            <a:pPr defTabSz="508254">
              <a:defRPr b="1" sz="6960"/>
            </a:pPr>
            <a:r>
              <a:t>When and where is </a:t>
            </a:r>
          </a:p>
          <a:p>
            <a:pPr defTabSz="508254">
              <a:defRPr b="1" sz="6960"/>
            </a:pPr>
            <a:r>
              <a:t>a PQ used?</a:t>
            </a:r>
          </a:p>
        </p:txBody>
      </p:sp>
      <p:sp>
        <p:nvSpPr>
          <p:cNvPr id="658" name="Shape 658"/>
          <p:cNvSpPr/>
          <p:nvPr/>
        </p:nvSpPr>
        <p:spPr>
          <a:xfrm>
            <a:off x="952500" y="2745103"/>
            <a:ext cx="11099800" cy="6322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43902" indent="-343902" algn="l" defTabSz="572516">
              <a:buSzPct val="75000"/>
              <a:buChar char="•"/>
              <a:defRPr sz="2940"/>
            </a:pPr>
            <a:r>
              <a:t>Used in certain implementations of Dijkstra's Shortest Path algorithm.</a:t>
            </a:r>
          </a:p>
          <a:p>
            <a:pPr marL="343902" indent="-343902" algn="l" defTabSz="572516">
              <a:buSzPct val="75000"/>
              <a:buChar char="•"/>
              <a:defRPr sz="2940"/>
            </a:pPr>
          </a:p>
          <a:p>
            <a:pPr marL="343902" indent="-343902" algn="l" defTabSz="572516">
              <a:buSzPct val="75000"/>
              <a:buChar char="•"/>
              <a:defRPr sz="2940"/>
            </a:pPr>
            <a:r>
              <a:t>Anytime you need the dynamically fetch the ‘next best’ or ‘next worst’ element. </a:t>
            </a:r>
          </a:p>
          <a:p>
            <a:pPr marL="343902" indent="-343902" algn="l" defTabSz="572516">
              <a:buSzPct val="75000"/>
              <a:buChar char="•"/>
              <a:defRPr sz="2940"/>
            </a:pPr>
          </a:p>
          <a:p>
            <a:pPr marL="343902" indent="-343902" algn="l" defTabSz="572516">
              <a:buSzPct val="75000"/>
              <a:buChar char="•"/>
              <a:defRPr sz="2940"/>
            </a:pPr>
            <a:r>
              <a:t>Used in Huffman coding (which is often used for lossless data compression).</a:t>
            </a:r>
          </a:p>
          <a:p>
            <a:pPr algn="l" defTabSz="572516">
              <a:defRPr sz="2940"/>
            </a:pPr>
          </a:p>
          <a:p>
            <a:pPr marL="343902" indent="-343902" algn="l" defTabSz="572516">
              <a:buSzPct val="75000"/>
              <a:buChar char="•"/>
              <a:defRPr sz="2940"/>
            </a:pPr>
            <a:r>
              <a:t>Best First Search (BFS) algorithms such as A</a:t>
            </a:r>
            <a:r>
              <a:rPr baseline="31999"/>
              <a:t>*</a:t>
            </a:r>
            <a:r>
              <a:t> use PQs to continuously grab the next most promising node.</a:t>
            </a:r>
          </a:p>
          <a:p>
            <a:pPr marL="343902" indent="-343902" algn="l" defTabSz="572516">
              <a:buSzPct val="75000"/>
              <a:buChar char="•"/>
              <a:defRPr sz="2940"/>
            </a:pPr>
          </a:p>
          <a:p>
            <a:pPr marL="343902" indent="-343902" algn="l" defTabSz="572516">
              <a:buSzPct val="75000"/>
              <a:buChar char="•"/>
              <a:defRPr sz="2940"/>
            </a:pPr>
            <a:r>
              <a:t>Used by Minimum Spanning Tree (MST) algorithms.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ph type="title"/>
          </p:nvPr>
        </p:nvSpPr>
        <p:spPr>
          <a:prstGeom prst="rect">
            <a:avLst/>
          </a:prstGeom>
        </p:spPr>
        <p:txBody>
          <a:bodyPr/>
          <a:lstStyle/>
          <a:p>
            <a:pPr defTabSz="508254">
              <a:defRPr b="1" sz="6960"/>
            </a:pPr>
            <a:r>
              <a:t>Complexity PQ </a:t>
            </a:r>
          </a:p>
          <a:p>
            <a:pPr defTabSz="508254">
              <a:defRPr b="1" sz="6960"/>
            </a:pPr>
            <a:r>
              <a:t>with binary heap</a:t>
            </a:r>
          </a:p>
        </p:txBody>
      </p:sp>
      <p:graphicFrame>
        <p:nvGraphicFramePr>
          <p:cNvPr id="663" name="Table 663"/>
          <p:cNvGraphicFramePr/>
          <p:nvPr/>
        </p:nvGraphicFramePr>
        <p:xfrm>
          <a:off x="904077" y="2585442"/>
          <a:ext cx="11209346" cy="632261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98322"/>
                <a:gridCol w="5598322"/>
              </a:tblGrid>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Binary Heap 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Polling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577478">
                <a:tc>
                  <a:txBody>
                    <a:bodyPr/>
                    <a:lstStyle/>
                    <a:p>
                      <a:pPr defTabSz="914400">
                        <a:defRPr>
                          <a:solidFill>
                            <a:srgbClr val="000000"/>
                          </a:solidFill>
                        </a:defRPr>
                      </a:pPr>
                      <a:r>
                        <a:rPr b="1" sz="4000">
                          <a:solidFill>
                            <a:srgbClr val="FFFFFF"/>
                          </a:solidFill>
                          <a:latin typeface="Helvetica"/>
                          <a:ea typeface="Helvetica"/>
                          <a:cs typeface="Helvetica"/>
                          <a:sym typeface="Helvetica"/>
                        </a:rPr>
                        <a:t>Adding</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67" name="Table 667"/>
          <p:cNvGraphicFramePr/>
          <p:nvPr/>
        </p:nvGraphicFramePr>
        <p:xfrm>
          <a:off x="904077" y="2415116"/>
          <a:ext cx="11209346" cy="602667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98322"/>
                <a:gridCol w="5598322"/>
              </a:tblGrid>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Naive Removing</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Advanced removing with 
help from a hash table *</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anchorCtr="0" horzOverflow="overflow">
                    <a:lnR w="12700">
                      <a:solidFill>
                        <a:srgbClr val="D6D6D6"/>
                      </a:solidFill>
                      <a:miter lim="400000"/>
                    </a:lnR>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Naive contains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anchorCtr="0" horzOverflow="overflow">
                    <a:lnR w="12700">
                      <a:solidFill>
                        <a:srgbClr val="D6D6D6"/>
                      </a:solidFill>
                      <a:miter lim="400000"/>
                    </a:lnR>
                  </a:tcPr>
                </a:tc>
              </a:tr>
              <a:tr h="1503492">
                <a:tc>
                  <a:txBody>
                    <a:bodyPr/>
                    <a:lstStyle/>
                    <a:p>
                      <a:pPr defTabSz="914400">
                        <a:defRPr>
                          <a:solidFill>
                            <a:srgbClr val="000000"/>
                          </a:solidFill>
                        </a:defRPr>
                      </a:pPr>
                      <a:r>
                        <a:rPr b="1" sz="3600">
                          <a:solidFill>
                            <a:srgbClr val="FFFFFF"/>
                          </a:solidFill>
                          <a:latin typeface="Helvetica"/>
                          <a:ea typeface="Helvetica"/>
                          <a:cs typeface="Helvetica"/>
                          <a:sym typeface="Helvetica"/>
                        </a:rPr>
                        <a:t>Contains check with
help of a hash table *</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68" name="Shape 668"/>
          <p:cNvSpPr/>
          <p:nvPr/>
        </p:nvSpPr>
        <p:spPr>
          <a:xfrm>
            <a:off x="165298" y="8733366"/>
            <a:ext cx="1267420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rPr baseline="31999"/>
              <a:t>*</a:t>
            </a:r>
            <a:r>
              <a:t> Using a hash table to help optimize these operations does take up linear space and also adds some overhead to the binary heap implementation.</a:t>
            </a:r>
          </a:p>
        </p:txBody>
      </p:sp>
      <p:sp>
        <p:nvSpPr>
          <p:cNvPr id="669" name="Shape 669"/>
          <p:cNvSpPr/>
          <p:nvPr>
            <p:ph type="title"/>
          </p:nvPr>
        </p:nvSpPr>
        <p:spPr>
          <a:prstGeom prst="rect">
            <a:avLst/>
          </a:prstGeom>
        </p:spPr>
        <p:txBody>
          <a:bodyPr/>
          <a:lstStyle/>
          <a:p>
            <a:pPr defTabSz="508254">
              <a:defRPr b="1" sz="6960"/>
            </a:pPr>
            <a:r>
              <a:t>Complexity PQ </a:t>
            </a:r>
          </a:p>
          <a:p>
            <a:pPr defTabSz="508254">
              <a:defRPr b="1" sz="6960"/>
            </a:pPr>
            <a:r>
              <a:t>with binary heap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36" name="Shape 136"/>
          <p:cNvSpPr/>
          <p:nvPr/>
        </p:nvSpPr>
        <p:spPr>
          <a:xfrm>
            <a:off x="952500" y="2802434"/>
            <a:ext cx="10659534" cy="27668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000"/>
            </a:pPr>
            <a:r>
              <a:t>A priority queue is an Abstract Data Type (ADT) that operates similar to a normal queue except that </a:t>
            </a:r>
            <a:r>
              <a:rPr b="1">
                <a:solidFill>
                  <a:schemeClr val="accent2">
                    <a:satOff val="-13916"/>
                    <a:lumOff val="13989"/>
                  </a:schemeClr>
                </a:solidFill>
              </a:rPr>
              <a:t>each element has a certain priority</a:t>
            </a:r>
            <a:r>
              <a:t>. The priority of the elements in the priority queue determine the order in which elements are removed from the PQ.</a:t>
            </a:r>
          </a:p>
        </p:txBody>
      </p:sp>
      <p:sp>
        <p:nvSpPr>
          <p:cNvPr id="137" name="Shape 137"/>
          <p:cNvSpPr/>
          <p:nvPr/>
        </p:nvSpPr>
        <p:spPr>
          <a:xfrm>
            <a:off x="834496" y="6258011"/>
            <a:ext cx="1133580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rPr b="1"/>
              <a:t>NOTE:</a:t>
            </a:r>
            <a:r>
              <a:t> Priority queues only supports </a:t>
            </a:r>
            <a:r>
              <a:rPr b="1">
                <a:solidFill>
                  <a:schemeClr val="accent2">
                    <a:satOff val="-13916"/>
                    <a:lumOff val="13989"/>
                  </a:schemeClr>
                </a:solidFill>
              </a:rPr>
              <a:t>comparable data</a:t>
            </a:r>
            <a:r>
              <a:rPr b="1"/>
              <a:t>, </a:t>
            </a:r>
            <a:r>
              <a:t>meaning the data inserted into the priority queue must be able to be ordered in some way either from least to greatest or greatest to least. This is so that we are able to assign relative priorities to each element.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ctrTitle"/>
          </p:nvPr>
        </p:nvSpPr>
        <p:spPr>
          <a:xfrm>
            <a:off x="-1" y="74380"/>
            <a:ext cx="13004801" cy="3812833"/>
          </a:xfrm>
          <a:prstGeom prst="rect">
            <a:avLst/>
          </a:prstGeom>
        </p:spPr>
        <p:txBody>
          <a:bodyPr anchor="ctr"/>
          <a:lstStyle>
            <a:lvl1pPr defTabSz="508254">
              <a:defRPr b="1" sz="6960"/>
            </a:lvl1pPr>
          </a:lstStyle>
          <a:p>
            <a:pPr/>
            <a:r>
              <a:t>Transforming min PQ into max PQ in next video</a:t>
            </a:r>
          </a:p>
        </p:txBody>
      </p:sp>
      <p:sp>
        <p:nvSpPr>
          <p:cNvPr id="674" name="Shape 674"/>
          <p:cNvSpPr/>
          <p:nvPr/>
        </p:nvSpPr>
        <p:spPr>
          <a:xfrm>
            <a:off x="34041" y="7776146"/>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Shape 678"/>
          <p:cNvSpPr/>
          <p:nvPr>
            <p:ph type="title"/>
          </p:nvPr>
        </p:nvSpPr>
        <p:spPr>
          <a:xfrm>
            <a:off x="-446206" y="1319059"/>
            <a:ext cx="13897212" cy="4385043"/>
          </a:xfrm>
          <a:prstGeom prst="rect">
            <a:avLst/>
          </a:prstGeom>
        </p:spPr>
        <p:txBody>
          <a:bodyPr/>
          <a:lstStyle/>
          <a:p>
            <a:pPr>
              <a:defRPr b="1" sz="12100"/>
            </a:pPr>
            <a:r>
              <a:t>Turning Min PQ </a:t>
            </a:r>
          </a:p>
          <a:p>
            <a:pPr>
              <a:defRPr b="1" sz="12100"/>
            </a:pPr>
            <a:r>
              <a:t>into Max PQ</a:t>
            </a:r>
          </a:p>
        </p:txBody>
      </p:sp>
      <p:sp>
        <p:nvSpPr>
          <p:cNvPr id="679" name="Shape 679"/>
          <p:cNvSpPr/>
          <p:nvPr>
            <p:ph type="body" sz="quarter" idx="4294967295"/>
          </p:nvPr>
        </p:nvSpPr>
        <p:spPr>
          <a:xfrm>
            <a:off x="1270000" y="7356086"/>
            <a:ext cx="10464800" cy="1130301"/>
          </a:xfrm>
          <a:prstGeom prst="rect">
            <a:avLst/>
          </a:prstGeom>
        </p:spPr>
        <p:txBody>
          <a:bodyPr anchor="t"/>
          <a:lstStyle>
            <a:lvl1pPr marL="0" indent="0" algn="ctr">
              <a:spcBef>
                <a:spcPts val="0"/>
              </a:spcBef>
              <a:buSzTx/>
              <a:buNone/>
              <a:defRPr sz="5000"/>
            </a:lvl1pPr>
          </a:lstStyle>
          <a:p>
            <a:pPr/>
            <a:r>
              <a:t>William Fiset</a:t>
            </a:r>
          </a:p>
        </p:txBody>
      </p:sp>
      <p:sp>
        <p:nvSpPr>
          <p:cNvPr id="680" name="Shape 680"/>
          <p:cNvSpPr/>
          <p:nvPr/>
        </p:nvSpPr>
        <p:spPr>
          <a:xfrm>
            <a:off x="5344219" y="6485715"/>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2/5</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Shape 684"/>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685" name="Shape 685"/>
          <p:cNvSpPr/>
          <p:nvPr/>
        </p:nvSpPr>
        <p:spPr>
          <a:xfrm>
            <a:off x="999571" y="2633968"/>
            <a:ext cx="11005658" cy="62128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54990">
              <a:defRPr sz="3705"/>
            </a:pPr>
            <a:r>
              <a:rPr b="1" u="sng"/>
              <a:t>Problem</a:t>
            </a:r>
            <a:r>
              <a:t>: Often the standard library of most programming languages only provide a min PQ which sorts by smallest elements first, but sometimes we need a Max PQ.</a:t>
            </a:r>
          </a:p>
          <a:p>
            <a:pPr defTabSz="554990">
              <a:defRPr sz="3705"/>
            </a:pPr>
          </a:p>
          <a:p>
            <a:pPr defTabSz="554990">
              <a:defRPr sz="3705"/>
            </a:pPr>
          </a:p>
          <a:p>
            <a:pPr defTabSz="554990">
              <a:defRPr sz="3705"/>
            </a:pPr>
            <a:r>
              <a:t>Since elements in a priority queue are </a:t>
            </a:r>
            <a:r>
              <a:t>comparable</a:t>
            </a:r>
            <a:r>
              <a:t> they implement some sort of </a:t>
            </a:r>
            <a:r>
              <a:rPr b="1">
                <a:solidFill>
                  <a:schemeClr val="accent2">
                    <a:satOff val="-13916"/>
                    <a:lumOff val="13989"/>
                  </a:schemeClr>
                </a:solidFill>
              </a:rPr>
              <a:t>comparable interface</a:t>
            </a:r>
            <a:r>
              <a:t> which we can simply </a:t>
            </a:r>
            <a:r>
              <a:rPr b="1">
                <a:solidFill>
                  <a:schemeClr val="accent2">
                    <a:satOff val="-13916"/>
                    <a:lumOff val="13989"/>
                  </a:schemeClr>
                </a:solidFill>
              </a:rPr>
              <a:t>negate </a:t>
            </a:r>
            <a:r>
              <a:t>to achieve a Max heap.</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Shape 689"/>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690" name="Shape 690"/>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1" name="Shape 691"/>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2" name="Shape 692"/>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3" name="Shape 69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4" name="Shape 694"/>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695" name="Shape 695"/>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96" name="Shape 696"/>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Shape 700"/>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01" name="Shape 701"/>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2" name="Shape 702"/>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3" name="Shape 703"/>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4" name="Shape 704"/>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5" name="Shape 705"/>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06" name="Shape 706"/>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07" name="Shape 707"/>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 name="Shape 711"/>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12" name="Shape 712"/>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3" name="Shape 71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4" name="Shape 714"/>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5" name="Shape 715"/>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6" name="Shape 716"/>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17" name="Shape 71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18" name="Shape 718"/>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Shape 720"/>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21" name="Shape 721"/>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2" name="Shape 722"/>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3" name="Shape 723"/>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4" name="Shape 724"/>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5" name="Shape 725"/>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26" name="Shape 726"/>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27" name="Shape 727"/>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Shape 731"/>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32" name="Shape 732"/>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3" name="Shape 73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4" name="Shape 734"/>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5" name="Shape 735"/>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6" name="Shape 736"/>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37" name="Shape 73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38" name="Shape 738"/>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 name="Shape 742"/>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43" name="Shape 743"/>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4" name="Shape 744"/>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5" name="Shape 745"/>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6" name="Shape 746"/>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7" name="Shape 747"/>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48" name="Shape 748"/>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49" name="Shape 749"/>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3" name="Shape 753"/>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54" name="Shape 754"/>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55" name="Shape 755"/>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56" name="Shape 756"/>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57" name="Shape 757"/>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58" name="Shape 758"/>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59" name="Shape 759"/>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60" name="Shape 760"/>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x, y be numbers in the PQ. For a min PQ, if x &lt;= y then x comes out of the PQ before y, so the negation of this is if x &gt;= y then y comes out before 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42" name="Shape 142"/>
          <p:cNvSpPr/>
          <p:nvPr/>
        </p:nvSpPr>
        <p:spPr>
          <a:xfrm>
            <a:off x="209715" y="3867149"/>
            <a:ext cx="5894711"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all these </a:t>
            </a:r>
          </a:p>
          <a:p>
            <a:pPr/>
            <a:r>
              <a:t>values are inserted </a:t>
            </a:r>
          </a:p>
          <a:p>
            <a:pPr/>
            <a:r>
              <a:t>into a PQ with an </a:t>
            </a:r>
          </a:p>
          <a:p>
            <a:pPr/>
            <a:r>
              <a:t>ordering imposed</a:t>
            </a:r>
          </a:p>
          <a:p>
            <a:pPr/>
            <a:r>
              <a:t>on the numbers to </a:t>
            </a:r>
          </a:p>
          <a:p>
            <a:pPr/>
            <a:r>
              <a:t>be from least</a:t>
            </a:r>
          </a:p>
          <a:p>
            <a:pPr/>
            <a:r>
              <a:t> to greatest.</a:t>
            </a:r>
          </a:p>
        </p:txBody>
      </p:sp>
      <p:sp>
        <p:nvSpPr>
          <p:cNvPr id="143" name="Shape 143"/>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4" name="Shape 144"/>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5" name="Shape 145"/>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6" name="Shape 146"/>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47" name="Shape 147"/>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8" name="Shape 148"/>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Shape 762"/>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63" name="Shape 763"/>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64" name="Shape 764"/>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65" name="Shape 765"/>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66" name="Shape 766"/>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67" name="Shape 767"/>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68" name="Shape 768"/>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69" name="Shape 769"/>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3" name="Shape 773"/>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74" name="Shape 774"/>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75" name="Shape 775"/>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76" name="Shape 776"/>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77" name="Shape 777"/>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78" name="Shape 778"/>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79" name="Shape 779"/>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0" name="Shape 780"/>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Shape 784"/>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85" name="Shape 78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86" name="Shape 786"/>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87" name="Shape 787"/>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88" name="Shape 788"/>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89" name="Shape 789"/>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90" name="Shape 790"/>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91" name="Shape 791"/>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Shape 795"/>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796" name="Shape 796"/>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97" name="Shape 797"/>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98" name="Shape 798"/>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99" name="Shape 799"/>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00" name="Shape 800"/>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01" name="Shape 801"/>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2" name="Shape 802"/>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07" name="Shape 807"/>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08" name="Shape 808"/>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09" name="Shape 809"/>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10" name="Shape 810"/>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11" name="Shape 811"/>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12" name="Shape 812"/>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13" name="Shape 813"/>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18" name="Shape 818"/>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19" name="Shape 819"/>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20" name="Shape 820"/>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21" name="Shape 821"/>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22" name="Shape 82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23" name="Shape 823"/>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24" name="Shape 824"/>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8" name="Shape 828"/>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29" name="Shape 829"/>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30" name="Shape 830"/>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31" name="Shape 83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32" name="Shape 832"/>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33" name="Shape 833"/>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34" name="Shape 834"/>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5" name="Shape 835"/>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9" name="Shape 839"/>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40" name="Shape 840"/>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41" name="Shape 841"/>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42" name="Shape 842"/>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43" name="Shape 84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44" name="Shape 844"/>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45" name="Shape 845"/>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46" name="Shape 846"/>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Shape 850"/>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51" name="Shape 851"/>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52" name="Shape 852"/>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53" name="Shape 853"/>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54" name="Shape 854"/>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55" name="Shape 855"/>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56" name="Shape 856"/>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7" name="Shape 857"/>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1" name="Shape 861"/>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62" name="Shape 862"/>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63" name="Shape 86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64" name="Shape 864"/>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65" name="Shape 865"/>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66" name="Shape 866"/>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67" name="Shape 86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68" name="Shape 868"/>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53" name="Shape 153"/>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4" name="Shape 154"/>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5" name="Shape 155"/>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6" name="Shape 156"/>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57" name="Shape 157"/>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8" name="Shape 158"/>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59" name="Shape 159"/>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60" name="Shape 160"/>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2" name="Shape 872"/>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73" name="Shape 873"/>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74" name="Shape 874"/>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75" name="Shape 875"/>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76" name="Shape 876"/>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77" name="Shape 877"/>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78" name="Shape 878"/>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9" name="Shape 879"/>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3" name="Shape 883"/>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84" name="Shape 884"/>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85" name="Shape 885"/>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86" name="Shape 886"/>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87" name="Shape 887"/>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88" name="Shape 888"/>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89" name="Shape 889"/>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90" name="Shape 890"/>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895" name="Shape 89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96" name="Shape 896"/>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897" name="Shape 897"/>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98" name="Shape 898"/>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899" name="Shape 899"/>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00" name="Shape 900"/>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1" name="Shape 901"/>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Shape 905"/>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06" name="Shape 906"/>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07" name="Shape 907"/>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908" name="Shape 908"/>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909" name="Shape 909"/>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910" name="Shape 910"/>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11" name="Shape 911"/>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12" name="Shape 912"/>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6" name="Shape 916"/>
          <p:cNvSpPr/>
          <p:nvPr/>
        </p:nvSpPr>
        <p:spPr>
          <a:xfrm>
            <a:off x="179826" y="2256639"/>
            <a:ext cx="12645148" cy="2465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84886">
              <a:defRPr sz="3237"/>
            </a:pPr>
            <a:r>
              <a:t>Suppose </a:t>
            </a:r>
            <a:r>
              <a:rPr b="1" i="1">
                <a:solidFill>
                  <a:schemeClr val="accent4">
                    <a:hueOff val="102361"/>
                    <a:satOff val="14118"/>
                    <a:lumOff val="10675"/>
                  </a:schemeClr>
                </a:solidFill>
              </a:rPr>
              <a:t>lex</a:t>
            </a:r>
            <a:r>
              <a:t> is a comparator for strings which sorts strings in lexicographic order (the default in most programming languages). Then let </a:t>
            </a:r>
            <a:r>
              <a:rPr b="1" i="1">
                <a:solidFill>
                  <a:schemeClr val="accent4">
                    <a:hueOff val="102361"/>
                    <a:satOff val="14118"/>
                    <a:lumOff val="10675"/>
                  </a:schemeClr>
                </a:solidFill>
              </a:rPr>
              <a:t>nlex</a:t>
            </a:r>
            <a:r>
              <a:t> be the negation of </a:t>
            </a:r>
            <a:r>
              <a:rPr b="1" i="1">
                <a:solidFill>
                  <a:schemeClr val="accent4">
                    <a:hueOff val="102361"/>
                    <a:satOff val="14118"/>
                    <a:lumOff val="10675"/>
                  </a:schemeClr>
                </a:solidFill>
              </a:rPr>
              <a:t>lex</a:t>
            </a:r>
            <a:r>
              <a:t>, and also let </a:t>
            </a:r>
            <a:r>
              <a:t>s</a:t>
            </a:r>
            <a:r>
              <a:rPr baseline="-5999"/>
              <a:t>1</a:t>
            </a:r>
            <a:r>
              <a:t>, s</a:t>
            </a:r>
            <a:r>
              <a:rPr baseline="-5999"/>
              <a:t>2</a:t>
            </a:r>
            <a:r>
              <a:t> be strings</a:t>
            </a:r>
          </a:p>
        </p:txBody>
      </p:sp>
      <p:sp>
        <p:nvSpPr>
          <p:cNvPr id="917" name="Shape 917"/>
          <p:cNvSpPr/>
          <p:nvPr/>
        </p:nvSpPr>
        <p:spPr>
          <a:xfrm>
            <a:off x="297829" y="4887383"/>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-1 if s</a:t>
            </a:r>
            <a:r>
              <a:rPr baseline="-5999"/>
              <a:t>1</a:t>
            </a:r>
            <a:r>
              <a:t> &lt; s</a:t>
            </a:r>
            <a:r>
              <a:rPr baseline="-5999"/>
              <a:t>2</a:t>
            </a:r>
            <a:r>
              <a:t> lexicographically </a:t>
            </a:r>
          </a:p>
        </p:txBody>
      </p:sp>
      <p:sp>
        <p:nvSpPr>
          <p:cNvPr id="918" name="Shape 918"/>
          <p:cNvSpPr/>
          <p:nvPr/>
        </p:nvSpPr>
        <p:spPr>
          <a:xfrm>
            <a:off x="297829" y="5556249"/>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0 if s</a:t>
            </a:r>
            <a:r>
              <a:rPr baseline="-5999"/>
              <a:t>1</a:t>
            </a:r>
            <a:r>
              <a:t> = s</a:t>
            </a:r>
            <a:r>
              <a:rPr baseline="-5999"/>
              <a:t>2</a:t>
            </a:r>
            <a:r>
              <a:t> lexicographically </a:t>
            </a:r>
          </a:p>
        </p:txBody>
      </p:sp>
      <p:sp>
        <p:nvSpPr>
          <p:cNvPr id="919" name="Shape 919"/>
          <p:cNvSpPr/>
          <p:nvPr/>
        </p:nvSpPr>
        <p:spPr>
          <a:xfrm>
            <a:off x="297829" y="6225116"/>
            <a:ext cx="124091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i="1">
                <a:solidFill>
                  <a:schemeClr val="accent4">
                    <a:hueOff val="102361"/>
                    <a:satOff val="14118"/>
                    <a:lumOff val="10675"/>
                  </a:schemeClr>
                </a:solidFill>
              </a:rPr>
              <a:t>lex</a:t>
            </a:r>
            <a:r>
              <a:t>(s</a:t>
            </a:r>
            <a:r>
              <a:rPr baseline="-5999"/>
              <a:t>1</a:t>
            </a:r>
            <a:r>
              <a:t>, s</a:t>
            </a:r>
            <a:r>
              <a:rPr baseline="-5999"/>
              <a:t>2</a:t>
            </a:r>
            <a:r>
              <a:t>) = +1 if s</a:t>
            </a:r>
            <a:r>
              <a:rPr baseline="-5999"/>
              <a:t>1</a:t>
            </a:r>
            <a:r>
              <a:t> &gt; s</a:t>
            </a:r>
            <a:r>
              <a:rPr baseline="-5999"/>
              <a:t>2</a:t>
            </a:r>
            <a:r>
              <a:t> lexicographically </a:t>
            </a:r>
          </a:p>
        </p:txBody>
      </p:sp>
      <p:sp>
        <p:nvSpPr>
          <p:cNvPr id="920" name="Shape 920"/>
          <p:cNvSpPr/>
          <p:nvPr>
            <p:ph type="title"/>
          </p:nvPr>
        </p:nvSpPr>
        <p:spPr>
          <a:xfrm>
            <a:off x="952500" y="-67734"/>
            <a:ext cx="11099800" cy="2159001"/>
          </a:xfrm>
          <a:prstGeom prst="rect">
            <a:avLst/>
          </a:prstGeom>
        </p:spPr>
        <p:txBody>
          <a:bodyPr/>
          <a:lstStyle/>
          <a:p>
            <a:pPr defTabSz="496570">
              <a:defRPr b="1" sz="6970"/>
            </a:pPr>
            <a:r>
              <a:t>Turning Min PQ </a:t>
            </a:r>
          </a:p>
          <a:p>
            <a:pPr defTabSz="496570">
              <a:defRPr b="1" sz="6970"/>
            </a:pPr>
            <a:r>
              <a:t>into Max PQ</a:t>
            </a:r>
          </a:p>
        </p:txBody>
      </p:sp>
      <p:sp>
        <p:nvSpPr>
          <p:cNvPr id="921" name="Shape 921"/>
          <p:cNvSpPr/>
          <p:nvPr/>
        </p:nvSpPr>
        <p:spPr>
          <a:xfrm>
            <a:off x="-408889" y="7124836"/>
            <a:ext cx="13822578"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&lt; s</a:t>
            </a:r>
            <a:r>
              <a:rPr baseline="-5999"/>
              <a:t>2</a:t>
            </a:r>
            <a:r>
              <a:t> lexicographically </a:t>
            </a:r>
          </a:p>
        </p:txBody>
      </p:sp>
      <p:sp>
        <p:nvSpPr>
          <p:cNvPr id="922" name="Shape 922"/>
          <p:cNvSpPr/>
          <p:nvPr/>
        </p:nvSpPr>
        <p:spPr>
          <a:xfrm>
            <a:off x="53156" y="7896429"/>
            <a:ext cx="1289848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-(0) =  0 s</a:t>
            </a:r>
            <a:r>
              <a:rPr baseline="-5999"/>
              <a:t>1</a:t>
            </a:r>
            <a:r>
              <a:t> = s</a:t>
            </a:r>
            <a:r>
              <a:rPr baseline="-5999"/>
              <a:t>2</a:t>
            </a:r>
            <a:r>
              <a:t> lexicographically </a:t>
            </a:r>
          </a:p>
        </p:txBody>
      </p:sp>
      <p:sp>
        <p:nvSpPr>
          <p:cNvPr id="923" name="Shape 923"/>
          <p:cNvSpPr/>
          <p:nvPr/>
        </p:nvSpPr>
        <p:spPr>
          <a:xfrm>
            <a:off x="53156" y="8668022"/>
            <a:ext cx="1289848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&gt; s</a:t>
            </a:r>
            <a:r>
              <a:rPr baseline="-5999"/>
              <a:t>2</a:t>
            </a:r>
            <a:r>
              <a:t> lexicographically </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7" name="Shape 927"/>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28" name="Shape 928"/>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29" name="Shape 929"/>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30" name="Shape 930"/>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31" name="Shape 931"/>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32" name="Shape 93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33" name="Shape 933"/>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34" name="Shape 934"/>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Shape 936"/>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37" name="Shape 937"/>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38" name="Shape 938"/>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39" name="Shape 939"/>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40" name="Shape 940"/>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41" name="Shape 941"/>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42" name="Shape 942"/>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43" name="Shape 943"/>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5" name="Shape 945"/>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46" name="Shape 946"/>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47" name="Shape 947"/>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48" name="Shape 948"/>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49" name="Shape 949"/>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50" name="Shape 950"/>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51" name="Shape 951"/>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52" name="Shape 952"/>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Shape 954"/>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55" name="Shape 95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56" name="Shape 956"/>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57" name="Shape 957"/>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58" name="Shape 958"/>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59" name="Shape 959"/>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60" name="Shape 960"/>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61" name="Shape 961"/>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3" name="Shape 963"/>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64" name="Shape 964"/>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65" name="Shape 965"/>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66" name="Shape 966"/>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67" name="Shape 967"/>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68" name="Shape 968"/>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69" name="Shape 969"/>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70" name="Shape 970"/>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65" name="Shape 165"/>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6" name="Shape 166"/>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7" name="Shape 167"/>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 name="Shape 168"/>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9" name="Shape 169"/>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0" name="Shape 170"/>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71" name="Shape 171"/>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72" name="Shape 172"/>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3" name="Shape 173"/>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2" name="Shape 972"/>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73" name="Shape 973"/>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74" name="Shape 974"/>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75" name="Shape 975"/>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76" name="Shape 976"/>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77" name="Shape 977"/>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78" name="Shape 978"/>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79" name="Shape 979"/>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1" name="Shape 981"/>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82" name="Shape 982"/>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83" name="Shape 983"/>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84" name="Shape 984"/>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85" name="Shape 985"/>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86" name="Shape 986"/>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87" name="Shape 987"/>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88" name="Shape 988"/>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0" name="Shape 990"/>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991" name="Shape 991"/>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992" name="Shape 992"/>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93" name="Shape 993"/>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994" name="Shape 994"/>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95" name="Shape 995"/>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996" name="Shape 996"/>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997" name="Shape 997"/>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9" name="Shape 999"/>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00" name="Shape 1000"/>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01" name="Shape 1001"/>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02" name="Shape 1002"/>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03" name="Shape 100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04" name="Shape 1004"/>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05" name="Shape 1005"/>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06" name="Shape 1006"/>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8" name="Shape 1008"/>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09" name="Shape 1009"/>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10" name="Shape 1010"/>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11" name="Shape 10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12" name="Shape 1012"/>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13" name="Shape 1013"/>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14" name="Shape 1014"/>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15" name="Shape 1015"/>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Shape 1017"/>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18" name="Shape 1018"/>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19" name="Shape 1019"/>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0" name="Shape 1020"/>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21" name="Shape 1021"/>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22" name="Shape 1022"/>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23" name="Shape 1023"/>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24" name="Shape 1024"/>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6" name="Shape 1026"/>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27" name="Shape 1027"/>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28" name="Shape 1028"/>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9" name="Shape 1029"/>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30" name="Shape 1030"/>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31" name="Shape 1031"/>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32" name="Shape 1032"/>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33" name="Shape 1033"/>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5" name="Shape 1035"/>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36" name="Shape 1036"/>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37" name="Shape 1037"/>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38" name="Shape 1038"/>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39" name="Shape 1039"/>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40" name="Shape 1040"/>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41" name="Shape 1041"/>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42" name="Shape 1042"/>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4" name="Shape 1044"/>
          <p:cNvSpPr/>
          <p:nvPr>
            <p:ph type="title"/>
          </p:nvPr>
        </p:nvSpPr>
        <p:spPr>
          <a:prstGeom prst="rect">
            <a:avLst/>
          </a:prstGeom>
        </p:spPr>
        <p:txBody>
          <a:bodyPr/>
          <a:lstStyle/>
          <a:p>
            <a:pPr defTabSz="508254">
              <a:defRPr b="1" sz="6960"/>
            </a:pPr>
            <a:r>
              <a:t>Turning Min PQ </a:t>
            </a:r>
          </a:p>
          <a:p>
            <a:pPr defTabSz="508254">
              <a:defRPr b="1" sz="6960"/>
            </a:pPr>
            <a:r>
              <a:t>into Max PQ</a:t>
            </a:r>
          </a:p>
        </p:txBody>
      </p:sp>
      <p:sp>
        <p:nvSpPr>
          <p:cNvPr id="1045" name="Shape 1045"/>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XR</a:t>
            </a:r>
          </a:p>
        </p:txBody>
      </p:sp>
      <p:sp>
        <p:nvSpPr>
          <p:cNvPr id="1046" name="Shape 1046"/>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47" name="Shape 1047"/>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1048" name="Shape 1048"/>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49" name="Shape 1049"/>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XX</a:t>
            </a:r>
          </a:p>
        </p:txBody>
      </p:sp>
      <p:sp>
        <p:nvSpPr>
          <p:cNvPr id="1050" name="Shape 1050"/>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FZ</a:t>
            </a:r>
          </a:p>
        </p:txBody>
      </p:sp>
      <p:sp>
        <p:nvSpPr>
          <p:cNvPr id="1051" name="Shape 1051"/>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3" name="Shape 1053"/>
          <p:cNvSpPr/>
          <p:nvPr>
            <p:ph type="ctrTitle"/>
          </p:nvPr>
        </p:nvSpPr>
        <p:spPr>
          <a:xfrm>
            <a:off x="-345456" y="-138363"/>
            <a:ext cx="13695712" cy="4456114"/>
          </a:xfrm>
          <a:prstGeom prst="rect">
            <a:avLst/>
          </a:prstGeom>
        </p:spPr>
        <p:txBody>
          <a:bodyPr anchor="ctr"/>
          <a:lstStyle/>
          <a:p>
            <a:pPr>
              <a:defRPr b="1" sz="9100"/>
            </a:pPr>
            <a:r>
              <a:t>Adding elements to</a:t>
            </a:r>
          </a:p>
          <a:p>
            <a:pPr>
              <a:defRPr b="1" sz="9100"/>
            </a:pPr>
            <a:r>
              <a:t>PQ in next video </a:t>
            </a:r>
          </a:p>
        </p:txBody>
      </p:sp>
      <p:sp>
        <p:nvSpPr>
          <p:cNvPr id="1054" name="Shape 1054"/>
          <p:cNvSpPr/>
          <p:nvPr/>
        </p:nvSpPr>
        <p:spPr>
          <a:xfrm>
            <a:off x="34041" y="7862206"/>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78" name="Shape 178"/>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9" name="Shape 179"/>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0" name="Shape 180"/>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1" name="Shape 181"/>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2" name="Shape 182"/>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3" name="Shape 183"/>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84" name="Shape 184"/>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85" name="Shape 185"/>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 name="Shape 186"/>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7" name="Shape 187"/>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Shape 1058"/>
          <p:cNvSpPr/>
          <p:nvPr>
            <p:ph type="title"/>
          </p:nvPr>
        </p:nvSpPr>
        <p:spPr>
          <a:xfrm>
            <a:off x="-58508" y="1028839"/>
            <a:ext cx="13121817" cy="4120656"/>
          </a:xfrm>
          <a:prstGeom prst="rect">
            <a:avLst/>
          </a:prstGeom>
        </p:spPr>
        <p:txBody>
          <a:bodyPr/>
          <a:lstStyle>
            <a:lvl1pPr>
              <a:defRPr b="1" sz="10000"/>
            </a:lvl1pPr>
          </a:lstStyle>
          <a:p>
            <a:pPr/>
            <a:r>
              <a:t>Adding Elements to Binary Heap</a:t>
            </a:r>
          </a:p>
        </p:txBody>
      </p:sp>
      <p:sp>
        <p:nvSpPr>
          <p:cNvPr id="1059" name="Shape 1059"/>
          <p:cNvSpPr/>
          <p:nvPr>
            <p:ph type="body" sz="quarter" idx="4294967295"/>
          </p:nvPr>
        </p:nvSpPr>
        <p:spPr>
          <a:xfrm>
            <a:off x="1270000" y="7356086"/>
            <a:ext cx="10464800" cy="1130301"/>
          </a:xfrm>
          <a:prstGeom prst="rect">
            <a:avLst/>
          </a:prstGeom>
        </p:spPr>
        <p:txBody>
          <a:bodyPr anchor="t"/>
          <a:lstStyle>
            <a:lvl1pPr marL="0" indent="0" algn="ctr">
              <a:spcBef>
                <a:spcPts val="0"/>
              </a:spcBef>
              <a:buSzTx/>
              <a:buNone/>
              <a:defRPr sz="5000"/>
            </a:lvl1pPr>
          </a:lstStyle>
          <a:p>
            <a:pPr/>
            <a:r>
              <a:t>William Fiset</a:t>
            </a:r>
          </a:p>
        </p:txBody>
      </p:sp>
      <p:sp>
        <p:nvSpPr>
          <p:cNvPr id="1060" name="Shape 1060"/>
          <p:cNvSpPr/>
          <p:nvPr/>
        </p:nvSpPr>
        <p:spPr>
          <a:xfrm>
            <a:off x="5344219" y="6485715"/>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Part 3/5</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4" name="Shape 1064"/>
          <p:cNvSpPr/>
          <p:nvPr>
            <p:ph type="title"/>
          </p:nvPr>
        </p:nvSpPr>
        <p:spPr>
          <a:xfrm>
            <a:off x="952500" y="443557"/>
            <a:ext cx="11099800" cy="2159001"/>
          </a:xfrm>
          <a:prstGeom prst="rect">
            <a:avLst/>
          </a:prstGeom>
        </p:spPr>
        <p:txBody>
          <a:bodyPr/>
          <a:lstStyle>
            <a:lvl1pPr defTabSz="508254">
              <a:defRPr b="1" sz="6960"/>
            </a:lvl1pPr>
          </a:lstStyle>
          <a:p>
            <a:pPr/>
            <a:r>
              <a:t>Ways of Implementing a Priority Queue</a:t>
            </a:r>
          </a:p>
        </p:txBody>
      </p:sp>
      <p:sp>
        <p:nvSpPr>
          <p:cNvPr id="1065" name="Shape 1065"/>
          <p:cNvSpPr/>
          <p:nvPr/>
        </p:nvSpPr>
        <p:spPr>
          <a:xfrm>
            <a:off x="952500" y="3155998"/>
            <a:ext cx="11099800"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66674">
              <a:defRPr sz="3589"/>
            </a:pPr>
            <a:r>
              <a:t>Priority queues are usually implemented with heaps since this gives them the best possible time complexity.</a:t>
            </a:r>
          </a:p>
          <a:p>
            <a:pPr defTabSz="566674">
              <a:defRPr sz="3589"/>
            </a:pPr>
          </a:p>
          <a:p>
            <a:pPr defTabSz="566674">
              <a:defRPr sz="3589"/>
            </a:pPr>
          </a:p>
          <a:p>
            <a:pPr defTabSz="566674">
              <a:defRPr sz="3589"/>
            </a:pPr>
            <a:r>
              <a:t>The Priority Queue (PQ) is an </a:t>
            </a:r>
            <a:r>
              <a:rPr b="1">
                <a:solidFill>
                  <a:schemeClr val="accent2">
                    <a:satOff val="-13916"/>
                    <a:lumOff val="13989"/>
                  </a:schemeClr>
                </a:solidFill>
              </a:rPr>
              <a:t>Abstract Data Type (ADT)</a:t>
            </a:r>
            <a:r>
              <a:rPr b="1"/>
              <a:t>,</a:t>
            </a:r>
            <a:r>
              <a:t> hence heaps are not the only way to implement PQs. As an example, we could use an unsorted list, but this would not give us the best possible time complexity.</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9" name="Shape 1069"/>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
        <p:nvSpPr>
          <p:cNvPr id="1070" name="Shape 1070"/>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There are many types of heaps we could use to implement a priority queue including:</a:t>
            </a:r>
          </a:p>
          <a:p>
            <a:pPr>
              <a:defRPr sz="3800"/>
            </a:pPr>
          </a:p>
          <a:p>
            <a:pPr>
              <a:defRPr sz="3800"/>
            </a:pPr>
            <a:r>
              <a:t>Binary Heap</a:t>
            </a:r>
          </a:p>
          <a:p>
            <a:pPr>
              <a:defRPr sz="3800"/>
            </a:pPr>
            <a:r>
              <a:t>Fibonacci Heap</a:t>
            </a:r>
          </a:p>
          <a:p>
            <a:pPr>
              <a:defRPr sz="3800"/>
            </a:pPr>
            <a:r>
              <a:t>Binomial Heap</a:t>
            </a:r>
          </a:p>
          <a:p>
            <a:pPr>
              <a:defRPr sz="3800"/>
            </a:pPr>
            <a:r>
              <a:t>Pairing Heap</a:t>
            </a:r>
          </a:p>
          <a:p>
            <a:pPr>
              <a:defRPr sz="3800"/>
            </a:pPr>
            <a:r>
              <a:t>…</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4" name="Shape 1074"/>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There are many types of heaps we could use to implement a priority queue including:</a:t>
            </a:r>
          </a:p>
          <a:p>
            <a:pPr>
              <a:defRPr sz="3800"/>
            </a:pPr>
          </a:p>
          <a:p>
            <a:pPr>
              <a:defRPr b="1" sz="3800">
                <a:solidFill>
                  <a:schemeClr val="accent2">
                    <a:satOff val="-13916"/>
                    <a:lumOff val="13989"/>
                  </a:schemeClr>
                </a:solidFill>
              </a:defRPr>
            </a:pPr>
            <a:r>
              <a:t>Binary Heap</a:t>
            </a:r>
          </a:p>
          <a:p>
            <a:pPr>
              <a:defRPr sz="3800"/>
            </a:pPr>
            <a:r>
              <a:t>Fibonacci Heap</a:t>
            </a:r>
          </a:p>
          <a:p>
            <a:pPr>
              <a:defRPr sz="3800"/>
            </a:pPr>
            <a:r>
              <a:t>Binomial Heap</a:t>
            </a:r>
          </a:p>
          <a:p>
            <a:pPr>
              <a:defRPr sz="3800"/>
            </a:pPr>
            <a:r>
              <a:t>Pairing Heap</a:t>
            </a:r>
          </a:p>
          <a:p>
            <a:pPr>
              <a:defRPr sz="3800"/>
            </a:pPr>
            <a:r>
              <a:t>…</a:t>
            </a:r>
          </a:p>
        </p:txBody>
      </p:sp>
      <p:sp>
        <p:nvSpPr>
          <p:cNvPr id="1075" name="Shape 1075"/>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Shape 1079"/>
          <p:cNvSpPr/>
          <p:nvPr/>
        </p:nvSpPr>
        <p:spPr>
          <a:xfrm>
            <a:off x="535547" y="2695100"/>
            <a:ext cx="11777409" cy="2103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2516">
              <a:defRPr sz="3724"/>
            </a:pPr>
            <a:r>
              <a:t>A </a:t>
            </a:r>
            <a:r>
              <a:rPr b="1">
                <a:solidFill>
                  <a:schemeClr val="accent2">
                    <a:satOff val="-13916"/>
                    <a:lumOff val="13989"/>
                  </a:schemeClr>
                </a:solidFill>
              </a:rPr>
              <a:t>binary heap</a:t>
            </a:r>
            <a:r>
              <a:t> is a </a:t>
            </a:r>
            <a:r>
              <a:rPr b="1">
                <a:solidFill>
                  <a:schemeClr val="accent2">
                    <a:satOff val="-13916"/>
                    <a:lumOff val="13989"/>
                  </a:schemeClr>
                </a:solidFill>
              </a:rPr>
              <a:t>binary tree</a:t>
            </a:r>
            <a:r>
              <a:t> that supports the </a:t>
            </a:r>
            <a:r>
              <a:rPr b="1">
                <a:solidFill>
                  <a:schemeClr val="accent2">
                    <a:satOff val="-13916"/>
                    <a:lumOff val="13989"/>
                  </a:schemeClr>
                </a:solidFill>
              </a:rPr>
              <a:t>heap invariant</a:t>
            </a:r>
            <a:r>
              <a:t>. In a binary tree every node has exactly two children.</a:t>
            </a:r>
          </a:p>
        </p:txBody>
      </p:sp>
      <p:sp>
        <p:nvSpPr>
          <p:cNvPr id="1080" name="Shape 1080"/>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081" name="Shape 1081"/>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82" name="Shape 1082"/>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083" name="Shape 108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084" name="Shape 1084"/>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85" name="Shape 108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86" name="Shape 1086"/>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7" name="Shape 1087"/>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8" name="Shape 1088"/>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9" name="Shape 1089"/>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0" name="Shape 1090"/>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1" name="Shape 1091"/>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5" name="Shape 1095"/>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800"/>
            </a:pPr>
            <a:r>
              <a:t>A </a:t>
            </a:r>
            <a:r>
              <a:rPr b="1">
                <a:solidFill>
                  <a:schemeClr val="accent2">
                    <a:satOff val="-13916"/>
                    <a:lumOff val="13989"/>
                  </a:schemeClr>
                </a:solidFill>
              </a:rPr>
              <a:t>binary heap</a:t>
            </a:r>
            <a:r>
              <a:t> is a heap where every node has exactly two children.</a:t>
            </a:r>
          </a:p>
        </p:txBody>
      </p:sp>
      <p:sp>
        <p:nvSpPr>
          <p:cNvPr id="1096" name="Shape 1096"/>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097" name="Shape 109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98" name="Shape 1098"/>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099" name="Shape 1099"/>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100" name="Shape 1100"/>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01" name="Shape 1101"/>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02" name="Shape 1102"/>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Shape 1103"/>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Shape 1104"/>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5" name="Shape 1105"/>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Shape 1106"/>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7" name="Shape 1107"/>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8" name="Shape 1108"/>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9" name="Shape 1109"/>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0" name="Shape 1110"/>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1" name="Shape 1111"/>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2" name="Shape 1112"/>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3" name="Shape 1113"/>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4" name="Shape 1114"/>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5" name="Shape 1115"/>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6" name="Shape 1116"/>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7" name="Shape 1117"/>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8" name="Shape 1118"/>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9" name="Shape 1119"/>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0" name="Shape 1120"/>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1" name="Shape 1121"/>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5" name="Shape 112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26" name="Shape 1126"/>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27" name="Shape 1127"/>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28" name="Shape 1128"/>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29" name="Shape 1129"/>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0" name="Shape 1130"/>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1" name="Shape 1131"/>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2" name="Shape 1132"/>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3" name="Shape 1133"/>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34" name="Shape 1134"/>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35" name="Shape 1135"/>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6" name="Shape 1136"/>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7" name="Shape 1137"/>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138" name="Shape 1138"/>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39" name="Shape 1139"/>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Shape 1140"/>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1" name="Shape 114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42" name="Shape 1142"/>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Shape 1143"/>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sp>
        <p:nvSpPr>
          <p:cNvPr id="1144" name="Shape 1144"/>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45" name="Shape 1145"/>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9" name="Shape 1149"/>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50" name="Shape 1150"/>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51" name="Shape 1151"/>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52" name="Shape 1152"/>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53" name="Shape 1153"/>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4" name="Shape 1154"/>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5" name="Shape 1155"/>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6" name="Shape 1156"/>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7" name="Shape 1157"/>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58" name="Shape 1158"/>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59" name="Shape 1159"/>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0" name="Shape 1160"/>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1" name="Shape 1161"/>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162" name="Shape 116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63" name="Shape 1163"/>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4" name="Shape 1164"/>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5" name="Shape 1165"/>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66" name="Shape 1166"/>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7" name="Shape 1167"/>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pic>
        <p:nvPicPr>
          <p:cNvPr id="1168" name=""/>
          <p:cNvPicPr>
            <a:picLocks noChangeAspect="0"/>
          </p:cNvPicPr>
          <p:nvPr/>
        </p:nvPicPr>
        <p:blipFill>
          <a:blip r:embed="rId4">
            <a:alphaModFix amt="71000"/>
            <a:extLst/>
          </a:blip>
          <a:stretch>
            <a:fillRect/>
          </a:stretch>
        </p:blipFill>
        <p:spPr>
          <a:xfrm>
            <a:off x="6182669" y="8664785"/>
            <a:ext cx="862954" cy="862954"/>
          </a:xfrm>
          <a:prstGeom prst="rect">
            <a:avLst/>
          </a:prstGeom>
        </p:spPr>
      </p:pic>
      <p:sp>
        <p:nvSpPr>
          <p:cNvPr id="1170" name="Shape 1170"/>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1" name="Shape 1171"/>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72" name="Shape 1172"/>
          <p:cNvSpPr/>
          <p:nvPr>
            <p:ph type="title"/>
          </p:nvPr>
        </p:nvSpPr>
        <p:spPr>
          <a:xfrm>
            <a:off x="952500" y="426325"/>
            <a:ext cx="11099800" cy="2159001"/>
          </a:xfrm>
          <a:prstGeom prst="rect">
            <a:avLst/>
          </a:prstGeom>
        </p:spPr>
        <p:txBody>
          <a:bodyPr/>
          <a:lstStyle>
            <a:lvl1pPr defTabSz="508254">
              <a:defRPr b="1" sz="6960"/>
            </a:lvl1pPr>
          </a:lstStyle>
          <a:p>
            <a:pPr/>
            <a:r>
              <a:t>Priority Queue With Binary Heap</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6" name="Shape 1176"/>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177" name="Table 1177"/>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178" name="Shape 1178"/>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179" name="Shape 1179"/>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180" name="Shape 1180"/>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81" name="Shape 1181"/>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182" name="Shape 1182"/>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83" name="Shape 1183"/>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84" name="Shape 1184"/>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85" name="Shape 1185"/>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86" name="Shape 1186"/>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87" name="Shape 1187"/>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188" name="Shape 1188"/>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89" name="Shape 1189"/>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190" name="Shape 1190"/>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91" name="Shape 1191"/>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92" name="Shape 1192"/>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graphicFrame>
        <p:nvGraphicFramePr>
          <p:cNvPr id="1193" name="Table 1193"/>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194" name="Shape 1194"/>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195" name="Shape 1195"/>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196" name="Shape 1196"/>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97" name="Shape 1197"/>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198" name="Shape 1198"/>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99" name="Shape 1199"/>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00" name="Shape 1200"/>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01" name="Shape 1201"/>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02" name="Shape 1202"/>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03" name="Shape 1203"/>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04" name="Shape 1204"/>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205" name="Shape 1205"/>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206" name="Shape 1206"/>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207" name="Shape 1207"/>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208" name="Shape 1208"/>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209" name="Shape 1209"/>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0" name="Shape 1210"/>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1" name="Shape 1211"/>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2" name="Shape 1212"/>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3" name="Shape 1213"/>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4" name="Shape 1214"/>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5" name="Shape 1215"/>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6" name="Shape 1216"/>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7" name="Shape 1217"/>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8" name="Shape 1218"/>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9" name="Shape 1219"/>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0" name="Shape 1220"/>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1" name="Shape 1221"/>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2" name="Shape 1222"/>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3" name="Shape 1223"/>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4" name="Shape 1224"/>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5" name="Shape 1225"/>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6" name="Shape 1226"/>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7" name="Shape 1227"/>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8" name="Shape 1228"/>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9" name="Shape 1229"/>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0" name="Shape 1230"/>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1" name="Shape 1231"/>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2" name="Shape 1232"/>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3" name="Shape 1233"/>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4" name="Shape 1234"/>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5" name="Shape 1235"/>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6" name="Shape 1236"/>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7" name="Shape 1237"/>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1" name="Shape 1241"/>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42" name="Shape 1242"/>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43" name="Shape 1243"/>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44" name="Shape 1244"/>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45" name="Shape 124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46" name="Shape 1246"/>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47" name="Shape 1247"/>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48" name="Shape 1248"/>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49" name="Shape 1249"/>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50" name="Shape 1250"/>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251" name="Shape 1251"/>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52" name="Shape 1252"/>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253" name="Shape 1253"/>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54" name="Shape 1254"/>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55" name="Shape 1255"/>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56" name="Shape 1256"/>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257" name="Shape 1257"/>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58" name="Shape 1258"/>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59" name="Shape 1259"/>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260" name="Shape 1260"/>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61" name="Shape 1261"/>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62" name="Shape 1262"/>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63" name="Shape 1263"/>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64" name="Shape 1264"/>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65" name="Shape 1265"/>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66" name="Shape 1266"/>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267" name="Shape 1267"/>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268" name="Shape 1268"/>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269" name="Shape 1269"/>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270" name="Shape 1270"/>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271" name="Shape 1271"/>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2" name="Shape 1272"/>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3" name="Shape 1273"/>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4" name="Shape 1274"/>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5" name="Shape 1275"/>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6" name="Shape 1276"/>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7" name="Shape 1277"/>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8" name="Shape 1278"/>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9" name="Shape 1279"/>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0" name="Shape 1280"/>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1" name="Shape 1281"/>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2" name="Shape 1282"/>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3" name="Shape 1283"/>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4" name="Shape 1284"/>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5" name="Shape 1285"/>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6" name="Shape 1286"/>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7" name="Shape 1287"/>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8" name="Shape 1288"/>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9" name="Shape 1289"/>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Shape 1290"/>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1" name="Shape 1291"/>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Shape 1292"/>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3" name="Shape 1293"/>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4" name="Shape 1294"/>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5" name="Shape 1295"/>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6" name="Shape 1296"/>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7" name="Shape 1297"/>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8" name="Shape 1298"/>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9" name="Shape 1299"/>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300" name="Shape 1300"/>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301" name="Table 1301"/>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302" name="Table 1302"/>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defTabSz="508254">
              <a:defRPr b="1" sz="6960"/>
            </a:pPr>
            <a:r>
              <a:t>What is a </a:t>
            </a:r>
          </a:p>
          <a:p>
            <a:pPr defTabSz="508254">
              <a:defRPr b="1" sz="6960"/>
            </a:pPr>
            <a:r>
              <a:t>Priority Queue?</a:t>
            </a:r>
          </a:p>
        </p:txBody>
      </p:sp>
      <p:sp>
        <p:nvSpPr>
          <p:cNvPr id="192" name="Shape 192"/>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3" name="Shape 193"/>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94" name="Shape 194"/>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5" name="Shape 195"/>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6" name="Shape 196"/>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7" name="Shape 197"/>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22</a:t>
            </a:r>
          </a:p>
        </p:txBody>
      </p:sp>
      <p:sp>
        <p:nvSpPr>
          <p:cNvPr id="198" name="Shape 198"/>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sz="4500" u="sng"/>
              <a:t>Instructions</a:t>
            </a:r>
            <a:r>
              <a:t>:</a:t>
            </a:r>
          </a:p>
        </p:txBody>
      </p:sp>
      <p:sp>
        <p:nvSpPr>
          <p:cNvPr id="199" name="Shape 199"/>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 name="Shape 200"/>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1" name="Shape 201"/>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6" name="Shape 1306"/>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07" name="Shape 1307"/>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08" name="Shape 1308"/>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09" name="Shape 1309"/>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10" name="Shape 1310"/>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11" name="Shape 131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12" name="Shape 131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13" name="Shape 1313"/>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14" name="Shape 1314"/>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15" name="Shape 1315"/>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16" name="Shape 1316"/>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17" name="Shape 1317"/>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18" name="Shape 1318"/>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19" name="Shape 1319"/>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20" name="Shape 1320"/>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21" name="Shape 1321"/>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22" name="Shape 1322"/>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23" name="Shape 1323"/>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24" name="Shape 1324"/>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25" name="Shape 1325"/>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26" name="Shape 1326"/>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27" name="Shape 1327"/>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28" name="Shape 1328"/>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29" name="Shape 1329"/>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30" name="Shape 1330"/>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31" name="Shape 1331"/>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332" name="Shape 1332"/>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333" name="Shape 1333"/>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334" name="Shape 1334"/>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335" name="Shape 1335"/>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336" name="Shape 1336"/>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7" name="Shape 1337"/>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8" name="Shape 1338"/>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Shape 1339"/>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Shape 1340"/>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Shape 1341"/>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Shape 1342"/>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Shape 1343"/>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Shape 1344"/>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5" name="Shape 1345"/>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6" name="Shape 1346"/>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7" name="Shape 1347"/>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8" name="Shape 1348"/>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9" name="Shape 1349"/>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0" name="Shape 1350"/>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1" name="Shape 1351"/>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2" name="Shape 1352"/>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3" name="Shape 1353"/>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4" name="Shape 1354"/>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5" name="Shape 1355"/>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6" name="Shape 1356"/>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7" name="Shape 1357"/>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8" name="Shape 1358"/>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9" name="Shape 1359"/>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0" name="Shape 1360"/>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1" name="Shape 1361"/>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2" name="Shape 1362"/>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3" name="Shape 1363"/>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4" name="Shape 1364"/>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365" name="Shape 1365"/>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366" name="Table 1366"/>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367" name="Table 1367"/>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9" name="Shape 136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70" name="Shape 1370"/>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71" name="Shape 1371"/>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72" name="Shape 1372"/>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73" name="Shape 1373"/>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74" name="Shape 1374"/>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75" name="Shape 1375"/>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76" name="Shape 1376"/>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77" name="Shape 1377"/>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78" name="Shape 1378"/>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79" name="Shape 1379"/>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80" name="Shape 138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81" name="Shape 138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82" name="Shape 138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83" name="Shape 1383"/>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84" name="Shape 1384"/>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85" name="Shape 1385"/>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86" name="Shape 1386"/>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87" name="Shape 1387"/>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388" name="Shape 1388"/>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89" name="Shape 1389"/>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90" name="Shape 1390"/>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91" name="Shape 1391"/>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92" name="Shape 1392"/>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93" name="Shape 1393"/>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94" name="Shape 1394"/>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395" name="Shape 1395"/>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396" name="Shape 1396"/>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397" name="Shape 1397"/>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398" name="Shape 1398"/>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399" name="Shape 1399"/>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Shape 1400"/>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1" name="Shape 1401"/>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2" name="Shape 1402"/>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3" name="Shape 1403"/>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4" name="Shape 1404"/>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5" name="Shape 1405"/>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6" name="Shape 1406"/>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7" name="Shape 1407"/>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8" name="Shape 1408"/>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9" name="Shape 1409"/>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0" name="Shape 1410"/>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1" name="Shape 1411"/>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2" name="Shape 1412"/>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3" name="Shape 1413"/>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4" name="Shape 1414"/>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5" name="Shape 1415"/>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6" name="Shape 1416"/>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7" name="Shape 1417"/>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8" name="Shape 1418"/>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9" name="Shape 1419"/>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0" name="Shape 1420"/>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1" name="Shape 1421"/>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2" name="Shape 1422"/>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3" name="Shape 1423"/>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4" name="Shape 1424"/>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5" name="Shape 1425"/>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6" name="Shape 1426"/>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7" name="Shape 1427"/>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428" name="Shape 1428"/>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429" name="Table 1429"/>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430" name="Table 1430"/>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2" name="Shape 1432"/>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33" name="Shape 1433"/>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34" name="Shape 1434"/>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35" name="Shape 1435"/>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36" name="Shape 1436"/>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37" name="Shape 1437"/>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38" name="Shape 1438"/>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39" name="Shape 1439"/>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40" name="Shape 1440"/>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41" name="Shape 1441"/>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42" name="Shape 1442"/>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43" name="Shape 1443"/>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44" name="Shape 1444"/>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5" name="Shape 1445"/>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46" name="Shape 1446"/>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7" name="Shape 1447"/>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448" name="Shape 1448"/>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9" name="Shape 1449"/>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50" name="Shape 1450"/>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51" name="Shape 1451"/>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52" name="Shape 1452"/>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53" name="Shape 1453"/>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54" name="Shape 1454"/>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55" name="Shape 1455"/>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56" name="Shape 1456"/>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57" name="Shape 1457"/>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458" name="Shape 1458"/>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459" name="Shape 1459"/>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460" name="Shape 1460"/>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461" name="Shape 1461"/>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462" name="Shape 1462"/>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3" name="Shape 1463"/>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4" name="Shape 1464"/>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5" name="Shape 1465"/>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6" name="Shape 1466"/>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7" name="Shape 1467"/>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8" name="Shape 1468"/>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9" name="Shape 1469"/>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0" name="Shape 1470"/>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1" name="Shape 1471"/>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2" name="Shape 1472"/>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3" name="Shape 1473"/>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4" name="Shape 1474"/>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5" name="Shape 1475"/>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6" name="Shape 1476"/>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7" name="Shape 1477"/>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8" name="Shape 1478"/>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9" name="Shape 1479"/>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0" name="Shape 1480"/>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1" name="Shape 1481"/>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2" name="Shape 1482"/>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3" name="Shape 1483"/>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4" name="Shape 1484"/>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5" name="Shape 1485"/>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6" name="Shape 1486"/>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7" name="Shape 1487"/>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8" name="Shape 1488"/>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9" name="Shape 1489"/>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Shape 1490"/>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491" name="Shape 1491"/>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492" name="Table 1492"/>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493" name="Table 1493"/>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5" name="Shape 1495"/>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96" name="Shape 1496"/>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97" name="Shape 149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98" name="Shape 1498"/>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99" name="Shape 1499"/>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00" name="Shape 1500"/>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01" name="Shape 1501"/>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2" name="Shape 150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3" name="Shape 1503"/>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4" name="Shape 1504"/>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05" name="Shape 1505"/>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06" name="Shape 1506"/>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07" name="Shape 1507"/>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08" name="Shape 1508"/>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9" name="Shape 1509"/>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10" name="Shape 151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11" name="Shape 151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12" name="Shape 151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13" name="Shape 151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14" name="Shape 151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15" name="Shape 151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16" name="Shape 151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17" name="Shape 151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18" name="Shape 151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19" name="Shape 151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20" name="Shape 152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521" name="Shape 152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522" name="Shape 152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523" name="Shape 152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524" name="Shape 152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525" name="Shape 1525"/>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6" name="Shape 1526"/>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7" name="Shape 1527"/>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8" name="Shape 1528"/>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9" name="Shape 1529"/>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0" name="Shape 1530"/>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1" name="Shape 1531"/>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2" name="Shape 1532"/>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3" name="Shape 1533"/>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4" name="Shape 1534"/>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5" name="Shape 1535"/>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6" name="Shape 1536"/>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7" name="Shape 1537"/>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8" name="Shape 1538"/>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9" name="Shape 1539"/>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0" name="Shape 1540"/>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1" name="Shape 1541"/>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2" name="Shape 1542"/>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3" name="Shape 1543"/>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4" name="Shape 1544"/>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Shape 1545"/>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6" name="Shape 1546"/>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7" name="Shape 1547"/>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8" name="Shape 1548"/>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9" name="Shape 1549"/>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0" name="Shape 1550"/>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1" name="Shape 1551"/>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2" name="Shape 1552"/>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3" name="Shape 1553"/>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554" name="Shape 1554"/>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555" name="Table 1555"/>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56" name="Table 1556"/>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8" name="Shape 1558"/>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59" name="Shape 1559"/>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60" name="Shape 1560"/>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61" name="Shape 1561"/>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62" name="Shape 1562"/>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63" name="Shape 1563"/>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64" name="Shape 1564"/>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5" name="Shape 1565"/>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6" name="Shape 1566"/>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7" name="Shape 1567"/>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8" name="Shape 1568"/>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69" name="Shape 1569"/>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70" name="Shape 1570"/>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71" name="Shape 1571"/>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72" name="Shape 1572"/>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73" name="Shape 1573"/>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574" name="Shape 1574"/>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75" name="Shape 1575"/>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76" name="Shape 1576"/>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77" name="Shape 1577"/>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78" name="Shape 1578"/>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79" name="Shape 1579"/>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80" name="Shape 1580"/>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81" name="Shape 1581"/>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82" name="Shape 1582"/>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583" name="Shape 1583"/>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584" name="Shape 1584"/>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585" name="Shape 1585"/>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586" name="Shape 1586"/>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587" name="Shape 1587"/>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588" name="Shape 1588"/>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9" name="Shape 1589"/>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0" name="Shape 1590"/>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1" name="Shape 1591"/>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2" name="Shape 1592"/>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3" name="Shape 1593"/>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4" name="Shape 1594"/>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5" name="Shape 1595"/>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6" name="Shape 1596"/>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7" name="Shape 1597"/>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8" name="Shape 1598"/>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9" name="Shape 1599"/>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0" name="Shape 1600"/>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1" name="Shape 1601"/>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2" name="Shape 1602"/>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3" name="Shape 1603"/>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4" name="Shape 1604"/>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5" name="Shape 1605"/>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6" name="Shape 1606"/>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7" name="Shape 1607"/>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8" name="Shape 1608"/>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9" name="Shape 1609"/>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0" name="Shape 1610"/>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1" name="Shape 1611"/>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2" name="Shape 1612"/>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3" name="Shape 1613"/>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4" name="Shape 1614"/>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5" name="Shape 1615"/>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6" name="Shape 1616"/>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617" name="Shape 1617"/>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618" name="Table 1618"/>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619" name="Table 1619"/>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1" name="Shape 1621"/>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22" name="Shape 1622"/>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23" name="Shape 1623"/>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24" name="Shape 1624"/>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25" name="Shape 162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26" name="Shape 1626"/>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27" name="Shape 1627"/>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28" name="Shape 1628"/>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29" name="Shape 1629"/>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30" name="Shape 1630"/>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31" name="Shape 1631"/>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32" name="Shape 1632"/>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33" name="Shape 1633"/>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4" name="Shape 1634"/>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35" name="Shape 1635"/>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6" name="Shape 1636"/>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37" name="Shape 1637"/>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8" name="Shape 1638"/>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39" name="Shape 1639"/>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40" name="Shape 1640"/>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41" name="Shape 1641"/>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42" name="Shape 1642"/>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43" name="Shape 1643"/>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44" name="Shape 1644"/>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45" name="Shape 1645"/>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46" name="Shape 1646"/>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647" name="Shape 1647"/>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648" name="Shape 1648"/>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649" name="Shape 1649"/>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650" name="Shape 1650"/>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651" name="Shape 1651"/>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2" name="Shape 1652"/>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3" name="Shape 1653"/>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4" name="Shape 1654"/>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5" name="Shape 1655"/>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6" name="Shape 1656"/>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7" name="Shape 1657"/>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8" name="Shape 1658"/>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9" name="Shape 1659"/>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0" name="Shape 1660"/>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1" name="Shape 1661"/>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2" name="Shape 1662"/>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3" name="Shape 1663"/>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4" name="Shape 1664"/>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5" name="Shape 1665"/>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6" name="Shape 1666"/>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7" name="Shape 1667"/>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8" name="Shape 1668"/>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9" name="Shape 1669"/>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0" name="Shape 1670"/>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1" name="Shape 1671"/>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2" name="Shape 1672"/>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3" name="Shape 1673"/>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4" name="Shape 1674"/>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5" name="Shape 1675"/>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6" name="Shape 1676"/>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7" name="Shape 1677"/>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8" name="Shape 1678"/>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9" name="Shape 1679"/>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680" name="Shape 1680"/>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681" name="Table 1681"/>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682" name="Table 1682"/>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4" name="Shape 1684"/>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85" name="Shape 1685"/>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86" name="Shape 1686"/>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87" name="Shape 1687"/>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88" name="Shape 1688"/>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89" name="Shape 1689"/>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90" name="Shape 1690"/>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1" name="Shape 1691"/>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2" name="Shape 169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3" name="Shape 169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94" name="Shape 169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95" name="Shape 1695"/>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96" name="Shape 1696"/>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97" name="Shape 1697"/>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8" name="Shape 1698"/>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99" name="Shape 1699"/>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700" name="Shape 1700"/>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01" name="Shape 1701"/>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02" name="Shape 1702"/>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03" name="Shape 1703"/>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04" name="Shape 1704"/>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05" name="Shape 1705"/>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06" name="Shape 1706"/>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07" name="Shape 1707"/>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08" name="Shape 1708"/>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09" name="Shape 1709"/>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710" name="Shape 1710"/>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711" name="Shape 1711"/>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712" name="Shape 1712"/>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713" name="Shape 1713"/>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714" name="Shape 1714"/>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5" name="Shape 1715"/>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6" name="Shape 1716"/>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7" name="Shape 1717"/>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8" name="Shape 1718"/>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9" name="Shape 1719"/>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0" name="Shape 1720"/>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1" name="Shape 1721"/>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2" name="Shape 1722"/>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3" name="Shape 1723"/>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4" name="Shape 1724"/>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5" name="Shape 1725"/>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6" name="Shape 1726"/>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7" name="Shape 1727"/>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8" name="Shape 1728"/>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9" name="Shape 1729"/>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0" name="Shape 1730"/>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1" name="Shape 1731"/>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2" name="Shape 1732"/>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3" name="Shape 1733"/>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4" name="Shape 1734"/>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5" name="Shape 1735"/>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6" name="Shape 1736"/>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7" name="Shape 1737"/>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8" name="Shape 1738"/>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9" name="Shape 1739"/>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0" name="Shape 1740"/>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1" name="Shape 1741"/>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2" name="Shape 1742"/>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743" name="Shape 1743"/>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744" name="Table 1744"/>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45" name="Table 1745"/>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7" name="Shape 1747"/>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48" name="Shape 174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49" name="Shape 1749"/>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50" name="Shape 1750"/>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51" name="Shape 1751"/>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52" name="Shape 1752"/>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53" name="Shape 1753"/>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4" name="Shape 1754"/>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5" name="Shape 1755"/>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6" name="Shape 1756"/>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57" name="Shape 1757"/>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58" name="Shape 1758"/>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759" name="Shape 1759"/>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60" name="Shape 1760"/>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61" name="Shape 176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62" name="Shape 1762"/>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763" name="Shape 1763"/>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64" name="Shape 1764"/>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65" name="Shape 1765"/>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66" name="Shape 1766"/>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67" name="Shape 1767"/>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68" name="Shape 1768"/>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69" name="Shape 1769"/>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70" name="Shape 1770"/>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771" name="Shape 1771"/>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772" name="Shape 1772"/>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773" name="Shape 1773"/>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774" name="Shape 1774"/>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775" name="Shape 1775"/>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776" name="Shape 1776"/>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777" name="Shape 1777"/>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8" name="Shape 1778"/>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9" name="Shape 1779"/>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0" name="Shape 1780"/>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1" name="Shape 1781"/>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2" name="Shape 1782"/>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3" name="Shape 1783"/>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4" name="Shape 1784"/>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5" name="Shape 1785"/>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6" name="Shape 1786"/>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7" name="Shape 1787"/>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8" name="Shape 1788"/>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9" name="Shape 1789"/>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0" name="Shape 1790"/>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1" name="Shape 1791"/>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Shape 1792"/>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3" name="Shape 1793"/>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4" name="Shape 1794"/>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Shape 1795"/>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6" name="Shape 1796"/>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7" name="Shape 1797"/>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8" name="Shape 1798"/>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9" name="Shape 1799"/>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0" name="Shape 1800"/>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1" name="Shape 1801"/>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2" name="Shape 1802"/>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3" name="Shape 1803"/>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4" name="Shape 1804"/>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5" name="Shape 1805"/>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806" name="Shape 1806"/>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807" name="Table 1807"/>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808" name="Table 1808"/>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0" name="Shape 1810"/>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11" name="Shape 1811"/>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12" name="Shape 1812"/>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13" name="Shape 1813"/>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14" name="Shape 1814"/>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15" name="Shape 1815"/>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16" name="Shape 1816"/>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17" name="Shape 1817"/>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18" name="Shape 1818"/>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19" name="Shape 1819"/>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20" name="Shape 1820"/>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21" name="Shape 1821"/>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22" name="Shape 1822"/>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23" name="Shape 1823"/>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24" name="Shape 1824"/>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25" name="Shape 1825"/>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26" name="Shape 1826"/>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27" name="Shape 1827"/>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28" name="Shape 1828"/>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29" name="Shape 1829"/>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30" name="Shape 1830"/>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31" name="Shape 1831"/>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32" name="Shape 1832"/>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33" name="Shape 1833"/>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34" name="Shape 1834"/>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35" name="Shape 1835"/>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836" name="Shape 1836"/>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837" name="Shape 1837"/>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838" name="Shape 1838"/>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839" name="Shape 1839"/>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840" name="Shape 1840"/>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Shape 1841"/>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2" name="Shape 1842"/>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3" name="Shape 1843"/>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4" name="Shape 1844"/>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5" name="Shape 1845"/>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6" name="Shape 1846"/>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7" name="Shape 1847"/>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8" name="Shape 1848"/>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9" name="Shape 1849"/>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0" name="Shape 1850"/>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1" name="Shape 1851"/>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2" name="Shape 1852"/>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3" name="Shape 1853"/>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4" name="Shape 1854"/>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5" name="Shape 1855"/>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6" name="Shape 1856"/>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7" name="Shape 1857"/>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8" name="Shape 1858"/>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9" name="Shape 1859"/>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0" name="Shape 1860"/>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1" name="Shape 1861"/>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2" name="Shape 1862"/>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3" name="Shape 1863"/>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4" name="Shape 1864"/>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5" name="Shape 1865"/>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6" name="Shape 1866"/>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7" name="Shape 1867"/>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8" name="Shape 1868"/>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sp>
        <p:nvSpPr>
          <p:cNvPr id="1869" name="Shape 1869"/>
          <p:cNvSpPr/>
          <p:nvPr>
            <p:ph type="title"/>
          </p:nvPr>
        </p:nvSpPr>
        <p:spPr>
          <a:prstGeom prst="rect">
            <a:avLst/>
          </a:prstGeom>
        </p:spPr>
        <p:txBody>
          <a:bodyPr/>
          <a:lstStyle>
            <a:lvl1pPr defTabSz="508254">
              <a:defRPr b="1" sz="6960"/>
            </a:lvl1pPr>
          </a:lstStyle>
          <a:p>
            <a:pPr/>
            <a:r>
              <a:t>Binary Heap Representation</a:t>
            </a:r>
          </a:p>
        </p:txBody>
      </p:sp>
      <p:graphicFrame>
        <p:nvGraphicFramePr>
          <p:cNvPr id="1870" name="Table 1870"/>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871" name="Table 1871"/>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3" name="Shape 1873"/>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74" name="Shape 1874"/>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75" name="Shape 1875"/>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76" name="Shape 187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77" name="Shape 1877"/>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78" name="Shape 1878"/>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79" name="Shape 1879"/>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80" name="Shape 1880"/>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81" name="Shape 1881"/>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82" name="Shape 1882"/>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83" name="Shape 1883"/>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84" name="Shape 1884"/>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85" name="Shape 1885"/>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86" name="Shape 1886"/>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87" name="Shape 1887"/>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88" name="Shape 1888"/>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889" name="Shape 1889"/>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90" name="Shape 1890"/>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91" name="Shape 1891"/>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92" name="Shape 1892"/>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93" name="Shape 1893"/>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94" name="Shape 1894"/>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95" name="Shape 1895"/>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96" name="Shape 1896"/>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97" name="Shape 1897"/>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98" name="Shape 1898"/>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10</a:t>
            </a:r>
          </a:p>
        </p:txBody>
      </p:sp>
      <p:sp>
        <p:nvSpPr>
          <p:cNvPr id="1899" name="Shape 1899"/>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11</a:t>
            </a:r>
          </a:p>
        </p:txBody>
      </p:sp>
      <p:sp>
        <p:nvSpPr>
          <p:cNvPr id="1900" name="Shape 1900"/>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12</a:t>
            </a:r>
          </a:p>
        </p:txBody>
      </p:sp>
      <p:sp>
        <p:nvSpPr>
          <p:cNvPr id="1901" name="Shape 1901"/>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13</a:t>
            </a:r>
          </a:p>
        </p:txBody>
      </p:sp>
      <p:sp>
        <p:nvSpPr>
          <p:cNvPr id="1902" name="Shape 1902"/>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500">
                <a:latin typeface="Helvetica"/>
                <a:ea typeface="Helvetica"/>
                <a:cs typeface="Helvetica"/>
                <a:sym typeface="Helvetica"/>
              </a:defRPr>
            </a:lvl1pPr>
          </a:lstStyle>
          <a:p>
            <a:pPr/>
            <a:r>
              <a:t>14</a:t>
            </a:r>
          </a:p>
        </p:txBody>
      </p:sp>
      <p:sp>
        <p:nvSpPr>
          <p:cNvPr id="1903" name="Shape 1903"/>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4" name="Shape 1904"/>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5" name="Shape 1905"/>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6" name="Shape 1906"/>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7" name="Shape 1907"/>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8" name="Shape 1908"/>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9" name="Shape 1909"/>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0" name="Shape 1910"/>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1" name="Shape 1911"/>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2" name="Shape 1912"/>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3" name="Shape 1913"/>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4" name="Shape 1914"/>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5" name="Shape 1915"/>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6" name="Shape 1916"/>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7" name="Shape 1917"/>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8" name="Shape 1918"/>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9" name="Shape 1919"/>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0" name="Shape 1920"/>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1" name="Shape 1921"/>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2" name="Shape 1922"/>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3" name="Shape 1923"/>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4" name="Shape 1924"/>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5" name="Shape 1925"/>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6" name="Shape 1926"/>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7" name="Shape 1927"/>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8" name="Shape 1928"/>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9" name="Shape 1929"/>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0" name="Shape 1930"/>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1" name="Shape 1931"/>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a:p>
            <a:pPr/>
            <a:r>
              <a:t>Tree</a:t>
            </a:r>
          </a:p>
        </p:txBody>
      </p:sp>
      <p:graphicFrame>
        <p:nvGraphicFramePr>
          <p:cNvPr id="1932" name="Table 1932"/>
          <p:cNvGraphicFramePr/>
          <p:nvPr/>
        </p:nvGraphicFramePr>
        <p:xfrm>
          <a:off x="368299" y="2707370"/>
          <a:ext cx="12280901" cy="959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33" name="Table 1933"/>
          <p:cNvGraphicFramePr/>
          <p:nvPr/>
        </p:nvGraphicFramePr>
        <p:xfrm>
          <a:off x="368299" y="3815570"/>
          <a:ext cx="12280901" cy="9599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7880"/>
                <a:gridCol w="817880"/>
                <a:gridCol w="817880"/>
                <a:gridCol w="817880"/>
                <a:gridCol w="817880"/>
                <a:gridCol w="817880"/>
                <a:gridCol w="817880"/>
                <a:gridCol w="817880"/>
                <a:gridCol w="817880"/>
                <a:gridCol w="817880"/>
                <a:gridCol w="817880"/>
                <a:gridCol w="817880"/>
                <a:gridCol w="817880"/>
                <a:gridCol w="817880"/>
                <a:gridCol w="817880"/>
              </a:tblGrid>
              <a:tr h="947274">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34" name="Shape 1934"/>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8254">
              <a:defRPr b="1" sz="6960"/>
            </a:lvl1pPr>
          </a:lstStyle>
          <a:p>
            <a:pPr/>
            <a:r>
              <a:t>Binary Heap Representation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