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 id="494" r:id="rId246"/>
    <p:sldId id="495" r:id="rId247"/>
    <p:sldId id="496" r:id="rId248"/>
    <p:sldId id="497" r:id="rId249"/>
    <p:sldId id="498" r:id="rId250"/>
    <p:sldId id="499" r:id="rId251"/>
    <p:sldId id="500" r:id="rId252"/>
    <p:sldId id="501" r:id="rId253"/>
    <p:sldId id="502" r:id="rId254"/>
    <p:sldId id="503" r:id="rId255"/>
    <p:sldId id="504" r:id="rId256"/>
    <p:sldId id="505" r:id="rId257"/>
    <p:sldId id="506" r:id="rId258"/>
    <p:sldId id="507" r:id="rId259"/>
    <p:sldId id="508" r:id="rId260"/>
    <p:sldId id="509" r:id="rId261"/>
    <p:sldId id="510" r:id="rId262"/>
    <p:sldId id="511" r:id="rId263"/>
    <p:sldId id="512" r:id="rId264"/>
    <p:sldId id="513" r:id="rId265"/>
    <p:sldId id="514" r:id="rId266"/>
    <p:sldId id="515" r:id="rId267"/>
    <p:sldId id="516" r:id="rId268"/>
    <p:sldId id="517" r:id="rId269"/>
    <p:sldId id="518" r:id="rId270"/>
    <p:sldId id="519" r:id="rId271"/>
    <p:sldId id="520" r:id="rId272"/>
    <p:sldId id="521" r:id="rId273"/>
    <p:sldId id="522" r:id="rId274"/>
    <p:sldId id="523" r:id="rId275"/>
    <p:sldId id="524" r:id="rId276"/>
    <p:sldId id="525" r:id="rId277"/>
    <p:sldId id="526" r:id="rId278"/>
    <p:sldId id="527" r:id="rId279"/>
    <p:sldId id="528" r:id="rId280"/>
    <p:sldId id="529" r:id="rId281"/>
    <p:sldId id="530" r:id="rId282"/>
    <p:sldId id="531" r:id="rId283"/>
    <p:sldId id="532" r:id="rId284"/>
    <p:sldId id="533" r:id="rId285"/>
    <p:sldId id="534" r:id="rId286"/>
    <p:sldId id="535" r:id="rId287"/>
    <p:sldId id="536" r:id="rId288"/>
    <p:sldId id="537" r:id="rId289"/>
    <p:sldId id="538" r:id="rId290"/>
    <p:sldId id="539" r:id="rId291"/>
    <p:sldId id="540" r:id="rId292"/>
    <p:sldId id="541" r:id="rId293"/>
    <p:sldId id="542" r:id="rId294"/>
    <p:sldId id="543" r:id="rId295"/>
    <p:sldId id="544" r:id="rId296"/>
    <p:sldId id="545" r:id="rId297"/>
    <p:sldId id="546" r:id="rId298"/>
    <p:sldId id="547" r:id="rId299"/>
    <p:sldId id="548" r:id="rId300"/>
    <p:sldId id="549" r:id="rId301"/>
    <p:sldId id="550" r:id="rId302"/>
    <p:sldId id="551" r:id="rId303"/>
    <p:sldId id="552" r:id="rId304"/>
    <p:sldId id="553" r:id="rId305"/>
    <p:sldId id="554" r:id="rId306"/>
    <p:sldId id="555" r:id="rId307"/>
    <p:sldId id="556" r:id="rId308"/>
    <p:sldId id="557" r:id="rId309"/>
    <p:sldId id="558" r:id="rId310"/>
    <p:sldId id="559" r:id="rId311"/>
    <p:sldId id="560" r:id="rId312"/>
    <p:sldId id="561" r:id="rId313"/>
    <p:sldId id="562" r:id="rId314"/>
    <p:sldId id="563" r:id="rId315"/>
    <p:sldId id="564" r:id="rId316"/>
    <p:sldId id="565" r:id="rId317"/>
    <p:sldId id="566" r:id="rId318"/>
    <p:sldId id="567" r:id="rId319"/>
    <p:sldId id="568" r:id="rId320"/>
    <p:sldId id="569" r:id="rId321"/>
    <p:sldId id="570" r:id="rId322"/>
    <p:sldId id="571" r:id="rId323"/>
    <p:sldId id="572" r:id="rId324"/>
    <p:sldId id="573" r:id="rId325"/>
    <p:sldId id="574" r:id="rId326"/>
    <p:sldId id="575" r:id="rId3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 Id="rId244" Type="http://schemas.openxmlformats.org/officeDocument/2006/relationships/slide" Target="slides/slide237.xml"/><Relationship Id="rId245" Type="http://schemas.openxmlformats.org/officeDocument/2006/relationships/slide" Target="slides/slide238.xml"/><Relationship Id="rId246" Type="http://schemas.openxmlformats.org/officeDocument/2006/relationships/slide" Target="slides/slide239.xml"/><Relationship Id="rId247" Type="http://schemas.openxmlformats.org/officeDocument/2006/relationships/slide" Target="slides/slide240.xml"/><Relationship Id="rId248" Type="http://schemas.openxmlformats.org/officeDocument/2006/relationships/slide" Target="slides/slide241.xml"/><Relationship Id="rId249" Type="http://schemas.openxmlformats.org/officeDocument/2006/relationships/slide" Target="slides/slide242.xml"/><Relationship Id="rId250" Type="http://schemas.openxmlformats.org/officeDocument/2006/relationships/slide" Target="slides/slide243.xml"/><Relationship Id="rId251" Type="http://schemas.openxmlformats.org/officeDocument/2006/relationships/slide" Target="slides/slide244.xml"/><Relationship Id="rId252" Type="http://schemas.openxmlformats.org/officeDocument/2006/relationships/slide" Target="slides/slide245.xml"/><Relationship Id="rId253" Type="http://schemas.openxmlformats.org/officeDocument/2006/relationships/slide" Target="slides/slide246.xml"/><Relationship Id="rId254" Type="http://schemas.openxmlformats.org/officeDocument/2006/relationships/slide" Target="slides/slide247.xml"/><Relationship Id="rId255" Type="http://schemas.openxmlformats.org/officeDocument/2006/relationships/slide" Target="slides/slide248.xml"/><Relationship Id="rId256" Type="http://schemas.openxmlformats.org/officeDocument/2006/relationships/slide" Target="slides/slide249.xml"/><Relationship Id="rId257" Type="http://schemas.openxmlformats.org/officeDocument/2006/relationships/slide" Target="slides/slide250.xml"/><Relationship Id="rId258" Type="http://schemas.openxmlformats.org/officeDocument/2006/relationships/slide" Target="slides/slide251.xml"/><Relationship Id="rId259" Type="http://schemas.openxmlformats.org/officeDocument/2006/relationships/slide" Target="slides/slide252.xml"/><Relationship Id="rId260" Type="http://schemas.openxmlformats.org/officeDocument/2006/relationships/slide" Target="slides/slide253.xml"/><Relationship Id="rId261" Type="http://schemas.openxmlformats.org/officeDocument/2006/relationships/slide" Target="slides/slide254.xml"/><Relationship Id="rId262" Type="http://schemas.openxmlformats.org/officeDocument/2006/relationships/slide" Target="slides/slide255.xml"/><Relationship Id="rId263" Type="http://schemas.openxmlformats.org/officeDocument/2006/relationships/slide" Target="slides/slide256.xml"/><Relationship Id="rId264" Type="http://schemas.openxmlformats.org/officeDocument/2006/relationships/slide" Target="slides/slide257.xml"/><Relationship Id="rId265" Type="http://schemas.openxmlformats.org/officeDocument/2006/relationships/slide" Target="slides/slide258.xml"/><Relationship Id="rId266" Type="http://schemas.openxmlformats.org/officeDocument/2006/relationships/slide" Target="slides/slide259.xml"/><Relationship Id="rId267" Type="http://schemas.openxmlformats.org/officeDocument/2006/relationships/slide" Target="slides/slide260.xml"/><Relationship Id="rId268" Type="http://schemas.openxmlformats.org/officeDocument/2006/relationships/slide" Target="slides/slide261.xml"/><Relationship Id="rId269" Type="http://schemas.openxmlformats.org/officeDocument/2006/relationships/slide" Target="slides/slide262.xml"/><Relationship Id="rId270" Type="http://schemas.openxmlformats.org/officeDocument/2006/relationships/slide" Target="slides/slide263.xml"/><Relationship Id="rId271" Type="http://schemas.openxmlformats.org/officeDocument/2006/relationships/slide" Target="slides/slide264.xml"/><Relationship Id="rId272" Type="http://schemas.openxmlformats.org/officeDocument/2006/relationships/slide" Target="slides/slide265.xml"/><Relationship Id="rId273" Type="http://schemas.openxmlformats.org/officeDocument/2006/relationships/slide" Target="slides/slide266.xml"/><Relationship Id="rId274" Type="http://schemas.openxmlformats.org/officeDocument/2006/relationships/slide" Target="slides/slide267.xml"/><Relationship Id="rId275" Type="http://schemas.openxmlformats.org/officeDocument/2006/relationships/slide" Target="slides/slide268.xml"/><Relationship Id="rId276" Type="http://schemas.openxmlformats.org/officeDocument/2006/relationships/slide" Target="slides/slide269.xml"/><Relationship Id="rId277" Type="http://schemas.openxmlformats.org/officeDocument/2006/relationships/slide" Target="slides/slide270.xml"/><Relationship Id="rId278" Type="http://schemas.openxmlformats.org/officeDocument/2006/relationships/slide" Target="slides/slide271.xml"/><Relationship Id="rId279" Type="http://schemas.openxmlformats.org/officeDocument/2006/relationships/slide" Target="slides/slide272.xml"/><Relationship Id="rId280" Type="http://schemas.openxmlformats.org/officeDocument/2006/relationships/slide" Target="slides/slide273.xml"/><Relationship Id="rId281" Type="http://schemas.openxmlformats.org/officeDocument/2006/relationships/slide" Target="slides/slide274.xml"/><Relationship Id="rId282" Type="http://schemas.openxmlformats.org/officeDocument/2006/relationships/slide" Target="slides/slide275.xml"/><Relationship Id="rId283" Type="http://schemas.openxmlformats.org/officeDocument/2006/relationships/slide" Target="slides/slide276.xml"/><Relationship Id="rId284" Type="http://schemas.openxmlformats.org/officeDocument/2006/relationships/slide" Target="slides/slide277.xml"/><Relationship Id="rId285" Type="http://schemas.openxmlformats.org/officeDocument/2006/relationships/slide" Target="slides/slide278.xml"/><Relationship Id="rId286" Type="http://schemas.openxmlformats.org/officeDocument/2006/relationships/slide" Target="slides/slide279.xml"/><Relationship Id="rId287" Type="http://schemas.openxmlformats.org/officeDocument/2006/relationships/slide" Target="slides/slide280.xml"/><Relationship Id="rId288" Type="http://schemas.openxmlformats.org/officeDocument/2006/relationships/slide" Target="slides/slide281.xml"/><Relationship Id="rId289" Type="http://schemas.openxmlformats.org/officeDocument/2006/relationships/slide" Target="slides/slide282.xml"/><Relationship Id="rId290" Type="http://schemas.openxmlformats.org/officeDocument/2006/relationships/slide" Target="slides/slide283.xml"/><Relationship Id="rId291" Type="http://schemas.openxmlformats.org/officeDocument/2006/relationships/slide" Target="slides/slide284.xml"/><Relationship Id="rId292" Type="http://schemas.openxmlformats.org/officeDocument/2006/relationships/slide" Target="slides/slide285.xml"/><Relationship Id="rId293" Type="http://schemas.openxmlformats.org/officeDocument/2006/relationships/slide" Target="slides/slide286.xml"/><Relationship Id="rId294" Type="http://schemas.openxmlformats.org/officeDocument/2006/relationships/slide" Target="slides/slide287.xml"/><Relationship Id="rId295" Type="http://schemas.openxmlformats.org/officeDocument/2006/relationships/slide" Target="slides/slide288.xml"/><Relationship Id="rId296" Type="http://schemas.openxmlformats.org/officeDocument/2006/relationships/slide" Target="slides/slide289.xml"/><Relationship Id="rId297" Type="http://schemas.openxmlformats.org/officeDocument/2006/relationships/slide" Target="slides/slide290.xml"/><Relationship Id="rId298" Type="http://schemas.openxmlformats.org/officeDocument/2006/relationships/slide" Target="slides/slide291.xml"/><Relationship Id="rId299" Type="http://schemas.openxmlformats.org/officeDocument/2006/relationships/slide" Target="slides/slide292.xml"/><Relationship Id="rId300" Type="http://schemas.openxmlformats.org/officeDocument/2006/relationships/slide" Target="slides/slide293.xml"/><Relationship Id="rId301" Type="http://schemas.openxmlformats.org/officeDocument/2006/relationships/slide" Target="slides/slide294.xml"/><Relationship Id="rId302" Type="http://schemas.openxmlformats.org/officeDocument/2006/relationships/slide" Target="slides/slide295.xml"/><Relationship Id="rId303" Type="http://schemas.openxmlformats.org/officeDocument/2006/relationships/slide" Target="slides/slide296.xml"/><Relationship Id="rId304" Type="http://schemas.openxmlformats.org/officeDocument/2006/relationships/slide" Target="slides/slide297.xml"/><Relationship Id="rId305" Type="http://schemas.openxmlformats.org/officeDocument/2006/relationships/slide" Target="slides/slide298.xml"/><Relationship Id="rId306" Type="http://schemas.openxmlformats.org/officeDocument/2006/relationships/slide" Target="slides/slide299.xml"/><Relationship Id="rId307" Type="http://schemas.openxmlformats.org/officeDocument/2006/relationships/slide" Target="slides/slide300.xml"/><Relationship Id="rId308" Type="http://schemas.openxmlformats.org/officeDocument/2006/relationships/slide" Target="slides/slide301.xml"/><Relationship Id="rId309" Type="http://schemas.openxmlformats.org/officeDocument/2006/relationships/slide" Target="slides/slide302.xml"/><Relationship Id="rId310" Type="http://schemas.openxmlformats.org/officeDocument/2006/relationships/slide" Target="slides/slide303.xml"/><Relationship Id="rId311" Type="http://schemas.openxmlformats.org/officeDocument/2006/relationships/slide" Target="slides/slide304.xml"/><Relationship Id="rId312" Type="http://schemas.openxmlformats.org/officeDocument/2006/relationships/slide" Target="slides/slide305.xml"/><Relationship Id="rId313" Type="http://schemas.openxmlformats.org/officeDocument/2006/relationships/slide" Target="slides/slide306.xml"/><Relationship Id="rId314" Type="http://schemas.openxmlformats.org/officeDocument/2006/relationships/slide" Target="slides/slide307.xml"/><Relationship Id="rId315" Type="http://schemas.openxmlformats.org/officeDocument/2006/relationships/slide" Target="slides/slide308.xml"/><Relationship Id="rId316" Type="http://schemas.openxmlformats.org/officeDocument/2006/relationships/slide" Target="slides/slide309.xml"/><Relationship Id="rId317" Type="http://schemas.openxmlformats.org/officeDocument/2006/relationships/slide" Target="slides/slide310.xml"/><Relationship Id="rId318" Type="http://schemas.openxmlformats.org/officeDocument/2006/relationships/slide" Target="slides/slide311.xml"/><Relationship Id="rId319" Type="http://schemas.openxmlformats.org/officeDocument/2006/relationships/slide" Target="slides/slide312.xml"/><Relationship Id="rId320" Type="http://schemas.openxmlformats.org/officeDocument/2006/relationships/slide" Target="slides/slide313.xml"/><Relationship Id="rId321" Type="http://schemas.openxmlformats.org/officeDocument/2006/relationships/slide" Target="slides/slide314.xml"/><Relationship Id="rId322" Type="http://schemas.openxmlformats.org/officeDocument/2006/relationships/slide" Target="slides/slide315.xml"/><Relationship Id="rId323" Type="http://schemas.openxmlformats.org/officeDocument/2006/relationships/slide" Target="slides/slide316.xml"/><Relationship Id="rId324" Type="http://schemas.openxmlformats.org/officeDocument/2006/relationships/slide" Target="slides/slide317.xml"/><Relationship Id="rId325" Type="http://schemas.openxmlformats.org/officeDocument/2006/relationships/slide" Target="slides/slide318.xml"/><Relationship Id="rId326" Type="http://schemas.openxmlformats.org/officeDocument/2006/relationships/slide" Target="slides/slide319.xml"/><Relationship Id="rId327" Type="http://schemas.openxmlformats.org/officeDocument/2006/relationships/slide" Target="slides/slide3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9" name="Shape 589"/>
          <p:cNvSpPr/>
          <p:nvPr>
            <p:ph type="sldImg"/>
          </p:nvPr>
        </p:nvSpPr>
        <p:spPr>
          <a:prstGeom prst="rect">
            <a:avLst/>
          </a:prstGeom>
        </p:spPr>
        <p:txBody>
          <a:bodyPr/>
          <a:lstStyle/>
          <a:p>
            <a:pPr/>
          </a:p>
        </p:txBody>
      </p:sp>
      <p:sp>
        <p:nvSpPr>
          <p:cNvPr id="590" name="Shape 590"/>
          <p:cNvSpPr/>
          <p:nvPr>
            <p:ph type="body" sz="quarter" idx="1"/>
          </p:nvPr>
        </p:nvSpPr>
        <p:spPr>
          <a:prstGeom prst="rect">
            <a:avLst/>
          </a:prstGeom>
        </p:spPr>
        <p:txBody>
          <a:bodyPr/>
          <a:lstStyle/>
          <a:p>
            <a:pPr/>
            <a:r>
              <a:t>In some implementations of a binary search tree all values are unique so we exclude duplicates, however some implementations allow duplicates. Throughout the binary tree videos I will assume all values are unique, however we will get around to talking about how to support duplicated values don’t worry.</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3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3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Binary Trees and Binary Search Trees (BST)"/>
          <p:cNvSpPr/>
          <p:nvPr>
            <p:ph type="ctrTitle"/>
          </p:nvPr>
        </p:nvSpPr>
        <p:spPr>
          <a:xfrm>
            <a:off x="701966" y="1654583"/>
            <a:ext cx="11600868" cy="4190577"/>
          </a:xfrm>
          <a:prstGeom prst="rect">
            <a:avLst/>
          </a:prstGeom>
        </p:spPr>
        <p:txBody>
          <a:bodyPr/>
          <a:lstStyle>
            <a:lvl1pPr defTabSz="537463">
              <a:defRPr b="1" sz="9200"/>
            </a:lvl1pPr>
          </a:lstStyle>
          <a:p>
            <a:pPr/>
            <a:r>
              <a:t>Binary Trees and Binary Search Trees (BST)</a:t>
            </a:r>
          </a:p>
        </p:txBody>
      </p:sp>
      <p:sp>
        <p:nvSpPr>
          <p:cNvPr id="120" name="William Fiset"/>
          <p:cNvSpPr/>
          <p:nvPr>
            <p:ph type="subTitle" sz="quarter" idx="1"/>
          </p:nvPr>
        </p:nvSpPr>
        <p:spPr>
          <a:xfrm>
            <a:off x="1270000" y="6351039"/>
            <a:ext cx="10464800" cy="1130301"/>
          </a:xfrm>
          <a:prstGeom prst="rect">
            <a:avLst/>
          </a:prstGeom>
        </p:spPr>
        <p:txBody>
          <a:bodyPr/>
          <a:lstStyle>
            <a:lvl1pPr>
              <a:defRPr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291" name="A leaf node is a node with no children. These have been highlighted in orange."/>
          <p:cNvSpPr/>
          <p:nvPr/>
        </p:nvSpPr>
        <p:spPr>
          <a:xfrm>
            <a:off x="851342" y="3835400"/>
            <a:ext cx="6061871"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leaf node</a:t>
            </a:r>
            <a:r>
              <a:t> is a node with no children. These have been highlighted in orange. </a:t>
            </a:r>
          </a:p>
        </p:txBody>
      </p:sp>
      <p:sp>
        <p:nvSpPr>
          <p:cNvPr id="292"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3"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94"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5"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98"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9"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2"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4"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5"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8"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0"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2"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14"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6"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7"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7"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6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69"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70"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1"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72"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3"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74"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5"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76"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9"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8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81"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82"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3"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84"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5"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86"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7"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88"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1"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9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93"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94"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95"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96"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7"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98"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9"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00"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3"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0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05"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06"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07"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08"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9"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10"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1"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12"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5"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1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17"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18"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9"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20"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21"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22"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23"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24"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2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7"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2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29"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30"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31"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32"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3"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34"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5"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36"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9"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4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41"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42"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43"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44"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5"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46"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7"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48"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9"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50"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3"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5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55"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56"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7"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58"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9"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60"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1"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62"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3"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64"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7"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6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69"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70"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71"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72"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3"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74"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5"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76"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7"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78"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1"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8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83"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84"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85"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86"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7"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88"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9"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90"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1"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92"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21" name="A subtree is a tree entirely contained within another. They are usually denoted using triangles."/>
          <p:cNvSpPr/>
          <p:nvPr/>
        </p:nvSpPr>
        <p:spPr>
          <a:xfrm>
            <a:off x="1346571" y="3835400"/>
            <a:ext cx="6857258"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subtree</a:t>
            </a:r>
            <a:r>
              <a:t> is a tree entirely contained within another. They are usually denoted using triangles.</a:t>
            </a:r>
          </a:p>
        </p:txBody>
      </p:sp>
      <p:sp>
        <p:nvSpPr>
          <p:cNvPr id="322" name="Circle"/>
          <p:cNvSpPr/>
          <p:nvPr/>
        </p:nvSpPr>
        <p:spPr>
          <a:xfrm>
            <a:off x="9472631" y="37653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3" name="Line"/>
          <p:cNvSpPr/>
          <p:nvPr/>
        </p:nvSpPr>
        <p:spPr>
          <a:xfrm flipV="1">
            <a:off x="9002176" y="45245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 name="Line"/>
          <p:cNvSpPr/>
          <p:nvPr/>
        </p:nvSpPr>
        <p:spPr>
          <a:xfrm flipH="1" flipV="1">
            <a:off x="10221001" y="44886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 name="Line"/>
          <p:cNvSpPr/>
          <p:nvPr/>
        </p:nvSpPr>
        <p:spPr>
          <a:xfrm flipH="1" flipV="1">
            <a:off x="9895625" y="46037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 name="Triangle"/>
          <p:cNvSpPr/>
          <p:nvPr/>
        </p:nvSpPr>
        <p:spPr>
          <a:xfrm>
            <a:off x="10407487" y="51516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7" name="Triangle"/>
          <p:cNvSpPr/>
          <p:nvPr/>
        </p:nvSpPr>
        <p:spPr>
          <a:xfrm>
            <a:off x="9488478" y="51516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8" name="Triangle"/>
          <p:cNvSpPr/>
          <p:nvPr/>
        </p:nvSpPr>
        <p:spPr>
          <a:xfrm>
            <a:off x="8569468" y="51516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9" name="Note: Subtrees may consist of a single node!"/>
          <p:cNvSpPr/>
          <p:nvPr/>
        </p:nvSpPr>
        <p:spPr>
          <a:xfrm>
            <a:off x="389582" y="6978649"/>
            <a:ext cx="1222563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Note:</a:t>
            </a:r>
            <a:r>
              <a:t> Subtrees may consist of a single node!</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5"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9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97"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98"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9"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00"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1"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02"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3"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04"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5"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06"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9"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1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711"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12"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13"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14"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5"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16"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7"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18"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9"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20"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3"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2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725"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26"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7"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28"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9"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30"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1"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32"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3"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34"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7"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3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739"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40"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41"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42"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3"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44"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5"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46"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7"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48"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9" name="6"/>
          <p:cNvSpPr/>
          <p:nvPr/>
        </p:nvSpPr>
        <p:spPr>
          <a:xfrm>
            <a:off x="10749551" y="809009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750"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3"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5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755"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5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5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5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6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2"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6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4" name="6"/>
          <p:cNvSpPr/>
          <p:nvPr/>
        </p:nvSpPr>
        <p:spPr>
          <a:xfrm>
            <a:off x="10749551" y="809009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765"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6" name="This type of linear behaviour is very bad and is the reason why balanced binary search trees were invented."/>
          <p:cNvSpPr/>
          <p:nvPr/>
        </p:nvSpPr>
        <p:spPr>
          <a:xfrm>
            <a:off x="132896" y="6984813"/>
            <a:ext cx="894784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type of linear behaviour is </a:t>
            </a:r>
            <a:r>
              <a:rPr b="1">
                <a:solidFill>
                  <a:schemeClr val="accent5">
                    <a:hueOff val="101205"/>
                    <a:satOff val="-13598"/>
                    <a:lumOff val="23877"/>
                  </a:schemeClr>
                </a:solidFill>
              </a:rPr>
              <a:t>very bad</a:t>
            </a:r>
            <a:r>
              <a:t> and is the reason why </a:t>
            </a:r>
            <a:r>
              <a:rPr b="1">
                <a:solidFill>
                  <a:schemeClr val="accent2">
                    <a:satOff val="-13916"/>
                    <a:lumOff val="13989"/>
                  </a:schemeClr>
                </a:solidFill>
              </a:rPr>
              <a:t>balanced binary search trees</a:t>
            </a:r>
            <a:r>
              <a:t> were invented.</a:t>
            </a:r>
          </a:p>
        </p:txBody>
      </p:sp>
      <p:sp>
        <p:nvSpPr>
          <p:cNvPr id="176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9" name="Removing elements from a Binary Search Tree (BST)"/>
          <p:cNvSpPr/>
          <p:nvPr>
            <p:ph type="title"/>
          </p:nvPr>
        </p:nvSpPr>
        <p:spPr>
          <a:xfrm>
            <a:off x="555159" y="1623578"/>
            <a:ext cx="11894482" cy="4120656"/>
          </a:xfrm>
          <a:prstGeom prst="rect">
            <a:avLst/>
          </a:prstGeom>
        </p:spPr>
        <p:txBody>
          <a:bodyPr/>
          <a:lstStyle>
            <a:lvl1pPr defTabSz="479044">
              <a:defRPr b="1" sz="9020"/>
            </a:lvl1pPr>
          </a:lstStyle>
          <a:p>
            <a:pPr/>
            <a:r>
              <a:t>Removing elements from a Binary Search Tree (BST)</a:t>
            </a:r>
          </a:p>
        </p:txBody>
      </p:sp>
      <p:sp>
        <p:nvSpPr>
          <p:cNvPr id="1770" name="William Fiset"/>
          <p:cNvSpPr/>
          <p:nvPr/>
        </p:nvSpPr>
        <p:spPr>
          <a:xfrm>
            <a:off x="4656075" y="6881438"/>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William Fiset</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2" name="Removing elements from a Binary Search Tree (BST) can be seen as a two step process."/>
          <p:cNvSpPr/>
          <p:nvPr/>
        </p:nvSpPr>
        <p:spPr>
          <a:xfrm>
            <a:off x="827943" y="1200993"/>
            <a:ext cx="12005568"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Removing elements from a Binary Search Tree (BST) can be seen as a two step process.</a:t>
            </a:r>
          </a:p>
        </p:txBody>
      </p:sp>
      <p:sp>
        <p:nvSpPr>
          <p:cNvPr id="1773" name="Removing elements from a BST"/>
          <p:cNvSpPr/>
          <p:nvPr>
            <p:ph type="title"/>
          </p:nvPr>
        </p:nvSpPr>
        <p:spPr>
          <a:xfrm>
            <a:off x="348493" y="91933"/>
            <a:ext cx="12583071" cy="1221781"/>
          </a:xfrm>
          <a:prstGeom prst="rect">
            <a:avLst/>
          </a:prstGeom>
        </p:spPr>
        <p:txBody>
          <a:bodyPr/>
          <a:lstStyle>
            <a:lvl1pPr defTabSz="420624">
              <a:defRPr b="1" sz="5760"/>
            </a:lvl1pPr>
          </a:lstStyle>
          <a:p>
            <a:pPr/>
            <a:r>
              <a:t>Removing elements from a BST</a:t>
            </a:r>
          </a:p>
        </p:txBody>
      </p:sp>
      <p:sp>
        <p:nvSpPr>
          <p:cNvPr id="1774" name="1) Find the element we wish to remove (if it exists)"/>
          <p:cNvSpPr/>
          <p:nvPr/>
        </p:nvSpPr>
        <p:spPr>
          <a:xfrm>
            <a:off x="976920" y="3289275"/>
            <a:ext cx="10565408" cy="14280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1) </a:t>
            </a:r>
            <a:r>
              <a:rPr b="1">
                <a:solidFill>
                  <a:schemeClr val="accent4">
                    <a:hueOff val="102361"/>
                    <a:satOff val="14118"/>
                    <a:lumOff val="10675"/>
                  </a:schemeClr>
                </a:solidFill>
              </a:rPr>
              <a:t>Find</a:t>
            </a:r>
            <a:r>
              <a:t> the element we wish to remove (if it exists)</a:t>
            </a:r>
          </a:p>
        </p:txBody>
      </p:sp>
      <p:sp>
        <p:nvSpPr>
          <p:cNvPr id="1775" name="2) Replace the node we want to remove with its successor (if any) to maintain the BST invariant."/>
          <p:cNvSpPr/>
          <p:nvPr/>
        </p:nvSpPr>
        <p:spPr>
          <a:xfrm>
            <a:off x="663662" y="4660900"/>
            <a:ext cx="11191924"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2) </a:t>
            </a:r>
            <a:r>
              <a:rPr b="1">
                <a:solidFill>
                  <a:schemeClr val="accent4">
                    <a:hueOff val="102361"/>
                    <a:satOff val="14118"/>
                    <a:lumOff val="10675"/>
                  </a:schemeClr>
                </a:solidFill>
              </a:rPr>
              <a:t>Replace</a:t>
            </a:r>
            <a:r>
              <a:t> the node we want to remove with its successor (if any) to maintain the </a:t>
            </a:r>
            <a:r>
              <a:t>BST invariant</a:t>
            </a:r>
            <a:r>
              <a:t>. </a:t>
            </a:r>
          </a:p>
        </p:txBody>
      </p:sp>
      <p:sp>
        <p:nvSpPr>
          <p:cNvPr id="1776" name="Recall the BST invariant: left subtree has smaller elements and right subtree has larger elements."/>
          <p:cNvSpPr/>
          <p:nvPr/>
        </p:nvSpPr>
        <p:spPr>
          <a:xfrm>
            <a:off x="1069640" y="7059562"/>
            <a:ext cx="11522174" cy="18613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Recall the </a:t>
            </a:r>
            <a:r>
              <a:rPr b="1">
                <a:solidFill>
                  <a:schemeClr val="accent2">
                    <a:satOff val="-13916"/>
                    <a:lumOff val="13989"/>
                  </a:schemeClr>
                </a:solidFill>
              </a:rPr>
              <a:t>BST invariant</a:t>
            </a:r>
            <a:r>
              <a:t>: left subtree has smaller elements and right subtree has larger elements.</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8"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779" name="When searching our BST for a node with a particular value one of four things will happen:"/>
          <p:cNvSpPr/>
          <p:nvPr/>
        </p:nvSpPr>
        <p:spPr>
          <a:xfrm>
            <a:off x="1145517" y="1473199"/>
            <a:ext cx="1071376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When searching our BST for a node with a particular value one of four things will happen:</a:t>
            </a:r>
          </a:p>
        </p:txBody>
      </p:sp>
      <p:sp>
        <p:nvSpPr>
          <p:cNvPr id="1780" name="We hit a null node at which point we know the value does not exist within our BST…"/>
          <p:cNvSpPr/>
          <p:nvPr/>
        </p:nvSpPr>
        <p:spPr>
          <a:xfrm>
            <a:off x="348492" y="3378200"/>
            <a:ext cx="12583073" cy="5308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25642" indent="-625642" algn="l">
              <a:buSzPct val="100000"/>
              <a:buAutoNum type="arabicParenR" startAt="1"/>
            </a:pPr>
            <a:r>
              <a:t>We hit a </a:t>
            </a:r>
            <a:r>
              <a:rPr b="1">
                <a:solidFill>
                  <a:schemeClr val="accent2">
                    <a:satOff val="-13916"/>
                    <a:lumOff val="13989"/>
                  </a:schemeClr>
                </a:solidFill>
              </a:rPr>
              <a:t>null node</a:t>
            </a:r>
            <a:r>
              <a:t> at which point we know the value does not exist within our BST</a:t>
            </a:r>
          </a:p>
          <a:p>
            <a:pPr algn="l"/>
          </a:p>
          <a:p>
            <a:pPr algn="l"/>
            <a:r>
              <a:t>2) Comparator value </a:t>
            </a:r>
            <a:r>
              <a:rPr b="1">
                <a:solidFill>
                  <a:schemeClr val="accent2">
                    <a:satOff val="-13916"/>
                    <a:lumOff val="13989"/>
                  </a:schemeClr>
                </a:solidFill>
              </a:rPr>
              <a:t>equal to 0</a:t>
            </a:r>
            <a:r>
              <a:t> (found it!)</a:t>
            </a:r>
          </a:p>
          <a:p>
            <a:pPr algn="l"/>
          </a:p>
          <a:p>
            <a:pPr algn="l"/>
            <a:r>
              <a:t>3) Comparator value </a:t>
            </a:r>
            <a:r>
              <a:rPr b="1">
                <a:solidFill>
                  <a:schemeClr val="accent2">
                    <a:satOff val="-13916"/>
                    <a:lumOff val="13989"/>
                  </a:schemeClr>
                </a:solidFill>
              </a:rPr>
              <a:t>less than 0</a:t>
            </a:r>
            <a:r>
              <a:t> (the value, if it exists, is in the left subtree)</a:t>
            </a:r>
          </a:p>
          <a:p>
            <a:pPr algn="l"/>
          </a:p>
          <a:p>
            <a:pPr algn="l"/>
            <a:r>
              <a:t>4) Comparator value </a:t>
            </a:r>
            <a:r>
              <a:rPr b="1">
                <a:solidFill>
                  <a:schemeClr val="accent2">
                    <a:satOff val="-13916"/>
                    <a:lumOff val="13989"/>
                  </a:schemeClr>
                </a:solidFill>
              </a:rPr>
              <a:t>greater than 0</a:t>
            </a:r>
            <a:r>
              <a:t> (the value, if it exists, is in the right subtree)</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2"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783"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784"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785"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786"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87"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88"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789"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790"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791"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2"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3"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4"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5"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6"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7"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8"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799"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00"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801"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2"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3"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804"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5"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6"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807"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808"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809"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0"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1"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812"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3"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4"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81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7"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81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81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82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82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2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2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82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82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82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83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3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83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83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84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84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84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84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85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51"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32"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3"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7"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8"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3"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85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855"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85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857"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58"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5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860"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861"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86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9"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870"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71"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87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87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7"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878"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87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88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2"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88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886"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7"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9"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89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89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89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89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9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9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89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89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89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0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0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0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91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91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91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91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91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922"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23"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5"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92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92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92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92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3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31"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93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93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93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4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4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4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94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95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95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95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95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95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9"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1"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96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96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96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96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6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6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96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96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97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7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7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8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98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98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98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98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99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994"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9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7"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99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99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00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00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0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0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00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00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00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01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01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01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01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02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02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02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02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03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31"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3"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03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03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03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03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3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3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04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04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04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05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05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05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05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05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05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06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06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066"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7"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9"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07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07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07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07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7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7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07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07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07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7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08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08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08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09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09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09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09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09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102"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03"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5"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10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10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108"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10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1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1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11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11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11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12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12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12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12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13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13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13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3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3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13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3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3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138"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9"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1"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14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14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14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14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4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4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14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14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15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15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15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16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16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16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16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16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17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174"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7"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17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17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18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18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8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8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18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18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18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19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19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19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19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20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20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20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20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210"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11"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41"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2"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6"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7"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3"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21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21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21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21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1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1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22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22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22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23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23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23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23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23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23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24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24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246"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47"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9"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25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25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25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25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5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5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25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25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25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26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26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26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27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27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27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27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27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8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8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282"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283"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5"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28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28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288"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28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9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9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29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29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29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30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30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30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30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31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31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31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31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318"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19"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1"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32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32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32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32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2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2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32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32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33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33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33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34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34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34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34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34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35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354"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55"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7"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35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35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36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36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6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6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36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36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36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6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6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6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37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37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37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37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38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38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38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38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390"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9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3"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39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39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39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39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9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9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40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40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40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1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1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1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1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41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41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42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42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426"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27"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9"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43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43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43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43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3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43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43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43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43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3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4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4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4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5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45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45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45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45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6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6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462"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63"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5"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46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46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46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46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7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47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47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47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47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8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8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8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8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49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49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49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49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498"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99"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1"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50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50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50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50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0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0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50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50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51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1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1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2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2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52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52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52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53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534"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35"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7"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53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53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54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54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4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4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54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54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54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5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5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5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5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56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56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56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56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570"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71"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50"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1"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5"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6"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7"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8"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2"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3"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4"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3"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57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57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57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57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7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7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58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58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58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9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9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9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9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59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59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60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60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606"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0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9"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61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61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61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61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1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1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61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61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61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2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2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2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63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63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63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63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63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4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4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642"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43"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5"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64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64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64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64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5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5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65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65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65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6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6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6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6"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66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67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67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67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67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678"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79"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80" name="At this point we discover that 17 does not exist!"/>
          <p:cNvSpPr/>
          <p:nvPr/>
        </p:nvSpPr>
        <p:spPr>
          <a:xfrm>
            <a:off x="2323281" y="8099503"/>
            <a:ext cx="8530165"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At this point we discover that 17 does not exist!</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2"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683" name="Four Cases"/>
          <p:cNvSpPr/>
          <p:nvPr/>
        </p:nvSpPr>
        <p:spPr>
          <a:xfrm>
            <a:off x="4885821" y="1423618"/>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Four Cases</a:t>
            </a:r>
          </a:p>
        </p:txBody>
      </p:sp>
      <p:sp>
        <p:nvSpPr>
          <p:cNvPr id="2684" name="Triangle"/>
          <p:cNvSpPr/>
          <p:nvPr/>
        </p:nvSpPr>
        <p:spPr>
          <a:xfrm>
            <a:off x="8326283" y="65182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85" name="Triangle"/>
          <p:cNvSpPr/>
          <p:nvPr/>
        </p:nvSpPr>
        <p:spPr>
          <a:xfrm>
            <a:off x="10180483" y="65182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86" name="Line"/>
          <p:cNvSpPr/>
          <p:nvPr/>
        </p:nvSpPr>
        <p:spPr>
          <a:xfrm>
            <a:off x="10047054" y="58893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7" name="Line"/>
          <p:cNvSpPr/>
          <p:nvPr/>
        </p:nvSpPr>
        <p:spPr>
          <a:xfrm flipH="1">
            <a:off x="8812697" y="58932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8" name="Triangle"/>
          <p:cNvSpPr/>
          <p:nvPr/>
        </p:nvSpPr>
        <p:spPr>
          <a:xfrm>
            <a:off x="8326283" y="2807218"/>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689" name="Triangle"/>
          <p:cNvSpPr/>
          <p:nvPr/>
        </p:nvSpPr>
        <p:spPr>
          <a:xfrm>
            <a:off x="10180483" y="2807218"/>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90" name="Line"/>
          <p:cNvSpPr/>
          <p:nvPr/>
        </p:nvSpPr>
        <p:spPr>
          <a:xfrm>
            <a:off x="10047054" y="2178349"/>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1" name="Line"/>
          <p:cNvSpPr/>
          <p:nvPr/>
        </p:nvSpPr>
        <p:spPr>
          <a:xfrm flipH="1">
            <a:off x="8812697" y="2182263"/>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2" name="Triangle"/>
          <p:cNvSpPr/>
          <p:nvPr/>
        </p:nvSpPr>
        <p:spPr>
          <a:xfrm>
            <a:off x="1987880" y="6564689"/>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93" name="Triangle"/>
          <p:cNvSpPr/>
          <p:nvPr/>
        </p:nvSpPr>
        <p:spPr>
          <a:xfrm>
            <a:off x="3842080" y="6564689"/>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694" name="Line"/>
          <p:cNvSpPr/>
          <p:nvPr/>
        </p:nvSpPr>
        <p:spPr>
          <a:xfrm>
            <a:off x="3708652" y="593582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5" name="Line"/>
          <p:cNvSpPr/>
          <p:nvPr/>
        </p:nvSpPr>
        <p:spPr>
          <a:xfrm flipH="1">
            <a:off x="2474295" y="593973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6" name="Triangle"/>
          <p:cNvSpPr/>
          <p:nvPr/>
        </p:nvSpPr>
        <p:spPr>
          <a:xfrm>
            <a:off x="1987880" y="2923132"/>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697" name="Triangle"/>
          <p:cNvSpPr/>
          <p:nvPr/>
        </p:nvSpPr>
        <p:spPr>
          <a:xfrm>
            <a:off x="3842080" y="2923132"/>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698" name="Line"/>
          <p:cNvSpPr/>
          <p:nvPr/>
        </p:nvSpPr>
        <p:spPr>
          <a:xfrm>
            <a:off x="3708652" y="229426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9" name="Line"/>
          <p:cNvSpPr/>
          <p:nvPr/>
        </p:nvSpPr>
        <p:spPr>
          <a:xfrm flipH="1">
            <a:off x="2474295" y="229817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0" name="Node to remove is a…"/>
          <p:cNvSpPr/>
          <p:nvPr/>
        </p:nvSpPr>
        <p:spPr>
          <a:xfrm>
            <a:off x="948263" y="3844559"/>
            <a:ext cx="470192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Node to remove is a</a:t>
            </a:r>
          </a:p>
          <a:p>
            <a:pPr>
              <a:defRPr sz="3000"/>
            </a:pPr>
            <a:r>
              <a:t>leaf node</a:t>
            </a:r>
          </a:p>
        </p:txBody>
      </p:sp>
      <p:sp>
        <p:nvSpPr>
          <p:cNvPr id="2701" name="Node to remove has a right subtree but no left subtree"/>
          <p:cNvSpPr/>
          <p:nvPr/>
        </p:nvSpPr>
        <p:spPr>
          <a:xfrm>
            <a:off x="6354334" y="3786777"/>
            <a:ext cx="650918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Node to remove has a right subtree but no left subtree </a:t>
            </a:r>
          </a:p>
        </p:txBody>
      </p:sp>
      <p:sp>
        <p:nvSpPr>
          <p:cNvPr id="2702" name="Node to remove has a left subtree but no right subtree"/>
          <p:cNvSpPr/>
          <p:nvPr/>
        </p:nvSpPr>
        <p:spPr>
          <a:xfrm>
            <a:off x="845031" y="7544011"/>
            <a:ext cx="5083867"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Node to remove has a left subtree but no right subtree </a:t>
            </a:r>
          </a:p>
        </p:txBody>
      </p:sp>
      <p:sp>
        <p:nvSpPr>
          <p:cNvPr id="2703" name="Node to remove has a both a left subtree and a right subtree"/>
          <p:cNvSpPr/>
          <p:nvPr/>
        </p:nvSpPr>
        <p:spPr>
          <a:xfrm>
            <a:off x="7029250" y="7555689"/>
            <a:ext cx="539223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Node to remove has a both a left subtree and a right subtree </a:t>
            </a:r>
          </a:p>
        </p:txBody>
      </p:sp>
      <p:sp>
        <p:nvSpPr>
          <p:cNvPr id="2704" name="Circle"/>
          <p:cNvSpPr/>
          <p:nvPr/>
        </p:nvSpPr>
        <p:spPr>
          <a:xfrm>
            <a:off x="9253383" y="50577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05" name="Line"/>
          <p:cNvSpPr/>
          <p:nvPr/>
        </p:nvSpPr>
        <p:spPr>
          <a:xfrm flipH="1" flipV="1">
            <a:off x="9718173" y="4727842"/>
            <a:ext cx="7194"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6" name="Circle"/>
          <p:cNvSpPr/>
          <p:nvPr/>
        </p:nvSpPr>
        <p:spPr>
          <a:xfrm>
            <a:off x="9257741" y="13493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07" name="Line"/>
          <p:cNvSpPr/>
          <p:nvPr/>
        </p:nvSpPr>
        <p:spPr>
          <a:xfrm flipH="1" flipV="1">
            <a:off x="9723258" y="1108673"/>
            <a:ext cx="6467" cy="2375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8" name="Circle"/>
          <p:cNvSpPr/>
          <p:nvPr/>
        </p:nvSpPr>
        <p:spPr>
          <a:xfrm>
            <a:off x="2907741" y="14509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09" name="Line"/>
          <p:cNvSpPr/>
          <p:nvPr/>
        </p:nvSpPr>
        <p:spPr>
          <a:xfrm flipH="1" flipV="1">
            <a:off x="3372530" y="1121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0" name="Circle"/>
          <p:cNvSpPr/>
          <p:nvPr/>
        </p:nvSpPr>
        <p:spPr>
          <a:xfrm>
            <a:off x="2895041" y="50958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11" name="Line"/>
          <p:cNvSpPr/>
          <p:nvPr/>
        </p:nvSpPr>
        <p:spPr>
          <a:xfrm flipH="1" flipV="1">
            <a:off x="3359830" y="47659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3"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714"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715"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16"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17"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18"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9"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0"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21"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2"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23"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4"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25"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6"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27"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8"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29"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0"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31"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32"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3"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4"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35"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6"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8"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739"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740"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41"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42"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4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5"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4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7"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4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9"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5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1"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52"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3"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54"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5"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75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5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5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0"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61"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2"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4"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765"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766"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67"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68"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69"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0"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1"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72"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3"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74"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5"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76"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7"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78"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8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1"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782"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83"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84"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5"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6"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87"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8"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0"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791"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792"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93"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94"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95"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6"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7"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98"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9"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00"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1"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02"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3"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04"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5"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06"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7"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80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0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1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2"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1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4"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6"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81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81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81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2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2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2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2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7"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2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9"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3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3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83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3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3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8"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3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0"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2"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843"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844"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845"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46"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47"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8"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9"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50"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1"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52"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3"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54"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5"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56"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7"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58"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9"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860"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61"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62"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3"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4"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65"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6"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69"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0"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4"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5"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6"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7"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1"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2"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3"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8"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869"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870"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871"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72"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7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5"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7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7"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7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9"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8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1"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82"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3"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84"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5"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88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8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8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0"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91"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2"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4"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895"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96"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97"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8"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9"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900"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01"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02"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0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5"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0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7"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90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9"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1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1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914"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15"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6"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8"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919" name="Cases II &amp; III: either the left/right child node is a subtree"/>
          <p:cNvSpPr/>
          <p:nvPr/>
        </p:nvSpPr>
        <p:spPr>
          <a:xfrm>
            <a:off x="232928" y="1944054"/>
            <a:ext cx="6443970"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3000"/>
            </a:pPr>
            <a:r>
              <a:t>Cases II &amp; III:</a:t>
            </a:r>
            <a:r>
              <a:rPr b="0"/>
              <a:t> either the left/right child node is a subtree</a:t>
            </a:r>
          </a:p>
        </p:txBody>
      </p:sp>
      <p:sp>
        <p:nvSpPr>
          <p:cNvPr id="2920" name="Circle"/>
          <p:cNvSpPr/>
          <p:nvPr/>
        </p:nvSpPr>
        <p:spPr>
          <a:xfrm>
            <a:off x="7603997" y="1717637"/>
            <a:ext cx="943969"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21" name="Triangle"/>
          <p:cNvSpPr/>
          <p:nvPr/>
        </p:nvSpPr>
        <p:spPr>
          <a:xfrm>
            <a:off x="6676897" y="3165437"/>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922" name="Triangle"/>
          <p:cNvSpPr/>
          <p:nvPr/>
        </p:nvSpPr>
        <p:spPr>
          <a:xfrm>
            <a:off x="8531097" y="3165437"/>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23" name="Line"/>
          <p:cNvSpPr/>
          <p:nvPr/>
        </p:nvSpPr>
        <p:spPr>
          <a:xfrm>
            <a:off x="83976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4" name="Line"/>
          <p:cNvSpPr/>
          <p:nvPr/>
        </p:nvSpPr>
        <p:spPr>
          <a:xfrm flipH="1">
            <a:off x="71633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5" name="Triangle"/>
          <p:cNvSpPr/>
          <p:nvPr/>
        </p:nvSpPr>
        <p:spPr>
          <a:xfrm>
            <a:off x="9765598" y="3165437"/>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26" name="Triangle"/>
          <p:cNvSpPr/>
          <p:nvPr/>
        </p:nvSpPr>
        <p:spPr>
          <a:xfrm>
            <a:off x="11619798" y="3165437"/>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927" name="Line"/>
          <p:cNvSpPr/>
          <p:nvPr/>
        </p:nvSpPr>
        <p:spPr>
          <a:xfrm>
            <a:off x="114863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8" name="Line"/>
          <p:cNvSpPr/>
          <p:nvPr/>
        </p:nvSpPr>
        <p:spPr>
          <a:xfrm flipH="1">
            <a:off x="102520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9" name="The successor of the node we are trying to remove in these cases will be the root node of the left/right subtree."/>
          <p:cNvSpPr/>
          <p:nvPr/>
        </p:nvSpPr>
        <p:spPr>
          <a:xfrm>
            <a:off x="1159341" y="4816717"/>
            <a:ext cx="10686118" cy="154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The successor of the node we are trying to remove in these cases will be the </a:t>
            </a:r>
            <a:r>
              <a:rPr b="1">
                <a:solidFill>
                  <a:schemeClr val="accent4">
                    <a:hueOff val="102361"/>
                    <a:satOff val="14118"/>
                    <a:lumOff val="10675"/>
                  </a:schemeClr>
                </a:solidFill>
              </a:rPr>
              <a:t>root node of the left/right subtree</a:t>
            </a:r>
            <a:r>
              <a:t>.</a:t>
            </a:r>
          </a:p>
        </p:txBody>
      </p:sp>
      <p:sp>
        <p:nvSpPr>
          <p:cNvPr id="2930" name="Line"/>
          <p:cNvSpPr/>
          <p:nvPr/>
        </p:nvSpPr>
        <p:spPr>
          <a:xfrm flipH="1" flipV="1">
            <a:off x="8068787" y="13877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1" name="Circle"/>
          <p:cNvSpPr/>
          <p:nvPr/>
        </p:nvSpPr>
        <p:spPr>
          <a:xfrm>
            <a:off x="10690097" y="1704937"/>
            <a:ext cx="943969"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32" name="Line"/>
          <p:cNvSpPr/>
          <p:nvPr/>
        </p:nvSpPr>
        <p:spPr>
          <a:xfrm flipH="1" flipV="1">
            <a:off x="11154887" y="1375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3" name="It may be the case that you are removing the root node of the BST in which case its immediate child becomes the new root as you would expect."/>
          <p:cNvSpPr/>
          <p:nvPr/>
        </p:nvSpPr>
        <p:spPr>
          <a:xfrm>
            <a:off x="328413" y="6860277"/>
            <a:ext cx="12347973" cy="154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It may be the case that you are removing the root node of the BST in which case its immediate child becomes the new root as you would expect.</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5"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936"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37"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38"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39"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1"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4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3"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4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5"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4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7"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4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9"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1"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952"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53"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54"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5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6"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7"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58"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9"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6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1"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62"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3"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64"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5"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7"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968"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69"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70"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71"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2"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3"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74"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5"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76"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7"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78"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9"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80"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1"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3"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984"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85"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86"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8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8"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9"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90"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1"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9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3"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94"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5"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96"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7"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9"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00"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01"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02"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3"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04"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5"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06"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7"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08"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9"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10"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1"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3"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14"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15"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16"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7"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18"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9"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20" name="Line"/>
          <p:cNvSpPr/>
          <p:nvPr/>
        </p:nvSpPr>
        <p:spPr>
          <a:xfrm flipH="1" flipV="1">
            <a:off x="6627699" y="4843397"/>
            <a:ext cx="28956" cy="13384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1"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22"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3"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24"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5"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7"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28"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
        <p:nvSpPr>
          <p:cNvPr id="3029"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30"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31"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3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4"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3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6"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3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8"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3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88"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9"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3"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4"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5"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6"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0"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1"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2"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4" name="Circle"/>
          <p:cNvSpPr/>
          <p:nvPr/>
        </p:nvSpPr>
        <p:spPr>
          <a:xfrm>
            <a:off x="9232962" y="6314834"/>
            <a:ext cx="814296" cy="814296"/>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5" name="Line"/>
          <p:cNvSpPr/>
          <p:nvPr/>
        </p:nvSpPr>
        <p:spPr>
          <a:xfrm flipV="1">
            <a:off x="9192555" y="7096589"/>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 name="Line"/>
          <p:cNvSpPr/>
          <p:nvPr/>
        </p:nvSpPr>
        <p:spPr>
          <a:xfrm flipH="1" flipV="1">
            <a:off x="9826927" y="7107288"/>
            <a:ext cx="260516" cy="5917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 name="Circle"/>
          <p:cNvSpPr/>
          <p:nvPr/>
        </p:nvSpPr>
        <p:spPr>
          <a:xfrm>
            <a:off x="9791762" y="7754733"/>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8"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9" name="Circle"/>
          <p:cNvSpPr/>
          <p:nvPr/>
        </p:nvSpPr>
        <p:spPr>
          <a:xfrm>
            <a:off x="8674162" y="7754733"/>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0" name="Line"/>
          <p:cNvSpPr/>
          <p:nvPr/>
        </p:nvSpPr>
        <p:spPr>
          <a:xfrm>
            <a:off x="5797291" y="6721981"/>
            <a:ext cx="3391418"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1" name="Line"/>
          <p:cNvSpPr/>
          <p:nvPr/>
        </p:nvSpPr>
        <p:spPr>
          <a:xfrm flipV="1">
            <a:off x="5797005" y="6151270"/>
            <a:ext cx="1" cy="5999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1"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42"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
        <p:nvSpPr>
          <p:cNvPr id="304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44"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45"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46"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4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0"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5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2"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53"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5"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56"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05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58"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5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6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2"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6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4"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6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6"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6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9"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70"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071"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72"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73"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74"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5"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6"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77"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7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8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8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3"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84"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08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86"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87"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8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89"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0"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91"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2"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93"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4"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95"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7"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98"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099"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00"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101"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0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4"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0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6"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0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8"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0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1"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12"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11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14"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1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6"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17"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1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2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3"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24"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12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2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2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8"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29" name="Line"/>
          <p:cNvSpPr/>
          <p:nvPr/>
        </p:nvSpPr>
        <p:spPr>
          <a:xfrm flipV="1">
            <a:off x="4854126" y="4770974"/>
            <a:ext cx="1421541" cy="15697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0"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3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2"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33"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5"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36"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13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38"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39"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0"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4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2"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43"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4" name="3"/>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45"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7"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48"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4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5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1"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5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3"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54"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5" name="3"/>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56"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7"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9"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60"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61"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62"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3"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4"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rPr b="1"/>
              <a:t>Q:</a:t>
            </a:r>
            <a:r>
              <a:t> In which subtree will the successor of the node we are trying to remove be?</a:t>
            </a:r>
          </a:p>
        </p:txBody>
      </p:sp>
      <p:sp>
        <p:nvSpPr>
          <p:cNvPr id="3165"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66"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7"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Case IV:</a:t>
            </a:r>
            <a:r>
              <a:t> Node to remove has both a left subtree and a right subtree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What is a Binary Tree (BT)?"/>
          <p:cNvSpPr/>
          <p:nvPr>
            <p:ph type="title"/>
          </p:nvPr>
        </p:nvSpPr>
        <p:spPr>
          <a:prstGeom prst="rect">
            <a:avLst/>
          </a:prstGeom>
        </p:spPr>
        <p:txBody>
          <a:bodyPr/>
          <a:lstStyle>
            <a:lvl1pPr defTabSz="508254">
              <a:defRPr b="1" sz="6960"/>
            </a:lvl1pPr>
          </a:lstStyle>
          <a:p>
            <a:pPr/>
            <a:r>
              <a:t>What is a Binary Tree (BT)?</a:t>
            </a:r>
          </a:p>
        </p:txBody>
      </p:sp>
      <p:sp>
        <p:nvSpPr>
          <p:cNvPr id="414"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400"/>
            </a:pPr>
            <a:r>
              <a:t>A </a:t>
            </a:r>
            <a:r>
              <a:rPr b="1">
                <a:solidFill>
                  <a:schemeClr val="accent2">
                    <a:satOff val="-13916"/>
                    <a:lumOff val="13989"/>
                  </a:schemeClr>
                </a:solidFill>
              </a:rPr>
              <a:t>binary tree</a:t>
            </a:r>
            <a:r>
              <a:t> is a tree for which every node has at most two child nodes.</a:t>
            </a:r>
          </a:p>
        </p:txBody>
      </p:sp>
      <p:sp>
        <p:nvSpPr>
          <p:cNvPr id="415" name="1"/>
          <p:cNvSpPr/>
          <p:nvPr/>
        </p:nvSpPr>
        <p:spPr>
          <a:xfrm>
            <a:off x="4005854" y="637507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16" name="5"/>
          <p:cNvSpPr/>
          <p:nvPr/>
        </p:nvSpPr>
        <p:spPr>
          <a:xfrm>
            <a:off x="3155866" y="757675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7" name="0"/>
          <p:cNvSpPr/>
          <p:nvPr/>
        </p:nvSpPr>
        <p:spPr>
          <a:xfrm>
            <a:off x="4800463" y="757675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18"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 name="6"/>
          <p:cNvSpPr/>
          <p:nvPr/>
        </p:nvSpPr>
        <p:spPr>
          <a:xfrm>
            <a:off x="8506309" y="51328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1" name="0"/>
          <p:cNvSpPr/>
          <p:nvPr/>
        </p:nvSpPr>
        <p:spPr>
          <a:xfrm>
            <a:off x="7656321" y="63345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22" name="8"/>
          <p:cNvSpPr/>
          <p:nvPr/>
        </p:nvSpPr>
        <p:spPr>
          <a:xfrm>
            <a:off x="9300917" y="63345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3"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 name="5"/>
          <p:cNvSpPr/>
          <p:nvPr/>
        </p:nvSpPr>
        <p:spPr>
          <a:xfrm>
            <a:off x="7055298" y="75664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6" name="3"/>
          <p:cNvSpPr/>
          <p:nvPr/>
        </p:nvSpPr>
        <p:spPr>
          <a:xfrm>
            <a:off x="8162261" y="75664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7"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 name="7"/>
          <p:cNvSpPr/>
          <p:nvPr/>
        </p:nvSpPr>
        <p:spPr>
          <a:xfrm>
            <a:off x="9300917" y="7617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0"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9"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70"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71"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72"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3"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4"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rPr b="1"/>
              <a:t>Q:</a:t>
            </a:r>
            <a:r>
              <a:t> In which subtree will the successor of the node we are trying to remove be?</a:t>
            </a:r>
          </a:p>
        </p:txBody>
      </p:sp>
      <p:sp>
        <p:nvSpPr>
          <p:cNvPr id="3175"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76"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7" name="A: The answer is both! The successor can either be the largest value in the left subtree OR the smallest value in the right subtree."/>
          <p:cNvSpPr/>
          <p:nvPr/>
        </p:nvSpPr>
        <p:spPr>
          <a:xfrm>
            <a:off x="957075" y="6297607"/>
            <a:ext cx="11365907"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rPr b="1"/>
              <a:t>A:</a:t>
            </a:r>
            <a:r>
              <a:t> The answer is both! The successor can either be 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OR 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a:t>
            </a:r>
          </a:p>
        </p:txBody>
      </p:sp>
      <p:sp>
        <p:nvSpPr>
          <p:cNvPr id="3178"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Case IV:</a:t>
            </a:r>
            <a:r>
              <a:t> Node to remove has both a left subtree and a right subtree </a:t>
            </a: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0"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81" name="A justification for why there could be more than one successor is:"/>
          <p:cNvSpPr/>
          <p:nvPr/>
        </p:nvSpPr>
        <p:spPr>
          <a:xfrm>
            <a:off x="1414809" y="1674284"/>
            <a:ext cx="1017518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A justification for why there could be more than one successor is:</a:t>
            </a:r>
          </a:p>
        </p:txBody>
      </p:sp>
      <p:sp>
        <p:nvSpPr>
          <p:cNvPr id="3182" name="The largest value in the left subtree satisfies the BST invariant since it:…"/>
          <p:cNvSpPr/>
          <p:nvPr/>
        </p:nvSpPr>
        <p:spPr>
          <a:xfrm>
            <a:off x="332407" y="3177854"/>
            <a:ext cx="12461529"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3500"/>
            </a:pPr>
            <a:r>
              <a:t>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satisfies the </a:t>
            </a:r>
            <a:r>
              <a:t>BST invariant</a:t>
            </a:r>
            <a:r>
              <a:t> since it:</a:t>
            </a:r>
          </a:p>
          <a:p>
            <a:pPr>
              <a:defRPr sz="3500"/>
            </a:pPr>
          </a:p>
          <a:p>
            <a:pPr marL="521368" indent="-521368">
              <a:buSzPct val="100000"/>
              <a:buAutoNum type="arabicParenR" startAt="1"/>
              <a:defRPr sz="3500"/>
            </a:pPr>
            <a:r>
              <a:t>Is larger than everything in left subtree. This follows immediately from the definition of being the largest.</a:t>
            </a:r>
          </a:p>
          <a:p>
            <a:pPr>
              <a:defRPr sz="3500"/>
            </a:pPr>
          </a:p>
          <a:p>
            <a:pPr marL="521368" indent="-521368">
              <a:buSzPct val="100000"/>
              <a:buAutoNum type="arabicParenR" startAt="2"/>
              <a:defRPr sz="3500"/>
            </a:pPr>
            <a:r>
              <a:t>Is smaller than everything in right subtree because it was found in the left subtree</a:t>
            </a:r>
          </a:p>
        </p:txBody>
      </p:sp>
      <p:sp>
        <p:nvSpPr>
          <p:cNvPr id="3183" name="but also…"/>
          <p:cNvSpPr/>
          <p:nvPr/>
        </p:nvSpPr>
        <p:spPr>
          <a:xfrm>
            <a:off x="5206590" y="8516825"/>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but also…</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5"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86" name="The smallest value in the right subtree satisfies the BST invariant since it:…"/>
          <p:cNvSpPr/>
          <p:nvPr/>
        </p:nvSpPr>
        <p:spPr>
          <a:xfrm>
            <a:off x="471611" y="2352306"/>
            <a:ext cx="12061578"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3500"/>
            </a:pPr>
            <a:r>
              <a:t>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 satisfies the </a:t>
            </a:r>
            <a:r>
              <a:t>BST invariant</a:t>
            </a:r>
            <a:r>
              <a:t> since it:</a:t>
            </a:r>
          </a:p>
          <a:p>
            <a:pPr>
              <a:defRPr sz="3500"/>
            </a:pPr>
          </a:p>
          <a:p>
            <a:pPr marL="521368" indent="-521368">
              <a:buSzPct val="100000"/>
              <a:buAutoNum type="arabicParenR" startAt="1"/>
              <a:defRPr sz="3500"/>
            </a:pPr>
            <a:r>
              <a:t>Is smaller than everything in right subtree. This follows immediately from the definition of being the smallest.</a:t>
            </a:r>
          </a:p>
          <a:p>
            <a:pPr>
              <a:defRPr sz="3500"/>
            </a:pPr>
          </a:p>
          <a:p>
            <a:pPr marL="521368" indent="-521368">
              <a:buSzPct val="100000"/>
              <a:buAutoNum type="arabicParenR" startAt="2"/>
              <a:defRPr sz="3500"/>
            </a:pPr>
            <a:r>
              <a:t>Is larger than everything in left subtree because it was found in the right subtree</a:t>
            </a:r>
          </a:p>
        </p:txBody>
      </p:sp>
      <p:sp>
        <p:nvSpPr>
          <p:cNvPr id="3187" name="So there are two possible successors, yea!"/>
          <p:cNvSpPr/>
          <p:nvPr/>
        </p:nvSpPr>
        <p:spPr>
          <a:xfrm>
            <a:off x="825407" y="7810500"/>
            <a:ext cx="1135398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So there are two possible successors, yea!</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9" name="Let’s remove 7"/>
          <p:cNvSpPr/>
          <p:nvPr/>
        </p:nvSpPr>
        <p:spPr>
          <a:xfrm>
            <a:off x="4797317" y="1175994"/>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remove 7</a:t>
            </a:r>
          </a:p>
        </p:txBody>
      </p:sp>
      <p:sp>
        <p:nvSpPr>
          <p:cNvPr id="3190"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1"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192"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93"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94"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5"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6"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197"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8"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199"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0"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201"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2"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203"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4"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05"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6"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207"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8"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209"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0"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11"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2"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13"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4"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15"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6"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17"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8"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219"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0"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21"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2"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4"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5"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226"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27"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28"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9"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0"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231"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2"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233"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4"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235"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6"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237"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8"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39"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0"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241"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2"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243"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4"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45"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6"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4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8"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4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0"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5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2"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253"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4"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55"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6"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57" name="Let’s remove 7"/>
          <p:cNvSpPr/>
          <p:nvPr/>
        </p:nvSpPr>
        <p:spPr>
          <a:xfrm>
            <a:off x="4797317" y="1175994"/>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remove 7</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9"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0"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261"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62"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63"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4"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5"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266"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7"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268"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9"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270"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1"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272"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3"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74"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5"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276"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7"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278"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9"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80"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1"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82"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3"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84"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5"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86"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7"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288"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9"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90"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1"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92"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Now choose successor to be either the smallest value in right subtree or largest in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4"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5"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296"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97"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98"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9"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0"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01"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2"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303"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4"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305"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6"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307"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8"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09"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0"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311"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2"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313"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4"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315"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6"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1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8"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1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0"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2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2"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323"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4"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25"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6"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27"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Now choose successor to be either the smallest value in right subtree or largest in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9"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0"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331"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32"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33"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4"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5"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36"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7"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338"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9"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340"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1"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342"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3"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44"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5"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346"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7"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348"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9"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350"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1"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52"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3"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54"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5"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56"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7"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358"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9"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60"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1"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62"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Now choose successor to be either the smallest value in right subtree or largest in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4"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5"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366"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67"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68"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9"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0"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71"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2"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373"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4"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375"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6"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377"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8"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79"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0"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381"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2"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383"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4"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385"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6"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8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8"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8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0"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9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2"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393"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4"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95"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6"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97"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Now choose successor to be either the smallest value in right subtree or largest in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9"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0"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401"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02"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03"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4"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5"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06"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7"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408"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9"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410"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1"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412"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3"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14"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5"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416"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7"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418"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9"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20"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1"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22"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3"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24"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5"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26"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7"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428"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9"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30"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1"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32"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Copy the value from the node found in right subtree (11) to the node we want to remove.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What is a Binary Tree (BT)?"/>
          <p:cNvSpPr/>
          <p:nvPr>
            <p:ph type="title"/>
          </p:nvPr>
        </p:nvSpPr>
        <p:spPr>
          <a:prstGeom prst="rect">
            <a:avLst/>
          </a:prstGeom>
        </p:spPr>
        <p:txBody>
          <a:bodyPr/>
          <a:lstStyle>
            <a:lvl1pPr defTabSz="508254">
              <a:defRPr b="1" sz="6960"/>
            </a:lvl1pPr>
          </a:lstStyle>
          <a:p>
            <a:pPr/>
            <a:r>
              <a:t>What is a Binary Tree (BT)?</a:t>
            </a:r>
          </a:p>
        </p:txBody>
      </p:sp>
      <p:sp>
        <p:nvSpPr>
          <p:cNvPr id="433" name="1"/>
          <p:cNvSpPr/>
          <p:nvPr/>
        </p:nvSpPr>
        <p:spPr>
          <a:xfrm>
            <a:off x="4005854" y="637507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34" name="5"/>
          <p:cNvSpPr/>
          <p:nvPr/>
        </p:nvSpPr>
        <p:spPr>
          <a:xfrm>
            <a:off x="3155866" y="757675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5" name="0"/>
          <p:cNvSpPr/>
          <p:nvPr/>
        </p:nvSpPr>
        <p:spPr>
          <a:xfrm>
            <a:off x="4800463" y="757675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36"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8" name="6"/>
          <p:cNvSpPr/>
          <p:nvPr/>
        </p:nvSpPr>
        <p:spPr>
          <a:xfrm>
            <a:off x="8506309" y="51328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39" name="0"/>
          <p:cNvSpPr/>
          <p:nvPr/>
        </p:nvSpPr>
        <p:spPr>
          <a:xfrm>
            <a:off x="7656321" y="63345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0" name="8"/>
          <p:cNvSpPr/>
          <p:nvPr/>
        </p:nvSpPr>
        <p:spPr>
          <a:xfrm>
            <a:off x="9300917" y="63345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41"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 name="5"/>
          <p:cNvSpPr/>
          <p:nvPr/>
        </p:nvSpPr>
        <p:spPr>
          <a:xfrm>
            <a:off x="7055298" y="75664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4" name="3"/>
          <p:cNvSpPr/>
          <p:nvPr/>
        </p:nvSpPr>
        <p:spPr>
          <a:xfrm>
            <a:off x="8162261" y="75664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5"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 name="7"/>
          <p:cNvSpPr/>
          <p:nvPr/>
        </p:nvSpPr>
        <p:spPr>
          <a:xfrm>
            <a:off x="9300917" y="7617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8"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 name="Circle"/>
          <p:cNvSpPr/>
          <p:nvPr/>
        </p:nvSpPr>
        <p:spPr>
          <a:xfrm>
            <a:off x="3083954"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0" name="Circle"/>
          <p:cNvSpPr/>
          <p:nvPr/>
        </p:nvSpPr>
        <p:spPr>
          <a:xfrm>
            <a:off x="355237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1" name="Circle"/>
          <p:cNvSpPr/>
          <p:nvPr/>
        </p:nvSpPr>
        <p:spPr>
          <a:xfrm>
            <a:off x="472855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2" name="Circle"/>
          <p:cNvSpPr/>
          <p:nvPr/>
        </p:nvSpPr>
        <p:spPr>
          <a:xfrm>
            <a:off x="5196968"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3" name="Circle"/>
          <p:cNvSpPr/>
          <p:nvPr/>
        </p:nvSpPr>
        <p:spPr>
          <a:xfrm>
            <a:off x="6983386"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4" name="Circle"/>
          <p:cNvSpPr/>
          <p:nvPr/>
        </p:nvSpPr>
        <p:spPr>
          <a:xfrm>
            <a:off x="7451803"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5" name="Circle"/>
          <p:cNvSpPr/>
          <p:nvPr/>
        </p:nvSpPr>
        <p:spPr>
          <a:xfrm>
            <a:off x="8090349"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6" name="Circle"/>
          <p:cNvSpPr/>
          <p:nvPr/>
        </p:nvSpPr>
        <p:spPr>
          <a:xfrm>
            <a:off x="8558766"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7" name="Circle"/>
          <p:cNvSpPr/>
          <p:nvPr/>
        </p:nvSpPr>
        <p:spPr>
          <a:xfrm>
            <a:off x="9238220"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8" name="Circle"/>
          <p:cNvSpPr/>
          <p:nvPr/>
        </p:nvSpPr>
        <p:spPr>
          <a:xfrm>
            <a:off x="9706637"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9" name="Circle"/>
          <p:cNvSpPr/>
          <p:nvPr/>
        </p:nvSpPr>
        <p:spPr>
          <a:xfrm>
            <a:off x="10260491" y="7749216"/>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60" name="Line"/>
          <p:cNvSpPr/>
          <p:nvPr/>
        </p:nvSpPr>
        <p:spPr>
          <a:xfrm flipV="1">
            <a:off x="3324225" y="8402606"/>
            <a:ext cx="132954" cy="3842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 name="Line"/>
          <p:cNvSpPr/>
          <p:nvPr/>
        </p:nvSpPr>
        <p:spPr>
          <a:xfrm flipH="1" flipV="1">
            <a:off x="3660378"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 name="Line"/>
          <p:cNvSpPr/>
          <p:nvPr/>
        </p:nvSpPr>
        <p:spPr>
          <a:xfrm flipV="1">
            <a:off x="4999409" y="8397918"/>
            <a:ext cx="106698"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3" name="Line"/>
          <p:cNvSpPr/>
          <p:nvPr/>
        </p:nvSpPr>
        <p:spPr>
          <a:xfrm flipH="1" flipV="1">
            <a:off x="5335561"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 name="Line"/>
          <p:cNvSpPr/>
          <p:nvPr/>
        </p:nvSpPr>
        <p:spPr>
          <a:xfrm flipV="1">
            <a:off x="7254366" y="8393756"/>
            <a:ext cx="106698"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 name="Line"/>
          <p:cNvSpPr/>
          <p:nvPr/>
        </p:nvSpPr>
        <p:spPr>
          <a:xfrm flipH="1" flipV="1">
            <a:off x="7590519" y="8394903"/>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 name="Line"/>
          <p:cNvSpPr/>
          <p:nvPr/>
        </p:nvSpPr>
        <p:spPr>
          <a:xfrm flipV="1">
            <a:off x="8361329" y="8392397"/>
            <a:ext cx="106699"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 name="Line"/>
          <p:cNvSpPr/>
          <p:nvPr/>
        </p:nvSpPr>
        <p:spPr>
          <a:xfrm flipH="1" flipV="1">
            <a:off x="8697482" y="8393544"/>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 name="Line"/>
          <p:cNvSpPr/>
          <p:nvPr/>
        </p:nvSpPr>
        <p:spPr>
          <a:xfrm flipV="1">
            <a:off x="9499985" y="8409746"/>
            <a:ext cx="106699"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 name="Line"/>
          <p:cNvSpPr/>
          <p:nvPr/>
        </p:nvSpPr>
        <p:spPr>
          <a:xfrm flipH="1" flipV="1">
            <a:off x="9836138" y="8410893"/>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 name="Line"/>
          <p:cNvSpPr/>
          <p:nvPr/>
        </p:nvSpPr>
        <p:spPr>
          <a:xfrm flipH="1" flipV="1">
            <a:off x="9987720" y="7072829"/>
            <a:ext cx="387078" cy="67371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400"/>
            </a:pPr>
            <a:r>
              <a:t>A </a:t>
            </a:r>
            <a:r>
              <a:rPr b="1">
                <a:solidFill>
                  <a:schemeClr val="accent2">
                    <a:satOff val="-13916"/>
                    <a:lumOff val="13989"/>
                  </a:schemeClr>
                </a:solidFill>
              </a:rPr>
              <a:t>binary tree</a:t>
            </a:r>
            <a:r>
              <a:t> is a tree for which every node has at most two child nodes.</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4"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5"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436"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37"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38"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9"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0"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41"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2"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443"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4"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445"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6"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447"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8"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49"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0"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451"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2"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453"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4"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55"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6"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5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8"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5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0"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6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2"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463"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4"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65"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6"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67"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Copy the value from the node found in right subtree (11) to the node we want to remove.</a:t>
            </a:r>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9"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0"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471"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72"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73"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4"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5"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76"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7"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478"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9"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480"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1"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482"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3"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84"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5"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486"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7"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488"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9"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90"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1"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92"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3"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94"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5"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96"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7"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498"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9"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00"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1"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02"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4"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5"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506"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07"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08"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9"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0"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11"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2"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513"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4"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515"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6"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517"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8"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19"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0"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521"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2"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523"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4"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525"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6"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2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8"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2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0"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3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2"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533"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4"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35"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6"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37"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9"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0"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541"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42"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43"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4"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5"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46"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7"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548"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9"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550"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1"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552"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55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55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55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6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6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6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56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6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70"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57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7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7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7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58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58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58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6"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587"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8"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589"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0"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591"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2"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93"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4"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95"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6"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97"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8"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599"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0"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01"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2"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03"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5"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6"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607"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08"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09"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0"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1"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12"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3"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614"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5"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616"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7"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618"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9"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620"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1"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622"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3"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24"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5"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26"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7"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28"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9"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30"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1"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632"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3"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34"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5"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36"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8" name="Line"/>
          <p:cNvSpPr/>
          <p:nvPr/>
        </p:nvSpPr>
        <p:spPr>
          <a:xfrm flipH="1" flipV="1">
            <a:off x="7311265" y="6673511"/>
            <a:ext cx="380476" cy="4506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9" name="20"/>
          <p:cNvSpPr/>
          <p:nvPr/>
        </p:nvSpPr>
        <p:spPr>
          <a:xfrm>
            <a:off x="8754237" y="384122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640"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41"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42" name="Line"/>
          <p:cNvSpPr/>
          <p:nvPr/>
        </p:nvSpPr>
        <p:spPr>
          <a:xfrm flipH="1" flipV="1">
            <a:off x="7048024" y="3264629"/>
            <a:ext cx="1706249" cy="8155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3"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4"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45"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6" name="25"/>
          <p:cNvSpPr/>
          <p:nvPr/>
        </p:nvSpPr>
        <p:spPr>
          <a:xfrm>
            <a:off x="9897237" y="490521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647" name="Line"/>
          <p:cNvSpPr/>
          <p:nvPr/>
        </p:nvSpPr>
        <p:spPr>
          <a:xfrm flipH="1" flipV="1">
            <a:off x="9466185" y="45223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8" name="18"/>
          <p:cNvSpPr/>
          <p:nvPr/>
        </p:nvSpPr>
        <p:spPr>
          <a:xfrm>
            <a:off x="7776760" y="4861031"/>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649" name="Line"/>
          <p:cNvSpPr/>
          <p:nvPr/>
        </p:nvSpPr>
        <p:spPr>
          <a:xfrm flipV="1">
            <a:off x="8455714" y="4539538"/>
            <a:ext cx="420925" cy="411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0" name="19"/>
          <p:cNvSpPr/>
          <p:nvPr/>
        </p:nvSpPr>
        <p:spPr>
          <a:xfrm>
            <a:off x="8893937" y="595931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651" name="Line"/>
          <p:cNvSpPr/>
          <p:nvPr/>
        </p:nvSpPr>
        <p:spPr>
          <a:xfrm flipH="1" flipV="1">
            <a:off x="8462884" y="5576483"/>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2" name="33"/>
          <p:cNvSpPr/>
          <p:nvPr/>
        </p:nvSpPr>
        <p:spPr>
          <a:xfrm>
            <a:off x="11065637" y="594661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653" name="Line"/>
          <p:cNvSpPr/>
          <p:nvPr/>
        </p:nvSpPr>
        <p:spPr>
          <a:xfrm flipH="1" flipV="1">
            <a:off x="10634585" y="55637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4" name="28"/>
          <p:cNvSpPr/>
          <p:nvPr/>
        </p:nvSpPr>
        <p:spPr>
          <a:xfrm>
            <a:off x="10060220" y="702257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655" name="Line"/>
          <p:cNvSpPr/>
          <p:nvPr/>
        </p:nvSpPr>
        <p:spPr>
          <a:xfrm flipV="1">
            <a:off x="10771003" y="666043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6" name="14"/>
          <p:cNvSpPr/>
          <p:nvPr/>
        </p:nvSpPr>
        <p:spPr>
          <a:xfrm>
            <a:off x="6606577" y="598017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57" name="Line"/>
          <p:cNvSpPr/>
          <p:nvPr/>
        </p:nvSpPr>
        <p:spPr>
          <a:xfrm flipV="1">
            <a:off x="7346590" y="5589290"/>
            <a:ext cx="539582" cy="51446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8"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59"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0"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61"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2"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63"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4" name="31"/>
          <p:cNvSpPr/>
          <p:nvPr/>
        </p:nvSpPr>
        <p:spPr>
          <a:xfrm>
            <a:off x="11255079" y="806397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665" name="Line"/>
          <p:cNvSpPr/>
          <p:nvPr/>
        </p:nvSpPr>
        <p:spPr>
          <a:xfrm flipH="1" flipV="1">
            <a:off x="10772491" y="7704787"/>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6" name="12"/>
          <p:cNvSpPr/>
          <p:nvPr/>
        </p:nvSpPr>
        <p:spPr>
          <a:xfrm>
            <a:off x="5606452" y="703639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67" name="Line"/>
          <p:cNvSpPr/>
          <p:nvPr/>
        </p:nvSpPr>
        <p:spPr>
          <a:xfrm flipV="1">
            <a:off x="6297564" y="6674263"/>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8" name="15"/>
          <p:cNvSpPr/>
          <p:nvPr/>
        </p:nvSpPr>
        <p:spPr>
          <a:xfrm>
            <a:off x="7570737" y="703639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69"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1"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2"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3"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this example let’s remove 14. First begin by finding where 14 is located.</a:t>
            </a:r>
          </a:p>
        </p:txBody>
      </p:sp>
      <p:sp>
        <p:nvSpPr>
          <p:cNvPr id="367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5"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76"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7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8"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67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0"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68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2"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68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4"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685"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86"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687"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88"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9"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90"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1"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692"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3"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694"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5"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696"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9"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0"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this example let’s remove 14. First begin by finding where 14 is located.</a:t>
            </a:r>
          </a:p>
        </p:txBody>
      </p:sp>
      <p:sp>
        <p:nvSpPr>
          <p:cNvPr id="3701"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2"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703"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04"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5"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06"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7"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708"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9"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10"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1"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12"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713"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714"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715"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6"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17"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8"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719"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0"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721"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2"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723"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5"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6"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7"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this example let’s remove 14. First begin by finding where 14 is located.</a:t>
            </a:r>
          </a:p>
        </p:txBody>
      </p:sp>
      <p:sp>
        <p:nvSpPr>
          <p:cNvPr id="3728"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9"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730"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31"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2"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33"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4"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735"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6"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37"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8"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39"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740"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741"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74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3"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4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5"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74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7"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74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9"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75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Is this a BT?"/>
          <p:cNvSpPr/>
          <p:nvPr>
            <p:ph type="title"/>
          </p:nvPr>
        </p:nvSpPr>
        <p:spPr>
          <a:prstGeom prst="rect">
            <a:avLst/>
          </a:prstGeom>
        </p:spPr>
        <p:txBody>
          <a:bodyPr/>
          <a:lstStyle>
            <a:lvl1pPr>
              <a:defRPr b="1"/>
            </a:lvl1pPr>
          </a:lstStyle>
          <a:p>
            <a:pPr/>
            <a:r>
              <a:t>Is this a BT?</a:t>
            </a:r>
          </a:p>
        </p:txBody>
      </p:sp>
      <p:sp>
        <p:nvSpPr>
          <p:cNvPr id="474" name="1"/>
          <p:cNvSpPr/>
          <p:nvPr/>
        </p:nvSpPr>
        <p:spPr>
          <a:xfrm>
            <a:off x="5090921" y="32992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75" name="11"/>
          <p:cNvSpPr/>
          <p:nvPr/>
        </p:nvSpPr>
        <p:spPr>
          <a:xfrm>
            <a:off x="6735517" y="3299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6"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 name="8"/>
          <p:cNvSpPr/>
          <p:nvPr/>
        </p:nvSpPr>
        <p:spPr>
          <a:xfrm>
            <a:off x="6735517" y="45819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79"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 name="2"/>
          <p:cNvSpPr/>
          <p:nvPr/>
        </p:nvSpPr>
        <p:spPr>
          <a:xfrm>
            <a:off x="5090921" y="46454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1"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 name="7"/>
          <p:cNvSpPr/>
          <p:nvPr/>
        </p:nvSpPr>
        <p:spPr>
          <a:xfrm>
            <a:off x="6763207" y="58646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3"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 name="5"/>
          <p:cNvSpPr/>
          <p:nvPr/>
        </p:nvSpPr>
        <p:spPr>
          <a:xfrm>
            <a:off x="38463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85"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 name="0"/>
          <p:cNvSpPr/>
          <p:nvPr/>
        </p:nvSpPr>
        <p:spPr>
          <a:xfrm>
            <a:off x="3874011" y="58900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87"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 name="8"/>
          <p:cNvSpPr/>
          <p:nvPr/>
        </p:nvSpPr>
        <p:spPr>
          <a:xfrm>
            <a:off x="80500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89"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 name="19"/>
          <p:cNvSpPr/>
          <p:nvPr/>
        </p:nvSpPr>
        <p:spPr>
          <a:xfrm>
            <a:off x="8077711" y="58900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91"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 name="0"/>
          <p:cNvSpPr/>
          <p:nvPr/>
        </p:nvSpPr>
        <p:spPr>
          <a:xfrm>
            <a:off x="5940909" y="20975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2"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3"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4"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this example let’s remove 14. First begin by finding where 14 is located.</a:t>
            </a:r>
          </a:p>
        </p:txBody>
      </p:sp>
      <p:sp>
        <p:nvSpPr>
          <p:cNvPr id="3755"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6"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757"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58"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9"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60"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1"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762"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3"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64"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5"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66"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767"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768"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769"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0"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71"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2"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773"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4"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775"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6"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777"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1" name="Now find either the smallest value in right subtree or largest in left subtree. Let’s do the latter."/>
          <p:cNvSpPr/>
          <p:nvPr/>
        </p:nvSpPr>
        <p:spPr>
          <a:xfrm>
            <a:off x="941091" y="328619"/>
            <a:ext cx="1152944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Now find either the smallest value in right subtree or largest in left subtree. Let’s do the latter.</a:t>
            </a:r>
          </a:p>
        </p:txBody>
      </p:sp>
      <p:sp>
        <p:nvSpPr>
          <p:cNvPr id="3782"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3"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784"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85"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6"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87"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8"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789"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0"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91"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2"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93"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794"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795"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796"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7"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98"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9"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800"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1"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802"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3"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804"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8"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9"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810"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11"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2"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13"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4"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15"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6"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17"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8"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19"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820"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821"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2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3"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2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5"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82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7"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82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9"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83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1"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To find the largest value in the left subtree dig as far right as possible in the left subtree</a:t>
            </a: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5"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6"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837"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38"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9"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40"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1"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42"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3"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44"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5"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46"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847"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848"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49"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0"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51"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2"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853"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4"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855"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6"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857"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8"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To find the largest value in the left subtree dig as far right as possible in the left subtree</a:t>
            </a:r>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0"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1"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2"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3"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864"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65"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6"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67"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8"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69"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0"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71"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2"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73"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874"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875"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76"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7"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78"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9"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880"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1"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882"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3"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884"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5"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To find the largest value in the left subtree dig as far right as possible in the left subtree</a:t>
            </a: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7"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8"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9"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0"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891"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9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3"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9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5"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9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7"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9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9"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00"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901"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902"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903"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4"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05"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6"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907"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8"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909"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0"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911"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2"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To find the largest value in the left subtree dig as far right as possible in the left subtree</a:t>
            </a:r>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4"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5"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7"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918"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1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0"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2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2"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92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4"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2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6"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27"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928"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929"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93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1"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3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3"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93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5"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93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7"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93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9"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1"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2"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4"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45"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4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7"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4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9"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95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1"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5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3"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54"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955"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956"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95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8"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5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0"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96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2"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96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4"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96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6"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9"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1"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72"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7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4"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7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6"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97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8"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7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0"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81"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982"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983"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98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5"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8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7"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98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9"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99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1"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99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3"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5"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6"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7"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98"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9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0"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0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2"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00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4"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0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6"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007"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4008"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009"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0"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11"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2"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013"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4"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015"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6"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4017"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8"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Outline"/>
          <p:cNvSpPr/>
          <p:nvPr>
            <p:ph type="title"/>
          </p:nvPr>
        </p:nvSpPr>
        <p:spPr>
          <a:prstGeom prst="rect">
            <a:avLst/>
          </a:prstGeom>
        </p:spPr>
        <p:txBody>
          <a:bodyPr/>
          <a:lstStyle>
            <a:lvl1pPr>
              <a:defRPr b="1"/>
            </a:lvl1pPr>
          </a:lstStyle>
          <a:p>
            <a:pPr/>
            <a:r>
              <a:t>Outline</a:t>
            </a:r>
          </a:p>
        </p:txBody>
      </p:sp>
      <p:sp>
        <p:nvSpPr>
          <p:cNvPr id="123" name="Discussion &amp; examples…"/>
          <p:cNvSpPr/>
          <p:nvPr>
            <p:ph type="body" idx="1"/>
          </p:nvPr>
        </p:nvSpPr>
        <p:spPr>
          <a:xfrm>
            <a:off x="325002" y="2250531"/>
            <a:ext cx="13004801" cy="6446338"/>
          </a:xfrm>
          <a:prstGeom prst="rect">
            <a:avLst/>
          </a:prstGeom>
        </p:spPr>
        <p:txBody>
          <a:bodyPr/>
          <a:lstStyle/>
          <a:p>
            <a:pPr>
              <a:spcBef>
                <a:spcPts val="4000"/>
              </a:spcBef>
              <a:defRPr sz="4300"/>
            </a:pPr>
            <a:r>
              <a:t>Discussion &amp; examples</a:t>
            </a:r>
            <a:endParaRPr>
              <a:solidFill>
                <a:schemeClr val="accent4"/>
              </a:solidFill>
            </a:endParaRPr>
          </a:p>
          <a:p>
            <a:pPr lvl="1">
              <a:spcBef>
                <a:spcPts val="4000"/>
              </a:spcBef>
              <a:defRPr sz="4300"/>
            </a:pPr>
            <a:r>
              <a:t>What is a Binary Tree (BT)?</a:t>
            </a:r>
          </a:p>
          <a:p>
            <a:pPr lvl="1">
              <a:spcBef>
                <a:spcPts val="4000"/>
              </a:spcBef>
              <a:defRPr sz="4300"/>
            </a:pPr>
            <a:r>
              <a:t>What is a Binary Search Tree (BST)?</a:t>
            </a:r>
          </a:p>
          <a:p>
            <a:pPr lvl="1">
              <a:spcBef>
                <a:spcPts val="4000"/>
              </a:spcBef>
              <a:defRPr sz="4300"/>
            </a:pPr>
            <a:r>
              <a:t>Where are BTs and BSTs used?</a:t>
            </a:r>
          </a:p>
          <a:p>
            <a:pPr>
              <a:spcBef>
                <a:spcPts val="4000"/>
              </a:spcBef>
              <a:defRPr sz="4300"/>
            </a:pPr>
            <a:r>
              <a:t>Complexity Analysis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Is this a BT?"/>
          <p:cNvSpPr/>
          <p:nvPr>
            <p:ph type="title"/>
          </p:nvPr>
        </p:nvSpPr>
        <p:spPr>
          <a:prstGeom prst="rect">
            <a:avLst/>
          </a:prstGeom>
        </p:spPr>
        <p:txBody>
          <a:bodyPr/>
          <a:lstStyle>
            <a:lvl1pPr>
              <a:defRPr b="1"/>
            </a:lvl1pPr>
          </a:lstStyle>
          <a:p>
            <a:pPr/>
            <a:r>
              <a:t>Is this a BT?</a:t>
            </a:r>
          </a:p>
        </p:txBody>
      </p:sp>
      <p:sp>
        <p:nvSpPr>
          <p:cNvPr id="495" name="Yes!"/>
          <p:cNvSpPr/>
          <p:nvPr/>
        </p:nvSpPr>
        <p:spPr>
          <a:xfrm>
            <a:off x="5689591" y="798829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a:t>
            </a:r>
          </a:p>
        </p:txBody>
      </p:sp>
      <p:sp>
        <p:nvSpPr>
          <p:cNvPr id="496" name="0"/>
          <p:cNvSpPr/>
          <p:nvPr/>
        </p:nvSpPr>
        <p:spPr>
          <a:xfrm>
            <a:off x="5940909" y="20975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97" name="1"/>
          <p:cNvSpPr/>
          <p:nvPr/>
        </p:nvSpPr>
        <p:spPr>
          <a:xfrm>
            <a:off x="5090921" y="32992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8" name="11"/>
          <p:cNvSpPr/>
          <p:nvPr/>
        </p:nvSpPr>
        <p:spPr>
          <a:xfrm>
            <a:off x="6735517" y="3299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9"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 name="8"/>
          <p:cNvSpPr/>
          <p:nvPr/>
        </p:nvSpPr>
        <p:spPr>
          <a:xfrm>
            <a:off x="6735517" y="45819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02"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 name="2"/>
          <p:cNvSpPr/>
          <p:nvPr/>
        </p:nvSpPr>
        <p:spPr>
          <a:xfrm>
            <a:off x="5090921" y="46454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4"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 name="7"/>
          <p:cNvSpPr/>
          <p:nvPr/>
        </p:nvSpPr>
        <p:spPr>
          <a:xfrm>
            <a:off x="6763207" y="58646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6"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 name="5"/>
          <p:cNvSpPr/>
          <p:nvPr/>
        </p:nvSpPr>
        <p:spPr>
          <a:xfrm>
            <a:off x="38463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08"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 name="0"/>
          <p:cNvSpPr/>
          <p:nvPr/>
        </p:nvSpPr>
        <p:spPr>
          <a:xfrm>
            <a:off x="3874011" y="58900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10"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 name="8"/>
          <p:cNvSpPr/>
          <p:nvPr/>
        </p:nvSpPr>
        <p:spPr>
          <a:xfrm>
            <a:off x="80500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12"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 name="19"/>
          <p:cNvSpPr/>
          <p:nvPr/>
        </p:nvSpPr>
        <p:spPr>
          <a:xfrm>
            <a:off x="8077711" y="58900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14"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0"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1" name="Line"/>
          <p:cNvSpPr/>
          <p:nvPr/>
        </p:nvSpPr>
        <p:spPr>
          <a:xfrm flipH="1" flipV="1">
            <a:off x="7208682" y="7140951"/>
            <a:ext cx="95207" cy="11733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2"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23"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24"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5"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26"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7"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028"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9"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30"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1"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032"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4033"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03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5"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3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7"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03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9"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04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1"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404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3"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5"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7"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48"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4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0"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5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2"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05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4"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5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6" name="12"/>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057"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4058"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059"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0"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61"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2"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063"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4"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065"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6"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4067"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8"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0"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07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072"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7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4"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075"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07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8"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07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0"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08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2"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08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4"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08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6"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08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8"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89"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09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1"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092"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09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4"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09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6"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09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8"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099"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10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2"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10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104"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0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6"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107"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10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0"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1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2"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11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4"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11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6"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11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8"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1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0"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21"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2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3"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124"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12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6"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12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8"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12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0"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131"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13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4"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13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136"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3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139"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14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4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14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6"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14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8"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14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5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5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5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15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15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15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16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16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16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16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16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6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17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17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7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17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8"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17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0"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18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2"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83"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8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8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18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18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0"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19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19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19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19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19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20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0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2"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20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20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0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20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0"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21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2"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21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4"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1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6"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17"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1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9"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220"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22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2"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22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4"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22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6"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227"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22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0"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23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232"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3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4"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235"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23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8"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3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0"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24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2"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24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4"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24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6"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4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8"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49"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5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1"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252"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25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4"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25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6"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25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8"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259"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26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2"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26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264"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6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6"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267"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26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0"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7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2"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27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4"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27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6"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27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8"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7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0"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81"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8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3"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28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28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6"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28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28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0"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291"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29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4"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29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296"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9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299"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30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0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30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6"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30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8"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30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1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1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1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31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31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31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32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32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32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Is this a BT?"/>
          <p:cNvSpPr/>
          <p:nvPr>
            <p:ph type="title"/>
          </p:nvPr>
        </p:nvSpPr>
        <p:spPr>
          <a:prstGeom prst="rect">
            <a:avLst/>
          </a:prstGeom>
        </p:spPr>
        <p:txBody>
          <a:bodyPr/>
          <a:lstStyle>
            <a:lvl1pPr>
              <a:defRPr b="1"/>
            </a:lvl1pPr>
          </a:lstStyle>
          <a:p>
            <a:pPr/>
            <a:r>
              <a:t>Is this a BT?</a:t>
            </a:r>
          </a:p>
        </p:txBody>
      </p:sp>
      <p:sp>
        <p:nvSpPr>
          <p:cNvPr id="517" name="1"/>
          <p:cNvSpPr/>
          <p:nvPr/>
        </p:nvSpPr>
        <p:spPr>
          <a:xfrm>
            <a:off x="5890109" y="31135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18" name="7"/>
          <p:cNvSpPr/>
          <p:nvPr/>
        </p:nvSpPr>
        <p:spPr>
          <a:xfrm>
            <a:off x="5040121" y="43152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9" name="1"/>
          <p:cNvSpPr/>
          <p:nvPr/>
        </p:nvSpPr>
        <p:spPr>
          <a:xfrm>
            <a:off x="6684717" y="4315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20"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 name="1"/>
          <p:cNvSpPr/>
          <p:nvPr/>
        </p:nvSpPr>
        <p:spPr>
          <a:xfrm>
            <a:off x="6684717" y="55979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23"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 name="0"/>
          <p:cNvSpPr/>
          <p:nvPr/>
        </p:nvSpPr>
        <p:spPr>
          <a:xfrm>
            <a:off x="4214621" y="565829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25"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 name="0"/>
          <p:cNvSpPr/>
          <p:nvPr/>
        </p:nvSpPr>
        <p:spPr>
          <a:xfrm>
            <a:off x="5040121" y="563289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27"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 name="0"/>
          <p:cNvSpPr/>
          <p:nvPr/>
        </p:nvSpPr>
        <p:spPr>
          <a:xfrm>
            <a:off x="5862419" y="56582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29"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32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32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2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33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33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3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33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8"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33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0"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34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2"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43"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4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4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34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34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0"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35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35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35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35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35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36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6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36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36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6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36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0"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37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2"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73"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7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7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37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37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80"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38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8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38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8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38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38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38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39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9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39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39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9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39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0"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401" name="Line"/>
          <p:cNvSpPr/>
          <p:nvPr/>
        </p:nvSpPr>
        <p:spPr>
          <a:xfrm>
            <a:off x="4384542" y="6870042"/>
            <a:ext cx="1" cy="9277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2"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03"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0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0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40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0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0"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41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41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41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41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41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42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2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42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42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2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2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0"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43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2"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3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3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3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43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3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0"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44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44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44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44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44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45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5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45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45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5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5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0"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46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2"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6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6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6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468"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6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0"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47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47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47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47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47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48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8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48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48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8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8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0"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49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2"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9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9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9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49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9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0"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50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50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50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50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50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1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1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51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51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1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1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0"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52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2"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2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2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2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7"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52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2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0"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53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53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53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53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53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4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4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4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54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54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4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4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4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4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4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0"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55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2"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5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5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5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7"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55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5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60" name="-1"/>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56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6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56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6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56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56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56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7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7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57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57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7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7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0"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58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2"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8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8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8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7"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58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8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0"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59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59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59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59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59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60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0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60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60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0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60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0"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61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2"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61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1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1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61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8"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61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62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62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62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Is this a BT?"/>
          <p:cNvSpPr/>
          <p:nvPr>
            <p:ph type="title"/>
          </p:nvPr>
        </p:nvSpPr>
        <p:spPr>
          <a:prstGeom prst="rect">
            <a:avLst/>
          </a:prstGeom>
        </p:spPr>
        <p:txBody>
          <a:bodyPr/>
          <a:lstStyle>
            <a:lvl1pPr>
              <a:defRPr b="1"/>
            </a:lvl1pPr>
          </a:lstStyle>
          <a:p>
            <a:pPr/>
            <a:r>
              <a:t>Is this a BT?</a:t>
            </a:r>
          </a:p>
        </p:txBody>
      </p:sp>
      <p:sp>
        <p:nvSpPr>
          <p:cNvPr id="532" name="1"/>
          <p:cNvSpPr/>
          <p:nvPr/>
        </p:nvSpPr>
        <p:spPr>
          <a:xfrm>
            <a:off x="5890109" y="31135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3" name="7"/>
          <p:cNvSpPr/>
          <p:nvPr/>
        </p:nvSpPr>
        <p:spPr>
          <a:xfrm>
            <a:off x="5040121" y="431526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4" name="1"/>
          <p:cNvSpPr/>
          <p:nvPr/>
        </p:nvSpPr>
        <p:spPr>
          <a:xfrm>
            <a:off x="6684717" y="4315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5"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 name="1"/>
          <p:cNvSpPr/>
          <p:nvPr/>
        </p:nvSpPr>
        <p:spPr>
          <a:xfrm>
            <a:off x="6684717" y="55979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8"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 name="0"/>
          <p:cNvSpPr/>
          <p:nvPr/>
        </p:nvSpPr>
        <p:spPr>
          <a:xfrm>
            <a:off x="4214621" y="5658290"/>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40"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 name="0"/>
          <p:cNvSpPr/>
          <p:nvPr/>
        </p:nvSpPr>
        <p:spPr>
          <a:xfrm>
            <a:off x="5040121" y="5632890"/>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42"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 name="0"/>
          <p:cNvSpPr/>
          <p:nvPr/>
        </p:nvSpPr>
        <p:spPr>
          <a:xfrm>
            <a:off x="5862419" y="56582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44"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5" name="No, there is a node with three children!"/>
          <p:cNvSpPr/>
          <p:nvPr/>
        </p:nvSpPr>
        <p:spPr>
          <a:xfrm>
            <a:off x="734954" y="7988299"/>
            <a:ext cx="111246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 there is a node with three children!</a:t>
            </a:r>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6" name="Tree Traversals"/>
          <p:cNvSpPr/>
          <p:nvPr>
            <p:ph type="title"/>
          </p:nvPr>
        </p:nvSpPr>
        <p:spPr>
          <a:xfrm>
            <a:off x="555159" y="2652278"/>
            <a:ext cx="11894482" cy="1563789"/>
          </a:xfrm>
          <a:prstGeom prst="rect">
            <a:avLst/>
          </a:prstGeom>
        </p:spPr>
        <p:txBody>
          <a:bodyPr/>
          <a:lstStyle>
            <a:lvl1pPr>
              <a:defRPr b="1" sz="9000"/>
            </a:lvl1pPr>
          </a:lstStyle>
          <a:p>
            <a:pPr/>
            <a:r>
              <a:t>Tree Traversals </a:t>
            </a:r>
          </a:p>
        </p:txBody>
      </p:sp>
      <p:sp>
        <p:nvSpPr>
          <p:cNvPr id="4627" name="William Fiset"/>
          <p:cNvSpPr/>
          <p:nvPr/>
        </p:nvSpPr>
        <p:spPr>
          <a:xfrm>
            <a:off x="4656075" y="6271838"/>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William Fiset</a:t>
            </a:r>
          </a:p>
        </p:txBody>
      </p:sp>
      <p:sp>
        <p:nvSpPr>
          <p:cNvPr id="4628" name="(Preorder, Inorder, Postorder &amp; Level order)"/>
          <p:cNvSpPr/>
          <p:nvPr/>
        </p:nvSpPr>
        <p:spPr>
          <a:xfrm>
            <a:off x="389582" y="4366838"/>
            <a:ext cx="1222563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(Preorder, Inorder, Postorder &amp; Level order)</a:t>
            </a:r>
          </a:p>
        </p:txBody>
      </p:sp>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0" name="Preorder, Inorder &amp; PostOrder"/>
          <p:cNvSpPr/>
          <p:nvPr>
            <p:ph type="title"/>
          </p:nvPr>
        </p:nvSpPr>
        <p:spPr>
          <a:xfrm>
            <a:off x="348493" y="91933"/>
            <a:ext cx="12583071" cy="1221781"/>
          </a:xfrm>
          <a:prstGeom prst="rect">
            <a:avLst/>
          </a:prstGeom>
        </p:spPr>
        <p:txBody>
          <a:bodyPr/>
          <a:lstStyle>
            <a:lvl1pPr defTabSz="408940">
              <a:defRPr b="1" sz="5600"/>
            </a:lvl1pPr>
          </a:lstStyle>
          <a:p>
            <a:pPr/>
            <a:r>
              <a:t>Preorder, Inorder &amp; PostOrder</a:t>
            </a:r>
          </a:p>
        </p:txBody>
      </p:sp>
      <p:sp>
        <p:nvSpPr>
          <p:cNvPr id="4631" name="These three types of traversals are naturally defined recursively:"/>
          <p:cNvSpPr/>
          <p:nvPr/>
        </p:nvSpPr>
        <p:spPr>
          <a:xfrm>
            <a:off x="1364530" y="1073887"/>
            <a:ext cx="10576397"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These three types of traversals are naturally defined recursively:</a:t>
            </a:r>
          </a:p>
        </p:txBody>
      </p:sp>
      <p:sp>
        <p:nvSpPr>
          <p:cNvPr id="4632" name="preorder(node):…"/>
          <p:cNvSpPr/>
          <p:nvPr/>
        </p:nvSpPr>
        <p:spPr>
          <a:xfrm>
            <a:off x="538931" y="2400668"/>
            <a:ext cx="5481824" cy="207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2700"/>
            </a:pPr>
            <a:r>
              <a:rPr b="1">
                <a:solidFill>
                  <a:schemeClr val="accent2">
                    <a:satOff val="-13916"/>
                    <a:lumOff val="13989"/>
                  </a:schemeClr>
                </a:solidFill>
              </a:rPr>
              <a:t>preorder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t>print</a:t>
            </a:r>
            <a:r>
              <a:t>(node.value)</a:t>
            </a:r>
          </a:p>
          <a:p>
            <a:pPr algn="l">
              <a:defRPr sz="2700"/>
            </a:pPr>
            <a:r>
              <a:t>  </a:t>
            </a:r>
            <a:r>
              <a:rPr b="1">
                <a:solidFill>
                  <a:schemeClr val="accent2">
                    <a:satOff val="-13916"/>
                    <a:lumOff val="13989"/>
                  </a:schemeClr>
                </a:solidFill>
              </a:rPr>
              <a:t>preorder</a:t>
            </a:r>
            <a:r>
              <a:t>(node.left)</a:t>
            </a:r>
          </a:p>
          <a:p>
            <a:pPr algn="l">
              <a:defRPr sz="2700"/>
            </a:pPr>
            <a:r>
              <a:t>  </a:t>
            </a:r>
            <a:r>
              <a:rPr b="1">
                <a:solidFill>
                  <a:schemeClr val="accent2">
                    <a:satOff val="-13916"/>
                    <a:lumOff val="13989"/>
                  </a:schemeClr>
                </a:solidFill>
              </a:rPr>
              <a:t>preorder</a:t>
            </a:r>
            <a:r>
              <a:t>(node.right)</a:t>
            </a:r>
          </a:p>
        </p:txBody>
      </p:sp>
      <p:sp>
        <p:nvSpPr>
          <p:cNvPr id="4633" name="inorder(node):…"/>
          <p:cNvSpPr/>
          <p:nvPr/>
        </p:nvSpPr>
        <p:spPr>
          <a:xfrm>
            <a:off x="386531" y="4705350"/>
            <a:ext cx="5481824" cy="2070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2700"/>
            </a:pPr>
            <a:r>
              <a:rPr b="1">
                <a:solidFill>
                  <a:schemeClr val="accent4">
                    <a:hueOff val="102361"/>
                    <a:satOff val="14118"/>
                    <a:lumOff val="10675"/>
                  </a:schemeClr>
                </a:solidFill>
              </a:rPr>
              <a:t>inorder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4">
                    <a:hueOff val="102361"/>
                    <a:satOff val="14118"/>
                    <a:lumOff val="10675"/>
                  </a:schemeClr>
                </a:solidFill>
              </a:rPr>
              <a:t>inorder</a:t>
            </a:r>
            <a:r>
              <a:t>(node.left)</a:t>
            </a:r>
          </a:p>
          <a:p>
            <a:pPr algn="l">
              <a:defRPr sz="2700"/>
            </a:pPr>
            <a:r>
              <a:t>  </a:t>
            </a:r>
            <a:r>
              <a:rPr b="1"/>
              <a:t>print</a:t>
            </a:r>
            <a:r>
              <a:t>(node.value)</a:t>
            </a:r>
          </a:p>
          <a:p>
            <a:pPr algn="l">
              <a:defRPr sz="2700"/>
            </a:pPr>
            <a:r>
              <a:t>  </a:t>
            </a:r>
            <a:r>
              <a:rPr b="1">
                <a:solidFill>
                  <a:schemeClr val="accent4">
                    <a:hueOff val="102361"/>
                    <a:satOff val="14118"/>
                    <a:lumOff val="10675"/>
                  </a:schemeClr>
                </a:solidFill>
              </a:rPr>
              <a:t>inorder</a:t>
            </a:r>
            <a:r>
              <a:t>(node.right)</a:t>
            </a:r>
          </a:p>
        </p:txBody>
      </p:sp>
      <p:sp>
        <p:nvSpPr>
          <p:cNvPr id="4634" name="postorder(node):…"/>
          <p:cNvSpPr/>
          <p:nvPr/>
        </p:nvSpPr>
        <p:spPr>
          <a:xfrm>
            <a:off x="386531" y="7006558"/>
            <a:ext cx="5481824" cy="207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2700"/>
            </a:pPr>
            <a:r>
              <a:rPr b="1">
                <a:solidFill>
                  <a:schemeClr val="accent6">
                    <a:hueOff val="-241736"/>
                    <a:satOff val="29413"/>
                    <a:lumOff val="20727"/>
                  </a:schemeClr>
                </a:solidFill>
              </a:rPr>
              <a:t>postorder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6">
                    <a:hueOff val="-241736"/>
                    <a:satOff val="29413"/>
                    <a:lumOff val="20727"/>
                  </a:schemeClr>
                </a:solidFill>
              </a:rPr>
              <a:t>postorder</a:t>
            </a:r>
            <a:r>
              <a:t>(node.left)</a:t>
            </a:r>
          </a:p>
          <a:p>
            <a:pPr algn="l">
              <a:defRPr sz="2700"/>
            </a:pPr>
            <a:r>
              <a:t>  </a:t>
            </a:r>
            <a:r>
              <a:rPr b="1">
                <a:solidFill>
                  <a:schemeClr val="accent6">
                    <a:hueOff val="-241736"/>
                    <a:satOff val="29413"/>
                    <a:lumOff val="20727"/>
                  </a:schemeClr>
                </a:solidFill>
              </a:rPr>
              <a:t>postorder</a:t>
            </a:r>
            <a:r>
              <a:t>(node.right)</a:t>
            </a:r>
          </a:p>
          <a:p>
            <a:pPr algn="l">
              <a:defRPr sz="2700"/>
            </a:pPr>
            <a:r>
              <a:t>  </a:t>
            </a:r>
            <a:r>
              <a:rPr b="1"/>
              <a:t>print</a:t>
            </a:r>
            <a:r>
              <a:t>(node.value)</a:t>
            </a:r>
          </a:p>
        </p:txBody>
      </p:sp>
      <p:sp>
        <p:nvSpPr>
          <p:cNvPr id="4635" name="preorder prints before…"/>
          <p:cNvSpPr/>
          <p:nvPr/>
        </p:nvSpPr>
        <p:spPr>
          <a:xfrm>
            <a:off x="6452716" y="2816593"/>
            <a:ext cx="6169968"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pPr>
            <a:r>
              <a:t>preorder prints </a:t>
            </a:r>
            <a:r>
              <a:rPr u="sng"/>
              <a:t>before</a:t>
            </a:r>
            <a:r>
              <a:t> </a:t>
            </a:r>
          </a:p>
          <a:p>
            <a:pPr>
              <a:defRPr sz="3300"/>
            </a:pPr>
            <a:r>
              <a:t>the recursive calls</a:t>
            </a:r>
          </a:p>
        </p:txBody>
      </p:sp>
      <p:sp>
        <p:nvSpPr>
          <p:cNvPr id="4636" name="inorder prints between…"/>
          <p:cNvSpPr/>
          <p:nvPr/>
        </p:nvSpPr>
        <p:spPr>
          <a:xfrm>
            <a:off x="6452716" y="5245836"/>
            <a:ext cx="6169968"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pPr>
            <a:r>
              <a:t>inorder prints </a:t>
            </a:r>
            <a:r>
              <a:rPr u="sng"/>
              <a:t>between</a:t>
            </a:r>
            <a:r>
              <a:t> </a:t>
            </a:r>
          </a:p>
          <a:p>
            <a:pPr>
              <a:defRPr sz="3300"/>
            </a:pPr>
            <a:r>
              <a:t>the recursive calls</a:t>
            </a:r>
          </a:p>
        </p:txBody>
      </p:sp>
      <p:sp>
        <p:nvSpPr>
          <p:cNvPr id="4637" name="postorder prints after…"/>
          <p:cNvSpPr/>
          <p:nvPr/>
        </p:nvSpPr>
        <p:spPr>
          <a:xfrm>
            <a:off x="6452716" y="7675080"/>
            <a:ext cx="6169968"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pPr>
            <a:r>
              <a:t>postorder prints </a:t>
            </a:r>
            <a:r>
              <a:rPr u="sng"/>
              <a:t>after</a:t>
            </a:r>
            <a:r>
              <a:t> </a:t>
            </a:r>
          </a:p>
          <a:p>
            <a:pPr>
              <a:defRPr sz="3300"/>
            </a:pPr>
            <a:r>
              <a:t>the recursive calls</a:t>
            </a:r>
          </a:p>
        </p:txBody>
      </p:sp>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1"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64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64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64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6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65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6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4"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65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8"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65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6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663"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
        <p:nvSpPr>
          <p:cNvPr id="466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665" name="Text"/>
          <p:cNvSpPr/>
          <p:nvPr/>
        </p:nvSpPr>
        <p:spPr>
          <a:xfrm>
            <a:off x="10714521" y="2508250"/>
            <a:ext cx="389558"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 </a:t>
            </a:r>
          </a:p>
        </p:txBody>
      </p:sp>
      <p:sp>
        <p:nvSpPr>
          <p:cNvPr id="4666" name="Print the value of the current node then traverse the left subtree followed by the right subtree."/>
          <p:cNvSpPr/>
          <p:nvPr/>
        </p:nvSpPr>
        <p:spPr>
          <a:xfrm>
            <a:off x="1256200" y="6737350"/>
            <a:ext cx="1034762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Print the value of the current node then traverse the left subtree followed by the right subtree.</a:t>
            </a:r>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0"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67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67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67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6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7"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681"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6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68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68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6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692"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469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694" name="Text"/>
          <p:cNvSpPr/>
          <p:nvPr/>
        </p:nvSpPr>
        <p:spPr>
          <a:xfrm>
            <a:off x="10714521" y="2508250"/>
            <a:ext cx="389558"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 </a:t>
            </a:r>
          </a:p>
        </p:txBody>
      </p:sp>
      <p:sp>
        <p:nvSpPr>
          <p:cNvPr id="4695"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9"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70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2"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703"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704"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6"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9"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710"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7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2"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713"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6"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717"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7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0"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721" name="Order: A"/>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a:t>
            </a:r>
          </a:p>
        </p:txBody>
      </p:sp>
      <p:sp>
        <p:nvSpPr>
          <p:cNvPr id="472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723"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p:txBody>
      </p:sp>
      <p:sp>
        <p:nvSpPr>
          <p:cNvPr id="4724"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8"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72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1"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73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733"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8"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73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7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74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74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7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750" name="Order: A,B"/>
          <p:cNvSpPr/>
          <p:nvPr/>
        </p:nvSpPr>
        <p:spPr>
          <a:xfrm>
            <a:off x="2057400" y="7194549"/>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a:t>
            </a:r>
          </a:p>
        </p:txBody>
      </p:sp>
      <p:sp>
        <p:nvSpPr>
          <p:cNvPr id="475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752"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p:txBody>
      </p:sp>
      <p:sp>
        <p:nvSpPr>
          <p:cNvPr id="4753"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7"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75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76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76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4"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76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7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77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77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7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779" name="Order: A,B,D"/>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a:t>
            </a:r>
          </a:p>
        </p:txBody>
      </p:sp>
      <p:sp>
        <p:nvSpPr>
          <p:cNvPr id="478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781"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D</a:t>
            </a:r>
          </a:p>
        </p:txBody>
      </p:sp>
      <p:sp>
        <p:nvSpPr>
          <p:cNvPr id="478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6"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78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790"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79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79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7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800"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80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8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80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809"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D</a:t>
            </a:r>
          </a:p>
          <a:p>
            <a:pPr/>
            <a:r>
              <a:t>node H</a:t>
            </a:r>
          </a:p>
        </p:txBody>
      </p:sp>
      <p:sp>
        <p:nvSpPr>
          <p:cNvPr id="4810" name="Order: A,B,D,H"/>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a:t>
            </a:r>
          </a:p>
        </p:txBody>
      </p:sp>
      <p:sp>
        <p:nvSpPr>
          <p:cNvPr id="4811"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5"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81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8"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819"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820"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5"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826"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8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8"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829"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2"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833"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8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6"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83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838"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D</a:t>
            </a:r>
          </a:p>
        </p:txBody>
      </p:sp>
      <p:sp>
        <p:nvSpPr>
          <p:cNvPr id="4839" name="Order: A,B,D,H"/>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a:t>
            </a:r>
          </a:p>
        </p:txBody>
      </p:sp>
      <p:sp>
        <p:nvSpPr>
          <p:cNvPr id="484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4"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84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84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84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85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8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7"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85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86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8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86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867"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D</a:t>
            </a:r>
          </a:p>
          <a:p>
            <a:pPr/>
            <a:r>
              <a:t>node I</a:t>
            </a:r>
          </a:p>
        </p:txBody>
      </p:sp>
      <p:sp>
        <p:nvSpPr>
          <p:cNvPr id="4868" name="Order: A,B,D,H,I"/>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a:t>
            </a:r>
          </a:p>
        </p:txBody>
      </p:sp>
      <p:sp>
        <p:nvSpPr>
          <p:cNvPr id="4869"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Is this a BT?"/>
          <p:cNvSpPr/>
          <p:nvPr>
            <p:ph type="title"/>
          </p:nvPr>
        </p:nvSpPr>
        <p:spPr>
          <a:prstGeom prst="rect">
            <a:avLst/>
          </a:prstGeom>
        </p:spPr>
        <p:txBody>
          <a:bodyPr/>
          <a:lstStyle>
            <a:lvl1pPr>
              <a:defRPr b="1"/>
            </a:lvl1pPr>
          </a:lstStyle>
          <a:p>
            <a:pPr/>
            <a:r>
              <a:t>Is this a BT?</a:t>
            </a:r>
          </a:p>
        </p:txBody>
      </p:sp>
      <p:sp>
        <p:nvSpPr>
          <p:cNvPr id="548" name="0"/>
          <p:cNvSpPr/>
          <p:nvPr/>
        </p:nvSpPr>
        <p:spPr>
          <a:xfrm>
            <a:off x="5901231" y="509238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49" name="1"/>
          <p:cNvSpPr/>
          <p:nvPr/>
        </p:nvSpPr>
        <p:spPr>
          <a:xfrm>
            <a:off x="5901231" y="637508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0"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1" name="1"/>
          <p:cNvSpPr/>
          <p:nvPr/>
        </p:nvSpPr>
        <p:spPr>
          <a:xfrm>
            <a:off x="5901231" y="38283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2"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3" name="0"/>
          <p:cNvSpPr/>
          <p:nvPr/>
        </p:nvSpPr>
        <p:spPr>
          <a:xfrm>
            <a:off x="5901231" y="25642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54"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3"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87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87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87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0"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88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8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88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89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8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89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896"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D</a:t>
            </a:r>
          </a:p>
        </p:txBody>
      </p:sp>
      <p:sp>
        <p:nvSpPr>
          <p:cNvPr id="4897" name="Order: A,B,D,H,I"/>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a:t>
            </a:r>
          </a:p>
        </p:txBody>
      </p:sp>
      <p:sp>
        <p:nvSpPr>
          <p:cNvPr id="4898"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2"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90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5"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906"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907"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9"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2"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913"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9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5"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16"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9"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920"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9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3"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92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925"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p:txBody>
      </p:sp>
      <p:sp>
        <p:nvSpPr>
          <p:cNvPr id="4926" name="Order: A,B,D,H,I"/>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a:t>
            </a:r>
          </a:p>
        </p:txBody>
      </p:sp>
      <p:sp>
        <p:nvSpPr>
          <p:cNvPr id="4927"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1"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93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4"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3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93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94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9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4"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4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8"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94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9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95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954"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E</a:t>
            </a:r>
          </a:p>
        </p:txBody>
      </p:sp>
      <p:sp>
        <p:nvSpPr>
          <p:cNvPr id="4955" name="Order: A,B,D,H,I,E"/>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a:t>
            </a:r>
          </a:p>
        </p:txBody>
      </p:sp>
      <p:sp>
        <p:nvSpPr>
          <p:cNvPr id="4956"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0"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96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6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965"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7"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971"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9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7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97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9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98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983"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p:txBody>
      </p:sp>
      <p:sp>
        <p:nvSpPr>
          <p:cNvPr id="4984" name="Order: A,B,D,H,I,E"/>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a:t>
            </a:r>
          </a:p>
        </p:txBody>
      </p:sp>
      <p:sp>
        <p:nvSpPr>
          <p:cNvPr id="4985"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9"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99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2"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93"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994"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6"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9"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000"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50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2"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03"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6"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5007"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50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0"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01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012"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p:txBody>
      </p:sp>
      <p:sp>
        <p:nvSpPr>
          <p:cNvPr id="5013" name="Order: A,B,D,H,I,E"/>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a:t>
            </a:r>
          </a:p>
        </p:txBody>
      </p:sp>
      <p:sp>
        <p:nvSpPr>
          <p:cNvPr id="5014"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8"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01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1"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22"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023"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0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5"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8"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029"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50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1"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32"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5"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5036"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50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9"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04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041"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p:txBody>
      </p:sp>
      <p:sp>
        <p:nvSpPr>
          <p:cNvPr id="5042" name="Order: A,B,D,H,I,E,C"/>
          <p:cNvSpPr/>
          <p:nvPr/>
        </p:nvSpPr>
        <p:spPr>
          <a:xfrm>
            <a:off x="2057400" y="71945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a:t>
            </a:r>
          </a:p>
        </p:txBody>
      </p:sp>
      <p:sp>
        <p:nvSpPr>
          <p:cNvPr id="5043"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4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47"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04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4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5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05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05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5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058"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05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6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6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506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506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06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070"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F</a:t>
            </a:r>
          </a:p>
        </p:txBody>
      </p:sp>
      <p:sp>
        <p:nvSpPr>
          <p:cNvPr id="5071" name="Order: A,B,D,H,I,E,C,F"/>
          <p:cNvSpPr/>
          <p:nvPr/>
        </p:nvSpPr>
        <p:spPr>
          <a:xfrm>
            <a:off x="2057400" y="7194549"/>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a:t>
            </a:r>
          </a:p>
        </p:txBody>
      </p:sp>
      <p:sp>
        <p:nvSpPr>
          <p:cNvPr id="507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6"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07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7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80"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08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08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8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08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08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9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9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5094"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09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09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099"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F</a:t>
            </a:r>
          </a:p>
          <a:p>
            <a:pPr/>
            <a:r>
              <a:t>node J</a:t>
            </a:r>
          </a:p>
        </p:txBody>
      </p:sp>
      <p:sp>
        <p:nvSpPr>
          <p:cNvPr id="5100" name="Order: A,B,D,H,I,E,C,F,J"/>
          <p:cNvSpPr/>
          <p:nvPr/>
        </p:nvSpPr>
        <p:spPr>
          <a:xfrm>
            <a:off x="2057400" y="7194549"/>
            <a:ext cx="672048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a:t>
            </a:r>
          </a:p>
        </p:txBody>
      </p:sp>
      <p:sp>
        <p:nvSpPr>
          <p:cNvPr id="5101"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5"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10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0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8"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09"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10"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1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2"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1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5"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11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1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8"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119"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2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2"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5123"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2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6"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12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128"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F</a:t>
            </a:r>
          </a:p>
        </p:txBody>
      </p:sp>
      <p:sp>
        <p:nvSpPr>
          <p:cNvPr id="5129" name="Order: A,B,D,H,I,E,C,F,J"/>
          <p:cNvSpPr/>
          <p:nvPr/>
        </p:nvSpPr>
        <p:spPr>
          <a:xfrm>
            <a:off x="2057400" y="7194549"/>
            <a:ext cx="672048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a:t>
            </a:r>
          </a:p>
        </p:txBody>
      </p:sp>
      <p:sp>
        <p:nvSpPr>
          <p:cNvPr id="513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4"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13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3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3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3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4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4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14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4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14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4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1"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15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5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15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157"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F</a:t>
            </a:r>
          </a:p>
          <a:p>
            <a:pPr/>
            <a:r>
              <a:t>node K</a:t>
            </a:r>
          </a:p>
        </p:txBody>
      </p:sp>
      <p:sp>
        <p:nvSpPr>
          <p:cNvPr id="5158" name="Order: A,B,D,H,I,E,C,F,J,K"/>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a:t>
            </a:r>
          </a:p>
        </p:txBody>
      </p:sp>
      <p:sp>
        <p:nvSpPr>
          <p:cNvPr id="5159"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 name="Is this a BT?"/>
          <p:cNvSpPr/>
          <p:nvPr>
            <p:ph type="title"/>
          </p:nvPr>
        </p:nvSpPr>
        <p:spPr>
          <a:prstGeom prst="rect">
            <a:avLst/>
          </a:prstGeom>
        </p:spPr>
        <p:txBody>
          <a:bodyPr/>
          <a:lstStyle>
            <a:lvl1pPr>
              <a:defRPr b="1"/>
            </a:lvl1pPr>
          </a:lstStyle>
          <a:p>
            <a:pPr/>
            <a:r>
              <a:t>Is this a BT?</a:t>
            </a:r>
          </a:p>
        </p:txBody>
      </p:sp>
      <p:sp>
        <p:nvSpPr>
          <p:cNvPr id="557" name="0"/>
          <p:cNvSpPr/>
          <p:nvPr/>
        </p:nvSpPr>
        <p:spPr>
          <a:xfrm>
            <a:off x="5901231" y="509238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58" name="1"/>
          <p:cNvSpPr/>
          <p:nvPr/>
        </p:nvSpPr>
        <p:spPr>
          <a:xfrm>
            <a:off x="5901231" y="637508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9"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 name="1"/>
          <p:cNvSpPr/>
          <p:nvPr/>
        </p:nvSpPr>
        <p:spPr>
          <a:xfrm>
            <a:off x="5901231" y="38283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61"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2" name="0"/>
          <p:cNvSpPr/>
          <p:nvPr/>
        </p:nvSpPr>
        <p:spPr>
          <a:xfrm>
            <a:off x="5901231" y="25642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63"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 name="Yes! A degenerate one,…"/>
          <p:cNvSpPr/>
          <p:nvPr/>
        </p:nvSpPr>
        <p:spPr>
          <a:xfrm>
            <a:off x="2948137" y="8020363"/>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 A degenerate one, </a:t>
            </a:r>
          </a:p>
          <a:p>
            <a:pPr/>
            <a:r>
              <a:t>but a BT nonetheless</a:t>
            </a:r>
          </a:p>
        </p:txBody>
      </p:sp>
    </p:spTree>
  </p:cSld>
  <p:clrMapOvr>
    <a:masterClrMapping/>
  </p:clrMapOvr>
  <p:transition xmlns:p14="http://schemas.microsoft.com/office/powerpoint/2010/main" spd="med" advClick="1"/>
</p:sld>
</file>

<file path=ppt/slides/slide2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3"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16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6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6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6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6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7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174"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7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17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7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18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8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18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186"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F</a:t>
            </a:r>
          </a:p>
        </p:txBody>
      </p:sp>
      <p:sp>
        <p:nvSpPr>
          <p:cNvPr id="5187" name="Order: A,B,D,H,I,E,C,F,J,K"/>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a:t>
            </a:r>
          </a:p>
        </p:txBody>
      </p:sp>
      <p:sp>
        <p:nvSpPr>
          <p:cNvPr id="5188"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9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2"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19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9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5"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96"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97"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9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9"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20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2"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203"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20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5"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206"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20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9"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210"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21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3"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21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215"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p:txBody>
      </p:sp>
      <p:sp>
        <p:nvSpPr>
          <p:cNvPr id="5216" name="Order: A,B,D,H,I,E,C,F,J,K"/>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a:t>
            </a:r>
          </a:p>
        </p:txBody>
      </p:sp>
      <p:sp>
        <p:nvSpPr>
          <p:cNvPr id="5217"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1"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22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22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22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22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22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22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1"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23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23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4"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23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23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8"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23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24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24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244"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G</a:t>
            </a:r>
          </a:p>
        </p:txBody>
      </p:sp>
      <p:sp>
        <p:nvSpPr>
          <p:cNvPr id="5245" name="Order: A,B,D,H,I,E,C,F,J,K,G"/>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a:t>
            </a:r>
          </a:p>
        </p:txBody>
      </p:sp>
      <p:sp>
        <p:nvSpPr>
          <p:cNvPr id="5246"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0"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25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25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25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25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25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7"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25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261"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26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26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26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26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26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1"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27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273"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G</a:t>
            </a:r>
          </a:p>
          <a:p>
            <a:pPr/>
            <a:r>
              <a:t>node L</a:t>
            </a:r>
          </a:p>
        </p:txBody>
      </p:sp>
      <p:sp>
        <p:nvSpPr>
          <p:cNvPr id="5274"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A,B,D,H,I,E,C,F,J,K,G,L</a:t>
            </a:r>
          </a:p>
        </p:txBody>
      </p:sp>
      <p:sp>
        <p:nvSpPr>
          <p:cNvPr id="5275"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9"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28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28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2"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283"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284"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28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6"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28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9"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290"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29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2"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293"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29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6"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297"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29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0"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30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302"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G</a:t>
            </a:r>
          </a:p>
        </p:txBody>
      </p:sp>
      <p:sp>
        <p:nvSpPr>
          <p:cNvPr id="5303"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A,B,D,H,I,E,C,F,J,K,G,L</a:t>
            </a:r>
          </a:p>
        </p:txBody>
      </p:sp>
      <p:sp>
        <p:nvSpPr>
          <p:cNvPr id="5304"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8"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30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31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1"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312"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313"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31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5"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31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8"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319"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32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1"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322"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32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5"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326"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32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9"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33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331"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p:txBody>
      </p:sp>
      <p:sp>
        <p:nvSpPr>
          <p:cNvPr id="5332"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A,B,D,H,I,E,C,F,J,K,G,L</a:t>
            </a:r>
          </a:p>
        </p:txBody>
      </p:sp>
      <p:sp>
        <p:nvSpPr>
          <p:cNvPr id="5333"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3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7"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33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33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341"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34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34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34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34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34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35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35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35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35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35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360"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p:txBody>
      </p:sp>
      <p:sp>
        <p:nvSpPr>
          <p:cNvPr id="5361"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A,B,D,H,I,E,C,F,J,K,G,L</a:t>
            </a:r>
          </a:p>
        </p:txBody>
      </p:sp>
      <p:sp>
        <p:nvSpPr>
          <p:cNvPr id="536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6"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36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36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370"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37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37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37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37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37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38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38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38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38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38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389"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A,B,D,H,I,E,C,F,J,K,G,L</a:t>
            </a:r>
          </a:p>
        </p:txBody>
      </p:sp>
      <p:sp>
        <p:nvSpPr>
          <p:cNvPr id="539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4"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39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39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39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9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40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0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40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0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0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0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41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41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41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417" name="Traverse the left subtree, then print the value of the node and continue traversing the right subtree."/>
          <p:cNvSpPr/>
          <p:nvPr/>
        </p:nvSpPr>
        <p:spPr>
          <a:xfrm>
            <a:off x="1256200" y="6737350"/>
            <a:ext cx="1034762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Traverse the left subtree, then print the value of the node and continue traversing the right subtree.</a:t>
            </a:r>
          </a:p>
        </p:txBody>
      </p:sp>
      <p:sp>
        <p:nvSpPr>
          <p:cNvPr id="5418"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2"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42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42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42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42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42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3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43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3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3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3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44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44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44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445" name="Line"/>
          <p:cNvSpPr/>
          <p:nvPr/>
        </p:nvSpPr>
        <p:spPr>
          <a:xfrm>
            <a:off x="4332808" y="6292234"/>
            <a:ext cx="5786984"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6" name="Line"/>
          <p:cNvSpPr/>
          <p:nvPr/>
        </p:nvSpPr>
        <p:spPr>
          <a:xfrm>
            <a:off x="4358208" y="59366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7" name="Line"/>
          <p:cNvSpPr/>
          <p:nvPr/>
        </p:nvSpPr>
        <p:spPr>
          <a:xfrm>
            <a:off x="10098608" y="59239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8" name="In this example our tree is…"/>
          <p:cNvSpPr/>
          <p:nvPr/>
        </p:nvSpPr>
        <p:spPr>
          <a:xfrm>
            <a:off x="3367155" y="7551990"/>
            <a:ext cx="809677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this example our tree is </a:t>
            </a:r>
          </a:p>
          <a:p>
            <a:pPr/>
            <a:r>
              <a:t>a Binary Search Tree.</a:t>
            </a:r>
          </a:p>
        </p:txBody>
      </p:sp>
      <p:sp>
        <p:nvSpPr>
          <p:cNvPr id="5449" name="Line"/>
          <p:cNvSpPr/>
          <p:nvPr/>
        </p:nvSpPr>
        <p:spPr>
          <a:xfrm flipV="1">
            <a:off x="7226300" y="6548356"/>
            <a:ext cx="1" cy="793184"/>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50"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6" name="What is a Binary Search Tree (BST)?"/>
          <p:cNvSpPr/>
          <p:nvPr>
            <p:ph type="title"/>
          </p:nvPr>
        </p:nvSpPr>
        <p:spPr>
          <a:prstGeom prst="rect">
            <a:avLst/>
          </a:prstGeom>
        </p:spPr>
        <p:txBody>
          <a:bodyPr/>
          <a:lstStyle/>
          <a:p>
            <a:pPr defTabSz="508254">
              <a:defRPr b="1" sz="6960"/>
            </a:pPr>
            <a:r>
              <a:t>What is a Binary </a:t>
            </a:r>
            <a:r>
              <a:rPr>
                <a:solidFill>
                  <a:schemeClr val="accent4">
                    <a:hueOff val="102361"/>
                    <a:satOff val="14118"/>
                    <a:lumOff val="10675"/>
                  </a:schemeClr>
                </a:solidFill>
              </a:rPr>
              <a:t>Search</a:t>
            </a:r>
            <a:r>
              <a:t> Tree (BST)?</a:t>
            </a:r>
          </a:p>
        </p:txBody>
      </p:sp>
      <p:sp>
        <p:nvSpPr>
          <p:cNvPr id="567" name="A binary search tree is a binary tree that satisfies the BST invariant: left subtree has smaller elements and right subtree has larger elements."/>
          <p:cNvSpPr/>
          <p:nvPr/>
        </p:nvSpPr>
        <p:spPr>
          <a:xfrm>
            <a:off x="812198" y="2723439"/>
            <a:ext cx="10901751" cy="2806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02412">
              <a:defRPr sz="3784"/>
            </a:pPr>
            <a:r>
              <a:t>A </a:t>
            </a:r>
            <a:r>
              <a:rPr b="1">
                <a:solidFill>
                  <a:schemeClr val="accent2">
                    <a:satOff val="-13916"/>
                    <a:lumOff val="13989"/>
                  </a:schemeClr>
                </a:solidFill>
              </a:rPr>
              <a:t>binary search tree </a:t>
            </a:r>
            <a:r>
              <a:t>is a binary tree that satisfies the </a:t>
            </a:r>
            <a:r>
              <a:rPr b="1">
                <a:solidFill>
                  <a:schemeClr val="accent2">
                    <a:satOff val="-13916"/>
                    <a:lumOff val="13989"/>
                  </a:schemeClr>
                </a:solidFill>
              </a:rPr>
              <a:t>BST invariant</a:t>
            </a:r>
            <a:r>
              <a:t>: left subtree has smaller elements and right subtree has larger elements.</a:t>
            </a:r>
          </a:p>
        </p:txBody>
      </p:sp>
      <p:sp>
        <p:nvSpPr>
          <p:cNvPr id="568" name="2"/>
          <p:cNvSpPr/>
          <p:nvPr/>
        </p:nvSpPr>
        <p:spPr>
          <a:xfrm>
            <a:off x="5061317" y="711855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69" name="1"/>
          <p:cNvSpPr/>
          <p:nvPr/>
        </p:nvSpPr>
        <p:spPr>
          <a:xfrm>
            <a:off x="4211328" y="832024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70" name="3"/>
          <p:cNvSpPr/>
          <p:nvPr/>
        </p:nvSpPr>
        <p:spPr>
          <a:xfrm>
            <a:off x="5855925" y="832024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71" name="Line"/>
          <p:cNvSpPr/>
          <p:nvPr/>
        </p:nvSpPr>
        <p:spPr>
          <a:xfrm flipV="1">
            <a:off x="4846164" y="7868875"/>
            <a:ext cx="373157" cy="4858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 name="Line"/>
          <p:cNvSpPr/>
          <p:nvPr/>
        </p:nvSpPr>
        <p:spPr>
          <a:xfrm flipH="1" flipV="1">
            <a:off x="5723087" y="7870826"/>
            <a:ext cx="327147"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 name="8"/>
          <p:cNvSpPr/>
          <p:nvPr/>
        </p:nvSpPr>
        <p:spPr>
          <a:xfrm>
            <a:off x="8771065" y="5876361"/>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74" name="6"/>
          <p:cNvSpPr/>
          <p:nvPr/>
        </p:nvSpPr>
        <p:spPr>
          <a:xfrm>
            <a:off x="7921076" y="707804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5" name="9"/>
          <p:cNvSpPr/>
          <p:nvPr/>
        </p:nvSpPr>
        <p:spPr>
          <a:xfrm>
            <a:off x="9565673" y="707804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76" name="Line"/>
          <p:cNvSpPr/>
          <p:nvPr/>
        </p:nvSpPr>
        <p:spPr>
          <a:xfrm flipV="1">
            <a:off x="8555912" y="662668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 name="Line"/>
          <p:cNvSpPr/>
          <p:nvPr/>
        </p:nvSpPr>
        <p:spPr>
          <a:xfrm flipH="1" flipV="1">
            <a:off x="9432834" y="662863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 name="2"/>
          <p:cNvSpPr/>
          <p:nvPr/>
        </p:nvSpPr>
        <p:spPr>
          <a:xfrm>
            <a:off x="7320053" y="830994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79" name="7"/>
          <p:cNvSpPr/>
          <p:nvPr/>
        </p:nvSpPr>
        <p:spPr>
          <a:xfrm>
            <a:off x="8427017" y="830994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80" name="Line"/>
          <p:cNvSpPr/>
          <p:nvPr/>
        </p:nvSpPr>
        <p:spPr>
          <a:xfrm flipV="1">
            <a:off x="7845964" y="7876854"/>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 name="Line"/>
          <p:cNvSpPr/>
          <p:nvPr/>
        </p:nvSpPr>
        <p:spPr>
          <a:xfrm flipH="1" flipV="1">
            <a:off x="8515603" y="7870711"/>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2" name="11"/>
          <p:cNvSpPr/>
          <p:nvPr/>
        </p:nvSpPr>
        <p:spPr>
          <a:xfrm>
            <a:off x="9565673" y="836074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3" name="Line"/>
          <p:cNvSpPr/>
          <p:nvPr/>
        </p:nvSpPr>
        <p:spPr>
          <a:xfrm flipV="1">
            <a:off x="9972821" y="7902149"/>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 name="8"/>
          <p:cNvSpPr/>
          <p:nvPr/>
        </p:nvSpPr>
        <p:spPr>
          <a:xfrm>
            <a:off x="2624831" y="584057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85" name="9"/>
          <p:cNvSpPr/>
          <p:nvPr/>
        </p:nvSpPr>
        <p:spPr>
          <a:xfrm>
            <a:off x="2624831" y="711855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86" name="11"/>
          <p:cNvSpPr/>
          <p:nvPr/>
        </p:nvSpPr>
        <p:spPr>
          <a:xfrm>
            <a:off x="2624831" y="840125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7" name="Line"/>
          <p:cNvSpPr/>
          <p:nvPr/>
        </p:nvSpPr>
        <p:spPr>
          <a:xfrm flipV="1">
            <a:off x="3031979" y="794265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8" name="Line"/>
          <p:cNvSpPr/>
          <p:nvPr/>
        </p:nvSpPr>
        <p:spPr>
          <a:xfrm flipV="1">
            <a:off x="3031978" y="6662317"/>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54"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4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4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45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45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4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46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4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4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47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477"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5478"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5479"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83"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4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4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8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4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48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4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9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4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50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5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50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506"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5507"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5508"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12"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5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5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5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51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5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1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5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52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5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5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5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5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53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535"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553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553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41"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5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5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4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54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5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5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5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5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5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55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5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5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5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56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564" name="Order: 1"/>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a:t>
            </a:r>
          </a:p>
        </p:txBody>
      </p:sp>
      <p:sp>
        <p:nvSpPr>
          <p:cNvPr id="5565"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a:p>
            <a:pPr/>
            <a:r>
              <a:t>node 1</a:t>
            </a:r>
          </a:p>
        </p:txBody>
      </p:sp>
      <p:sp>
        <p:nvSpPr>
          <p:cNvPr id="5566"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70"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5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5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7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57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57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5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7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5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8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58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5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8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58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8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58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5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9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59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593" name="Order: 1,3"/>
          <p:cNvSpPr/>
          <p:nvPr/>
        </p:nvSpPr>
        <p:spPr>
          <a:xfrm>
            <a:off x="2057400" y="7194549"/>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a:t>
            </a:r>
          </a:p>
        </p:txBody>
      </p:sp>
      <p:sp>
        <p:nvSpPr>
          <p:cNvPr id="5594"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559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99"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6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6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60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60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6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6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61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6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1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61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6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1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61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6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2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62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622" name="Order: 1,3,5"/>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a:t>
            </a:r>
          </a:p>
        </p:txBody>
      </p:sp>
      <p:sp>
        <p:nvSpPr>
          <p:cNvPr id="5623"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a:p>
            <a:pPr/>
            <a:r>
              <a:t>node 5</a:t>
            </a:r>
          </a:p>
        </p:txBody>
      </p:sp>
      <p:sp>
        <p:nvSpPr>
          <p:cNvPr id="562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28"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6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6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3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63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63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6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3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6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3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63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6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64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6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64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6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65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651"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5652" name="Order: 1,3,5"/>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a:t>
            </a:r>
          </a:p>
        </p:txBody>
      </p:sp>
      <p:sp>
        <p:nvSpPr>
          <p:cNvPr id="5653"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57"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6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6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6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66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6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6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66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6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6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6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6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6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67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680"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5681" name="Order: 1,3,5,6"/>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a:t>
            </a:r>
          </a:p>
        </p:txBody>
      </p:sp>
      <p:sp>
        <p:nvSpPr>
          <p:cNvPr id="5682"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86"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6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6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8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6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6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6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6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6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6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7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7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70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7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70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709"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8</a:t>
            </a:r>
          </a:p>
        </p:txBody>
      </p:sp>
      <p:sp>
        <p:nvSpPr>
          <p:cNvPr id="5710" name="Order: 1,3,5,6,8"/>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a:t>
            </a:r>
          </a:p>
        </p:txBody>
      </p:sp>
      <p:sp>
        <p:nvSpPr>
          <p:cNvPr id="5711"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5"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7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7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71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72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7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72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7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72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7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73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7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73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738"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5739" name="Order: 1,3,5,6,8"/>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a:t>
            </a:r>
          </a:p>
        </p:txBody>
      </p:sp>
      <p:sp>
        <p:nvSpPr>
          <p:cNvPr id="5740"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2" name="Is this a valid BST?"/>
          <p:cNvSpPr/>
          <p:nvPr>
            <p:ph type="title"/>
          </p:nvPr>
        </p:nvSpPr>
        <p:spPr>
          <a:prstGeom prst="rect">
            <a:avLst/>
          </a:prstGeom>
        </p:spPr>
        <p:txBody>
          <a:bodyPr/>
          <a:lstStyle>
            <a:lvl1pPr defTabSz="519937">
              <a:defRPr b="1" sz="7119"/>
            </a:lvl1pPr>
          </a:lstStyle>
          <a:p>
            <a:pPr/>
            <a:r>
              <a:t>Is this a valid BST?</a:t>
            </a:r>
          </a:p>
        </p:txBody>
      </p:sp>
      <p:sp>
        <p:nvSpPr>
          <p:cNvPr id="593" name="4"/>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94" name="3"/>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95" name="3"/>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96"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7"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4"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7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7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74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74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7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75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7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75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7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76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7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76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767"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5768" name="Order: 1,3,5,6,8,11"/>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a:t>
            </a:r>
          </a:p>
        </p:txBody>
      </p:sp>
      <p:sp>
        <p:nvSpPr>
          <p:cNvPr id="5769"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3"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7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7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77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77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7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78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7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78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7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79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7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79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796"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5797" name="Order: 1,3,5,6,8,11"/>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a:t>
            </a:r>
          </a:p>
        </p:txBody>
      </p:sp>
      <p:sp>
        <p:nvSpPr>
          <p:cNvPr id="5798"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2"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80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8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80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0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8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8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81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8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81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8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82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8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2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82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825"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5826" name="Order: 1,3,5,6,8,11"/>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a:t>
            </a:r>
          </a:p>
        </p:txBody>
      </p:sp>
      <p:sp>
        <p:nvSpPr>
          <p:cNvPr id="582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31"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83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8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3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83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3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8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3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8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84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8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84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8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84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8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5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85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854"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a:p>
            <a:pPr/>
            <a:r>
              <a:t>node 12</a:t>
            </a:r>
          </a:p>
        </p:txBody>
      </p:sp>
      <p:sp>
        <p:nvSpPr>
          <p:cNvPr id="5855" name="Order: 1,3,5,6,8,11,12"/>
          <p:cNvSpPr/>
          <p:nvPr/>
        </p:nvSpPr>
        <p:spPr>
          <a:xfrm>
            <a:off x="2057400" y="7194549"/>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a:t>
            </a:r>
          </a:p>
        </p:txBody>
      </p:sp>
      <p:sp>
        <p:nvSpPr>
          <p:cNvPr id="5856"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60"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86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8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6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86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6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8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6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8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7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87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8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7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87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8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7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87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8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8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88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883"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5884" name="Order: 1,3,5,6,8,11,12,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a:t>
            </a:r>
          </a:p>
        </p:txBody>
      </p:sp>
      <p:sp>
        <p:nvSpPr>
          <p:cNvPr id="588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89"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89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8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9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89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9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8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9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8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9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90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9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0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90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9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0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90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9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1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91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912"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a:p>
            <a:pPr/>
            <a:r>
              <a:t>node 14</a:t>
            </a:r>
          </a:p>
        </p:txBody>
      </p:sp>
      <p:sp>
        <p:nvSpPr>
          <p:cNvPr id="5913" name="Order: 1,3,5,6,8,11,12,13,14"/>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a:t>
            </a:r>
          </a:p>
        </p:txBody>
      </p:sp>
      <p:sp>
        <p:nvSpPr>
          <p:cNvPr id="591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18"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91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9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2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92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92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9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2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9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2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92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9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93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9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93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9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94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941"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5942" name="Order: 1,3,5,6,8,11,12,13,14"/>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a:t>
            </a:r>
          </a:p>
        </p:txBody>
      </p:sp>
      <p:sp>
        <p:nvSpPr>
          <p:cNvPr id="5943"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4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47"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94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94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50"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951"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95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95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5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95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5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57"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95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95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60"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961"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96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6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64"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965"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96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6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6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96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970"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5971" name="Order: 1,3,5,6,8,11,12,13,14,15"/>
          <p:cNvSpPr/>
          <p:nvPr/>
        </p:nvSpPr>
        <p:spPr>
          <a:xfrm>
            <a:off x="2057400" y="7194549"/>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a:t>
            </a:r>
          </a:p>
        </p:txBody>
      </p:sp>
      <p:sp>
        <p:nvSpPr>
          <p:cNvPr id="5972"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7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76"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97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97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7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98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98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98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8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98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8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8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98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98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8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99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99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9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9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99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99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9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9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99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999"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p:txBody>
      </p:sp>
      <p:sp>
        <p:nvSpPr>
          <p:cNvPr id="6000" name="Order: 1,3,5,6,8,11,12,13,14,15,17"/>
          <p:cNvSpPr/>
          <p:nvPr/>
        </p:nvSpPr>
        <p:spPr>
          <a:xfrm>
            <a:off x="2057400" y="7194549"/>
            <a:ext cx="94730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a:t>
            </a:r>
          </a:p>
        </p:txBody>
      </p:sp>
      <p:sp>
        <p:nvSpPr>
          <p:cNvPr id="6001"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0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0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05"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00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00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0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00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01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01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1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01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1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1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01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01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1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01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02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2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2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02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02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2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2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02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028"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a:p>
            <a:pPr/>
            <a:r>
              <a:t>node 19</a:t>
            </a:r>
          </a:p>
        </p:txBody>
      </p:sp>
      <p:sp>
        <p:nvSpPr>
          <p:cNvPr id="6029"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030"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Is this a valid BST?"/>
          <p:cNvSpPr/>
          <p:nvPr>
            <p:ph type="title"/>
          </p:nvPr>
        </p:nvSpPr>
        <p:spPr>
          <a:prstGeom prst="rect">
            <a:avLst/>
          </a:prstGeom>
        </p:spPr>
        <p:txBody>
          <a:bodyPr/>
          <a:lstStyle>
            <a:lvl1pPr defTabSz="519937">
              <a:defRPr b="1" sz="7119"/>
            </a:lvl1pPr>
          </a:lstStyle>
          <a:p>
            <a:pPr/>
            <a:r>
              <a:t>Is this a valid BST?</a:t>
            </a:r>
          </a:p>
        </p:txBody>
      </p:sp>
      <p:sp>
        <p:nvSpPr>
          <p:cNvPr id="600" name="It depends on whether you want to allow duplicate values in your tree. BST operations allow for duplicate values, but most of the time we are only interested in having unique elements inside our tree."/>
          <p:cNvSpPr/>
          <p:nvPr/>
        </p:nvSpPr>
        <p:spPr>
          <a:xfrm>
            <a:off x="114324" y="6445249"/>
            <a:ext cx="12776151"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It depends on whether you want to allow duplicate values in your tree. BST operations allow for duplicate values, but most of the time we are only interested in having unique elements inside our tree. </a:t>
            </a:r>
          </a:p>
        </p:txBody>
      </p:sp>
      <p:sp>
        <p:nvSpPr>
          <p:cNvPr id="601" name="4"/>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02" name="3"/>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03" name="3"/>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04"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5"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3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34"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03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03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3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03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03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04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4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04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4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4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04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04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4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04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04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5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5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05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05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5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5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05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057"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p:txBody>
      </p:sp>
      <p:sp>
        <p:nvSpPr>
          <p:cNvPr id="6058"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059"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6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6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63"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06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06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6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06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06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06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7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07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7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7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07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07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7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07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07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7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8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08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08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8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8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08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086"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6087"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088"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9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92"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09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09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9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096"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09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09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9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10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0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0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10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10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0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0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10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0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0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11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11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1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1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11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115"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6116"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11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1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1"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12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12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12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12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12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12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13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13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3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13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13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14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4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4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14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144"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14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4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49"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15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15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5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15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15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15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5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15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5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5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16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16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6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6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16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6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6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16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16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6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7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17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172"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173" name="Notice that with a BST the values printed by the inorder traversal are in increasing order!"/>
          <p:cNvSpPr/>
          <p:nvPr/>
        </p:nvSpPr>
        <p:spPr>
          <a:xfrm>
            <a:off x="114324" y="8070665"/>
            <a:ext cx="1277615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Notice that with a BST the values printed by the inorder traversal are in increasing order!</a:t>
            </a:r>
          </a:p>
        </p:txBody>
      </p:sp>
      <p:sp>
        <p:nvSpPr>
          <p:cNvPr id="6174" name="Line"/>
          <p:cNvSpPr/>
          <p:nvPr/>
        </p:nvSpPr>
        <p:spPr>
          <a:xfrm>
            <a:off x="3952864" y="7878523"/>
            <a:ext cx="8542693"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75" name="Line"/>
          <p:cNvSpPr/>
          <p:nvPr/>
        </p:nvSpPr>
        <p:spPr>
          <a:xfrm flipH="1">
            <a:off x="124701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76" name="Line"/>
          <p:cNvSpPr/>
          <p:nvPr/>
        </p:nvSpPr>
        <p:spPr>
          <a:xfrm flipH="1">
            <a:off x="39738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7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7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8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81"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18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18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8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18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18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18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8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18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9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9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19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19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9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9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19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9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9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19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20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0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0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20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204" name="Traverse the left subtree followed by the right subtree then print the value of the node"/>
          <p:cNvSpPr/>
          <p:nvPr/>
        </p:nvSpPr>
        <p:spPr>
          <a:xfrm>
            <a:off x="1256200" y="6737350"/>
            <a:ext cx="1034762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Traverse the left subtree followed by the right subtree then print the value of the node</a:t>
            </a:r>
          </a:p>
        </p:txBody>
      </p:sp>
      <p:sp>
        <p:nvSpPr>
          <p:cNvPr id="6205"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09"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21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2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1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21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21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2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1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2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1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22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2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2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2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2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2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22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2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3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23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232"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6233"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6234"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38"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23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2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4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24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24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2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4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2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4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24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2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5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5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2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5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25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2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5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26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261"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6262"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6263"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67"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26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2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7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27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27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2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7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2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7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27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2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8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2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28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2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28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290"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6291"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629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96"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29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2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9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30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30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3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3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30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3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1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3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1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31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3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1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31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319" name="Order: 1"/>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a:t>
            </a:r>
          </a:p>
        </p:txBody>
      </p:sp>
      <p:sp>
        <p:nvSpPr>
          <p:cNvPr id="6320"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a:p>
            <a:pPr/>
            <a:r>
              <a:t>node 1</a:t>
            </a:r>
          </a:p>
        </p:txBody>
      </p:sp>
      <p:sp>
        <p:nvSpPr>
          <p:cNvPr id="6321"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08"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09"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 name="Is this a valid BST?"/>
          <p:cNvSpPr/>
          <p:nvPr>
            <p:ph type="title"/>
          </p:nvPr>
        </p:nvSpPr>
        <p:spPr>
          <a:prstGeom prst="rect">
            <a:avLst/>
          </a:prstGeom>
        </p:spPr>
        <p:txBody>
          <a:bodyPr/>
          <a:lstStyle>
            <a:lvl1pPr defTabSz="519937">
              <a:defRPr b="1" sz="7119"/>
            </a:lvl1pPr>
          </a:lstStyle>
          <a:p>
            <a:pPr/>
            <a:r>
              <a:t>Is this a valid BST?</a:t>
            </a:r>
          </a:p>
        </p:txBody>
      </p:sp>
      <p:sp>
        <p:nvSpPr>
          <p:cNvPr id="613"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1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5"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1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7"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1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25"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32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3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2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32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33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3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3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3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3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33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3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3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3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3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4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34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3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4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34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348" name="Order: 1"/>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a:t>
            </a:r>
          </a:p>
        </p:txBody>
      </p:sp>
      <p:sp>
        <p:nvSpPr>
          <p:cNvPr id="6349"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635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54"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3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3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35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35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3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3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36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3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6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3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3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3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37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377" name="Order: 1,5"/>
          <p:cNvSpPr/>
          <p:nvPr/>
        </p:nvSpPr>
        <p:spPr>
          <a:xfrm>
            <a:off x="2057400" y="7194549"/>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a:t>
            </a:r>
          </a:p>
        </p:txBody>
      </p:sp>
      <p:sp>
        <p:nvSpPr>
          <p:cNvPr id="6378"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a:p>
            <a:pPr/>
            <a:r>
              <a:t>node 5</a:t>
            </a:r>
          </a:p>
        </p:txBody>
      </p:sp>
      <p:sp>
        <p:nvSpPr>
          <p:cNvPr id="6379"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3"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3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3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3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38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3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3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3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3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3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40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4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40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406" name="Order: 1,5,3"/>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a:t>
            </a:r>
          </a:p>
        </p:txBody>
      </p:sp>
      <p:sp>
        <p:nvSpPr>
          <p:cNvPr id="6407"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6408"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12"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4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4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4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41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4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1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4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42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4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4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4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4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4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43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435" name="Order: 1,5,3"/>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a:t>
            </a:r>
          </a:p>
        </p:txBody>
      </p:sp>
      <p:sp>
        <p:nvSpPr>
          <p:cNvPr id="6436"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6437"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41"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4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4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4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44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4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4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4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4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4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45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4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4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4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46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464" name="Order: 1,5,3,8"/>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a:t>
            </a:r>
          </a:p>
        </p:txBody>
      </p:sp>
      <p:sp>
        <p:nvSpPr>
          <p:cNvPr id="6465"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8</a:t>
            </a:r>
          </a:p>
        </p:txBody>
      </p:sp>
      <p:sp>
        <p:nvSpPr>
          <p:cNvPr id="6466"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70"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4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4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7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47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47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4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7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4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48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4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48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4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48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4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9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49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493"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a:t>
            </a:r>
          </a:p>
        </p:txBody>
      </p:sp>
      <p:sp>
        <p:nvSpPr>
          <p:cNvPr id="6494"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6495"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99"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5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5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0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50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50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5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0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5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0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51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5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51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5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51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5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2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52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522"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a:t>
            </a:r>
          </a:p>
        </p:txBody>
      </p:sp>
      <p:sp>
        <p:nvSpPr>
          <p:cNvPr id="6523"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6524"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28"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5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5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53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53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5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5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53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5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54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5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54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5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55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551"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a:t>
            </a:r>
          </a:p>
        </p:txBody>
      </p:sp>
      <p:sp>
        <p:nvSpPr>
          <p:cNvPr id="6552"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6553"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57"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5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5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5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56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5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5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56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5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5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5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5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5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57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580"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a:t>
            </a:r>
          </a:p>
        </p:txBody>
      </p:sp>
      <p:sp>
        <p:nvSpPr>
          <p:cNvPr id="6581"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658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86"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5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5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8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5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5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5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5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5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5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6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6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0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60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6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60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609" name="Order: 1,5,3,8,6,12"/>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a:t>
            </a:r>
          </a:p>
        </p:txBody>
      </p:sp>
      <p:sp>
        <p:nvSpPr>
          <p:cNvPr id="6610"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a:p>
            <a:pPr/>
            <a:r>
              <a:t>node 12</a:t>
            </a:r>
          </a:p>
        </p:txBody>
      </p:sp>
      <p:sp>
        <p:nvSpPr>
          <p:cNvPr id="6611"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21"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22"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3"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4"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5" name="Is this a valid BST?"/>
          <p:cNvSpPr/>
          <p:nvPr>
            <p:ph type="title"/>
          </p:nvPr>
        </p:nvSpPr>
        <p:spPr>
          <a:prstGeom prst="rect">
            <a:avLst/>
          </a:prstGeom>
        </p:spPr>
        <p:txBody>
          <a:bodyPr/>
          <a:lstStyle>
            <a:lvl1pPr defTabSz="519937">
              <a:defRPr b="1" sz="7119"/>
            </a:lvl1pPr>
          </a:lstStyle>
          <a:p>
            <a:pPr/>
            <a:r>
              <a:t>Is this a valid BST?</a:t>
            </a:r>
          </a:p>
        </p:txBody>
      </p:sp>
      <p:sp>
        <p:nvSpPr>
          <p:cNvPr id="626"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27"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29"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31"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2" name="Yes!"/>
          <p:cNvSpPr/>
          <p:nvPr/>
        </p:nvSpPr>
        <p:spPr>
          <a:xfrm>
            <a:off x="5894734" y="724600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a:t>
            </a:r>
          </a:p>
        </p:txBody>
      </p:sp>
    </p:spTree>
  </p:cSld>
  <p:clrMapOvr>
    <a:masterClrMapping/>
  </p:clrMapOvr>
  <p:transition xmlns:p14="http://schemas.microsoft.com/office/powerpoint/2010/main" spd="med" advClick="1"/>
</p:sld>
</file>

<file path=ppt/slides/slide2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15"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6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6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1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61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62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6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2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6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2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62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6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2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62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6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3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63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6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3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63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638" name="Order: 1,5,3,8,6,12"/>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a:t>
            </a:r>
          </a:p>
        </p:txBody>
      </p:sp>
      <p:sp>
        <p:nvSpPr>
          <p:cNvPr id="6639"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664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44"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6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6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4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64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64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6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6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65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6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65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6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6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66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6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6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66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667" name="Order: 1,5,3,8,6,12,14"/>
          <p:cNvSpPr/>
          <p:nvPr/>
        </p:nvSpPr>
        <p:spPr>
          <a:xfrm>
            <a:off x="2057400" y="7194549"/>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a:t>
            </a:r>
          </a:p>
        </p:txBody>
      </p:sp>
      <p:sp>
        <p:nvSpPr>
          <p:cNvPr id="6668"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a:p>
            <a:pPr/>
            <a:r>
              <a:t>node 14</a:t>
            </a:r>
          </a:p>
        </p:txBody>
      </p:sp>
      <p:sp>
        <p:nvSpPr>
          <p:cNvPr id="6669"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73"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6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6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7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67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67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6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8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6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8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68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6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8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68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6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9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69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6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9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69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696" name="Order: 1,5,3,8,6,12,14,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a:t>
            </a:r>
          </a:p>
        </p:txBody>
      </p:sp>
      <p:sp>
        <p:nvSpPr>
          <p:cNvPr id="6697"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6698"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02"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70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7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05"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706"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70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7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0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7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2"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71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7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5"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716"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7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9"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720"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7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2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72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725" name="Order: 1,5,3,8,6,12,14,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a:t>
            </a:r>
          </a:p>
        </p:txBody>
      </p:sp>
      <p:sp>
        <p:nvSpPr>
          <p:cNvPr id="6726"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6727"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31"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73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7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3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73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73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7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3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7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4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74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7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4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74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7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4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74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7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5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75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754" name="Order: 1,5,3,8,6,12,14,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a:t>
            </a:r>
          </a:p>
        </p:txBody>
      </p:sp>
      <p:sp>
        <p:nvSpPr>
          <p:cNvPr id="6755"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p:txBody>
      </p:sp>
      <p:sp>
        <p:nvSpPr>
          <p:cNvPr id="6756"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60"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76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7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6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76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76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7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6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7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7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77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7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7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77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7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7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77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7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8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78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783" name="Order: 1,5,3,8,6,12,14,13,19"/>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1,5,3,8,6,12,14,13,19</a:t>
            </a:r>
          </a:p>
        </p:txBody>
      </p:sp>
      <p:sp>
        <p:nvSpPr>
          <p:cNvPr id="6784"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a:p>
            <a:pPr/>
            <a:r>
              <a:t>node 19</a:t>
            </a:r>
          </a:p>
        </p:txBody>
      </p:sp>
      <p:sp>
        <p:nvSpPr>
          <p:cNvPr id="6785"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89"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79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7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9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79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79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7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9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7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9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80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8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0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0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8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0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80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8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1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81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812" name="Order: 1,5,3,8,6,12,14,13,19,17"/>
          <p:cNvSpPr/>
          <p:nvPr/>
        </p:nvSpPr>
        <p:spPr>
          <a:xfrm>
            <a:off x="2057400" y="7194549"/>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1,5,3,8,6,12,14,13,19,17</a:t>
            </a:r>
          </a:p>
        </p:txBody>
      </p:sp>
      <p:sp>
        <p:nvSpPr>
          <p:cNvPr id="6813"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p:txBody>
      </p:sp>
      <p:sp>
        <p:nvSpPr>
          <p:cNvPr id="6814"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18"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81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8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2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82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82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8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2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8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2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82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8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3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3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8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3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83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8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3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84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841" name="Order: 1,5,3,8,6,12,14,13,19,17,15"/>
          <p:cNvSpPr/>
          <p:nvPr/>
        </p:nvSpPr>
        <p:spPr>
          <a:xfrm>
            <a:off x="2057400" y="7194549"/>
            <a:ext cx="94730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1,5,3,8,6,12,14,13,19,17,15</a:t>
            </a:r>
          </a:p>
        </p:txBody>
      </p:sp>
      <p:sp>
        <p:nvSpPr>
          <p:cNvPr id="6842"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6843"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4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4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47"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84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84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5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851"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85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85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5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85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5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5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85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85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6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6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86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6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6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86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86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6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6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86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870" name="Order: 1,5,3,8,6,12,14,13,19,17,15,11"/>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1,5,3,8,6,12,14,13,19,17,15,11</a:t>
            </a:r>
          </a:p>
        </p:txBody>
      </p:sp>
      <p:sp>
        <p:nvSpPr>
          <p:cNvPr id="6871"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687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7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7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76"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87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87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7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88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88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88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8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88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8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8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88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88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8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9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89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9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9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89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89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9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9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89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899" name="Order: 1,5,3,8,6,12,14,13,19,17,15,11"/>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1,5,3,8,6,12,14,13,19,17,15,11</a:t>
            </a:r>
          </a:p>
        </p:txBody>
      </p:sp>
      <p:sp>
        <p:nvSpPr>
          <p:cNvPr id="690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Outline"/>
          <p:cNvSpPr/>
          <p:nvPr>
            <p:ph type="title"/>
          </p:nvPr>
        </p:nvSpPr>
        <p:spPr>
          <a:prstGeom prst="rect">
            <a:avLst/>
          </a:prstGeom>
        </p:spPr>
        <p:txBody>
          <a:bodyPr/>
          <a:lstStyle>
            <a:lvl1pPr>
              <a:defRPr b="1"/>
            </a:lvl1pPr>
          </a:lstStyle>
          <a:p>
            <a:pPr/>
            <a:r>
              <a:t>Outline</a:t>
            </a:r>
          </a:p>
        </p:txBody>
      </p:sp>
      <p:sp>
        <p:nvSpPr>
          <p:cNvPr id="126" name="How to insert nodes into a BST…"/>
          <p:cNvSpPr/>
          <p:nvPr>
            <p:ph type="body" idx="1"/>
          </p:nvPr>
        </p:nvSpPr>
        <p:spPr>
          <a:xfrm>
            <a:off x="1264173" y="1949862"/>
            <a:ext cx="11295257" cy="7221805"/>
          </a:xfrm>
          <a:prstGeom prst="rect">
            <a:avLst/>
          </a:prstGeom>
        </p:spPr>
        <p:txBody>
          <a:bodyPr/>
          <a:lstStyle/>
          <a:p>
            <a:pPr>
              <a:spcBef>
                <a:spcPts val="4000"/>
              </a:spcBef>
              <a:defRPr sz="4300"/>
            </a:pPr>
            <a:r>
              <a:t>How to insert nodes into a BST</a:t>
            </a:r>
          </a:p>
          <a:p>
            <a:pPr>
              <a:spcBef>
                <a:spcPts val="4000"/>
              </a:spcBef>
              <a:defRPr sz="4300"/>
            </a:pPr>
            <a:r>
              <a:t>How to remove nodes from a BST</a:t>
            </a:r>
          </a:p>
          <a:p>
            <a:pPr>
              <a:spcBef>
                <a:spcPts val="4000"/>
              </a:spcBef>
              <a:defRPr sz="4800"/>
            </a:pPr>
            <a:r>
              <a:t>Binary tree traversals</a:t>
            </a:r>
          </a:p>
          <a:p>
            <a:pPr lvl="1">
              <a:spcBef>
                <a:spcPts val="4000"/>
              </a:spcBef>
              <a:defRPr sz="4800"/>
            </a:pPr>
            <a:r>
              <a:t>preorder, inorder, postorder, and level order traversals</a:t>
            </a:r>
          </a:p>
          <a:p>
            <a:pPr>
              <a:spcBef>
                <a:spcPts val="4000"/>
              </a:spcBef>
              <a:defRPr sz="4300"/>
            </a:pPr>
            <a:r>
              <a:t>A glance at some source code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 name="Y"/>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Y</a:t>
            </a:r>
          </a:p>
        </p:txBody>
      </p:sp>
      <p:sp>
        <p:nvSpPr>
          <p:cNvPr id="635" name="C"/>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36" name="D"/>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37"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 name="Is this a valid BST?"/>
          <p:cNvSpPr/>
          <p:nvPr>
            <p:ph type="title"/>
          </p:nvPr>
        </p:nvSpPr>
        <p:spPr>
          <a:prstGeom prst="rect">
            <a:avLst/>
          </a:prstGeom>
        </p:spPr>
        <p:txBody>
          <a:bodyPr/>
          <a:lstStyle>
            <a:lvl1pPr defTabSz="519937">
              <a:defRPr b="1" sz="7119"/>
            </a:lvl1pPr>
          </a:lstStyle>
          <a:p>
            <a:pPr/>
            <a:r>
              <a:t>Is this a valid BST?</a:t>
            </a:r>
          </a:p>
        </p:txBody>
      </p:sp>
      <p:sp>
        <p:nvSpPr>
          <p:cNvPr id="640" name="A"/>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41"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 name="Z"/>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Z</a:t>
            </a:r>
          </a:p>
        </p:txBody>
      </p:sp>
      <p:sp>
        <p:nvSpPr>
          <p:cNvPr id="643"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4" name="X"/>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645"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0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0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04"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6905"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90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07"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908"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909"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1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11"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91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1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14"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915"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91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17"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918"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91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2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21"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922"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92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2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25"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926"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a level order traversal we want to print the nodes as they appear one layer at a time.</a:t>
            </a:r>
          </a:p>
        </p:txBody>
      </p:sp>
    </p:spTree>
  </p:cSld>
  <p:clrMapOvr>
    <a:masterClrMapping/>
  </p:clrMapOvr>
  <p:transition xmlns:p14="http://schemas.microsoft.com/office/powerpoint/2010/main" spd="med" advClick="1"/>
</p:sld>
</file>

<file path=ppt/slides/slide3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28"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29"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30"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6931"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932"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33"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934"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935"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36"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37"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938"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39"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40"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941"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942"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43"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944"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945"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46"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47"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948"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949"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50"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51"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952"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a level order traversal we want to print the nodes as they appear one layer at a time.</a:t>
            </a:r>
          </a:p>
        </p:txBody>
      </p:sp>
      <p:sp>
        <p:nvSpPr>
          <p:cNvPr id="6953" name="Order: 11"/>
          <p:cNvSpPr/>
          <p:nvPr/>
        </p:nvSpPr>
        <p:spPr>
          <a:xfrm>
            <a:off x="2022730" y="7819722"/>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a:t>
            </a:r>
          </a:p>
        </p:txBody>
      </p:sp>
    </p:spTree>
  </p:cSld>
  <p:clrMapOvr>
    <a:masterClrMapping/>
  </p:clrMapOvr>
  <p:transition xmlns:p14="http://schemas.microsoft.com/office/powerpoint/2010/main" spd="med" advClick="1"/>
</p:sld>
</file>

<file path=ppt/slides/slide3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5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5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57"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695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95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60"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96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96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6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64"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96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6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67"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96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96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70"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971"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97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7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7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975"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97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7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78"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979"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a level order traversal we want to print the nodes as they appear one layer at a time.</a:t>
            </a:r>
          </a:p>
        </p:txBody>
      </p:sp>
      <p:sp>
        <p:nvSpPr>
          <p:cNvPr id="6980" name="Order: 11,6,15"/>
          <p:cNvSpPr/>
          <p:nvPr/>
        </p:nvSpPr>
        <p:spPr>
          <a:xfrm>
            <a:off x="2022730" y="7819722"/>
            <a:ext cx="39679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a:t>
            </a:r>
          </a:p>
        </p:txBody>
      </p:sp>
    </p:spTree>
  </p:cSld>
  <p:clrMapOvr>
    <a:masterClrMapping/>
  </p:clrMapOvr>
  <p:transition xmlns:p14="http://schemas.microsoft.com/office/powerpoint/2010/main" spd="med" advClick="1"/>
</p:sld>
</file>

<file path=ppt/slides/slide3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8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8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84"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6985"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98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87"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988"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989"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9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1"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99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4"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995"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99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7"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998"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99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1"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002"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00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5"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006"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a level order traversal we want to print the nodes as they appear one layer at a time.</a:t>
            </a:r>
          </a:p>
        </p:txBody>
      </p:sp>
      <p:sp>
        <p:nvSpPr>
          <p:cNvPr id="7007" name="Order: 11,6,15,3,8,13,17"/>
          <p:cNvSpPr/>
          <p:nvPr/>
        </p:nvSpPr>
        <p:spPr>
          <a:xfrm>
            <a:off x="2022730" y="7809738"/>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a:t>
            </a:r>
          </a:p>
        </p:txBody>
      </p:sp>
    </p:spTree>
  </p:cSld>
  <p:clrMapOvr>
    <a:masterClrMapping/>
  </p:clrMapOvr>
  <p:transition xmlns:p14="http://schemas.microsoft.com/office/powerpoint/2010/main" spd="med" advClick="1"/>
</p:sld>
</file>

<file path=ppt/slides/slide3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0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1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11"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01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01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1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01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01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1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1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01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02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02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025"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02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8"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029"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03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2"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033"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a level order traversal we want to print the nodes as they appear one layer at a time.</a:t>
            </a:r>
          </a:p>
        </p:txBody>
      </p:sp>
      <p:sp>
        <p:nvSpPr>
          <p:cNvPr id="7034" name="Order: 11,6,15,3,8,13,17,1,5,12,14,19"/>
          <p:cNvSpPr/>
          <p:nvPr/>
        </p:nvSpPr>
        <p:spPr>
          <a:xfrm>
            <a:off x="2022730" y="7809738"/>
            <a:ext cx="102988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11,6,15,3,8,13,17,1,5,12,14,19</a:t>
            </a:r>
          </a:p>
        </p:txBody>
      </p:sp>
    </p:spTree>
  </p:cSld>
  <p:clrMapOvr>
    <a:masterClrMapping/>
  </p:clrMapOvr>
  <p:transition xmlns:p14="http://schemas.microsoft.com/office/powerpoint/2010/main" spd="med" advClick="1"/>
</p:sld>
</file>

<file path=ppt/slides/slide3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36"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7"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8"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039"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040"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1"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042"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043"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44"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5"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046"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7"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8"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049"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050"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1"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052"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053"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4"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5"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056"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057"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8"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9"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060" name="To obtain this ordering we want to do a Breadth First Search (BFS) from the root node down to the leaf nodes."/>
          <p:cNvSpPr/>
          <p:nvPr/>
        </p:nvSpPr>
        <p:spPr>
          <a:xfrm>
            <a:off x="1526915" y="6386145"/>
            <a:ext cx="1029971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obtain this ordering we want to do a </a:t>
            </a:r>
            <a:r>
              <a:rPr b="1">
                <a:solidFill>
                  <a:schemeClr val="accent2">
                    <a:satOff val="-13916"/>
                    <a:lumOff val="13989"/>
                  </a:schemeClr>
                </a:solidFill>
              </a:rPr>
              <a:t>Breadth First Search</a:t>
            </a:r>
            <a:r>
              <a:t> (BFS) from the root node down to the leaf nodes.</a:t>
            </a:r>
          </a:p>
        </p:txBody>
      </p:sp>
    </p:spTree>
  </p:cSld>
  <p:clrMapOvr>
    <a:masterClrMapping/>
  </p:clrMapOvr>
  <p:transition xmlns:p14="http://schemas.microsoft.com/office/powerpoint/2010/main" spd="med" advClick="1"/>
</p:sld>
</file>

<file path=ppt/slides/slide3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6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6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64"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065"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06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67"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068"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069"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7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1"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07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4"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075"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07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7"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078"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07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1"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082"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08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5"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086"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087" name="To do a BFS we will need to maintain a Queue of the nodes left to explore."/>
          <p:cNvSpPr/>
          <p:nvPr/>
        </p:nvSpPr>
        <p:spPr>
          <a:xfrm>
            <a:off x="1249866" y="5801186"/>
            <a:ext cx="10594585"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do a BFS we will need to maintain a </a:t>
            </a:r>
            <a:r>
              <a:rPr b="1">
                <a:solidFill>
                  <a:schemeClr val="accent4">
                    <a:hueOff val="102361"/>
                    <a:satOff val="14118"/>
                    <a:lumOff val="10675"/>
                  </a:schemeClr>
                </a:solidFill>
              </a:rPr>
              <a:t>Queue</a:t>
            </a:r>
            <a:r>
              <a:t> of the nodes left to explore.</a:t>
            </a:r>
          </a:p>
        </p:txBody>
      </p:sp>
      <p:sp>
        <p:nvSpPr>
          <p:cNvPr id="7088" name="Begin with the root inside of the queue and finish when the queue is empty."/>
          <p:cNvSpPr/>
          <p:nvPr/>
        </p:nvSpPr>
        <p:spPr>
          <a:xfrm>
            <a:off x="176647" y="7630377"/>
            <a:ext cx="1248005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Begin with the root inside of the queue and finish when the queue is empty.</a:t>
            </a:r>
          </a:p>
        </p:txBody>
      </p:sp>
    </p:spTree>
  </p:cSld>
  <p:clrMapOvr>
    <a:masterClrMapping/>
  </p:clrMapOvr>
  <p:transition xmlns:p14="http://schemas.microsoft.com/office/powerpoint/2010/main" spd="med" advClick="1"/>
</p:sld>
</file>

<file path=ppt/slides/slide3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90"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1"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2"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093"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094"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5"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096"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097"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98"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9"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100"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1"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2"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103"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104"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5"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106"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107"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8"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9"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110"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111"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12"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13"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114"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115" name="node 11"/>
          <p:cNvSpPr/>
          <p:nvPr/>
        </p:nvSpPr>
        <p:spPr>
          <a:xfrm>
            <a:off x="10358648" y="1921558"/>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7116" name="At each iteration we add the left child and then the right child of the current node to our Queue."/>
          <p:cNvSpPr/>
          <p:nvPr/>
        </p:nvSpPr>
        <p:spPr>
          <a:xfrm>
            <a:off x="1448688" y="6512061"/>
            <a:ext cx="1038268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At each iteration we add the left child and then the right child of the current node to our Queue.</a:t>
            </a:r>
          </a:p>
        </p:txBody>
      </p:sp>
    </p:spTree>
  </p:cSld>
  <p:clrMapOvr>
    <a:masterClrMapping/>
  </p:clrMapOvr>
  <p:transition xmlns:p14="http://schemas.microsoft.com/office/powerpoint/2010/main" spd="med" advClick="1"/>
</p:sld>
</file>

<file path=ppt/slides/slide3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18"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19"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0"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121"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122"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3"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124"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125"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26"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7"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128"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9"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30"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131"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132"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33"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134"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135"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36"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37"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138"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139"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0"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1"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142"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143" name="Order: 11"/>
          <p:cNvSpPr/>
          <p:nvPr/>
        </p:nvSpPr>
        <p:spPr>
          <a:xfrm>
            <a:off x="2057400" y="7194549"/>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a:t>
            </a:r>
          </a:p>
        </p:txBody>
      </p:sp>
      <p:sp>
        <p:nvSpPr>
          <p:cNvPr id="7144" name="node 6…"/>
          <p:cNvSpPr/>
          <p:nvPr/>
        </p:nvSpPr>
        <p:spPr>
          <a:xfrm>
            <a:off x="10358648" y="1921558"/>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6</a:t>
            </a:r>
          </a:p>
          <a:p>
            <a:pPr/>
            <a:r>
              <a:t>node 15</a:t>
            </a:r>
          </a:p>
        </p:txBody>
      </p:sp>
    </p:spTree>
  </p:cSld>
  <p:clrMapOvr>
    <a:masterClrMapping/>
  </p:clrMapOvr>
  <p:transition xmlns:p14="http://schemas.microsoft.com/office/powerpoint/2010/main" spd="med" advClick="1"/>
</p:sld>
</file>

<file path=ppt/slides/slide3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46"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7"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8"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149"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150"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1"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152"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153"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54"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5"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156"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7"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8"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159"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160"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61"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162"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163"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64"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65"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166"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167"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68"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69"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170"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171" name="Order: 11,6"/>
          <p:cNvSpPr/>
          <p:nvPr/>
        </p:nvSpPr>
        <p:spPr>
          <a:xfrm>
            <a:off x="2057400" y="71945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a:t>
            </a:r>
          </a:p>
        </p:txBody>
      </p:sp>
      <p:sp>
        <p:nvSpPr>
          <p:cNvPr id="7172" name="node 15…"/>
          <p:cNvSpPr/>
          <p:nvPr/>
        </p:nvSpPr>
        <p:spPr>
          <a:xfrm>
            <a:off x="10221019" y="1921558"/>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15</a:t>
            </a:r>
          </a:p>
          <a:p>
            <a:pPr/>
            <a:r>
              <a:t>node 3</a:t>
            </a:r>
          </a:p>
          <a:p>
            <a:pPr/>
            <a:r>
              <a:t>node 8</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Y"/>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Y</a:t>
            </a:r>
          </a:p>
        </p:txBody>
      </p:sp>
      <p:sp>
        <p:nvSpPr>
          <p:cNvPr id="648" name="C"/>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49" name="D"/>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5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2" name="Is this a valid BST?"/>
          <p:cNvSpPr/>
          <p:nvPr>
            <p:ph type="title"/>
          </p:nvPr>
        </p:nvSpPr>
        <p:spPr>
          <a:prstGeom prst="rect">
            <a:avLst/>
          </a:prstGeom>
        </p:spPr>
        <p:txBody>
          <a:bodyPr/>
          <a:lstStyle>
            <a:lvl1pPr defTabSz="519937">
              <a:defRPr b="1" sz="7119"/>
            </a:lvl1pPr>
          </a:lstStyle>
          <a:p>
            <a:pPr/>
            <a:r>
              <a:t>Is this a valid BST?</a:t>
            </a:r>
          </a:p>
        </p:txBody>
      </p:sp>
      <p:sp>
        <p:nvSpPr>
          <p:cNvPr id="653" name="A"/>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5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5" name="Z"/>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Z</a:t>
            </a:r>
          </a:p>
        </p:txBody>
      </p:sp>
      <p:sp>
        <p:nvSpPr>
          <p:cNvPr id="65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 name="X"/>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65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 name="Yes! We are not limited to only using numbers. Any data that can be ordered can be placed inside a BST."/>
          <p:cNvSpPr/>
          <p:nvPr/>
        </p:nvSpPr>
        <p:spPr>
          <a:xfrm>
            <a:off x="1030783" y="7030103"/>
            <a:ext cx="1094323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Yes! We are not limited to only using numbers. Any data that can be ordered can be placed inside a BST.</a:t>
            </a:r>
          </a:p>
        </p:txBody>
      </p:sp>
    </p:spTree>
  </p:cSld>
  <p:clrMapOvr>
    <a:masterClrMapping/>
  </p:clrMapOvr>
  <p:transition xmlns:p14="http://schemas.microsoft.com/office/powerpoint/2010/main" spd="med" advClick="1"/>
</p:sld>
</file>

<file path=ppt/slides/slide3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74"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75"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76"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177"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178"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79"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180"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181"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82"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3"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184"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5"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6"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187"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188"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9"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190"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191"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92"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93"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194"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195"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96"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97"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198"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199" name="Order: 11,6,15"/>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a:t>
            </a:r>
          </a:p>
        </p:txBody>
      </p:sp>
      <p:sp>
        <p:nvSpPr>
          <p:cNvPr id="7200" name="node 3…"/>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3</a:t>
            </a:r>
          </a:p>
          <a:p>
            <a:pPr/>
            <a:r>
              <a:t>node 8</a:t>
            </a:r>
          </a:p>
          <a:p>
            <a:pPr/>
            <a:r>
              <a:t>node 13</a:t>
            </a:r>
          </a:p>
          <a:p>
            <a:pPr/>
            <a:r>
              <a:t>node 17</a:t>
            </a:r>
          </a:p>
        </p:txBody>
      </p:sp>
    </p:spTree>
  </p:cSld>
  <p:clrMapOvr>
    <a:masterClrMapping/>
  </p:clrMapOvr>
  <p:transition xmlns:p14="http://schemas.microsoft.com/office/powerpoint/2010/main" spd="med" advClick="1"/>
</p:sld>
</file>

<file path=ppt/slides/slide3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0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0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04"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205"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20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07"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208"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209"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21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11"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21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1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14"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215"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21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17"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218"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21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2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21"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222"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22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2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25"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226"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227" name="node 8…"/>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8</a:t>
            </a:r>
          </a:p>
          <a:p>
            <a:pPr/>
            <a:r>
              <a:t>node 13</a:t>
            </a:r>
          </a:p>
          <a:p>
            <a:pPr/>
            <a:r>
              <a:t>node 17</a:t>
            </a:r>
          </a:p>
          <a:p>
            <a:pPr/>
            <a:r>
              <a:t>node 1</a:t>
            </a:r>
          </a:p>
          <a:p>
            <a:pPr/>
            <a:r>
              <a:t>node 5</a:t>
            </a:r>
          </a:p>
        </p:txBody>
      </p:sp>
      <p:sp>
        <p:nvSpPr>
          <p:cNvPr id="7228" name="Order: 11,6,15,3"/>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a:t>
            </a:r>
          </a:p>
        </p:txBody>
      </p:sp>
    </p:spTree>
  </p:cSld>
  <p:clrMapOvr>
    <a:masterClrMapping/>
  </p:clrMapOvr>
  <p:transition xmlns:p14="http://schemas.microsoft.com/office/powerpoint/2010/main" spd="med" advClick="1"/>
</p:sld>
</file>

<file path=ppt/slides/slide3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30"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31"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32"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233"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234"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35"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236"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237"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238"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39"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240"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41"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42"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243"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244"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45"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246"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247"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48"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49"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250"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251"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52"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53"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254"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255" name="node 13…"/>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13</a:t>
            </a:r>
          </a:p>
          <a:p>
            <a:pPr/>
            <a:r>
              <a:t>node 17</a:t>
            </a:r>
          </a:p>
          <a:p>
            <a:pPr/>
            <a:r>
              <a:t>node 1</a:t>
            </a:r>
          </a:p>
          <a:p>
            <a:pPr/>
            <a:r>
              <a:t>node 5</a:t>
            </a:r>
          </a:p>
        </p:txBody>
      </p:sp>
      <p:sp>
        <p:nvSpPr>
          <p:cNvPr id="7256" name="Order: 11,6,15,3,8"/>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a:t>
            </a:r>
          </a:p>
        </p:txBody>
      </p:sp>
    </p:spTree>
  </p:cSld>
  <p:clrMapOvr>
    <a:masterClrMapping/>
  </p:clrMapOvr>
  <p:transition xmlns:p14="http://schemas.microsoft.com/office/powerpoint/2010/main" spd="med" advClick="1"/>
</p:sld>
</file>

<file path=ppt/slides/slide3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8"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59"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60"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261"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262"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63"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264"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265"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266"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67"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268"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69"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70"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271"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272"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73"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274"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275"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76"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77"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278"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279"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80"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81"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282"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283" name="node 17…"/>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17</a:t>
            </a:r>
          </a:p>
          <a:p>
            <a:pPr/>
            <a:r>
              <a:t>node 1</a:t>
            </a:r>
          </a:p>
          <a:p>
            <a:pPr/>
            <a:r>
              <a:t>node 5</a:t>
            </a:r>
          </a:p>
          <a:p>
            <a:pPr/>
            <a:r>
              <a:t>node 12</a:t>
            </a:r>
          </a:p>
          <a:p>
            <a:pPr/>
            <a:r>
              <a:t>node 14</a:t>
            </a:r>
          </a:p>
        </p:txBody>
      </p:sp>
      <p:sp>
        <p:nvSpPr>
          <p:cNvPr id="7284" name="Order: 11,6,15,3,8,13"/>
          <p:cNvSpPr/>
          <p:nvPr/>
        </p:nvSpPr>
        <p:spPr>
          <a:xfrm>
            <a:off x="2057400" y="7194549"/>
            <a:ext cx="58947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a:t>
            </a:r>
          </a:p>
        </p:txBody>
      </p:sp>
    </p:spTree>
  </p:cSld>
  <p:clrMapOvr>
    <a:masterClrMapping/>
  </p:clrMapOvr>
  <p:transition xmlns:p14="http://schemas.microsoft.com/office/powerpoint/2010/main" spd="med" advClick="1"/>
</p:sld>
</file>

<file path=ppt/slides/slide3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86"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87"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88"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289"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290"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91"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292"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293"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294"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95"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296"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97"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98"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299"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300"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01"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302"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303"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04"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05"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306"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307"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08"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09"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310"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311" name="node 1…"/>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a:t>
            </a:r>
          </a:p>
          <a:p>
            <a:pPr/>
            <a:r>
              <a:t>node 5</a:t>
            </a:r>
          </a:p>
          <a:p>
            <a:pPr/>
            <a:r>
              <a:t>node 12</a:t>
            </a:r>
          </a:p>
          <a:p>
            <a:pPr/>
            <a:r>
              <a:t>node 14</a:t>
            </a:r>
          </a:p>
          <a:p>
            <a:pPr/>
            <a:r>
              <a:t>node 19</a:t>
            </a:r>
          </a:p>
        </p:txBody>
      </p:sp>
      <p:sp>
        <p:nvSpPr>
          <p:cNvPr id="7312" name="Order: 11,6,15,3,8,13,17"/>
          <p:cNvSpPr/>
          <p:nvPr/>
        </p:nvSpPr>
        <p:spPr>
          <a:xfrm>
            <a:off x="2057400" y="7194549"/>
            <a:ext cx="672048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a:t>
            </a:r>
          </a:p>
        </p:txBody>
      </p:sp>
    </p:spTree>
  </p:cSld>
  <p:clrMapOvr>
    <a:masterClrMapping/>
  </p:clrMapOvr>
  <p:transition xmlns:p14="http://schemas.microsoft.com/office/powerpoint/2010/main" spd="med" advClick="1"/>
</p:sld>
</file>

<file path=ppt/slides/slide3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14"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15"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16"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317"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318"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19"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320"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321"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322"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23"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324"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25"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26"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327"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328"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29"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330"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331"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32"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33"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334"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335"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36"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37"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338"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339" name="node 5…"/>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5</a:t>
            </a:r>
          </a:p>
          <a:p>
            <a:pPr/>
            <a:r>
              <a:t>node 12</a:t>
            </a:r>
          </a:p>
          <a:p>
            <a:pPr/>
            <a:r>
              <a:t>node 14</a:t>
            </a:r>
          </a:p>
          <a:p>
            <a:pPr/>
            <a:r>
              <a:t>node 19</a:t>
            </a:r>
          </a:p>
        </p:txBody>
      </p:sp>
      <p:sp>
        <p:nvSpPr>
          <p:cNvPr id="7340" name="Order: 11,6,15,3,8,13,17,1"/>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a:t>
            </a:r>
          </a:p>
        </p:txBody>
      </p:sp>
    </p:spTree>
  </p:cSld>
  <p:clrMapOvr>
    <a:masterClrMapping/>
  </p:clrMapOvr>
  <p:transition xmlns:p14="http://schemas.microsoft.com/office/powerpoint/2010/main" spd="med" advClick="1"/>
</p:sld>
</file>

<file path=ppt/slides/slide3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4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4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44"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345"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34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47"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348"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349"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35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51"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35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5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54"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355"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35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57"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358"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35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6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61"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362"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36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6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65"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366"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367" name="node 12…"/>
          <p:cNvSpPr/>
          <p:nvPr/>
        </p:nvSpPr>
        <p:spPr>
          <a:xfrm>
            <a:off x="10221019" y="1921558"/>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12</a:t>
            </a:r>
          </a:p>
          <a:p>
            <a:pPr/>
            <a:r>
              <a:t>node 14</a:t>
            </a:r>
          </a:p>
          <a:p>
            <a:pPr/>
            <a:r>
              <a:t>node 19</a:t>
            </a:r>
          </a:p>
        </p:txBody>
      </p:sp>
      <p:sp>
        <p:nvSpPr>
          <p:cNvPr id="7368" name="Order: 11,6,15,3,8,13,17,1,5"/>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a:t>
            </a:r>
          </a:p>
        </p:txBody>
      </p:sp>
    </p:spTree>
  </p:cSld>
  <p:clrMapOvr>
    <a:masterClrMapping/>
  </p:clrMapOvr>
  <p:transition xmlns:p14="http://schemas.microsoft.com/office/powerpoint/2010/main" spd="med" advClick="1"/>
</p:sld>
</file>

<file path=ppt/slides/slide3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70"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71"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72"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373"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374"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75"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376"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377"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378"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79"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380"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81"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82"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383"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384"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85"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386"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387"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88"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89"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390"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391"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92"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93"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394"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395" name="node 14…"/>
          <p:cNvSpPr/>
          <p:nvPr/>
        </p:nvSpPr>
        <p:spPr>
          <a:xfrm>
            <a:off x="10221019" y="1921558"/>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14</a:t>
            </a:r>
          </a:p>
          <a:p>
            <a:pPr/>
            <a:r>
              <a:t>node 19</a:t>
            </a:r>
          </a:p>
        </p:txBody>
      </p:sp>
      <p:sp>
        <p:nvSpPr>
          <p:cNvPr id="7396" name="Order: 11,6,15,3,8,13,17,1,5,12"/>
          <p:cNvSpPr/>
          <p:nvPr/>
        </p:nvSpPr>
        <p:spPr>
          <a:xfrm>
            <a:off x="2057400" y="7194549"/>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11,6,15,3,8,13,17,1,5,12</a:t>
            </a:r>
          </a:p>
        </p:txBody>
      </p:sp>
    </p:spTree>
  </p:cSld>
  <p:clrMapOvr>
    <a:masterClrMapping/>
  </p:clrMapOvr>
  <p:transition xmlns:p14="http://schemas.microsoft.com/office/powerpoint/2010/main" spd="med" advClick="1"/>
</p:sld>
</file>

<file path=ppt/slides/slide3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98"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99"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00"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401"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402"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03"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404"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405"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406"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07"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408"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09"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10"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411"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412"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13"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414"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415"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16"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17"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418"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419"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20"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21"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422"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423" name="node 19"/>
          <p:cNvSpPr/>
          <p:nvPr/>
        </p:nvSpPr>
        <p:spPr>
          <a:xfrm>
            <a:off x="10358648" y="1921558"/>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19</a:t>
            </a:r>
          </a:p>
        </p:txBody>
      </p:sp>
      <p:sp>
        <p:nvSpPr>
          <p:cNvPr id="7424" name="Order: 11,6,15,3,8,13,17,1,5,12,14"/>
          <p:cNvSpPr/>
          <p:nvPr/>
        </p:nvSpPr>
        <p:spPr>
          <a:xfrm>
            <a:off x="2057400" y="7194549"/>
            <a:ext cx="94730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11,6,15,3,8,13,17,1,5,12,14</a:t>
            </a:r>
          </a:p>
        </p:txBody>
      </p:sp>
    </p:spTree>
  </p:cSld>
  <p:clrMapOvr>
    <a:masterClrMapping/>
  </p:clrMapOvr>
  <p:transition xmlns:p14="http://schemas.microsoft.com/office/powerpoint/2010/main" spd="med" advClick="1"/>
</p:sld>
</file>

<file path=ppt/slides/slide3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26"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27"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28"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429"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430"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31"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432"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433"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434"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35"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436"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37"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38"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439"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440"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41"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442"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443"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44"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45"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446"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447"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48"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49"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450"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451" name="Order: 11,6,15,3,8,13,17,1,5,12,14,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11,6,15,3,8,13,17,1,5,12,14,19</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1"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62"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63"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64"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6" name="Is this a valid BST?"/>
          <p:cNvSpPr/>
          <p:nvPr>
            <p:ph type="title"/>
          </p:nvPr>
        </p:nvSpPr>
        <p:spPr>
          <a:prstGeom prst="rect">
            <a:avLst/>
          </a:prstGeom>
        </p:spPr>
        <p:txBody>
          <a:bodyPr/>
          <a:lstStyle>
            <a:lvl1pPr defTabSz="519937">
              <a:defRPr b="1" sz="7119"/>
            </a:lvl1pPr>
          </a:lstStyle>
          <a:p>
            <a:pPr/>
            <a:r>
              <a:t>Is this a valid BST?</a:t>
            </a:r>
          </a:p>
        </p:txBody>
      </p:sp>
      <p:sp>
        <p:nvSpPr>
          <p:cNvPr id="667"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68"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9"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70"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72"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3" name="9"/>
          <p:cNvSpPr/>
          <p:nvPr/>
        </p:nvSpPr>
        <p:spPr>
          <a:xfrm>
            <a:off x="7229785" y="5444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74"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5"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76"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5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5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55"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45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45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5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45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46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46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6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46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6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6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46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46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6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46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47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7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7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47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47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7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7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477"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478" name="Order: 11,6,15,3,8,13,17,1,5,12,14,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11,6,15,3,8,13,17,1,5,12,14,19</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8" name="Is this a valid BST?"/>
          <p:cNvSpPr/>
          <p:nvPr>
            <p:ph type="title"/>
          </p:nvPr>
        </p:nvSpPr>
        <p:spPr>
          <a:prstGeom prst="rect">
            <a:avLst/>
          </a:prstGeom>
        </p:spPr>
        <p:txBody>
          <a:bodyPr/>
          <a:lstStyle>
            <a:lvl1pPr defTabSz="519937">
              <a:defRPr b="1" sz="7119"/>
            </a:lvl1pPr>
          </a:lstStyle>
          <a:p>
            <a:pPr/>
            <a:r>
              <a:t>Is this a valid BST?</a:t>
            </a:r>
          </a:p>
        </p:txBody>
      </p:sp>
      <p:sp>
        <p:nvSpPr>
          <p:cNvPr id="679" name="No! Since 9 is larger than 8 then it should be in the right subtree of 8."/>
          <p:cNvSpPr/>
          <p:nvPr/>
        </p:nvSpPr>
        <p:spPr>
          <a:xfrm>
            <a:off x="2120296" y="6979087"/>
            <a:ext cx="849327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 Since 9 is larger than 8 then it should be in the right subtree of 8.</a:t>
            </a:r>
          </a:p>
        </p:txBody>
      </p:sp>
      <p:sp>
        <p:nvSpPr>
          <p:cNvPr id="680"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81"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82"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3"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4"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5"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86"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7"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88"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9"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90"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1" name="9"/>
          <p:cNvSpPr/>
          <p:nvPr/>
        </p:nvSpPr>
        <p:spPr>
          <a:xfrm>
            <a:off x="7229785" y="5444751"/>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92"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3"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4"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6"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7"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8"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1"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2"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 name="10"/>
          <p:cNvSpPr/>
          <p:nvPr/>
        </p:nvSpPr>
        <p:spPr>
          <a:xfrm>
            <a:off x="8035999" y="530892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705" name="2"/>
          <p:cNvSpPr/>
          <p:nvPr/>
        </p:nvSpPr>
        <p:spPr>
          <a:xfrm>
            <a:off x="3980958" y="530892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06"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 name="Is this a valid BST?"/>
          <p:cNvSpPr/>
          <p:nvPr>
            <p:ph type="title"/>
          </p:nvPr>
        </p:nvSpPr>
        <p:spPr>
          <a:prstGeom prst="rect">
            <a:avLst/>
          </a:prstGeom>
        </p:spPr>
        <p:txBody>
          <a:bodyPr/>
          <a:lstStyle>
            <a:lvl1pPr defTabSz="519937">
              <a:defRPr b="1" sz="7119"/>
            </a:lvl1pPr>
          </a:lstStyle>
          <a:p>
            <a:pPr/>
            <a:r>
              <a:t>Is this a valid BST?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0" name="No! This structure is not a tree because it contains a cycle, and all BSTs must be trees."/>
          <p:cNvSpPr/>
          <p:nvPr/>
        </p:nvSpPr>
        <p:spPr>
          <a:xfrm>
            <a:off x="1484736" y="7256878"/>
            <a:ext cx="991044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 This structure is not a tree because it contains a cycle, and all BSTs must be trees.</a:t>
            </a:r>
          </a:p>
        </p:txBody>
      </p:sp>
      <p:sp>
        <p:nvSpPr>
          <p:cNvPr id="711"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2"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6"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9" name="10"/>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720"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21"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2"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3" name="Is this a valid BST?"/>
          <p:cNvSpPr/>
          <p:nvPr>
            <p:ph type="title"/>
          </p:nvPr>
        </p:nvSpPr>
        <p:spPr>
          <a:prstGeom prst="rect">
            <a:avLst/>
          </a:prstGeom>
        </p:spPr>
        <p:txBody>
          <a:bodyPr/>
          <a:lstStyle>
            <a:lvl1pPr defTabSz="519937">
              <a:defRPr b="1" sz="7119"/>
            </a:lvl1pPr>
          </a:lstStyle>
          <a:p>
            <a:pPr/>
            <a:r>
              <a:t>Is this a valid BST?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 name="Is this a valid BST?"/>
          <p:cNvSpPr/>
          <p:nvPr>
            <p:ph type="title"/>
          </p:nvPr>
        </p:nvSpPr>
        <p:spPr>
          <a:prstGeom prst="rect">
            <a:avLst/>
          </a:prstGeom>
        </p:spPr>
        <p:txBody>
          <a:bodyPr/>
          <a:lstStyle>
            <a:lvl1pPr defTabSz="519937">
              <a:defRPr b="1" sz="7119"/>
            </a:lvl1pPr>
          </a:lstStyle>
          <a:p>
            <a:pPr/>
            <a:r>
              <a:t>Is this a valid BST?</a:t>
            </a:r>
          </a:p>
        </p:txBody>
      </p:sp>
      <p:sp>
        <p:nvSpPr>
          <p:cNvPr id="726" name="1"/>
          <p:cNvSpPr/>
          <p:nvPr/>
        </p:nvSpPr>
        <p:spPr>
          <a:xfrm>
            <a:off x="5595728" y="204884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27"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8" name="19"/>
          <p:cNvSpPr/>
          <p:nvPr/>
        </p:nvSpPr>
        <p:spPr>
          <a:xfrm>
            <a:off x="5653204" y="37161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29" name="20"/>
          <p:cNvSpPr/>
          <p:nvPr/>
        </p:nvSpPr>
        <p:spPr>
          <a:xfrm>
            <a:off x="6392247" y="28525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730"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1" name="2"/>
          <p:cNvSpPr/>
          <p:nvPr/>
        </p:nvSpPr>
        <p:spPr>
          <a:xfrm>
            <a:off x="4912371" y="45797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32"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3" name="3"/>
          <p:cNvSpPr/>
          <p:nvPr/>
        </p:nvSpPr>
        <p:spPr>
          <a:xfrm>
            <a:off x="5731847" y="53671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34"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5" name="17"/>
          <p:cNvSpPr/>
          <p:nvPr/>
        </p:nvSpPr>
        <p:spPr>
          <a:xfrm>
            <a:off x="5797137" y="70054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36"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7" name="18"/>
          <p:cNvSpPr/>
          <p:nvPr/>
        </p:nvSpPr>
        <p:spPr>
          <a:xfrm>
            <a:off x="6557347" y="61545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738"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0" name="1"/>
          <p:cNvSpPr/>
          <p:nvPr/>
        </p:nvSpPr>
        <p:spPr>
          <a:xfrm>
            <a:off x="5595728" y="204884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41"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2" name="19"/>
          <p:cNvSpPr/>
          <p:nvPr/>
        </p:nvSpPr>
        <p:spPr>
          <a:xfrm>
            <a:off x="5653204" y="37161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43" name="20"/>
          <p:cNvSpPr/>
          <p:nvPr/>
        </p:nvSpPr>
        <p:spPr>
          <a:xfrm>
            <a:off x="6392247" y="28525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744"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5" name="2"/>
          <p:cNvSpPr/>
          <p:nvPr/>
        </p:nvSpPr>
        <p:spPr>
          <a:xfrm>
            <a:off x="4912371" y="45797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46"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7" name="3"/>
          <p:cNvSpPr/>
          <p:nvPr/>
        </p:nvSpPr>
        <p:spPr>
          <a:xfrm>
            <a:off x="5731847" y="53671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48"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9" name="17"/>
          <p:cNvSpPr/>
          <p:nvPr/>
        </p:nvSpPr>
        <p:spPr>
          <a:xfrm>
            <a:off x="5797137" y="70054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50"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1" name="18"/>
          <p:cNvSpPr/>
          <p:nvPr/>
        </p:nvSpPr>
        <p:spPr>
          <a:xfrm>
            <a:off x="6557347" y="61545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752"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3" name="Is this a valid BST?"/>
          <p:cNvSpPr/>
          <p:nvPr>
            <p:ph type="title"/>
          </p:nvPr>
        </p:nvSpPr>
        <p:spPr>
          <a:prstGeom prst="rect">
            <a:avLst/>
          </a:prstGeom>
        </p:spPr>
        <p:txBody>
          <a:bodyPr/>
          <a:lstStyle>
            <a:lvl1pPr defTabSz="519937">
              <a:defRPr b="1" sz="7119"/>
            </a:lvl1pPr>
          </a:lstStyle>
          <a:p>
            <a:pPr/>
            <a:r>
              <a:t>Is this a valid BST?</a:t>
            </a:r>
          </a:p>
        </p:txBody>
      </p:sp>
      <p:sp>
        <p:nvSpPr>
          <p:cNvPr id="754" name="Yes! This structure satisfies…"/>
          <p:cNvSpPr/>
          <p:nvPr/>
        </p:nvSpPr>
        <p:spPr>
          <a:xfrm>
            <a:off x="1428208" y="7823183"/>
            <a:ext cx="991044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Yes! This structure satisfies</a:t>
            </a:r>
          </a:p>
          <a:p>
            <a:pPr/>
            <a:r>
              <a:t>the BST invariant.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6" name="When and where are…"/>
          <p:cNvSpPr/>
          <p:nvPr>
            <p:ph type="title"/>
          </p:nvPr>
        </p:nvSpPr>
        <p:spPr>
          <a:xfrm>
            <a:off x="952500" y="254000"/>
            <a:ext cx="11099800" cy="1652786"/>
          </a:xfrm>
          <a:prstGeom prst="rect">
            <a:avLst/>
          </a:prstGeom>
        </p:spPr>
        <p:txBody>
          <a:bodyPr/>
          <a:lstStyle/>
          <a:p>
            <a:pPr defTabSz="385572">
              <a:defRPr b="1" sz="5280"/>
            </a:pPr>
            <a:r>
              <a:t>When and where are </a:t>
            </a:r>
          </a:p>
          <a:p>
            <a:pPr defTabSz="385572">
              <a:defRPr b="1" sz="5280"/>
            </a:pPr>
            <a:r>
              <a:t>Binary Trees used?</a:t>
            </a:r>
          </a:p>
        </p:txBody>
      </p:sp>
      <p:sp>
        <p:nvSpPr>
          <p:cNvPr id="757" name="Binary Search Trees (BSTs)…"/>
          <p:cNvSpPr/>
          <p:nvPr/>
        </p:nvSpPr>
        <p:spPr>
          <a:xfrm>
            <a:off x="543617" y="2233628"/>
            <a:ext cx="11917566" cy="70135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08810" indent="-308810" algn="l" defTabSz="514095">
              <a:buSzPct val="75000"/>
              <a:buChar char="•"/>
              <a:defRPr sz="3168"/>
            </a:pPr>
            <a:r>
              <a:t>Binary Search Trees (BSTs)</a:t>
            </a:r>
          </a:p>
          <a:p>
            <a:pPr algn="l" defTabSz="514095">
              <a:defRPr sz="3168"/>
            </a:pPr>
          </a:p>
          <a:p>
            <a:pPr lvl="1" marL="699970" indent="-308810" algn="l" defTabSz="514095">
              <a:buSzPct val="75000"/>
              <a:buChar char="•"/>
              <a:defRPr sz="3168"/>
            </a:pPr>
            <a:r>
              <a:t>Implementation of some map and set ADTs</a:t>
            </a:r>
          </a:p>
          <a:p>
            <a:pPr lvl="1" marL="699970" indent="-308810" algn="l" defTabSz="514095">
              <a:buSzPct val="75000"/>
              <a:buChar char="•"/>
              <a:defRPr sz="3168"/>
            </a:pPr>
            <a:r>
              <a:t>Red Black Trees</a:t>
            </a:r>
          </a:p>
          <a:p>
            <a:pPr lvl="1" marL="699970" indent="-308810" algn="l" defTabSz="514095">
              <a:buSzPct val="75000"/>
              <a:buChar char="•"/>
              <a:defRPr sz="3168"/>
            </a:pPr>
            <a:r>
              <a:t>AVL Trees</a:t>
            </a:r>
          </a:p>
          <a:p>
            <a:pPr lvl="1" marL="699970" indent="-308810" algn="l" defTabSz="514095">
              <a:buSzPct val="75000"/>
              <a:buChar char="•"/>
              <a:defRPr sz="3168"/>
            </a:pPr>
            <a:r>
              <a:t>Splay Trees</a:t>
            </a:r>
          </a:p>
          <a:p>
            <a:pPr lvl="1" marL="699970" indent="-308810" algn="l" defTabSz="514095">
              <a:buSzPct val="75000"/>
              <a:buChar char="•"/>
              <a:defRPr sz="3168"/>
            </a:pPr>
            <a:r>
              <a:t>etc…</a:t>
            </a:r>
          </a:p>
          <a:p>
            <a:pPr marL="308810" indent="-308810" algn="l" defTabSz="514095">
              <a:buSzPct val="75000"/>
              <a:buChar char="•"/>
              <a:defRPr sz="3168"/>
            </a:pPr>
          </a:p>
          <a:p>
            <a:pPr marL="308810" indent="-308810" algn="l" defTabSz="514095">
              <a:buSzPct val="75000"/>
              <a:buChar char="•"/>
              <a:defRPr sz="3168"/>
            </a:pPr>
            <a:r>
              <a:t>Used in the implementation of binary heaps</a:t>
            </a:r>
          </a:p>
          <a:p>
            <a:pPr marL="308810" indent="-308810" algn="l" defTabSz="514095">
              <a:buSzPct val="75000"/>
              <a:buChar char="•"/>
              <a:defRPr sz="3168"/>
            </a:pPr>
          </a:p>
          <a:p>
            <a:pPr marL="308810" indent="-308810" algn="l" defTabSz="514095">
              <a:buSzPct val="75000"/>
              <a:buChar char="•"/>
              <a:defRPr sz="3168"/>
            </a:pPr>
            <a:r>
              <a:t>Syntax trees (used by compiler and calculators)</a:t>
            </a:r>
          </a:p>
          <a:p>
            <a:pPr marL="308810" indent="-308810" algn="l" defTabSz="514095">
              <a:buSzPct val="75000"/>
              <a:buChar char="•"/>
              <a:defRPr sz="3168"/>
            </a:pPr>
          </a:p>
          <a:p>
            <a:pPr marL="308810" indent="-308810" algn="l" defTabSz="514095">
              <a:buSzPct val="75000"/>
              <a:buChar char="•"/>
              <a:defRPr sz="3168"/>
            </a:pPr>
            <a:r>
              <a:t>Treap - a probabilistic DS (uses a randomized BST)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9" name="Complexity of BSTs"/>
          <p:cNvSpPr/>
          <p:nvPr>
            <p:ph type="title"/>
          </p:nvPr>
        </p:nvSpPr>
        <p:spPr>
          <a:prstGeom prst="rect">
            <a:avLst/>
          </a:prstGeom>
        </p:spPr>
        <p:txBody>
          <a:bodyPr/>
          <a:lstStyle>
            <a:lvl1pPr defTabSz="514095">
              <a:defRPr b="1" sz="7919"/>
            </a:lvl1pPr>
          </a:lstStyle>
          <a:p>
            <a:pPr/>
            <a:r>
              <a:t>Complexity of BSTs</a:t>
            </a:r>
          </a:p>
        </p:txBody>
      </p:sp>
      <p:graphicFrame>
        <p:nvGraphicFramePr>
          <p:cNvPr id="760" name="Table"/>
          <p:cNvGraphicFramePr/>
          <p:nvPr/>
        </p:nvGraphicFramePr>
        <p:xfrm>
          <a:off x="1371600" y="2575197"/>
          <a:ext cx="10600333" cy="611450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29211"/>
                <a:gridCol w="3529211"/>
                <a:gridCol w="3529211"/>
              </a:tblGrid>
              <a:tr h="1220360">
                <a:tc>
                  <a:txBody>
                    <a:bodyPr/>
                    <a:lstStyle/>
                    <a:p>
                      <a:pPr defTabSz="914400">
                        <a:defRPr>
                          <a:solidFill>
                            <a:srgbClr val="000000"/>
                          </a:solidFill>
                        </a:defRPr>
                      </a:pPr>
                      <a:r>
                        <a:rPr b="1" sz="3800">
                          <a:solidFill>
                            <a:srgbClr val="FFFFFF"/>
                          </a:solidFill>
                          <a:latin typeface="Helvetica"/>
                          <a:ea typeface="Helvetica"/>
                          <a:cs typeface="Helvetica"/>
                          <a:sym typeface="Helvetica"/>
                        </a:rPr>
                        <a:t>Operation</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Helvetica"/>
                          <a:ea typeface="Helvetica"/>
                          <a:cs typeface="Helvetica"/>
                          <a:sym typeface="Helvetica"/>
                        </a:rPr>
                        <a:t>Average</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800">
                          <a:solidFill>
                            <a:srgbClr val="FFFFFF"/>
                          </a:solidFill>
                          <a:latin typeface="Helvetica"/>
                          <a:ea typeface="Helvetica"/>
                          <a:cs typeface="Helvetica"/>
                          <a:sym typeface="Helvetica"/>
                        </a:rPr>
                        <a:t>Worst</a:t>
                      </a:r>
                    </a:p>
                  </a:txBody>
                  <a:tcPr marL="50800" marR="50800" marT="50800" marB="50800" anchor="ctr" anchorCtr="0" horzOverflow="overflow">
                    <a:lnR w="12700">
                      <a:solidFill>
                        <a:srgbClr val="D6D6D6"/>
                      </a:solidFill>
                      <a:miter lim="400000"/>
                    </a:lnR>
                    <a:lnT w="12700">
                      <a:solidFill>
                        <a:srgbClr val="D6D6D6"/>
                      </a:solidFill>
                      <a:miter lim="400000"/>
                    </a:lnT>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Insert</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Delete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Remove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Search</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Discussion…"/>
          <p:cNvSpPr/>
          <p:nvPr>
            <p:ph type="title"/>
          </p:nvPr>
        </p:nvSpPr>
        <p:spPr>
          <a:xfrm>
            <a:off x="548410" y="2180202"/>
            <a:ext cx="11907979" cy="3719256"/>
          </a:xfrm>
          <a:prstGeom prst="rect">
            <a:avLst/>
          </a:prstGeom>
        </p:spPr>
        <p:txBody>
          <a:bodyPr/>
          <a:lstStyle/>
          <a:p>
            <a:pPr>
              <a:defRPr b="1" sz="11000"/>
            </a:pPr>
            <a:r>
              <a:t>Discussion</a:t>
            </a:r>
          </a:p>
          <a:p>
            <a:pPr>
              <a:defRPr b="1" sz="11000"/>
            </a:pPr>
            <a:r>
              <a:t>and Examples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2" name="Inserting elements into a Binary Search Tree (BST)"/>
          <p:cNvSpPr/>
          <p:nvPr>
            <p:ph type="title"/>
          </p:nvPr>
        </p:nvSpPr>
        <p:spPr>
          <a:xfrm>
            <a:off x="555159" y="1623578"/>
            <a:ext cx="11894482" cy="4120656"/>
          </a:xfrm>
          <a:prstGeom prst="rect">
            <a:avLst/>
          </a:prstGeom>
        </p:spPr>
        <p:txBody>
          <a:bodyPr/>
          <a:lstStyle>
            <a:lvl1pPr defTabSz="449833">
              <a:defRPr b="1" sz="8470"/>
            </a:lvl1pPr>
          </a:lstStyle>
          <a:p>
            <a:pPr/>
            <a:r>
              <a:t>Inserting elements into a Binary Search Tree (BST)</a:t>
            </a:r>
          </a:p>
        </p:txBody>
      </p:sp>
      <p:sp>
        <p:nvSpPr>
          <p:cNvPr id="763" name="William Fiset"/>
          <p:cNvSpPr/>
          <p:nvPr/>
        </p:nvSpPr>
        <p:spPr>
          <a:xfrm>
            <a:off x="4656075" y="6881438"/>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William Fiset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5" name="Binary Search Tree (BST) elements must be comparable so that we can order them inside the tree."/>
          <p:cNvSpPr/>
          <p:nvPr/>
        </p:nvSpPr>
        <p:spPr>
          <a:xfrm>
            <a:off x="1938635" y="2104330"/>
            <a:ext cx="912753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78358">
              <a:defRPr sz="3564"/>
            </a:pPr>
            <a:r>
              <a:t>Binary Search Tree (BST) elements must be </a:t>
            </a:r>
            <a:r>
              <a:rPr b="1">
                <a:solidFill>
                  <a:schemeClr val="accent2">
                    <a:satOff val="-13916"/>
                    <a:lumOff val="13989"/>
                  </a:schemeClr>
                </a:solidFill>
              </a:rPr>
              <a:t>comparable</a:t>
            </a:r>
            <a:r>
              <a:t> so that we can order them inside the tree.</a:t>
            </a:r>
          </a:p>
        </p:txBody>
      </p:sp>
      <p:sp>
        <p:nvSpPr>
          <p:cNvPr id="766" name="When inserting an element we want to compare its value to the value stored in the current node we’re considering to decide on one of the following:"/>
          <p:cNvSpPr/>
          <p:nvPr/>
        </p:nvSpPr>
        <p:spPr>
          <a:xfrm>
            <a:off x="1267321" y="4343400"/>
            <a:ext cx="10470159"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66674">
              <a:defRPr sz="3492"/>
            </a:lvl1pPr>
          </a:lstStyle>
          <a:p>
            <a:pPr/>
            <a:r>
              <a:t>When inserting an element we want to compare its value to the value stored in the current node we’re considering to decide on one of the following:</a:t>
            </a:r>
          </a:p>
        </p:txBody>
      </p:sp>
      <p:sp>
        <p:nvSpPr>
          <p:cNvPr id="767" name="Recurse down left subtree        (&lt; case)…"/>
          <p:cNvSpPr/>
          <p:nvPr/>
        </p:nvSpPr>
        <p:spPr>
          <a:xfrm>
            <a:off x="527211" y="6857999"/>
            <a:ext cx="1222563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pPr>
            <a:r>
              <a:t> Recurse down left subtree        (&lt; case)</a:t>
            </a:r>
          </a:p>
          <a:p>
            <a:pPr marL="228600" indent="-228600" algn="l">
              <a:buSzPct val="100000"/>
              <a:buChar char="•"/>
            </a:pPr>
            <a:r>
              <a:t> Recurse down right subtree       (&gt; case)</a:t>
            </a:r>
          </a:p>
          <a:p>
            <a:pPr marL="228600" indent="-228600" algn="l">
              <a:buSzPct val="100000"/>
              <a:buChar char="•"/>
            </a:pPr>
            <a:r>
              <a:t> Handle finding a duplicate value (= case)</a:t>
            </a:r>
          </a:p>
          <a:p>
            <a:pPr marL="228600" indent="-228600" algn="l">
              <a:buSzPct val="100000"/>
              <a:buChar char="•"/>
            </a:pPr>
            <a:r>
              <a:t> Create a new node     (found a null leaf)</a:t>
            </a:r>
          </a:p>
        </p:txBody>
      </p:sp>
      <p:sp>
        <p:nvSpPr>
          <p:cNvPr id="768"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0" name="Circle"/>
          <p:cNvSpPr/>
          <p:nvPr/>
        </p:nvSpPr>
        <p:spPr>
          <a:xfrm>
            <a:off x="7767591" y="26240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77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772"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7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778"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8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8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784"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5"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8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8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790"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79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2"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9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9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798"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79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0"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2"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0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06"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0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8"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1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1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1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1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6"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7"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1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2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2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2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2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26"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2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2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3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131" name="A tree is an undirected graph which satisfies any of the following definitions:"/>
          <p:cNvSpPr/>
          <p:nvPr/>
        </p:nvSpPr>
        <p:spPr>
          <a:xfrm>
            <a:off x="200635" y="2324608"/>
            <a:ext cx="7302745"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tree</a:t>
            </a:r>
            <a:r>
              <a:t> is an </a:t>
            </a:r>
            <a:r>
              <a:rPr b="1">
                <a:solidFill>
                  <a:schemeClr val="accent2">
                    <a:satOff val="-13916"/>
                    <a:lumOff val="13989"/>
                  </a:schemeClr>
                </a:solidFill>
              </a:rPr>
              <a:t>undirected</a:t>
            </a:r>
            <a:r>
              <a:rPr b="1"/>
              <a:t> </a:t>
            </a:r>
            <a:r>
              <a:rPr b="1">
                <a:solidFill>
                  <a:schemeClr val="accent2">
                    <a:satOff val="-13916"/>
                    <a:lumOff val="13989"/>
                  </a:schemeClr>
                </a:solidFill>
              </a:rPr>
              <a:t>graph</a:t>
            </a:r>
            <a:r>
              <a:t> which satisfies any of the following definitions:</a:t>
            </a:r>
          </a:p>
        </p:txBody>
      </p:sp>
      <p:sp>
        <p:nvSpPr>
          <p:cNvPr id="132" name="An acyclic connected graph"/>
          <p:cNvSpPr/>
          <p:nvPr/>
        </p:nvSpPr>
        <p:spPr>
          <a:xfrm>
            <a:off x="481573" y="4378849"/>
            <a:ext cx="6920998"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62618" indent="-362618" algn="l">
              <a:buSzPct val="75000"/>
              <a:buChar char="•"/>
              <a:defRPr sz="3100"/>
            </a:pPr>
            <a:r>
              <a:t>An </a:t>
            </a:r>
            <a:r>
              <a:t>acyclic</a:t>
            </a:r>
            <a:r>
              <a:t> connected graph </a:t>
            </a:r>
          </a:p>
        </p:txBody>
      </p:sp>
      <p:sp>
        <p:nvSpPr>
          <p:cNvPr id="133" name="A connected graph with N nodes and N-1 edges."/>
          <p:cNvSpPr/>
          <p:nvPr/>
        </p:nvSpPr>
        <p:spPr>
          <a:xfrm>
            <a:off x="508946" y="5368242"/>
            <a:ext cx="588511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362618" indent="-362618" algn="l">
              <a:buSzPct val="75000"/>
              <a:buChar char="•"/>
              <a:defRPr sz="3100"/>
            </a:lvl1pPr>
          </a:lstStyle>
          <a:p>
            <a:pPr/>
            <a:r>
              <a:t>A connected graph with N nodes and N-1 edges.</a:t>
            </a:r>
          </a:p>
        </p:txBody>
      </p:sp>
      <p:sp>
        <p:nvSpPr>
          <p:cNvPr id="134" name="An graph in which any two vertices are connected by exactly one path."/>
          <p:cNvSpPr/>
          <p:nvPr/>
        </p:nvSpPr>
        <p:spPr>
          <a:xfrm>
            <a:off x="532187" y="6814548"/>
            <a:ext cx="7302745"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62618" indent="-362618" algn="l">
              <a:buSzPct val="75000"/>
              <a:buChar char="•"/>
              <a:defRPr sz="3100"/>
            </a:pPr>
            <a:r>
              <a:t>An graph in which any two vertices are connected by </a:t>
            </a:r>
            <a:r>
              <a:rPr i="1"/>
              <a:t>exactly</a:t>
            </a:r>
            <a:r>
              <a:t> one path.</a:t>
            </a:r>
          </a:p>
        </p:txBody>
      </p:sp>
      <p:sp>
        <p:nvSpPr>
          <p:cNvPr id="135"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36"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7"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0"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1"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4"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6"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7"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0"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2"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4"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6"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8"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9"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3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3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3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36"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3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3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4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4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4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4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6"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4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5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5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5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5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6"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5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9"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6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62"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6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6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6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8"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7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7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7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7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7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7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7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7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80"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81"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8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8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8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85"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8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8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90"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9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2"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3"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9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5"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9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98"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0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02"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0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4"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5"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0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7"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0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1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1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1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1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6"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1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1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2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21"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2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2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2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2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28"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2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0"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1"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3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3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5"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3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38"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4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4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4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4"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4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4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4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5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52"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164" name="Root node"/>
          <p:cNvSpPr/>
          <p:nvPr/>
        </p:nvSpPr>
        <p:spPr>
          <a:xfrm>
            <a:off x="2439138" y="2890262"/>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Root node</a:t>
            </a:r>
          </a:p>
        </p:txBody>
      </p:sp>
      <p:sp>
        <p:nvSpPr>
          <p:cNvPr id="165" name="Line"/>
          <p:cNvSpPr/>
          <p:nvPr/>
        </p:nvSpPr>
        <p:spPr>
          <a:xfrm>
            <a:off x="5386940" y="3201412"/>
            <a:ext cx="4336840"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6" name="If we have a rooted tree then we will want to have a reference to the root node of our tree."/>
          <p:cNvSpPr/>
          <p:nvPr/>
        </p:nvSpPr>
        <p:spPr>
          <a:xfrm>
            <a:off x="419973" y="3835400"/>
            <a:ext cx="7012031"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If we have a </a:t>
            </a:r>
            <a:r>
              <a:rPr b="1">
                <a:solidFill>
                  <a:schemeClr val="accent2">
                    <a:satOff val="-13916"/>
                    <a:lumOff val="13989"/>
                  </a:schemeClr>
                </a:solidFill>
              </a:rPr>
              <a:t>rooted tree</a:t>
            </a:r>
            <a:r>
              <a:t> then we will want to have a reference to the root node of our tree.</a:t>
            </a:r>
          </a:p>
        </p:txBody>
      </p:sp>
      <p:sp>
        <p:nvSpPr>
          <p:cNvPr id="167"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68"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2"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8"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0"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4" name="It does not always matter which node is selected to be the root node because any node can root the tree!"/>
          <p:cNvSpPr/>
          <p:nvPr/>
        </p:nvSpPr>
        <p:spPr>
          <a:xfrm>
            <a:off x="432226" y="6128263"/>
            <a:ext cx="6845994" cy="2578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It does not always matter which node is selected to be the root node because any node can root the tree!</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5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5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5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8"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59"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6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6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6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5"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6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6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70"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7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2"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3"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7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5"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7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7"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7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9"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8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8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82"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8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8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8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88"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8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9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9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9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5"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9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98"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0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0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0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4"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0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0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1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11"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1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1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1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1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18"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1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0"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21"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2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2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5"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2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7"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2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3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3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3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3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6"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3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4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4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3"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4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5"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46" name="We have encountered a value that is already in the tree. If your tree supports duplicate values then add another node, otherwise do nothing."/>
          <p:cNvSpPr/>
          <p:nvPr/>
        </p:nvSpPr>
        <p:spPr>
          <a:xfrm>
            <a:off x="3479230" y="7271413"/>
            <a:ext cx="9276048"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We have encountered a value that is already in the tree. If your tree supports duplicate values then add another node, otherwise do nothing.</a:t>
            </a:r>
          </a:p>
        </p:txBody>
      </p:sp>
      <p:sp>
        <p:nvSpPr>
          <p:cNvPr id="104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5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5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52"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5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4"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55"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5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5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9"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6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1"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6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6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6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6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9"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70"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7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2"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7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7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6"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7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7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8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8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8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5"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8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8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8"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8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0"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9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2"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9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9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9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9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0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1"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2"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0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4"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0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6"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07"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8"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09"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1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197"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98"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9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2"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7"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8"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1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3"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0"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24"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25" name="Q: What is the parent of the root node?"/>
          <p:cNvSpPr/>
          <p:nvPr/>
        </p:nvSpPr>
        <p:spPr>
          <a:xfrm>
            <a:off x="726133" y="5824404"/>
            <a:ext cx="6447894"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a:t>Q:</a:t>
            </a:r>
            <a:r>
              <a:t> What is the parent of the root node?</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1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11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1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7"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1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2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2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4"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2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6"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2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2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3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13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5"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8"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3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0"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4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2"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4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4"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45"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6"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4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5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15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5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3"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5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5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5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5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0"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6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2"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63"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6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6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169"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7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1"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2"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7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4"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7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6"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77"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8"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79"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0"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81"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8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8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18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8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9"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90"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9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2"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9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9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6"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9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8"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99"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0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0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20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20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7"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0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21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1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4"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1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6"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21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8" name="2"/>
          <p:cNvSpPr/>
          <p:nvPr/>
        </p:nvSpPr>
        <p:spPr>
          <a:xfrm>
            <a:off x="5176791" y="5959230"/>
            <a:ext cx="699326" cy="69932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19"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2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2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22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22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7"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2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2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23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3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4"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3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6"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23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8"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39"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4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4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24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24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7"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8"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4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0"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25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2"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5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4"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5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6"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25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8"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59"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6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6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26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26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7"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6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6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27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7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4"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7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6"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27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8"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79"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8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8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28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28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7"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8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8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29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9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4"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9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6"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29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8"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99"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0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228"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29"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30"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2"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3"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34"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6"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7"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39"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40"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3"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45"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6"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47"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49"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0"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1"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2"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55"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56" name="Q: What is the parent of the root node?"/>
          <p:cNvSpPr/>
          <p:nvPr/>
        </p:nvSpPr>
        <p:spPr>
          <a:xfrm>
            <a:off x="726133" y="5824404"/>
            <a:ext cx="6447894"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a:t>Q:</a:t>
            </a:r>
            <a:r>
              <a:t> What is the parent of the root node?</a:t>
            </a:r>
          </a:p>
        </p:txBody>
      </p:sp>
      <p:sp>
        <p:nvSpPr>
          <p:cNvPr id="257" name="A: It has no parent, although it may be useful to assign the parent of the root node to be itself (e.g. filesystem tree)."/>
          <p:cNvSpPr/>
          <p:nvPr/>
        </p:nvSpPr>
        <p:spPr>
          <a:xfrm>
            <a:off x="344315" y="7767798"/>
            <a:ext cx="12316170"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a:t>A: </a:t>
            </a:r>
            <a:r>
              <a:t>It has no parent, although it may be useful to assign the parent of the root node to be itself (e.g. filesystem tree).</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0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30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30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7"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0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31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1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4"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1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6"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31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8"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19"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0" name="25"/>
          <p:cNvSpPr/>
          <p:nvPr/>
        </p:nvSpPr>
        <p:spPr>
          <a:xfrm>
            <a:off x="9821084" y="5959230"/>
            <a:ext cx="699325" cy="69932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321"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2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2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32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32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9"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30"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3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2"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33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3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6"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3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8"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339"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0"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41"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2"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343"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4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4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34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35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1"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2"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5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4"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35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6"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57"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8"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59"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0"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361"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2"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63"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4"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365"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6"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6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7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37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37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3"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74"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7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6"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37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8"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7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0"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8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2"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383"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4"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85"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6"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387"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8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9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39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39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5"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9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8"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39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0"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40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2"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0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4"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405"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6"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07"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8"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409"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0" name="6"/>
          <p:cNvSpPr/>
          <p:nvPr/>
        </p:nvSpPr>
        <p:spPr>
          <a:xfrm>
            <a:off x="6943068"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11"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1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1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1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18"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419"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20"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2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422"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423" name="6"/>
          <p:cNvSpPr/>
          <p:nvPr/>
        </p:nvSpPr>
        <p:spPr>
          <a:xfrm>
            <a:off x="6943068"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24"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42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42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1"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2"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3"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5"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3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8"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
        <p:nvSpPr>
          <p:cNvPr id="143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4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41"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42"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44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44"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45"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446"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447" name="6"/>
          <p:cNvSpPr/>
          <p:nvPr/>
        </p:nvSpPr>
        <p:spPr>
          <a:xfrm>
            <a:off x="6943068"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48"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449"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45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5"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6"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7"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60" name="On average the insertion time will be logarithmic, but in the worst case this could degrade to linear time."/>
          <p:cNvSpPr/>
          <p:nvPr/>
        </p:nvSpPr>
        <p:spPr>
          <a:xfrm>
            <a:off x="3494761" y="7592918"/>
            <a:ext cx="9541048"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On average the insertion time will be </a:t>
            </a:r>
            <a:r>
              <a:rPr b="1">
                <a:solidFill>
                  <a:schemeClr val="accent4">
                    <a:hueOff val="102361"/>
                    <a:satOff val="14118"/>
                    <a:lumOff val="10675"/>
                  </a:schemeClr>
                </a:solidFill>
              </a:rPr>
              <a:t>logarithmic</a:t>
            </a:r>
            <a:r>
              <a:t>, but in the worst case this could degrade to </a:t>
            </a:r>
            <a:r>
              <a:rPr b="1">
                <a:solidFill>
                  <a:schemeClr val="accent5">
                    <a:hueOff val="101205"/>
                    <a:satOff val="-13598"/>
                    <a:lumOff val="23877"/>
                  </a:schemeClr>
                </a:solidFill>
              </a:rPr>
              <a:t>linear</a:t>
            </a:r>
            <a:r>
              <a:t> time.</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2" name="Circle"/>
          <p:cNvSpPr/>
          <p:nvPr/>
        </p:nvSpPr>
        <p:spPr>
          <a:xfrm>
            <a:off x="4684031" y="24208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46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6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7"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6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69"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70" name="Arrow"/>
          <p:cNvSpPr/>
          <p:nvPr/>
        </p:nvSpPr>
        <p:spPr>
          <a:xfrm>
            <a:off x="3098701" y="309626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3"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7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75"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76"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260"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61"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62"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63"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4"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6"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67"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0"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2"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3"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6"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8"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0"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2"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4"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5"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88" name="0 has two children (3 and 2) and a parent (4)"/>
          <p:cNvSpPr/>
          <p:nvPr/>
        </p:nvSpPr>
        <p:spPr>
          <a:xfrm>
            <a:off x="1193107" y="5650747"/>
            <a:ext cx="586153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0 has two children (3 and 2) and a parent (4)</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9"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8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81"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2"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5"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8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87"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8"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9"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90"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3"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9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95"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96"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97"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98"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1"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0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03"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04"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5"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06"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0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9"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1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11"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2"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3"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14"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7"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1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19"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20"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21"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22"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3"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24"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7"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2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29"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30"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1"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32"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3"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34"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7"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3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39"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40"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1"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42"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3"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44"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7"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4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49"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50"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51"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52"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3"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54"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7"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5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59"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60"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61"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62"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63"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64"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6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