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3C0FC">
              <a:alpha val="26000"/>
            </a:srgbClr>
          </a:solidFill>
        </a:fill>
      </a:tcStyle>
    </a:band2H>
    <a:firstCol>
      <a:tcTxStyle b="off" i="off">
        <a:fontRef idx="minor">
          <a:srgbClr val="FFFFFF"/>
        </a:fontRef>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hueOff val="-136794"/>
              <a:satOff val="-2150"/>
              <a:lumOff val="15693"/>
            </a:schemeClr>
          </a:solidFill>
        </a:fill>
      </a:tcStyle>
    </a:firstCol>
    <a:la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lastRow>
    <a:fir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b="def" i="def"/>
      <a:tcStyle>
        <a:tcBdr/>
        <a:fill>
          <a:solidFill>
            <a:srgbClr val="8EA5CB">
              <a:alpha val="25000"/>
            </a:srgbClr>
          </a:solidFill>
        </a:fill>
      </a:tcStyle>
    </a:band2H>
    <a:firstCol>
      <a:tcTxStyle b="off" i="off">
        <a:fontRef idx="minor">
          <a:srgbClr val="FFFFFF"/>
        </a:fontRef>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b="def" i="def"/>
      <a:tcStyle>
        <a:tcBdr/>
        <a:fill>
          <a:solidFill>
            <a:schemeClr val="accent3">
              <a:alpha val="35000"/>
            </a:scheme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b="def" i="def"/>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Shape 132"/>
          <p:cNvSpPr/>
          <p:nvPr>
            <p:ph type="sldImg"/>
          </p:nvPr>
        </p:nvSpPr>
        <p:spPr>
          <a:xfrm>
            <a:off x="1143000" y="685800"/>
            <a:ext cx="4572000" cy="3429000"/>
          </a:xfrm>
          <a:prstGeom prst="rect">
            <a:avLst/>
          </a:prstGeom>
        </p:spPr>
        <p:txBody>
          <a:bodyPr/>
          <a:lstStyle/>
          <a:p>
            <a:pPr/>
          </a:p>
        </p:txBody>
      </p:sp>
      <p:sp>
        <p:nvSpPr>
          <p:cNvPr id="133" name="Shape 13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1.xml.rels><?xml version="1.0" encoding="UTF-8" standalone="yes"?><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2.xml.rels><?xml version="1.0" encoding="UTF-8" standalone="yes"?><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3.xml.rels><?xml version="1.0" encoding="UTF-8" standalone="yes"?><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4.xml.rels><?xml version="1.0" encoding="UTF-8" standalone="yes"?><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5.xml.rels><?xml version="1.0" encoding="UTF-8" standalone="yes"?><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6.xml.rels><?xml version="1.0" encoding="UTF-8" standalone="yes"?><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17.xml.rels><?xml version="1.0" encoding="UTF-8" standalone="yes"?><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18.xml.rels><?xml version="1.0" encoding="UTF-8" standalone="yes"?><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19.xml.rels><?xml version="1.0" encoding="UTF-8" standalone="yes"?><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0.xml.rels><?xml version="1.0" encoding="UTF-8" standalone="yes"?><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21.xml.rels><?xml version="1.0" encoding="UTF-8" standalone="yes"?><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22.xml.rels><?xml version="1.0" encoding="UTF-8" standalone="yes"?><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23.xml.rels><?xml version="1.0" encoding="UTF-8" standalone="yes"?><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24.xml.rels><?xml version="1.0" encoding="UTF-8" standalone="yes"?><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25.xml.rels><?xml version="1.0" encoding="UTF-8" standalone="yes"?><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26.xml.rels><?xml version="1.0" encoding="UTF-8" standalone="yes"?><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Relationships>

</file>

<file path=ppt/notesSlides/_rels/notesSlide27.xml.rels><?xml version="1.0" encoding="UTF-8" standalone="yes"?><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Relationships>

</file>

<file path=ppt/notesSlides/_rels/notesSlide28.xml.rels><?xml version="1.0" encoding="UTF-8" standalone="yes"?><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Relationships>

</file>

<file path=ppt/notesSlides/_rels/notesSlide29.xml.rels><?xml version="1.0" encoding="UTF-8" standalone="yes"?><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30.xml.rels><?xml version="1.0" encoding="UTF-8" standalone="yes"?><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Relationships>

</file>

<file path=ppt/notesSlides/_rels/notesSlide31.xml.rels><?xml version="1.0" encoding="UTF-8" standalone="yes"?><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Relationships>

</file>

<file path=ppt/notesSlides/_rels/notesSlide32.xml.rels><?xml version="1.0" encoding="UTF-8" standalone="yes"?><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Relationships>

</file>

<file path=ppt/notesSlides/_rels/notesSlide33.xml.rels><?xml version="1.0" encoding="UTF-8" standalone="yes"?><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Relationships>

</file>

<file path=ppt/notesSlides/_rels/notesSlide34.xml.rels><?xml version="1.0" encoding="UTF-8" standalone="yes"?><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Relationships>

</file>

<file path=ppt/notesSlides/_rels/notesSlide35.xml.rels><?xml version="1.0" encoding="UTF-8" standalone="yes"?><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Relationships>

</file>

<file path=ppt/notesSlides/_rels/notesSlide36.xml.rels><?xml version="1.0" encoding="UTF-8" standalone="yes"?><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Relationships>

</file>

<file path=ppt/notesSlides/_rels/notesSlide37.xml.rels><?xml version="1.0" encoding="UTF-8" standalone="yes"?><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Relationships>

</file>

<file path=ppt/notesSlides/_rels/notesSlide38.xml.rels><?xml version="1.0" encoding="UTF-8" standalone="yes"?><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Relationships>

</file>

<file path=ppt/notesSlides/_rels/notesSlide39.xml.rels><?xml version="1.0" encoding="UTF-8" standalone="yes"?><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40.xml.rels><?xml version="1.0" encoding="UTF-8" standalone="yes"?><Relationships xmlns="http://schemas.openxmlformats.org/package/2006/relationships"><Relationship Id="rId1" Type="http://schemas.openxmlformats.org/officeDocument/2006/relationships/slide" Target="../slides/slide48.xml"/><Relationship Id="rId2" Type="http://schemas.openxmlformats.org/officeDocument/2006/relationships/notesMaster" Target="../notesMasters/notesMaster1.xml"/></Relationships>

</file>

<file path=ppt/notesSlides/_rels/notesSlide41.xml.rels><?xml version="1.0" encoding="UTF-8" standalone="yes"?><Relationships xmlns="http://schemas.openxmlformats.org/package/2006/relationships"><Relationship Id="rId1" Type="http://schemas.openxmlformats.org/officeDocument/2006/relationships/slide" Target="../slides/slide49.xml"/><Relationship Id="rId2" Type="http://schemas.openxmlformats.org/officeDocument/2006/relationships/notesMaster" Target="../notesMasters/notesMaster1.xml"/></Relationships>

</file>

<file path=ppt/notesSlides/_rels/notesSlide42.xml.rels><?xml version="1.0" encoding="UTF-8" standalone="yes"?><Relationships xmlns="http://schemas.openxmlformats.org/package/2006/relationships"><Relationship Id="rId1" Type="http://schemas.openxmlformats.org/officeDocument/2006/relationships/slide" Target="../slides/slide50.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8" name="Shape 138"/>
          <p:cNvSpPr/>
          <p:nvPr>
            <p:ph type="sldImg"/>
          </p:nvPr>
        </p:nvSpPr>
        <p:spPr>
          <a:prstGeom prst="rect">
            <a:avLst/>
          </a:prstGeom>
        </p:spPr>
        <p:txBody>
          <a:bodyPr/>
          <a:lstStyle/>
          <a:p>
            <a:pPr/>
          </a:p>
        </p:txBody>
      </p:sp>
      <p:sp>
        <p:nvSpPr>
          <p:cNvPr id="139" name="Shape 139"/>
          <p:cNvSpPr/>
          <p:nvPr>
            <p:ph type="body" sz="quarter" idx="1"/>
          </p:nvPr>
        </p:nvSpPr>
        <p:spPr>
          <a:prstGeom prst="rect">
            <a:avLst/>
          </a:prstGeom>
        </p:spPr>
        <p:txBody>
          <a:bodyPr/>
          <a:lstStyle/>
          <a:p>
            <a:pPr/>
            <a:r>
              <a:t>Welcome back, today we are going to talk about singly and doubly linked lists one of the most useful data structures out there. This is part 1 of 2, in the second part we will be looking at some source code on how to implement a doubly linked list in detail.</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2" name="Shape 252"/>
          <p:cNvSpPr/>
          <p:nvPr>
            <p:ph type="sldImg"/>
          </p:nvPr>
        </p:nvSpPr>
        <p:spPr>
          <a:prstGeom prst="rect">
            <a:avLst/>
          </a:prstGeom>
        </p:spPr>
        <p:txBody>
          <a:bodyPr/>
          <a:lstStyle/>
          <a:p>
            <a:pPr/>
          </a:p>
        </p:txBody>
      </p:sp>
      <p:sp>
        <p:nvSpPr>
          <p:cNvPr id="253" name="Shape 253"/>
          <p:cNvSpPr/>
          <p:nvPr>
            <p:ph type="body" sz="quarter" idx="1"/>
          </p:nvPr>
        </p:nvSpPr>
        <p:spPr>
          <a:prstGeom prst="rect">
            <a:avLst/>
          </a:prstGeom>
        </p:spPr>
        <p:txBody>
          <a:bodyPr/>
          <a:lstStyle/>
          <a:p>
            <a:pPr/>
            <a:r>
              <a:t>so we advance the traverser pointer by setting it equal to 5’s next node, and now we’re actually already where we need to be to insert the next node.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1" name="Shape 271"/>
          <p:cNvSpPr/>
          <p:nvPr>
            <p:ph type="sldImg"/>
          </p:nvPr>
        </p:nvSpPr>
        <p:spPr>
          <a:prstGeom prst="rect">
            <a:avLst/>
          </a:prstGeom>
        </p:spPr>
        <p:txBody>
          <a:bodyPr/>
          <a:lstStyle/>
          <a:p>
            <a:pPr/>
          </a:p>
        </p:txBody>
      </p:sp>
      <p:sp>
        <p:nvSpPr>
          <p:cNvPr id="272" name="Shape 272"/>
          <p:cNvSpPr/>
          <p:nvPr>
            <p:ph type="body" sz="quarter" idx="1"/>
          </p:nvPr>
        </p:nvSpPr>
        <p:spPr>
          <a:prstGeom prst="rect">
            <a:avLst/>
          </a:prstGeom>
        </p:spPr>
        <p:txBody>
          <a:bodyPr/>
          <a:lstStyle/>
          <a:p>
            <a:pPr/>
            <a:r>
              <a:t>So we create a new node.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1" name="Shape 291"/>
          <p:cNvSpPr/>
          <p:nvPr>
            <p:ph type="sldImg"/>
          </p:nvPr>
        </p:nvSpPr>
        <p:spPr>
          <a:prstGeom prst="rect">
            <a:avLst/>
          </a:prstGeom>
        </p:spPr>
        <p:txBody>
          <a:bodyPr/>
          <a:lstStyle/>
          <a:p>
            <a:pPr/>
          </a:p>
        </p:txBody>
      </p:sp>
      <p:sp>
        <p:nvSpPr>
          <p:cNvPr id="292" name="Shape 292"/>
          <p:cNvSpPr/>
          <p:nvPr>
            <p:ph type="body" sz="quarter" idx="1"/>
          </p:nvPr>
        </p:nvSpPr>
        <p:spPr>
          <a:prstGeom prst="rect">
            <a:avLst/>
          </a:prstGeom>
        </p:spPr>
        <p:txBody>
          <a:bodyPr/>
          <a:lstStyle/>
          <a:p>
            <a:pPr/>
            <a:r>
              <a:t>Make it point to 7</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1" name="Shape 311"/>
          <p:cNvSpPr/>
          <p:nvPr>
            <p:ph type="sldImg"/>
          </p:nvPr>
        </p:nvSpPr>
        <p:spPr>
          <a:prstGeom prst="rect">
            <a:avLst/>
          </a:prstGeom>
        </p:spPr>
        <p:txBody>
          <a:bodyPr/>
          <a:lstStyle/>
          <a:p>
            <a:pPr/>
          </a:p>
        </p:txBody>
      </p:sp>
      <p:sp>
        <p:nvSpPr>
          <p:cNvPr id="312" name="Shape 312"/>
          <p:cNvSpPr/>
          <p:nvPr>
            <p:ph type="body" sz="quarter" idx="1"/>
          </p:nvPr>
        </p:nvSpPr>
        <p:spPr>
          <a:prstGeom prst="rect">
            <a:avLst/>
          </a:prstGeom>
        </p:spPr>
        <p:txBody>
          <a:bodyPr/>
          <a:lstStyle/>
          <a:p>
            <a:pPr/>
            <a:r>
              <a:t>Change 23’s next pointer to be 11, remember we have access to 23’s next pointer because we have a reference to it with the traverser.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1" name="Shape 331"/>
          <p:cNvSpPr/>
          <p:nvPr>
            <p:ph type="sldImg"/>
          </p:nvPr>
        </p:nvSpPr>
        <p:spPr>
          <a:prstGeom prst="rect">
            <a:avLst/>
          </a:prstGeom>
        </p:spPr>
        <p:txBody>
          <a:bodyPr/>
          <a:lstStyle/>
          <a:p>
            <a:pPr/>
          </a:p>
        </p:txBody>
      </p:sp>
      <p:sp>
        <p:nvSpPr>
          <p:cNvPr id="332" name="Shape 332"/>
          <p:cNvSpPr/>
          <p:nvPr>
            <p:ph type="body" sz="quarter" idx="1"/>
          </p:nvPr>
        </p:nvSpPr>
        <p:spPr>
          <a:prstGeom prst="rect">
            <a:avLst/>
          </a:prstGeom>
        </p:spPr>
        <p:txBody>
          <a:bodyPr/>
          <a:lstStyle/>
          <a:p>
            <a:pPr/>
            <a:r>
              <a:t>And if we flatten out the linked list we see that we have inserted 11 at the correct position.</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6" name="Shape 366"/>
          <p:cNvSpPr/>
          <p:nvPr>
            <p:ph type="sldImg"/>
          </p:nvPr>
        </p:nvSpPr>
        <p:spPr>
          <a:prstGeom prst="rect">
            <a:avLst/>
          </a:prstGeom>
        </p:spPr>
        <p:txBody>
          <a:bodyPr/>
          <a:lstStyle/>
          <a:p>
            <a:pPr/>
          </a:p>
        </p:txBody>
      </p:sp>
      <p:sp>
        <p:nvSpPr>
          <p:cNvPr id="367" name="Shape 367"/>
          <p:cNvSpPr/>
          <p:nvPr>
            <p:ph type="body" sz="quarter" idx="1"/>
          </p:nvPr>
        </p:nvSpPr>
        <p:spPr>
          <a:prstGeom prst="rect">
            <a:avLst/>
          </a:prstGeom>
        </p:spPr>
        <p:txBody>
          <a:bodyPr/>
          <a:lstStyle/>
          <a:p>
            <a:pPr/>
            <a:r>
              <a:t>Alright, inserting now with doubly linked list, this is much trickier because of all the pointers flying around but still the exact same concept. Notice that the doubly linked list not only has pointers to the next node but also the previous meaning we will also have to adjust those in the insertion phase.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7" name="Shape 387"/>
          <p:cNvSpPr/>
          <p:nvPr>
            <p:ph type="sldImg"/>
          </p:nvPr>
        </p:nvSpPr>
        <p:spPr>
          <a:prstGeom prst="rect">
            <a:avLst/>
          </a:prstGeom>
        </p:spPr>
        <p:txBody>
          <a:bodyPr/>
          <a:lstStyle/>
          <a:p>
            <a:pPr/>
          </a:p>
        </p:txBody>
      </p:sp>
      <p:sp>
        <p:nvSpPr>
          <p:cNvPr id="388" name="Shape 388"/>
          <p:cNvSpPr/>
          <p:nvPr>
            <p:ph type="body" sz="quarter" idx="1"/>
          </p:nvPr>
        </p:nvSpPr>
        <p:spPr>
          <a:prstGeom prst="rect">
            <a:avLst/>
          </a:prstGeom>
        </p:spPr>
        <p:txBody>
          <a:bodyPr/>
          <a:lstStyle/>
          <a:p>
            <a:pPr/>
            <a:r>
              <a:t>Create a traverser pointer which points to where the head is and advance it until you are just before the insertion position.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8" name="Shape 408"/>
          <p:cNvSpPr/>
          <p:nvPr>
            <p:ph type="sldImg"/>
          </p:nvPr>
        </p:nvSpPr>
        <p:spPr>
          <a:prstGeom prst="rect">
            <a:avLst/>
          </a:prstGeom>
        </p:spPr>
        <p:txBody>
          <a:bodyPr/>
          <a:lstStyle/>
          <a:p>
            <a:pPr/>
          </a:p>
        </p:txBody>
      </p:sp>
      <p:sp>
        <p:nvSpPr>
          <p:cNvPr id="409" name="Shape 409"/>
          <p:cNvSpPr/>
          <p:nvPr>
            <p:ph type="body" sz="quarter" idx="1"/>
          </p:nvPr>
        </p:nvSpPr>
        <p:spPr>
          <a:prstGeom prst="rect">
            <a:avLst/>
          </a:prstGeom>
        </p:spPr>
        <p:txBody>
          <a:bodyPr/>
          <a:lstStyle/>
          <a:p>
            <a:pPr/>
            <a:r>
              <a:t>so we advance the traverser by one and now we’re just before the this node so we stop traversing.</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0" name="Shape 430"/>
          <p:cNvSpPr/>
          <p:nvPr>
            <p:ph type="sldImg"/>
          </p:nvPr>
        </p:nvSpPr>
        <p:spPr>
          <a:prstGeom prst="rect">
            <a:avLst/>
          </a:prstGeom>
        </p:spPr>
        <p:txBody>
          <a:bodyPr/>
          <a:lstStyle/>
          <a:p>
            <a:pPr/>
          </a:p>
        </p:txBody>
      </p:sp>
      <p:sp>
        <p:nvSpPr>
          <p:cNvPr id="431" name="Shape 431"/>
          <p:cNvSpPr/>
          <p:nvPr>
            <p:ph type="body" sz="quarter" idx="1"/>
          </p:nvPr>
        </p:nvSpPr>
        <p:spPr>
          <a:prstGeom prst="rect">
            <a:avLst/>
          </a:prstGeom>
        </p:spPr>
        <p:txBody>
          <a:bodyPr/>
          <a:lstStyle/>
          <a:p>
            <a:pPr/>
            <a:r>
              <a:t>Create the new node.</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3" name="Shape 453"/>
          <p:cNvSpPr/>
          <p:nvPr>
            <p:ph type="sldImg"/>
          </p:nvPr>
        </p:nvSpPr>
        <p:spPr>
          <a:prstGeom prst="rect">
            <a:avLst/>
          </a:prstGeom>
        </p:spPr>
        <p:txBody>
          <a:bodyPr/>
          <a:lstStyle/>
          <a:p>
            <a:pPr/>
          </a:p>
        </p:txBody>
      </p:sp>
      <p:sp>
        <p:nvSpPr>
          <p:cNvPr id="454" name="Shape 454"/>
          <p:cNvSpPr/>
          <p:nvPr>
            <p:ph type="body" sz="quarter" idx="1"/>
          </p:nvPr>
        </p:nvSpPr>
        <p:spPr>
          <a:prstGeom prst="rect">
            <a:avLst/>
          </a:prstGeom>
        </p:spPr>
        <p:txBody>
          <a:bodyPr/>
          <a:lstStyle/>
          <a:p>
            <a:pPr/>
            <a:r>
              <a:t>Point 11’s next pointer to equal 7.</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3" name="Shape 143"/>
          <p:cNvSpPr/>
          <p:nvPr>
            <p:ph type="sldImg"/>
          </p:nvPr>
        </p:nvSpPr>
        <p:spPr>
          <a:prstGeom prst="rect">
            <a:avLst/>
          </a:prstGeom>
        </p:spPr>
        <p:txBody>
          <a:bodyPr/>
          <a:lstStyle/>
          <a:p>
            <a:pPr/>
          </a:p>
        </p:txBody>
      </p:sp>
      <p:sp>
        <p:nvSpPr>
          <p:cNvPr id="144" name="Shape 144"/>
          <p:cNvSpPr/>
          <p:nvPr>
            <p:ph type="body" sz="quarter" idx="1"/>
          </p:nvPr>
        </p:nvSpPr>
        <p:spPr>
          <a:prstGeom prst="rect">
            <a:avLst/>
          </a:prstGeom>
        </p:spPr>
        <p:txBody>
          <a:bodyPr/>
          <a:lstStyle/>
          <a:p>
            <a:pPr/>
            <a:r>
              <a:t>In the first section we are going to answer some basic questions concerning singly and doubly linked lists, namely what are they and where are they used? Next we need to cover some terminology concerning linked lists so that everyone is on the same page and knows what I mean when I say the head of the linked list vs the tail of the linked list. Then last in the discussion section we’ll talk about the pros and cons of singly and doubly linked lists.</a:t>
            </a:r>
          </a:p>
          <a:p>
            <a:pPr/>
          </a:p>
          <a:p>
            <a:pPr/>
            <a:r>
              <a:t>After that we’re going to do some fun things with linked lists and look at how we can insert and remove elements from both singly and doubly linked lists.</a:t>
            </a:r>
          </a:p>
          <a:p>
            <a:pPr/>
          </a:p>
          <a:p>
            <a:pPr/>
            <a:r>
              <a:t>Lastly we will look at some source code on how a doubly linked list is actually implemented, stay tuned!</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7" name="Shape 477"/>
          <p:cNvSpPr/>
          <p:nvPr>
            <p:ph type="sldImg"/>
          </p:nvPr>
        </p:nvSpPr>
        <p:spPr>
          <a:prstGeom prst="rect">
            <a:avLst/>
          </a:prstGeom>
        </p:spPr>
        <p:txBody>
          <a:bodyPr/>
          <a:lstStyle/>
          <a:p>
            <a:pPr/>
          </a:p>
        </p:txBody>
      </p:sp>
      <p:sp>
        <p:nvSpPr>
          <p:cNvPr id="478" name="Shape 478"/>
          <p:cNvSpPr/>
          <p:nvPr>
            <p:ph type="body" sz="quarter" idx="1"/>
          </p:nvPr>
        </p:nvSpPr>
        <p:spPr>
          <a:prstGeom prst="rect">
            <a:avLst/>
          </a:prstGeom>
        </p:spPr>
        <p:txBody>
          <a:bodyPr/>
          <a:lstStyle/>
          <a:p>
            <a:pPr/>
            <a:r>
              <a:t>Also point 11’s previous pointer to be 23 which we have a handle on because of trav.</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1" name="Shape 501"/>
          <p:cNvSpPr/>
          <p:nvPr>
            <p:ph type="sldImg"/>
          </p:nvPr>
        </p:nvSpPr>
        <p:spPr>
          <a:prstGeom prst="rect">
            <a:avLst/>
          </a:prstGeom>
        </p:spPr>
        <p:txBody>
          <a:bodyPr/>
          <a:lstStyle/>
          <a:p>
            <a:pPr/>
          </a:p>
        </p:txBody>
      </p:sp>
      <p:sp>
        <p:nvSpPr>
          <p:cNvPr id="502" name="Shape 502"/>
          <p:cNvSpPr/>
          <p:nvPr>
            <p:ph type="body" sz="quarter" idx="1"/>
          </p:nvPr>
        </p:nvSpPr>
        <p:spPr>
          <a:prstGeom prst="rect">
            <a:avLst/>
          </a:prstGeom>
        </p:spPr>
        <p:txBody>
          <a:bodyPr/>
          <a:lstStyle/>
          <a:p>
            <a:pPr/>
            <a:r>
              <a:t>Next we make 7’s previous pointer be equal to 11 so we can go backwards from 7 to 11</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5" name="Shape 525"/>
          <p:cNvSpPr/>
          <p:nvPr>
            <p:ph type="sldImg"/>
          </p:nvPr>
        </p:nvSpPr>
        <p:spPr>
          <a:prstGeom prst="rect">
            <a:avLst/>
          </a:prstGeom>
        </p:spPr>
        <p:txBody>
          <a:bodyPr/>
          <a:lstStyle/>
          <a:p>
            <a:pPr/>
          </a:p>
        </p:txBody>
      </p:sp>
      <p:sp>
        <p:nvSpPr>
          <p:cNvPr id="526" name="Shape 526"/>
          <p:cNvSpPr/>
          <p:nvPr>
            <p:ph type="body" sz="quarter" idx="1"/>
          </p:nvPr>
        </p:nvSpPr>
        <p:spPr>
          <a:prstGeom prst="rect">
            <a:avLst/>
          </a:prstGeom>
        </p:spPr>
        <p:txBody>
          <a:bodyPr/>
          <a:lstStyle/>
          <a:p>
            <a:pPr/>
            <a:r>
              <a:t>And the last step, make 23’s next pointer equal to 11. This is so that we can go forwards from 23 to 11. So in total remark that we changed exactly 4 pointer’s.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9" name="Shape 549"/>
          <p:cNvSpPr/>
          <p:nvPr>
            <p:ph type="sldImg"/>
          </p:nvPr>
        </p:nvSpPr>
        <p:spPr>
          <a:prstGeom prst="rect">
            <a:avLst/>
          </a:prstGeom>
        </p:spPr>
        <p:txBody>
          <a:bodyPr/>
          <a:lstStyle/>
          <a:p>
            <a:pPr/>
          </a:p>
        </p:txBody>
      </p:sp>
      <p:sp>
        <p:nvSpPr>
          <p:cNvPr id="550" name="Shape 550"/>
          <p:cNvSpPr/>
          <p:nvPr>
            <p:ph type="body" sz="quarter" idx="1"/>
          </p:nvPr>
        </p:nvSpPr>
        <p:spPr>
          <a:prstGeom prst="rect">
            <a:avLst/>
          </a:prstGeom>
        </p:spPr>
        <p:txBody>
          <a:bodyPr/>
          <a:lstStyle/>
          <a:p>
            <a:pPr/>
            <a:r>
              <a:t>Now if we flatten out the linked list we see that 11 has been inserted where it should.</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87" name="Shape 587"/>
          <p:cNvSpPr/>
          <p:nvPr>
            <p:ph type="sldImg"/>
          </p:nvPr>
        </p:nvSpPr>
        <p:spPr>
          <a:prstGeom prst="rect">
            <a:avLst/>
          </a:prstGeom>
        </p:spPr>
        <p:txBody>
          <a:bodyPr/>
          <a:lstStyle/>
          <a:p>
            <a:pPr/>
          </a:p>
        </p:txBody>
      </p:sp>
      <p:sp>
        <p:nvSpPr>
          <p:cNvPr id="588" name="Shape 588"/>
          <p:cNvSpPr/>
          <p:nvPr>
            <p:ph type="body" sz="quarter" idx="1"/>
          </p:nvPr>
        </p:nvSpPr>
        <p:spPr>
          <a:prstGeom prst="rect">
            <a:avLst/>
          </a:prstGeom>
        </p:spPr>
        <p:txBody>
          <a:bodyPr/>
          <a:lstStyle/>
          <a:p>
            <a:pPr/>
            <a:r>
              <a:t>Alright now we’re looking at removing things from a singly linked list. Suppose we want to remove the node with value 9 how do we do this? Well the trick we’re going to use is not to use one pointer, but two. You can use one, but for the visual effect it’s easier to show how it’s done with two.</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09" name="Shape 609"/>
          <p:cNvSpPr/>
          <p:nvPr>
            <p:ph type="sldImg"/>
          </p:nvPr>
        </p:nvSpPr>
        <p:spPr>
          <a:prstGeom prst="rect">
            <a:avLst/>
          </a:prstGeom>
        </p:spPr>
        <p:txBody>
          <a:bodyPr/>
          <a:lstStyle/>
          <a:p>
            <a:pPr/>
          </a:p>
        </p:txBody>
      </p:sp>
      <p:sp>
        <p:nvSpPr>
          <p:cNvPr id="610" name="Shape 610"/>
          <p:cNvSpPr/>
          <p:nvPr>
            <p:ph type="body" sz="quarter" idx="1"/>
          </p:nvPr>
        </p:nvSpPr>
        <p:spPr>
          <a:prstGeom prst="rect">
            <a:avLst/>
          </a:prstGeom>
        </p:spPr>
        <p:txBody>
          <a:bodyPr/>
          <a:lstStyle/>
          <a:p>
            <a:pPr/>
            <a:r>
              <a:t>So we create two pointers trav1 and trav2, trav1 points to the head and trav2 points to the head’s next node. Now what we’re going to do is advance both points until trav2 hits the node we want to remove.</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51" name="Shape 651"/>
          <p:cNvSpPr/>
          <p:nvPr>
            <p:ph type="sldImg"/>
          </p:nvPr>
        </p:nvSpPr>
        <p:spPr>
          <a:prstGeom prst="rect">
            <a:avLst/>
          </a:prstGeom>
        </p:spPr>
        <p:txBody>
          <a:bodyPr/>
          <a:lstStyle/>
          <a:p>
            <a:pPr/>
          </a:p>
        </p:txBody>
      </p:sp>
      <p:sp>
        <p:nvSpPr>
          <p:cNvPr id="652" name="Shape 652"/>
          <p:cNvSpPr/>
          <p:nvPr>
            <p:ph type="body" sz="quarter" idx="1"/>
          </p:nvPr>
        </p:nvSpPr>
        <p:spPr>
          <a:prstGeom prst="rect">
            <a:avLst/>
          </a:prstGeom>
        </p:spPr>
        <p:txBody>
          <a:bodyPr/>
          <a:lstStyle/>
          <a:p>
            <a:pPr/>
            <a:r>
              <a:t>Ok now we have reached to stopping point</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75" name="Shape 675"/>
          <p:cNvSpPr/>
          <p:nvPr>
            <p:ph type="sldImg"/>
          </p:nvPr>
        </p:nvSpPr>
        <p:spPr>
          <a:prstGeom prst="rect">
            <a:avLst/>
          </a:prstGeom>
        </p:spPr>
        <p:txBody>
          <a:bodyPr/>
          <a:lstStyle/>
          <a:p>
            <a:pPr/>
          </a:p>
        </p:txBody>
      </p:sp>
      <p:sp>
        <p:nvSpPr>
          <p:cNvPr id="676" name="Shape 676"/>
          <p:cNvSpPr/>
          <p:nvPr>
            <p:ph type="body" sz="quarter" idx="1"/>
          </p:nvPr>
        </p:nvSpPr>
        <p:spPr>
          <a:prstGeom prst="rect">
            <a:avLst/>
          </a:prstGeom>
        </p:spPr>
        <p:txBody>
          <a:bodyPr/>
          <a:lstStyle/>
          <a:p>
            <a:pPr/>
            <a:r>
              <a:t>i’m going to create another pointer to the node we wish to remove so that we can deallocate its memory later.</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99" name="Shape 699"/>
          <p:cNvSpPr/>
          <p:nvPr>
            <p:ph type="sldImg"/>
          </p:nvPr>
        </p:nvSpPr>
        <p:spPr>
          <a:prstGeom prst="rect">
            <a:avLst/>
          </a:prstGeom>
        </p:spPr>
        <p:txBody>
          <a:bodyPr/>
          <a:lstStyle/>
          <a:p>
            <a:pPr/>
          </a:p>
        </p:txBody>
      </p:sp>
      <p:sp>
        <p:nvSpPr>
          <p:cNvPr id="700" name="Shape 700"/>
          <p:cNvSpPr/>
          <p:nvPr>
            <p:ph type="body" sz="quarter" idx="1"/>
          </p:nvPr>
        </p:nvSpPr>
        <p:spPr>
          <a:prstGeom prst="rect">
            <a:avLst/>
          </a:prstGeom>
        </p:spPr>
        <p:txBody>
          <a:bodyPr/>
          <a:lstStyle/>
          <a:p>
            <a:pPr/>
            <a:r>
              <a:t>Ok so now I have advanced trav2 to the next node. And node 9 has turned red this is to indicate that at this point we could remove node 9 at any point, but let me keep it around for visuals.</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25" name="Shape 725"/>
          <p:cNvSpPr/>
          <p:nvPr>
            <p:ph type="sldImg"/>
          </p:nvPr>
        </p:nvSpPr>
        <p:spPr>
          <a:prstGeom prst="rect">
            <a:avLst/>
          </a:prstGeom>
        </p:spPr>
        <p:txBody>
          <a:bodyPr/>
          <a:lstStyle/>
          <a:p>
            <a:pPr/>
          </a:p>
        </p:txBody>
      </p:sp>
      <p:sp>
        <p:nvSpPr>
          <p:cNvPr id="726" name="Shape 726"/>
          <p:cNvSpPr/>
          <p:nvPr>
            <p:ph type="body" sz="quarter" idx="1"/>
          </p:nvPr>
        </p:nvSpPr>
        <p:spPr>
          <a:prstGeom prst="rect">
            <a:avLst/>
          </a:prstGeom>
        </p:spPr>
        <p:txBody>
          <a:bodyPr/>
          <a:lstStyle/>
          <a:p>
            <a:pPr/>
            <a:r>
              <a:t>So now we make trav1’s next pointer be equal to trav2. And now is an appropriate time to remove temp because it’s doing nothing.</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9" name="Shape 159"/>
          <p:cNvSpPr/>
          <p:nvPr>
            <p:ph type="sldImg"/>
          </p:nvPr>
        </p:nvSpPr>
        <p:spPr>
          <a:prstGeom prst="rect">
            <a:avLst/>
          </a:prstGeom>
        </p:spPr>
        <p:txBody>
          <a:bodyPr/>
          <a:lstStyle/>
          <a:p>
            <a:pPr/>
          </a:p>
        </p:txBody>
      </p:sp>
      <p:sp>
        <p:nvSpPr>
          <p:cNvPr id="160" name="Shape 160"/>
          <p:cNvSpPr/>
          <p:nvPr>
            <p:ph type="body" sz="quarter" idx="1"/>
          </p:nvPr>
        </p:nvSpPr>
        <p:spPr>
          <a:prstGeom prst="rect">
            <a:avLst/>
          </a:prstGeom>
        </p:spPr>
        <p:txBody>
          <a:bodyPr/>
          <a:lstStyle/>
          <a:p>
            <a:pPr/>
            <a:r>
              <a:t>Read slide.</a:t>
            </a:r>
          </a:p>
          <a:p>
            <a:pPr/>
            <a:r>
              <a:t>Below is an example of a singly linked list containing arbitrary data. Notice that every node has a pointer to the next node. Also notice that the last node points to null meaning there are no more nodes after this point. The last node always has a null reference as its next node, in the following slides I will omit this for simplicity.</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47" name="Shape 747"/>
          <p:cNvSpPr/>
          <p:nvPr>
            <p:ph type="sldImg"/>
          </p:nvPr>
        </p:nvSpPr>
        <p:spPr>
          <a:prstGeom prst="rect">
            <a:avLst/>
          </a:prstGeom>
        </p:spPr>
        <p:txBody>
          <a:bodyPr/>
          <a:lstStyle/>
          <a:p>
            <a:pPr/>
          </a:p>
        </p:txBody>
      </p:sp>
      <p:sp>
        <p:nvSpPr>
          <p:cNvPr id="748" name="Shape 748"/>
          <p:cNvSpPr/>
          <p:nvPr>
            <p:ph type="body" sz="quarter" idx="1"/>
          </p:nvPr>
        </p:nvSpPr>
        <p:spPr>
          <a:prstGeom prst="rect">
            <a:avLst/>
          </a:prstGeom>
        </p:spPr>
        <p:txBody>
          <a:bodyPr/>
          <a:lstStyle/>
          <a:p>
            <a:pPr/>
            <a:r>
              <a:t>And there temp has been deallocated, make sure you always clean up your memory to avoid memory leaks!</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67" name="Shape 767"/>
          <p:cNvSpPr/>
          <p:nvPr>
            <p:ph type="sldImg"/>
          </p:nvPr>
        </p:nvSpPr>
        <p:spPr>
          <a:prstGeom prst="rect">
            <a:avLst/>
          </a:prstGeom>
        </p:spPr>
        <p:txBody>
          <a:bodyPr/>
          <a:lstStyle/>
          <a:p>
            <a:pPr/>
          </a:p>
        </p:txBody>
      </p:sp>
      <p:sp>
        <p:nvSpPr>
          <p:cNvPr id="768" name="Shape 768"/>
          <p:cNvSpPr/>
          <p:nvPr>
            <p:ph type="body" sz="quarter" idx="1"/>
          </p:nvPr>
        </p:nvSpPr>
        <p:spPr>
          <a:prstGeom prst="rect">
            <a:avLst/>
          </a:prstGeom>
        </p:spPr>
        <p:txBody>
          <a:bodyPr/>
          <a:lstStyle/>
          <a:p>
            <a:pPr/>
            <a:r>
              <a:t>Now you can see that 9 is gone and our SLL is node shorter.</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03" name="Shape 803"/>
          <p:cNvSpPr/>
          <p:nvPr>
            <p:ph type="sldImg"/>
          </p:nvPr>
        </p:nvSpPr>
        <p:spPr>
          <a:prstGeom prst="rect">
            <a:avLst/>
          </a:prstGeom>
        </p:spPr>
        <p:txBody>
          <a:bodyPr/>
          <a:lstStyle/>
          <a:p>
            <a:pPr/>
          </a:p>
        </p:txBody>
      </p:sp>
      <p:sp>
        <p:nvSpPr>
          <p:cNvPr id="804" name="Shape 804"/>
          <p:cNvSpPr/>
          <p:nvPr>
            <p:ph type="body" sz="quarter" idx="1"/>
          </p:nvPr>
        </p:nvSpPr>
        <p:spPr>
          <a:prstGeom prst="rect">
            <a:avLst/>
          </a:prstGeom>
        </p:spPr>
        <p:txBody>
          <a:bodyPr/>
          <a:lstStyle/>
          <a:p>
            <a:pPr/>
            <a:r>
              <a:t>Ok now the last bit of implementation to look at, let’s look at how to remove nodes from doubly linked lists which is actually easier imo to removing from SSLs. So the idea is the same, we seek up to the node we wish to remove, but this time around we only need one pointer because each node in the doubly linked list has a reference to the last node.</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27" name="Shape 827"/>
          <p:cNvSpPr/>
          <p:nvPr>
            <p:ph type="sldImg"/>
          </p:nvPr>
        </p:nvSpPr>
        <p:spPr>
          <a:prstGeom prst="rect">
            <a:avLst/>
          </a:prstGeom>
        </p:spPr>
        <p:txBody>
          <a:bodyPr/>
          <a:lstStyle/>
          <a:p>
            <a:pPr/>
          </a:p>
        </p:txBody>
      </p:sp>
      <p:sp>
        <p:nvSpPr>
          <p:cNvPr id="828" name="Shape 828"/>
          <p:cNvSpPr/>
          <p:nvPr>
            <p:ph type="body" sz="quarter" idx="1"/>
          </p:nvPr>
        </p:nvSpPr>
        <p:spPr>
          <a:prstGeom prst="rect">
            <a:avLst/>
          </a:prstGeom>
        </p:spPr>
        <p:txBody>
          <a:bodyPr/>
          <a:lstStyle/>
          <a:p>
            <a:pPr/>
            <a:r>
              <a:t>So let’s start trav at the very beginning and seek until we hit 9.</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95" name="Shape 895"/>
          <p:cNvSpPr/>
          <p:nvPr>
            <p:ph type="sldImg"/>
          </p:nvPr>
        </p:nvSpPr>
        <p:spPr>
          <a:prstGeom prst="rect">
            <a:avLst/>
          </a:prstGeom>
        </p:spPr>
        <p:txBody>
          <a:bodyPr/>
          <a:lstStyle/>
          <a:p>
            <a:pPr/>
          </a:p>
        </p:txBody>
      </p:sp>
      <p:sp>
        <p:nvSpPr>
          <p:cNvPr id="896" name="Shape 896"/>
          <p:cNvSpPr/>
          <p:nvPr>
            <p:ph type="body" sz="quarter" idx="1"/>
          </p:nvPr>
        </p:nvSpPr>
        <p:spPr>
          <a:prstGeom prst="rect">
            <a:avLst/>
          </a:prstGeom>
        </p:spPr>
        <p:txBody>
          <a:bodyPr/>
          <a:lstStyle/>
          <a:p>
            <a:pPr/>
            <a:r>
              <a:t>Ok we’ve reached 9 and we want to remove it from the list.</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21" name="Shape 921"/>
          <p:cNvSpPr/>
          <p:nvPr>
            <p:ph type="sldImg"/>
          </p:nvPr>
        </p:nvSpPr>
        <p:spPr>
          <a:prstGeom prst="rect">
            <a:avLst/>
          </a:prstGeom>
        </p:spPr>
        <p:txBody>
          <a:bodyPr/>
          <a:lstStyle/>
          <a:p>
            <a:pPr/>
          </a:p>
        </p:txBody>
      </p:sp>
      <p:sp>
        <p:nvSpPr>
          <p:cNvPr id="922" name="Shape 922"/>
          <p:cNvSpPr/>
          <p:nvPr>
            <p:ph type="body" sz="quarter" idx="1"/>
          </p:nvPr>
        </p:nvSpPr>
        <p:spPr>
          <a:prstGeom prst="rect">
            <a:avLst/>
          </a:prstGeom>
        </p:spPr>
        <p:txBody>
          <a:bodyPr/>
          <a:lstStyle/>
          <a:p>
            <a:pPr/>
            <a:r>
              <a:t>To do this set 4’s next pointer to be equal to 15. We have access to 4 and 15 because they are trav’s previous and next pointer respectively.</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47" name="Shape 947"/>
          <p:cNvSpPr/>
          <p:nvPr>
            <p:ph type="sldImg"/>
          </p:nvPr>
        </p:nvSpPr>
        <p:spPr>
          <a:prstGeom prst="rect">
            <a:avLst/>
          </a:prstGeom>
        </p:spPr>
        <p:txBody>
          <a:bodyPr/>
          <a:lstStyle/>
          <a:p>
            <a:pPr/>
          </a:p>
        </p:txBody>
      </p:sp>
      <p:sp>
        <p:nvSpPr>
          <p:cNvPr id="948" name="Shape 948"/>
          <p:cNvSpPr/>
          <p:nvPr>
            <p:ph type="body" sz="quarter" idx="1"/>
          </p:nvPr>
        </p:nvSpPr>
        <p:spPr>
          <a:prstGeom prst="rect">
            <a:avLst/>
          </a:prstGeom>
        </p:spPr>
        <p:txBody>
          <a:bodyPr/>
          <a:lstStyle/>
          <a:p>
            <a:pPr/>
            <a:r>
              <a:t>Similarly, set 15’s previous pointer to point to be 4. Notice that trap is now red meaning it’s ready to be removed.</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68" name="Shape 968"/>
          <p:cNvSpPr/>
          <p:nvPr>
            <p:ph type="sldImg"/>
          </p:nvPr>
        </p:nvSpPr>
        <p:spPr>
          <a:prstGeom prst="rect">
            <a:avLst/>
          </a:prstGeom>
        </p:spPr>
        <p:txBody>
          <a:bodyPr/>
          <a:lstStyle/>
          <a:p>
            <a:pPr/>
          </a:p>
        </p:txBody>
      </p:sp>
      <p:sp>
        <p:nvSpPr>
          <p:cNvPr id="969" name="Shape 969"/>
          <p:cNvSpPr/>
          <p:nvPr>
            <p:ph type="body" sz="quarter" idx="1"/>
          </p:nvPr>
        </p:nvSpPr>
        <p:spPr>
          <a:prstGeom prst="rect">
            <a:avLst/>
          </a:prstGeom>
        </p:spPr>
        <p:txBody>
          <a:bodyPr/>
          <a:lstStyle/>
          <a:p>
            <a:pPr/>
            <a:r>
              <a:t>So we get rid of 9</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87" name="Shape 987"/>
          <p:cNvSpPr/>
          <p:nvPr>
            <p:ph type="sldImg"/>
          </p:nvPr>
        </p:nvSpPr>
        <p:spPr>
          <a:prstGeom prst="rect">
            <a:avLst/>
          </a:prstGeom>
        </p:spPr>
        <p:txBody>
          <a:bodyPr/>
          <a:lstStyle/>
          <a:p>
            <a:pPr/>
          </a:p>
        </p:txBody>
      </p:sp>
      <p:sp>
        <p:nvSpPr>
          <p:cNvPr id="988" name="Shape 988"/>
          <p:cNvSpPr/>
          <p:nvPr>
            <p:ph type="body" sz="quarter" idx="1"/>
          </p:nvPr>
        </p:nvSpPr>
        <p:spPr>
          <a:prstGeom prst="rect">
            <a:avLst/>
          </a:prstGeom>
        </p:spPr>
        <p:txBody>
          <a:bodyPr/>
          <a:lstStyle/>
          <a:p>
            <a:pPr/>
            <a:r>
              <a:t>Now if we flatten the DLL we see that it no longer contains 9</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91" name="Shape 991"/>
          <p:cNvSpPr/>
          <p:nvPr>
            <p:ph type="sldImg"/>
          </p:nvPr>
        </p:nvSpPr>
        <p:spPr>
          <a:prstGeom prst="rect">
            <a:avLst/>
          </a:prstGeom>
        </p:spPr>
        <p:txBody>
          <a:bodyPr/>
          <a:lstStyle/>
          <a:p>
            <a:pPr/>
          </a:p>
        </p:txBody>
      </p:sp>
      <p:sp>
        <p:nvSpPr>
          <p:cNvPr id="992" name="Shape 992"/>
          <p:cNvSpPr/>
          <p:nvPr>
            <p:ph type="body" sz="quarter" idx="1"/>
          </p:nvPr>
        </p:nvSpPr>
        <p:spPr>
          <a:prstGeom prst="rect">
            <a:avLst/>
          </a:prstGeom>
        </p:spPr>
        <p:txBody>
          <a:bodyPr/>
          <a:lstStyle/>
          <a:p>
            <a:pPr/>
            <a:r>
              <a:t>Time for some complexity analysis. How good are linked lists?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4" name="Shape 164"/>
          <p:cNvSpPr/>
          <p:nvPr>
            <p:ph type="sldImg"/>
          </p:nvPr>
        </p:nvSpPr>
        <p:spPr>
          <a:prstGeom prst="rect">
            <a:avLst/>
          </a:prstGeom>
        </p:spPr>
        <p:txBody>
          <a:bodyPr/>
          <a:lstStyle/>
          <a:p>
            <a:pPr/>
          </a:p>
        </p:txBody>
      </p:sp>
      <p:sp>
        <p:nvSpPr>
          <p:cNvPr id="165" name="Shape 165"/>
          <p:cNvSpPr/>
          <p:nvPr>
            <p:ph type="body" sz="quarter" idx="1"/>
          </p:nvPr>
        </p:nvSpPr>
        <p:spPr>
          <a:prstGeom prst="rect">
            <a:avLst/>
          </a:prstGeom>
        </p:spPr>
        <p:txBody>
          <a:bodyPr/>
          <a:lstStyle/>
          <a:p>
            <a:pPr/>
            <a:r>
              <a:t>So now that we know what a linked list is where are they actually used? </a:t>
            </a:r>
          </a:p>
          <a:p>
            <a:pPr/>
          </a:p>
          <a:p>
            <a:pPr/>
            <a:r>
              <a:t>One of the places you will almost always see linked lists is in the implementation of Abstract Data Types such as Lists, Stacks and Queues because of the great time complexity of adding and removing elements.</a:t>
            </a:r>
          </a:p>
          <a:p>
            <a:pPr/>
          </a:p>
          <a:p>
            <a:pPr/>
            <a:r>
              <a:t>You can also use a linked list to create a circular list by making the pointer of the last node point to the first node. Circular linked lists are seen in things like modelling repeated event cycles like having a Round Robin ordering on a bunch of elements, or even representing corners of a polygons, so definitely some useful uses there.</a:t>
            </a:r>
          </a:p>
          <a:p>
            <a:pPr/>
          </a:p>
          <a:p>
            <a:pPr/>
            <a:r>
              <a:t>Linked lists are also often used to model real world objects such as a line of train carts, that could be useful.</a:t>
            </a:r>
          </a:p>
          <a:p>
            <a:pPr/>
          </a:p>
          <a:p>
            <a:pPr/>
            <a:r>
              <a:t>Now moving on to some more advanced examples we have linked lists being heavily used in hash table separate chaining algorithm and used in the implementation of adjacency lists for graphs, we’ll get to those in a later video.</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98" name="Shape 998"/>
          <p:cNvSpPr/>
          <p:nvPr>
            <p:ph type="sldImg"/>
          </p:nvPr>
        </p:nvSpPr>
        <p:spPr>
          <a:prstGeom prst="rect">
            <a:avLst/>
          </a:prstGeom>
        </p:spPr>
        <p:txBody>
          <a:bodyPr/>
          <a:lstStyle/>
          <a:p>
            <a:pPr/>
          </a:p>
        </p:txBody>
      </p:sp>
      <p:sp>
        <p:nvSpPr>
          <p:cNvPr id="999" name="Shape 999"/>
          <p:cNvSpPr/>
          <p:nvPr>
            <p:ph type="body" sz="quarter" idx="1"/>
          </p:nvPr>
        </p:nvSpPr>
        <p:spPr>
          <a:prstGeom prst="rect">
            <a:avLst/>
          </a:prstGeom>
        </p:spPr>
        <p:txBody>
          <a:bodyPr/>
          <a:lstStyle/>
          <a:p>
            <a:pPr/>
            <a:r>
              <a:t>On the left column we have SLLs and on the right DLLs.</a:t>
            </a:r>
          </a:p>
          <a:p>
            <a:pPr/>
          </a:p>
          <a:p>
            <a:pPr/>
            <a:r>
              <a:t>The time complexity for searching is linear since in the worst case the element we’re looking for doesn’t exist and we have to traverse all the elements in the list.</a:t>
            </a:r>
          </a:p>
          <a:p>
            <a:pPr/>
          </a:p>
          <a:p>
            <a:pPr/>
            <a:r>
              <a:t>Inserting at the head is constant because we always maintain a pointer to the head for the linked list and hence we can add a node there, similarly for the tail.</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05" name="Shape 1005"/>
          <p:cNvSpPr/>
          <p:nvPr>
            <p:ph type="sldImg"/>
          </p:nvPr>
        </p:nvSpPr>
        <p:spPr>
          <a:prstGeom prst="rect">
            <a:avLst/>
          </a:prstGeom>
        </p:spPr>
        <p:txBody>
          <a:bodyPr/>
          <a:lstStyle/>
          <a:p>
            <a:pPr/>
          </a:p>
        </p:txBody>
      </p:sp>
      <p:sp>
        <p:nvSpPr>
          <p:cNvPr id="1006" name="Shape 1006"/>
          <p:cNvSpPr/>
          <p:nvPr>
            <p:ph type="body" sz="quarter" idx="1"/>
          </p:nvPr>
        </p:nvSpPr>
        <p:spPr>
          <a:prstGeom prst="rect">
            <a:avLst/>
          </a:prstGeom>
        </p:spPr>
        <p:txBody>
          <a:bodyPr/>
          <a:lstStyle/>
          <a:p>
            <a:pPr/>
            <a:r>
              <a:t>To remove the head of linked list takes constant time since again we have a reference to the linked list so we can just remove it.</a:t>
            </a:r>
          </a:p>
          <a:p>
            <a:pPr/>
          </a:p>
          <a:p>
            <a:pPr/>
            <a:r>
              <a:t>however removing the tail is another story. It takes linear time to remove elements form a SLL, why? Well even if we do have a reference to the tail we cannot go back to the previous node and set the new tail, so we could remove the tail once in constant time but then we would still need to seek to the end of the list to remove the tail the next time around.</a:t>
            </a:r>
          </a:p>
          <a:p>
            <a:pPr/>
          </a:p>
          <a:p>
            <a:pPr/>
            <a:r>
              <a:t>The doubly linked list however does not have this problem. Since it has a pointer to the previous node it can continually remove nodes form the tail all it likes.</a:t>
            </a:r>
          </a:p>
          <a:p>
            <a:pPr/>
          </a:p>
          <a:p>
            <a:pPr/>
            <a:r>
              <a:t>And finally removing in the middle takes linear time because in the worse case we need to seek through n-1 elements.</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12" name="Shape 1012"/>
          <p:cNvSpPr/>
          <p:nvPr>
            <p:ph type="sldImg"/>
          </p:nvPr>
        </p:nvSpPr>
        <p:spPr>
          <a:prstGeom prst="rect">
            <a:avLst/>
          </a:prstGeom>
        </p:spPr>
        <p:txBody>
          <a:bodyPr/>
          <a:lstStyle/>
          <a:p>
            <a:pPr/>
          </a:p>
        </p:txBody>
      </p:sp>
      <p:sp>
        <p:nvSpPr>
          <p:cNvPr id="1013" name="Shape 1013"/>
          <p:cNvSpPr/>
          <p:nvPr>
            <p:ph type="body" sz="quarter" idx="1"/>
          </p:nvPr>
        </p:nvSpPr>
        <p:spPr>
          <a:prstGeom prst="rect">
            <a:avLst/>
          </a:prstGeom>
        </p:spPr>
        <p:txBody>
          <a:bodyPr/>
          <a:lstStyle/>
          <a:p>
            <a:pPr/>
            <a:r>
              <a:t>Alright time for to have a look at some source code! I implemented a doubly linked list we can have a look at in some more detail. Also if you want the source code for the doubly linked list in the next video have a look at the link for the code repo provided below.</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1" name="Shape 181"/>
          <p:cNvSpPr/>
          <p:nvPr>
            <p:ph type="sldImg"/>
          </p:nvPr>
        </p:nvSpPr>
        <p:spPr>
          <a:prstGeom prst="rect">
            <a:avLst/>
          </a:prstGeom>
        </p:spPr>
        <p:txBody>
          <a:bodyPr/>
          <a:lstStyle/>
          <a:p>
            <a:pPr/>
          </a:p>
        </p:txBody>
      </p:sp>
      <p:sp>
        <p:nvSpPr>
          <p:cNvPr id="182" name="Shape 182"/>
          <p:cNvSpPr/>
          <p:nvPr>
            <p:ph type="body" sz="quarter" idx="1"/>
          </p:nvPr>
        </p:nvSpPr>
        <p:spPr>
          <a:prstGeom prst="rect">
            <a:avLst/>
          </a:prstGeom>
        </p:spPr>
        <p:txBody>
          <a:bodyPr/>
          <a:lstStyle/>
          <a:p>
            <a:pPr/>
            <a:r>
              <a:t>Now lets talk about some terminology surrounding linked lists. The first thing you need to know is that when creating a linked list we always need to maintain a reference to the head of the linked list because we need somewhere to start when traversing the list. We also give a name to the last element in the linked list we call it the tail of the list. Then there are also the nodes themselves which contains pointers (also called references) to the next node depending on your programming language. You should also know that the nodes are usually represented as structs or classes when actually implemented, this will get clear once we look at some source code.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9" name="Shape 189"/>
          <p:cNvSpPr/>
          <p:nvPr>
            <p:ph type="sldImg"/>
          </p:nvPr>
        </p:nvSpPr>
        <p:spPr>
          <a:prstGeom prst="rect">
            <a:avLst/>
          </a:prstGeom>
        </p:spPr>
        <p:txBody>
          <a:bodyPr/>
          <a:lstStyle/>
          <a:p>
            <a:pPr/>
          </a:p>
        </p:txBody>
      </p:sp>
      <p:sp>
        <p:nvSpPr>
          <p:cNvPr id="190" name="Shape 190"/>
          <p:cNvSpPr/>
          <p:nvPr>
            <p:ph type="body" sz="quarter" idx="1"/>
          </p:nvPr>
        </p:nvSpPr>
        <p:spPr>
          <a:prstGeom prst="rect">
            <a:avLst/>
          </a:prstGeom>
        </p:spPr>
        <p:txBody>
          <a:bodyPr/>
          <a:lstStyle/>
          <a:p>
            <a:pPr/>
            <a:r>
              <a:t>Concerning linked lists there are two types of linked lists we usually have, those are singly linked lists which contain only one reference to the next node in the list, and doubly linked lists which contain two pointers, one pointer to the previous node and the other to the next node. This is not to say we cannot create triply or quadruply linked lists, but I wouldn’t know where to place the additional pointers. </a:t>
            </a:r>
          </a:p>
          <a:p>
            <a:pPr/>
          </a:p>
          <a:p>
            <a:pPr/>
            <a:r>
              <a:t>In both implementations of the singly and the doubly linked lists I recommend you always maintain a reference to the head and the tail so that you can do operations such as adding and removing elements more quickly.</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8" name="Shape 198"/>
          <p:cNvSpPr/>
          <p:nvPr>
            <p:ph type="sldImg"/>
          </p:nvPr>
        </p:nvSpPr>
        <p:spPr>
          <a:prstGeom prst="rect">
            <a:avLst/>
          </a:prstGeom>
        </p:spPr>
        <p:txBody>
          <a:bodyPr/>
          <a:lstStyle/>
          <a:p>
            <a:pPr/>
          </a:p>
        </p:txBody>
      </p:sp>
      <p:sp>
        <p:nvSpPr>
          <p:cNvPr id="199" name="Shape 199"/>
          <p:cNvSpPr/>
          <p:nvPr>
            <p:ph type="body" sz="quarter" idx="1"/>
          </p:nvPr>
        </p:nvSpPr>
        <p:spPr>
          <a:prstGeom prst="rect">
            <a:avLst/>
          </a:prstGeom>
        </p:spPr>
        <p:txBody>
          <a:bodyPr/>
          <a:lstStyle/>
          <a:p>
            <a:pPr/>
            <a:r>
              <a:t>There are tradeoffs we need to talk about between singly and doubly linked lists. </a:t>
            </a:r>
          </a:p>
          <a:p>
            <a:pPr/>
          </a:p>
          <a:p>
            <a:pPr/>
            <a:r>
              <a:t>If we look at the singly linked list we observe that it uses less memory, why? Well, pointers to nodes can actually use up a lot of memory if your running on a 64 bit machine, references use 8bytes and on a 32bit machine 4 bytes each. So having a singly linked list means you only need one pointer not two hence twice as much memory is saved.</a:t>
            </a:r>
          </a:p>
          <a:p>
            <a:pPr/>
          </a:p>
          <a:p>
            <a:pPr/>
            <a:r>
              <a:t>A downside however, is that you cannot access previous elements because you do not have access to them, you would need to start at the head of the list and traverse the whole list until you found the previous element you were looking for.</a:t>
            </a:r>
          </a:p>
          <a:p>
            <a:pPr/>
          </a:p>
          <a:p>
            <a:pPr/>
            <a:r>
              <a:t>Concerning doubly linked lists, a great pro is that having having access to the tail you can easily traverse the list backwards. Also, if you have a reference to a node you want to remove you can remove it in constant time and patch the hole you just created in your list because you have access to the next and previous nodes. You cannot do this with a singly linked list because removing a node somewhere in the middle severs the list in two. </a:t>
            </a:r>
          </a:p>
          <a:p>
            <a:pPr/>
          </a:p>
          <a:p>
            <a:pPr/>
            <a:r>
              <a:t>A downside to the doubly linked list however is that is does use up twice the amount of memory because of the two pointers it holds for each node.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6" name="Shape 216"/>
          <p:cNvSpPr/>
          <p:nvPr>
            <p:ph type="sldImg"/>
          </p:nvPr>
        </p:nvSpPr>
        <p:spPr>
          <a:prstGeom prst="rect">
            <a:avLst/>
          </a:prstGeom>
        </p:spPr>
        <p:txBody>
          <a:bodyPr/>
          <a:lstStyle/>
          <a:p>
            <a:pPr/>
          </a:p>
        </p:txBody>
      </p:sp>
      <p:sp>
        <p:nvSpPr>
          <p:cNvPr id="217" name="Shape 217"/>
          <p:cNvSpPr/>
          <p:nvPr>
            <p:ph type="body" sz="quarter" idx="1"/>
          </p:nvPr>
        </p:nvSpPr>
        <p:spPr>
          <a:prstGeom prst="rect">
            <a:avLst/>
          </a:prstGeom>
        </p:spPr>
        <p:txBody>
          <a:bodyPr/>
          <a:lstStyle/>
          <a:p>
            <a:pPr/>
            <a:r>
              <a:t>Alright here is a singly linked list.I have outlined where the head and the tail are and now we want to insert 11 at the third node where 7 is at the moment. Let’s walk through an example.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4" name="Shape 234"/>
          <p:cNvSpPr/>
          <p:nvPr>
            <p:ph type="sldImg"/>
          </p:nvPr>
        </p:nvSpPr>
        <p:spPr>
          <a:prstGeom prst="rect">
            <a:avLst/>
          </a:prstGeom>
        </p:spPr>
        <p:txBody>
          <a:bodyPr/>
          <a:lstStyle/>
          <a:p>
            <a:pPr/>
          </a:p>
        </p:txBody>
      </p:sp>
      <p:sp>
        <p:nvSpPr>
          <p:cNvPr id="235" name="Shape 235"/>
          <p:cNvSpPr/>
          <p:nvPr>
            <p:ph type="body" sz="quarter" idx="1"/>
          </p:nvPr>
        </p:nvSpPr>
        <p:spPr>
          <a:prstGeom prst="rect">
            <a:avLst/>
          </a:prstGeom>
        </p:spPr>
        <p:txBody>
          <a:bodyPr/>
          <a:lstStyle/>
          <a:p>
            <a:pPr/>
            <a:r>
              <a:t>So the first thing we do is we create a new pointer which points to the head, this is almost always the first step in all linked list operations. Now what we’re going to do is seek up to but not including the node we want to remove.</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Shape 11"/>
          <p:cNvSpPr/>
          <p:nvPr>
            <p:ph type="title"/>
          </p:nvPr>
        </p:nvSpPr>
        <p:spPr>
          <a:xfrm>
            <a:off x="1270000" y="1638300"/>
            <a:ext cx="10464800" cy="3302000"/>
          </a:xfrm>
          <a:prstGeom prst="rect">
            <a:avLst/>
          </a:prstGeom>
        </p:spPr>
        <p:txBody>
          <a:bodyPr anchor="b"/>
          <a:lstStyle/>
          <a:p>
            <a:pPr/>
            <a:r>
              <a:t>Title Text</a:t>
            </a:r>
          </a:p>
        </p:txBody>
      </p:sp>
      <p:sp>
        <p:nvSpPr>
          <p:cNvPr id="12" name="Shape 12"/>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Shape 93"/>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i="1" sz="2400">
                <a:latin typeface="+mn-lt"/>
                <a:ea typeface="+mn-ea"/>
                <a:cs typeface="+mn-cs"/>
                <a:sym typeface="Helvetica Light"/>
              </a:defRPr>
            </a:lvl1pPr>
          </a:lstStyle>
          <a:p>
            <a:pPr/>
            <a:r>
              <a:t>–Johnny Appleseed</a:t>
            </a:r>
          </a:p>
        </p:txBody>
      </p:sp>
      <p:sp>
        <p:nvSpPr>
          <p:cNvPr id="94" name="Shape 94"/>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a:latin typeface="+mn-lt"/>
                <a:ea typeface="+mn-ea"/>
                <a:cs typeface="+mn-cs"/>
                <a:sym typeface="Helvetica Light"/>
              </a:defRPr>
            </a:lvl1pPr>
          </a:lstStyle>
          <a:p>
            <a:pPr/>
            <a:r>
              <a:t>“Type a quote here.” </a:t>
            </a:r>
          </a:p>
        </p:txBody>
      </p:sp>
      <p:sp>
        <p:nvSpPr>
          <p:cNvPr id="95" name="Shape 9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Shape 102"/>
          <p:cNvSpPr/>
          <p:nvPr>
            <p:ph type="pic" idx="13"/>
          </p:nvPr>
        </p:nvSpPr>
        <p:spPr>
          <a:xfrm>
            <a:off x="-3175" y="0"/>
            <a:ext cx="13004800" cy="9753600"/>
          </a:xfrm>
          <a:prstGeom prst="rect">
            <a:avLst/>
          </a:prstGeom>
        </p:spPr>
        <p:txBody>
          <a:bodyPr lIns="91439" tIns="45719" rIns="91439" bIns="45719" anchor="t">
            <a:noAutofit/>
          </a:bodyPr>
          <a:lstStyle/>
          <a:p>
            <a:pP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117" name="Shape 117"/>
          <p:cNvSpPr/>
          <p:nvPr>
            <p:ph type="title"/>
          </p:nvPr>
        </p:nvSpPr>
        <p:spPr>
          <a:prstGeom prst="rect">
            <a:avLst/>
          </a:prstGeom>
        </p:spPr>
        <p:txBody>
          <a:bodyPr/>
          <a:lstStyle>
            <a:lvl1pPr>
              <a:defRPr>
                <a:latin typeface="Helvetica"/>
                <a:ea typeface="Helvetica"/>
                <a:cs typeface="Helvetica"/>
                <a:sym typeface="Helvetica"/>
              </a:defRPr>
            </a:lvl1pPr>
          </a:lstStyle>
          <a:p>
            <a:pPr/>
            <a:r>
              <a:t>Title Text</a:t>
            </a:r>
          </a:p>
        </p:txBody>
      </p:sp>
      <p:sp>
        <p:nvSpPr>
          <p:cNvPr id="118" name="Shape 11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125" name="Shape 125"/>
          <p:cNvSpPr/>
          <p:nvPr>
            <p:ph type="title"/>
          </p:nvPr>
        </p:nvSpPr>
        <p:spPr>
          <a:xfrm>
            <a:off x="1270000" y="3225800"/>
            <a:ext cx="10464800" cy="3302000"/>
          </a:xfrm>
          <a:prstGeom prst="rect">
            <a:avLst/>
          </a:prstGeom>
        </p:spPr>
        <p:txBody>
          <a:bodyPr/>
          <a:lstStyle>
            <a:lvl1pPr>
              <a:defRPr b="0"/>
            </a:lvl1pPr>
          </a:lstStyle>
          <a:p>
            <a:pPr/>
            <a:r>
              <a:t>Title Text</a:t>
            </a:r>
          </a:p>
        </p:txBody>
      </p:sp>
      <p:sp>
        <p:nvSpPr>
          <p:cNvPr id="126" name="Shape 12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Shape 20"/>
          <p:cNvSpPr/>
          <p:nvPr>
            <p:ph type="pic" idx="13"/>
          </p:nvPr>
        </p:nvSpPr>
        <p:spPr>
          <a:xfrm>
            <a:off x="1619250" y="660400"/>
            <a:ext cx="9758016" cy="5905500"/>
          </a:xfrm>
          <a:prstGeom prst="rect">
            <a:avLst/>
          </a:prstGeom>
        </p:spPr>
        <p:txBody>
          <a:bodyPr lIns="91439" tIns="45719" rIns="91439" bIns="45719" anchor="t">
            <a:noAutofit/>
          </a:bodyPr>
          <a:lstStyle/>
          <a:p>
            <a:pPr/>
          </a:p>
        </p:txBody>
      </p:sp>
      <p:sp>
        <p:nvSpPr>
          <p:cNvPr id="21" name="Shape 21"/>
          <p:cNvSpPr/>
          <p:nvPr>
            <p:ph type="title"/>
          </p:nvPr>
        </p:nvSpPr>
        <p:spPr>
          <a:xfrm>
            <a:off x="1270000" y="6718300"/>
            <a:ext cx="10464800" cy="1422400"/>
          </a:xfrm>
          <a:prstGeom prst="rect">
            <a:avLst/>
          </a:prstGeom>
        </p:spPr>
        <p:txBody>
          <a:bodyPr/>
          <a:lstStyle/>
          <a:p>
            <a:pPr/>
            <a:r>
              <a:t>Title Text</a:t>
            </a:r>
          </a:p>
        </p:txBody>
      </p:sp>
      <p:sp>
        <p:nvSpPr>
          <p:cNvPr id="22" name="Shape 22"/>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atin typeface="+mn-lt"/>
                <a:ea typeface="+mn-ea"/>
                <a:cs typeface="+mn-cs"/>
                <a:sym typeface="Helvetica Light"/>
              </a:defRPr>
            </a:lvl1pPr>
            <a:lvl2pPr marL="0" indent="228600" algn="ctr">
              <a:spcBef>
                <a:spcPts val="0"/>
              </a:spcBef>
              <a:buSzTx/>
              <a:buNone/>
              <a:defRPr sz="3200">
                <a:latin typeface="+mn-lt"/>
                <a:ea typeface="+mn-ea"/>
                <a:cs typeface="+mn-cs"/>
                <a:sym typeface="Helvetica Light"/>
              </a:defRPr>
            </a:lvl2pPr>
            <a:lvl3pPr marL="0" indent="457200" algn="ctr">
              <a:spcBef>
                <a:spcPts val="0"/>
              </a:spcBef>
              <a:buSzTx/>
              <a:buNone/>
              <a:defRPr sz="3200">
                <a:latin typeface="+mn-lt"/>
                <a:ea typeface="+mn-ea"/>
                <a:cs typeface="+mn-cs"/>
                <a:sym typeface="Helvetica Light"/>
              </a:defRPr>
            </a:lvl3pPr>
            <a:lvl4pPr marL="0" indent="685800" algn="ctr">
              <a:spcBef>
                <a:spcPts val="0"/>
              </a:spcBef>
              <a:buSzTx/>
              <a:buNone/>
              <a:defRPr sz="3200">
                <a:latin typeface="+mn-lt"/>
                <a:ea typeface="+mn-ea"/>
                <a:cs typeface="+mn-cs"/>
                <a:sym typeface="Helvetica Light"/>
              </a:defRPr>
            </a:lvl4pPr>
            <a:lvl5pPr marL="0" indent="914400" algn="ctr">
              <a:spcBef>
                <a:spcPts val="0"/>
              </a:spcBef>
              <a:buSzTx/>
              <a:buNone/>
              <a:defRPr sz="3200">
                <a:latin typeface="+mn-lt"/>
                <a:ea typeface="+mn-ea"/>
                <a:cs typeface="+mn-cs"/>
                <a:sym typeface="Helvetica Light"/>
              </a:defRPr>
            </a:lvl5pPr>
          </a:lstStyle>
          <a:p>
            <a:pPr/>
            <a:r>
              <a:t>Body Level One</a:t>
            </a:r>
          </a:p>
          <a:p>
            <a:pPr lvl="1"/>
            <a:r>
              <a:t>Body Level Two</a:t>
            </a:r>
          </a:p>
          <a:p>
            <a:pPr lvl="2"/>
            <a:r>
              <a:t>Body Level Three</a:t>
            </a:r>
          </a:p>
          <a:p>
            <a:pPr lvl="3"/>
            <a:r>
              <a:t>Body Level Four</a:t>
            </a:r>
          </a:p>
          <a:p>
            <a:pPr lvl="4"/>
            <a:r>
              <a:t>Body Level Five</a:t>
            </a:r>
          </a:p>
        </p:txBody>
      </p:sp>
      <p:sp>
        <p:nvSpPr>
          <p:cNvPr id="23" name="Shape 2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Shape 30"/>
          <p:cNvSpPr/>
          <p:nvPr>
            <p:ph type="title"/>
          </p:nvPr>
        </p:nvSpPr>
        <p:spPr>
          <a:xfrm>
            <a:off x="1270000" y="3225800"/>
            <a:ext cx="10464800" cy="3302000"/>
          </a:xfrm>
          <a:prstGeom prst="rect">
            <a:avLst/>
          </a:prstGeom>
        </p:spPr>
        <p:txBody>
          <a:bodyPr/>
          <a:lstStyle/>
          <a:p>
            <a:pPr/>
            <a:r>
              <a:t>Title Text</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Shape 38"/>
          <p:cNvSpPr/>
          <p:nvPr>
            <p:ph type="pic" sz="half" idx="13"/>
          </p:nvPr>
        </p:nvSpPr>
        <p:spPr>
          <a:xfrm>
            <a:off x="6718299" y="638919"/>
            <a:ext cx="5325770" cy="8216901"/>
          </a:xfrm>
          <a:prstGeom prst="rect">
            <a:avLst/>
          </a:prstGeom>
        </p:spPr>
        <p:txBody>
          <a:bodyPr lIns="91439" tIns="45719" rIns="91439" bIns="45719" anchor="t">
            <a:noAutofit/>
          </a:bodyPr>
          <a:lstStyle/>
          <a:p>
            <a:pPr/>
          </a:p>
        </p:txBody>
      </p:sp>
      <p:sp>
        <p:nvSpPr>
          <p:cNvPr id="39" name="Shape 39"/>
          <p:cNvSpPr/>
          <p:nvPr>
            <p:ph type="title"/>
          </p:nvPr>
        </p:nvSpPr>
        <p:spPr>
          <a:xfrm>
            <a:off x="952500" y="635000"/>
            <a:ext cx="5334000" cy="3987800"/>
          </a:xfrm>
          <a:prstGeom prst="rect">
            <a:avLst/>
          </a:prstGeom>
        </p:spPr>
        <p:txBody>
          <a:bodyPr anchor="b"/>
          <a:lstStyle>
            <a:lvl1pPr>
              <a:defRPr b="0" sz="6000">
                <a:latin typeface="+mn-lt"/>
                <a:ea typeface="+mn-ea"/>
                <a:cs typeface="+mn-cs"/>
                <a:sym typeface="Helvetica Light"/>
              </a:defRPr>
            </a:lvl1pPr>
          </a:lstStyle>
          <a:p>
            <a:pPr/>
            <a:r>
              <a:t>Title Text</a:t>
            </a:r>
          </a:p>
        </p:txBody>
      </p:sp>
      <p:sp>
        <p:nvSpPr>
          <p:cNvPr id="40" name="Shape 40"/>
          <p:cNvSpPr/>
          <p:nvPr>
            <p:ph type="body" sz="quarter" idx="1"/>
          </p:nvPr>
        </p:nvSpPr>
        <p:spPr>
          <a:xfrm>
            <a:off x="952500" y="4762500"/>
            <a:ext cx="5334000" cy="4114800"/>
          </a:xfrm>
          <a:prstGeom prst="rect">
            <a:avLst/>
          </a:prstGeom>
        </p:spPr>
        <p:txBody>
          <a:bodyPr anchor="t"/>
          <a:lstStyle>
            <a:lvl1pPr marL="0" indent="0" algn="ctr">
              <a:spcBef>
                <a:spcPts val="0"/>
              </a:spcBef>
              <a:buSzTx/>
              <a:buNone/>
              <a:defRPr sz="3200">
                <a:latin typeface="+mn-lt"/>
                <a:ea typeface="+mn-ea"/>
                <a:cs typeface="+mn-cs"/>
                <a:sym typeface="Helvetica Light"/>
              </a:defRPr>
            </a:lvl1pPr>
            <a:lvl2pPr marL="0" indent="228600" algn="ctr">
              <a:spcBef>
                <a:spcPts val="0"/>
              </a:spcBef>
              <a:buSzTx/>
              <a:buNone/>
              <a:defRPr sz="3200">
                <a:latin typeface="+mn-lt"/>
                <a:ea typeface="+mn-ea"/>
                <a:cs typeface="+mn-cs"/>
                <a:sym typeface="Helvetica Light"/>
              </a:defRPr>
            </a:lvl2pPr>
            <a:lvl3pPr marL="0" indent="457200" algn="ctr">
              <a:spcBef>
                <a:spcPts val="0"/>
              </a:spcBef>
              <a:buSzTx/>
              <a:buNone/>
              <a:defRPr sz="3200">
                <a:latin typeface="+mn-lt"/>
                <a:ea typeface="+mn-ea"/>
                <a:cs typeface="+mn-cs"/>
                <a:sym typeface="Helvetica Light"/>
              </a:defRPr>
            </a:lvl3pPr>
            <a:lvl4pPr marL="0" indent="685800" algn="ctr">
              <a:spcBef>
                <a:spcPts val="0"/>
              </a:spcBef>
              <a:buSzTx/>
              <a:buNone/>
              <a:defRPr sz="3200">
                <a:latin typeface="+mn-lt"/>
                <a:ea typeface="+mn-ea"/>
                <a:cs typeface="+mn-cs"/>
                <a:sym typeface="Helvetica Light"/>
              </a:defRPr>
            </a:lvl4pPr>
            <a:lvl5pPr marL="0" indent="914400" algn="ctr">
              <a:spcBef>
                <a:spcPts val="0"/>
              </a:spcBef>
              <a:buSzTx/>
              <a:buNone/>
              <a:defRPr sz="3200">
                <a:latin typeface="+mn-lt"/>
                <a:ea typeface="+mn-ea"/>
                <a:cs typeface="+mn-cs"/>
                <a:sym typeface="Helvetica Light"/>
              </a:defRPr>
            </a:lvl5pPr>
          </a:lstStyle>
          <a:p>
            <a:pPr/>
            <a:r>
              <a:t>Body Level One</a:t>
            </a:r>
          </a:p>
          <a:p>
            <a:pPr lvl="1"/>
            <a:r>
              <a:t>Body Level Two</a:t>
            </a:r>
          </a:p>
          <a:p>
            <a:pPr lvl="2"/>
            <a:r>
              <a:t>Body Level Three</a:t>
            </a:r>
          </a:p>
          <a:p>
            <a:pPr lvl="3"/>
            <a:r>
              <a:t>Body Level Four</a:t>
            </a:r>
          </a:p>
          <a:p>
            <a:pPr lvl="4"/>
            <a:r>
              <a:t>Body Level Five</a:t>
            </a:r>
          </a:p>
        </p:txBody>
      </p:sp>
      <p:sp>
        <p:nvSpPr>
          <p:cNvPr id="41" name="Shape 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a:lstStyle/>
          <a:p>
            <a:pPr/>
            <a:r>
              <a:t>Title Text</a:t>
            </a:r>
          </a:p>
        </p:txBody>
      </p:sp>
      <p:sp>
        <p:nvSpPr>
          <p:cNvPr id="49" name="Shape 4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Shape 56"/>
          <p:cNvSpPr/>
          <p:nvPr>
            <p:ph type="title"/>
          </p:nvPr>
        </p:nvSpPr>
        <p:spPr>
          <a:prstGeom prst="rect">
            <a:avLst/>
          </a:prstGeom>
        </p:spPr>
        <p:txBody>
          <a:bodyPr/>
          <a:lstStyle/>
          <a:p>
            <a:pPr/>
            <a:r>
              <a:t>Title Text</a:t>
            </a:r>
          </a:p>
        </p:txBody>
      </p:sp>
      <p:sp>
        <p:nvSpPr>
          <p:cNvPr id="57" name="Shape 57"/>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Shape 65"/>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Shape 66"/>
          <p:cNvSpPr/>
          <p:nvPr>
            <p:ph type="title"/>
          </p:nvPr>
        </p:nvSpPr>
        <p:spPr>
          <a:prstGeom prst="rect">
            <a:avLst/>
          </a:prstGeom>
        </p:spPr>
        <p:txBody>
          <a:bodyPr/>
          <a:lstStyle/>
          <a:p>
            <a:pPr/>
            <a:r>
              <a:t>Title Text</a:t>
            </a:r>
          </a:p>
        </p:txBody>
      </p:sp>
      <p:sp>
        <p:nvSpPr>
          <p:cNvPr id="67" name="Shape 67"/>
          <p:cNvSpPr/>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231900" indent="-342900">
              <a:spcBef>
                <a:spcPts val="3200"/>
              </a:spcBef>
              <a:defRPr sz="2800"/>
            </a:lvl3pPr>
            <a:lvl4pPr marL="1676400" indent="-342900">
              <a:spcBef>
                <a:spcPts val="3200"/>
              </a:spcBef>
              <a:defRPr sz="2800"/>
            </a:lvl4pPr>
            <a:lvl5pPr marL="21209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hape 6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Shape 75"/>
          <p:cNvSpPr/>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hape 7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Shape 83"/>
          <p:cNvSpPr/>
          <p:nvPr>
            <p:ph type="pic" sz="quarter" idx="13"/>
          </p:nvPr>
        </p:nvSpPr>
        <p:spPr>
          <a:xfrm>
            <a:off x="6731000" y="4965700"/>
            <a:ext cx="5334000" cy="3898900"/>
          </a:xfrm>
          <a:prstGeom prst="rect">
            <a:avLst/>
          </a:prstGeom>
        </p:spPr>
        <p:txBody>
          <a:bodyPr lIns="91439" tIns="45719" rIns="91439" bIns="45719" anchor="t">
            <a:noAutofit/>
          </a:bodyPr>
          <a:lstStyle/>
          <a:p>
            <a:pPr/>
          </a:p>
        </p:txBody>
      </p:sp>
      <p:sp>
        <p:nvSpPr>
          <p:cNvPr id="84" name="Shape 84"/>
          <p:cNvSpPr/>
          <p:nvPr>
            <p:ph type="pic" sz="quarter" idx="14"/>
          </p:nvPr>
        </p:nvSpPr>
        <p:spPr>
          <a:xfrm>
            <a:off x="6731000" y="635000"/>
            <a:ext cx="5334000" cy="3898900"/>
          </a:xfrm>
          <a:prstGeom prst="rect">
            <a:avLst/>
          </a:prstGeom>
        </p:spPr>
        <p:txBody>
          <a:bodyPr lIns="91439" tIns="45719" rIns="91439" bIns="45719" anchor="t">
            <a:noAutofit/>
          </a:bodyPr>
          <a:lstStyle/>
          <a:p>
            <a:pPr/>
          </a:p>
        </p:txBody>
      </p:sp>
      <p:sp>
        <p:nvSpPr>
          <p:cNvPr id="85" name="Shape 85"/>
          <p:cNvSpPr/>
          <p:nvPr>
            <p:ph type="pic" sz="half" idx="15"/>
          </p:nvPr>
        </p:nvSpPr>
        <p:spPr>
          <a:xfrm>
            <a:off x="952500" y="635000"/>
            <a:ext cx="5334000" cy="8229600"/>
          </a:xfrm>
          <a:prstGeom prst="rect">
            <a:avLst/>
          </a:prstGeom>
        </p:spPr>
        <p:txBody>
          <a:bodyPr lIns="91439" tIns="45719" rIns="91439" bIns="45719" anchor="t">
            <a:noAutofit/>
          </a:bodyPr>
          <a:lstStyle/>
          <a:p>
            <a:pPr/>
          </a:p>
        </p:txBody>
      </p:sp>
      <p:sp>
        <p:nvSpPr>
          <p:cNvPr id="86" name="Shape 8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p:bgPr>
    </p:bg>
    <p:spTree>
      <p:nvGrpSpPr>
        <p:cNvPr id="1" name=""/>
        <p:cNvGrpSpPr/>
        <p:nvPr/>
      </p:nvGrpSpPr>
      <p:grpSpPr>
        <a:xfrm>
          <a:off x="0" y="0"/>
          <a:ext cx="0" cy="0"/>
          <a:chOff x="0" y="0"/>
          <a:chExt cx="0" cy="0"/>
        </a:xfrm>
      </p:grpSpPr>
      <p:sp>
        <p:nvSpPr>
          <p:cNvPr id="2" name="Shape 2"/>
          <p:cNvSpPr/>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Shape 3"/>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hape 4"/>
          <p:cNvSpPr/>
          <p:nvPr>
            <p:ph type="sldNum" sz="quarter" idx="2"/>
          </p:nvPr>
        </p:nvSpPr>
        <p:spPr>
          <a:xfrm>
            <a:off x="6311798" y="9258300"/>
            <a:ext cx="368504" cy="381000"/>
          </a:xfrm>
          <a:prstGeom prst="rect">
            <a:avLst/>
          </a:prstGeom>
          <a:ln w="12700">
            <a:miter lim="400000"/>
          </a:ln>
        </p:spPr>
        <p:txBody>
          <a:bodyPr wrap="none" lIns="50800" tIns="50800" rIns="50800" bIns="50800">
            <a:spAutoFit/>
          </a:bodyPr>
          <a:lstStyle>
            <a:lvl1pPr>
              <a:defRPr sz="1800">
                <a:latin typeface="+mn-lt"/>
                <a:ea typeface="+mn-ea"/>
                <a:cs typeface="+mn-cs"/>
                <a:sym typeface="Helvetica Light"/>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1" baseline="0" cap="none" i="0" spc="0" strike="noStrike" sz="8000" u="none">
          <a:ln>
            <a:noFill/>
          </a:ln>
          <a:solidFill>
            <a:srgbClr val="FFFFFF"/>
          </a:solidFill>
          <a:uFillTx/>
          <a:latin typeface="+mj-lt"/>
          <a:ea typeface="+mj-ea"/>
          <a:cs typeface="+mj-cs"/>
          <a:sym typeface="Menlo"/>
        </a:defRPr>
      </a:lvl1pPr>
      <a:lvl2pPr marL="0" marR="0" indent="228600" algn="ctr" defTabSz="584200" rtl="0" latinLnBrk="0">
        <a:lnSpc>
          <a:spcPct val="100000"/>
        </a:lnSpc>
        <a:spcBef>
          <a:spcPts val="0"/>
        </a:spcBef>
        <a:spcAft>
          <a:spcPts val="0"/>
        </a:spcAft>
        <a:buClrTx/>
        <a:buSzTx/>
        <a:buFontTx/>
        <a:buNone/>
        <a:tabLst/>
        <a:defRPr b="1" baseline="0" cap="none" i="0" spc="0" strike="noStrike" sz="8000" u="none">
          <a:ln>
            <a:noFill/>
          </a:ln>
          <a:solidFill>
            <a:srgbClr val="FFFFFF"/>
          </a:solidFill>
          <a:uFillTx/>
          <a:latin typeface="+mj-lt"/>
          <a:ea typeface="+mj-ea"/>
          <a:cs typeface="+mj-cs"/>
          <a:sym typeface="Menlo"/>
        </a:defRPr>
      </a:lvl2pPr>
      <a:lvl3pPr marL="0" marR="0" indent="457200" algn="ctr" defTabSz="584200" rtl="0" latinLnBrk="0">
        <a:lnSpc>
          <a:spcPct val="100000"/>
        </a:lnSpc>
        <a:spcBef>
          <a:spcPts val="0"/>
        </a:spcBef>
        <a:spcAft>
          <a:spcPts val="0"/>
        </a:spcAft>
        <a:buClrTx/>
        <a:buSzTx/>
        <a:buFontTx/>
        <a:buNone/>
        <a:tabLst/>
        <a:defRPr b="1" baseline="0" cap="none" i="0" spc="0" strike="noStrike" sz="8000" u="none">
          <a:ln>
            <a:noFill/>
          </a:ln>
          <a:solidFill>
            <a:srgbClr val="FFFFFF"/>
          </a:solidFill>
          <a:uFillTx/>
          <a:latin typeface="+mj-lt"/>
          <a:ea typeface="+mj-ea"/>
          <a:cs typeface="+mj-cs"/>
          <a:sym typeface="Menlo"/>
        </a:defRPr>
      </a:lvl3pPr>
      <a:lvl4pPr marL="0" marR="0" indent="685800" algn="ctr" defTabSz="584200" rtl="0" latinLnBrk="0">
        <a:lnSpc>
          <a:spcPct val="100000"/>
        </a:lnSpc>
        <a:spcBef>
          <a:spcPts val="0"/>
        </a:spcBef>
        <a:spcAft>
          <a:spcPts val="0"/>
        </a:spcAft>
        <a:buClrTx/>
        <a:buSzTx/>
        <a:buFontTx/>
        <a:buNone/>
        <a:tabLst/>
        <a:defRPr b="1" baseline="0" cap="none" i="0" spc="0" strike="noStrike" sz="8000" u="none">
          <a:ln>
            <a:noFill/>
          </a:ln>
          <a:solidFill>
            <a:srgbClr val="FFFFFF"/>
          </a:solidFill>
          <a:uFillTx/>
          <a:latin typeface="+mj-lt"/>
          <a:ea typeface="+mj-ea"/>
          <a:cs typeface="+mj-cs"/>
          <a:sym typeface="Menlo"/>
        </a:defRPr>
      </a:lvl4pPr>
      <a:lvl5pPr marL="0" marR="0" indent="914400" algn="ctr" defTabSz="584200" rtl="0" latinLnBrk="0">
        <a:lnSpc>
          <a:spcPct val="100000"/>
        </a:lnSpc>
        <a:spcBef>
          <a:spcPts val="0"/>
        </a:spcBef>
        <a:spcAft>
          <a:spcPts val="0"/>
        </a:spcAft>
        <a:buClrTx/>
        <a:buSzTx/>
        <a:buFontTx/>
        <a:buNone/>
        <a:tabLst/>
        <a:defRPr b="1" baseline="0" cap="none" i="0" spc="0" strike="noStrike" sz="8000" u="none">
          <a:ln>
            <a:noFill/>
          </a:ln>
          <a:solidFill>
            <a:srgbClr val="FFFFFF"/>
          </a:solidFill>
          <a:uFillTx/>
          <a:latin typeface="+mj-lt"/>
          <a:ea typeface="+mj-ea"/>
          <a:cs typeface="+mj-cs"/>
          <a:sym typeface="Menlo"/>
        </a:defRPr>
      </a:lvl5pPr>
      <a:lvl6pPr marL="0" marR="0" indent="1143000" algn="ctr" defTabSz="584200" rtl="0" latinLnBrk="0">
        <a:lnSpc>
          <a:spcPct val="100000"/>
        </a:lnSpc>
        <a:spcBef>
          <a:spcPts val="0"/>
        </a:spcBef>
        <a:spcAft>
          <a:spcPts val="0"/>
        </a:spcAft>
        <a:buClrTx/>
        <a:buSzTx/>
        <a:buFontTx/>
        <a:buNone/>
        <a:tabLst/>
        <a:defRPr b="1" baseline="0" cap="none" i="0" spc="0" strike="noStrike" sz="8000" u="none">
          <a:ln>
            <a:noFill/>
          </a:ln>
          <a:solidFill>
            <a:srgbClr val="FFFFFF"/>
          </a:solidFill>
          <a:uFillTx/>
          <a:latin typeface="+mj-lt"/>
          <a:ea typeface="+mj-ea"/>
          <a:cs typeface="+mj-cs"/>
          <a:sym typeface="Menlo"/>
        </a:defRPr>
      </a:lvl6pPr>
      <a:lvl7pPr marL="0" marR="0" indent="1371600" algn="ctr" defTabSz="584200" rtl="0" latinLnBrk="0">
        <a:lnSpc>
          <a:spcPct val="100000"/>
        </a:lnSpc>
        <a:spcBef>
          <a:spcPts val="0"/>
        </a:spcBef>
        <a:spcAft>
          <a:spcPts val="0"/>
        </a:spcAft>
        <a:buClrTx/>
        <a:buSzTx/>
        <a:buFontTx/>
        <a:buNone/>
        <a:tabLst/>
        <a:defRPr b="1" baseline="0" cap="none" i="0" spc="0" strike="noStrike" sz="8000" u="none">
          <a:ln>
            <a:noFill/>
          </a:ln>
          <a:solidFill>
            <a:srgbClr val="FFFFFF"/>
          </a:solidFill>
          <a:uFillTx/>
          <a:latin typeface="+mj-lt"/>
          <a:ea typeface="+mj-ea"/>
          <a:cs typeface="+mj-cs"/>
          <a:sym typeface="Menlo"/>
        </a:defRPr>
      </a:lvl7pPr>
      <a:lvl8pPr marL="0" marR="0" indent="1600200" algn="ctr" defTabSz="584200" rtl="0" latinLnBrk="0">
        <a:lnSpc>
          <a:spcPct val="100000"/>
        </a:lnSpc>
        <a:spcBef>
          <a:spcPts val="0"/>
        </a:spcBef>
        <a:spcAft>
          <a:spcPts val="0"/>
        </a:spcAft>
        <a:buClrTx/>
        <a:buSzTx/>
        <a:buFontTx/>
        <a:buNone/>
        <a:tabLst/>
        <a:defRPr b="1" baseline="0" cap="none" i="0" spc="0" strike="noStrike" sz="8000" u="none">
          <a:ln>
            <a:noFill/>
          </a:ln>
          <a:solidFill>
            <a:srgbClr val="FFFFFF"/>
          </a:solidFill>
          <a:uFillTx/>
          <a:latin typeface="+mj-lt"/>
          <a:ea typeface="+mj-ea"/>
          <a:cs typeface="+mj-cs"/>
          <a:sym typeface="Menlo"/>
        </a:defRPr>
      </a:lvl8pPr>
      <a:lvl9pPr marL="0" marR="0" indent="1828800" algn="ctr" defTabSz="584200" rtl="0" latinLnBrk="0">
        <a:lnSpc>
          <a:spcPct val="100000"/>
        </a:lnSpc>
        <a:spcBef>
          <a:spcPts val="0"/>
        </a:spcBef>
        <a:spcAft>
          <a:spcPts val="0"/>
        </a:spcAft>
        <a:buClrTx/>
        <a:buSzTx/>
        <a:buFontTx/>
        <a:buNone/>
        <a:tabLst/>
        <a:defRPr b="1" baseline="0" cap="none" i="0" spc="0" strike="noStrike" sz="8000" u="none">
          <a:ln>
            <a:noFill/>
          </a:ln>
          <a:solidFill>
            <a:srgbClr val="FFFFFF"/>
          </a:solidFill>
          <a:uFillTx/>
          <a:latin typeface="+mj-lt"/>
          <a:ea typeface="+mj-ea"/>
          <a:cs typeface="+mj-cs"/>
          <a:sym typeface="Menlo"/>
        </a:defRPr>
      </a:lvl9pPr>
    </p:titleStyle>
    <p:bodyStyle>
      <a:lvl1pPr marL="444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1pPr>
      <a:lvl2pPr marL="889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2pPr>
      <a:lvl3pPr marL="1333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3pPr>
      <a:lvl4pPr marL="1778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4pPr>
      <a:lvl5pPr marL="2222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5pPr>
      <a:lvl6pPr marL="2667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6pPr>
      <a:lvl7pPr marL="3111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7pPr>
      <a:lvl8pPr marL="3556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8pPr>
      <a:lvl9pPr marL="4000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1.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4.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4.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4.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4.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4.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1.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4.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4.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4.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4.pn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4.pn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4.png"/></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1.png"/><Relationship Id="rId4" Type="http://schemas.openxmlformats.org/officeDocument/2006/relationships/image" Target="../media/image4.png"/></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png"/></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4.png"/><Relationship Id="rId4" Type="http://schemas.openxmlformats.org/officeDocument/2006/relationships/image" Target="../media/image1.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png"/><Relationship Id="rId3" Type="http://schemas.openxmlformats.org/officeDocument/2006/relationships/image" Target="../media/image4.png"/></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image" Target="../media/image1.png"/><Relationship Id="rId4" Type="http://schemas.openxmlformats.org/officeDocument/2006/relationships/image" Target="../media/image4.png"/></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 Id="rId3" Type="http://schemas.openxmlformats.org/officeDocument/2006/relationships/image" Target="../media/image1.png"/><Relationship Id="rId4" Type="http://schemas.openxmlformats.org/officeDocument/2006/relationships/image" Target="../media/image4.png"/></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5.png"/></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5.png"/></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 Id="rId3" Type="http://schemas.openxmlformats.org/officeDocument/2006/relationships/image" Target="../media/image1.png"/><Relationship Id="rId4" Type="http://schemas.openxmlformats.org/officeDocument/2006/relationships/image" Target="../media/image4.png"/></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 Id="rId3" Type="http://schemas.openxmlformats.org/officeDocument/2006/relationships/image" Target="../media/image1.png"/><Relationship Id="rId4" Type="http://schemas.openxmlformats.org/officeDocument/2006/relationships/image" Target="../media/image4.png"/></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png"/></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 Id="rId3" Type="http://schemas.openxmlformats.org/officeDocument/2006/relationships/image" Target="../media/image1.png"/></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 Id="rId3" Type="http://schemas.openxmlformats.org/officeDocument/2006/relationships/image" Target="../media/image4.png"/><Relationship Id="rId4" Type="http://schemas.openxmlformats.org/officeDocument/2006/relationships/image" Target="../media/image1.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png"/><Relationship Id="rId3" Type="http://schemas.openxmlformats.org/officeDocument/2006/relationships/image" Target="../media/image4.png"/></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png"/><Relationship Id="rId3" Type="http://schemas.openxmlformats.org/officeDocument/2006/relationships/image" Target="../media/image4.png"/></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 Id="rId3" Type="http://schemas.openxmlformats.org/officeDocument/2006/relationships/image" Target="../media/image1.png"/><Relationship Id="rId4" Type="http://schemas.openxmlformats.org/officeDocument/2006/relationships/image" Target="../media/image4.png"/></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 Id="rId3" Type="http://schemas.openxmlformats.org/officeDocument/2006/relationships/image" Target="../media/image1.png"/><Relationship Id="rId4" Type="http://schemas.openxmlformats.org/officeDocument/2006/relationships/image" Target="../media/image4.png"/></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 Id="rId3" Type="http://schemas.openxmlformats.org/officeDocument/2006/relationships/image" Target="../media/image1.png"/><Relationship Id="rId4" Type="http://schemas.openxmlformats.org/officeDocument/2006/relationships/image" Target="../media/image5.png"/></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 Id="rId3" Type="http://schemas.openxmlformats.org/officeDocument/2006/relationships/image" Target="../media/image1.png"/></Relationships>

</file>

<file path=ppt/slides/_rels/slide46.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 Id="rId3" Type="http://schemas.openxmlformats.org/officeDocument/2006/relationships/image" Target="../media/image1.png"/></Relationships>

</file>

<file path=ppt/slides/_rels/slide47.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8.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9.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0.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hyperlink" Target="http://github.com/williamfiset/data-structures" TargetMode="External"/></Relationships>

</file>

<file path=ppt/slides/_rels/slide5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53.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hyperlink" Target="http://github.com/williamfiset/data-structures" TargetMode="Externa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5" name="Shape 135"/>
          <p:cNvSpPr/>
          <p:nvPr>
            <p:ph type="ctrTitle"/>
          </p:nvPr>
        </p:nvSpPr>
        <p:spPr>
          <a:xfrm>
            <a:off x="74677" y="883970"/>
            <a:ext cx="12855446" cy="4056330"/>
          </a:xfrm>
          <a:prstGeom prst="rect">
            <a:avLst/>
          </a:prstGeom>
        </p:spPr>
        <p:txBody>
          <a:bodyPr/>
          <a:lstStyle>
            <a:lvl1pPr defTabSz="519937">
              <a:defRPr sz="9790"/>
            </a:lvl1pPr>
          </a:lstStyle>
          <a:p>
            <a:pPr/>
            <a:r>
              <a:t>Singly and Doubly Linked Lists!</a:t>
            </a:r>
          </a:p>
        </p:txBody>
      </p:sp>
      <p:sp>
        <p:nvSpPr>
          <p:cNvPr id="136" name="Shape 136"/>
          <p:cNvSpPr/>
          <p:nvPr>
            <p:ph type="subTitle" sz="quarter" idx="1"/>
          </p:nvPr>
        </p:nvSpPr>
        <p:spPr>
          <a:xfrm>
            <a:off x="1270000" y="6824279"/>
            <a:ext cx="10464800" cy="1130301"/>
          </a:xfrm>
          <a:prstGeom prst="rect">
            <a:avLst/>
          </a:prstGeom>
        </p:spPr>
        <p:txBody>
          <a:bodyPr/>
          <a:lstStyle>
            <a:lvl1pPr>
              <a:defRPr sz="4500"/>
            </a:lvl1pPr>
          </a:lstStyle>
          <a:p>
            <a:pPr/>
            <a:r>
              <a:t>William Fiset</a:t>
            </a:r>
          </a:p>
        </p:txBody>
      </p:sp>
      <p:sp>
        <p:nvSpPr>
          <p:cNvPr id="137" name="Shape 137"/>
          <p:cNvSpPr/>
          <p:nvPr/>
        </p:nvSpPr>
        <p:spPr>
          <a:xfrm>
            <a:off x="5344219" y="5571139"/>
            <a:ext cx="231636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Part 1/2</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3" name="Shape 203"/>
          <p:cNvSpPr/>
          <p:nvPr>
            <p:ph type="title"/>
          </p:nvPr>
        </p:nvSpPr>
        <p:spPr>
          <a:xfrm>
            <a:off x="389582" y="316780"/>
            <a:ext cx="12225635" cy="1754040"/>
          </a:xfrm>
          <a:prstGeom prst="rect">
            <a:avLst/>
          </a:prstGeom>
        </p:spPr>
        <p:txBody>
          <a:bodyPr/>
          <a:lstStyle>
            <a:lvl1pPr defTabSz="549148">
              <a:defRPr sz="5640">
                <a:latin typeface="+mj-lt"/>
                <a:ea typeface="+mj-ea"/>
                <a:cs typeface="+mj-cs"/>
                <a:sym typeface="Menlo"/>
              </a:defRPr>
            </a:lvl1pPr>
          </a:lstStyle>
          <a:p>
            <a:pPr/>
            <a:r>
              <a:t>Inserting Singly Linked List</a:t>
            </a:r>
          </a:p>
        </p:txBody>
      </p:sp>
      <p:sp>
        <p:nvSpPr>
          <p:cNvPr id="204" name="Shape 204"/>
          <p:cNvSpPr/>
          <p:nvPr/>
        </p:nvSpPr>
        <p:spPr>
          <a:xfrm>
            <a:off x="2753641" y="4910049"/>
            <a:ext cx="819854" cy="8198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05" name="Shape 205"/>
          <p:cNvSpPr/>
          <p:nvPr/>
        </p:nvSpPr>
        <p:spPr>
          <a:xfrm>
            <a:off x="4842735" y="4910049"/>
            <a:ext cx="819855" cy="8198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23</a:t>
            </a:r>
          </a:p>
        </p:txBody>
      </p:sp>
      <p:sp>
        <p:nvSpPr>
          <p:cNvPr id="206" name="Shape 206"/>
          <p:cNvSpPr/>
          <p:nvPr/>
        </p:nvSpPr>
        <p:spPr>
          <a:xfrm>
            <a:off x="6931830" y="4910049"/>
            <a:ext cx="819854" cy="8198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207" name="Shape 207"/>
          <p:cNvSpPr/>
          <p:nvPr/>
        </p:nvSpPr>
        <p:spPr>
          <a:xfrm>
            <a:off x="9020924" y="4910049"/>
            <a:ext cx="819855" cy="8198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208" name="Shape 208"/>
          <p:cNvSpPr/>
          <p:nvPr/>
        </p:nvSpPr>
        <p:spPr>
          <a:xfrm>
            <a:off x="3890368" y="5319976"/>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09" name="Shape 209"/>
          <p:cNvSpPr/>
          <p:nvPr/>
        </p:nvSpPr>
        <p:spPr>
          <a:xfrm>
            <a:off x="5979462" y="5319976"/>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10" name="Shape 210"/>
          <p:cNvSpPr/>
          <p:nvPr/>
        </p:nvSpPr>
        <p:spPr>
          <a:xfrm>
            <a:off x="8068557" y="5319976"/>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11" name="Shape 211"/>
          <p:cNvSpPr/>
          <p:nvPr/>
        </p:nvSpPr>
        <p:spPr>
          <a:xfrm>
            <a:off x="1964923" y="2432938"/>
            <a:ext cx="947306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Insert 11 where the third node is.</a:t>
            </a:r>
          </a:p>
        </p:txBody>
      </p:sp>
      <p:sp>
        <p:nvSpPr>
          <p:cNvPr id="212" name="Shape 212"/>
          <p:cNvSpPr/>
          <p:nvPr/>
        </p:nvSpPr>
        <p:spPr>
          <a:xfrm>
            <a:off x="3163568" y="4014685"/>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13" name="Shape 213"/>
          <p:cNvSpPr/>
          <p:nvPr/>
        </p:nvSpPr>
        <p:spPr>
          <a:xfrm>
            <a:off x="2555902" y="3316875"/>
            <a:ext cx="12153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pPr/>
            <a:r>
              <a:t>Head</a:t>
            </a:r>
          </a:p>
        </p:txBody>
      </p:sp>
      <p:sp>
        <p:nvSpPr>
          <p:cNvPr id="214" name="Shape 214"/>
          <p:cNvSpPr/>
          <p:nvPr/>
        </p:nvSpPr>
        <p:spPr>
          <a:xfrm>
            <a:off x="9430851" y="3921622"/>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15" name="Shape 215"/>
          <p:cNvSpPr/>
          <p:nvPr/>
        </p:nvSpPr>
        <p:spPr>
          <a:xfrm>
            <a:off x="8823186" y="3223812"/>
            <a:ext cx="121533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pPr/>
            <a:r>
              <a:t>Tail</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9" name="Shape 219"/>
          <p:cNvSpPr/>
          <p:nvPr>
            <p:ph type="title"/>
          </p:nvPr>
        </p:nvSpPr>
        <p:spPr>
          <a:xfrm>
            <a:off x="389582" y="316780"/>
            <a:ext cx="12225635" cy="1754040"/>
          </a:xfrm>
          <a:prstGeom prst="rect">
            <a:avLst/>
          </a:prstGeom>
        </p:spPr>
        <p:txBody>
          <a:bodyPr/>
          <a:lstStyle>
            <a:lvl1pPr defTabSz="549148">
              <a:defRPr sz="5640">
                <a:latin typeface="+mj-lt"/>
                <a:ea typeface="+mj-ea"/>
                <a:cs typeface="+mj-cs"/>
                <a:sym typeface="Menlo"/>
              </a:defRPr>
            </a:lvl1pPr>
          </a:lstStyle>
          <a:p>
            <a:pPr/>
            <a:r>
              <a:t>Inserting Singly Linked List</a:t>
            </a:r>
          </a:p>
        </p:txBody>
      </p:sp>
      <p:sp>
        <p:nvSpPr>
          <p:cNvPr id="220" name="Shape 220"/>
          <p:cNvSpPr/>
          <p:nvPr/>
        </p:nvSpPr>
        <p:spPr>
          <a:xfrm>
            <a:off x="2753641" y="4910049"/>
            <a:ext cx="819854" cy="8198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21" name="Shape 221"/>
          <p:cNvSpPr/>
          <p:nvPr/>
        </p:nvSpPr>
        <p:spPr>
          <a:xfrm>
            <a:off x="4842735" y="4910049"/>
            <a:ext cx="819855" cy="819855"/>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23</a:t>
            </a:r>
          </a:p>
        </p:txBody>
      </p:sp>
      <p:sp>
        <p:nvSpPr>
          <p:cNvPr id="222" name="Shape 222"/>
          <p:cNvSpPr/>
          <p:nvPr/>
        </p:nvSpPr>
        <p:spPr>
          <a:xfrm>
            <a:off x="6931830" y="4910049"/>
            <a:ext cx="819854" cy="819855"/>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223" name="Shape 223"/>
          <p:cNvSpPr/>
          <p:nvPr/>
        </p:nvSpPr>
        <p:spPr>
          <a:xfrm>
            <a:off x="9020924" y="4910049"/>
            <a:ext cx="819855" cy="819855"/>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224" name="Shape 224"/>
          <p:cNvSpPr/>
          <p:nvPr/>
        </p:nvSpPr>
        <p:spPr>
          <a:xfrm>
            <a:off x="3890368" y="5319976"/>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25" name="Shape 225"/>
          <p:cNvSpPr/>
          <p:nvPr/>
        </p:nvSpPr>
        <p:spPr>
          <a:xfrm>
            <a:off x="5979462" y="5319976"/>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26" name="Shape 226"/>
          <p:cNvSpPr/>
          <p:nvPr/>
        </p:nvSpPr>
        <p:spPr>
          <a:xfrm>
            <a:off x="8068557" y="5319976"/>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27" name="Shape 227"/>
          <p:cNvSpPr/>
          <p:nvPr/>
        </p:nvSpPr>
        <p:spPr>
          <a:xfrm>
            <a:off x="1964923" y="2432938"/>
            <a:ext cx="947306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Insert 11 where the third node is.</a:t>
            </a:r>
          </a:p>
        </p:txBody>
      </p:sp>
      <p:sp>
        <p:nvSpPr>
          <p:cNvPr id="228" name="Shape 228"/>
          <p:cNvSpPr/>
          <p:nvPr/>
        </p:nvSpPr>
        <p:spPr>
          <a:xfrm>
            <a:off x="3163568" y="4014685"/>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29" name="Shape 229"/>
          <p:cNvSpPr/>
          <p:nvPr/>
        </p:nvSpPr>
        <p:spPr>
          <a:xfrm>
            <a:off x="2555902" y="3316875"/>
            <a:ext cx="12153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pPr/>
            <a:r>
              <a:t>Head</a:t>
            </a:r>
          </a:p>
        </p:txBody>
      </p:sp>
      <p:sp>
        <p:nvSpPr>
          <p:cNvPr id="230" name="Shape 230"/>
          <p:cNvSpPr/>
          <p:nvPr/>
        </p:nvSpPr>
        <p:spPr>
          <a:xfrm>
            <a:off x="9430851" y="3921622"/>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31" name="Shape 231"/>
          <p:cNvSpPr/>
          <p:nvPr/>
        </p:nvSpPr>
        <p:spPr>
          <a:xfrm>
            <a:off x="8823186" y="3223812"/>
            <a:ext cx="121533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pPr/>
            <a:r>
              <a:t>Tail</a:t>
            </a:r>
          </a:p>
        </p:txBody>
      </p:sp>
      <p:sp>
        <p:nvSpPr>
          <p:cNvPr id="232" name="Shape 232"/>
          <p:cNvSpPr/>
          <p:nvPr/>
        </p:nvSpPr>
        <p:spPr>
          <a:xfrm flipV="1">
            <a:off x="3163568" y="5867494"/>
            <a:ext cx="1" cy="77332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33" name="Shape 233"/>
          <p:cNvSpPr/>
          <p:nvPr/>
        </p:nvSpPr>
        <p:spPr>
          <a:xfrm>
            <a:off x="2555902" y="6778405"/>
            <a:ext cx="12153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trav</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7" name="Shape 237"/>
          <p:cNvSpPr/>
          <p:nvPr>
            <p:ph type="title"/>
          </p:nvPr>
        </p:nvSpPr>
        <p:spPr>
          <a:xfrm>
            <a:off x="389582" y="316780"/>
            <a:ext cx="12225635" cy="1754040"/>
          </a:xfrm>
          <a:prstGeom prst="rect">
            <a:avLst/>
          </a:prstGeom>
        </p:spPr>
        <p:txBody>
          <a:bodyPr/>
          <a:lstStyle>
            <a:lvl1pPr defTabSz="549148">
              <a:defRPr sz="5640">
                <a:latin typeface="+mj-lt"/>
                <a:ea typeface="+mj-ea"/>
                <a:cs typeface="+mj-cs"/>
                <a:sym typeface="Menlo"/>
              </a:defRPr>
            </a:lvl1pPr>
          </a:lstStyle>
          <a:p>
            <a:pPr/>
            <a:r>
              <a:t>Inserting Singly Linked List</a:t>
            </a:r>
          </a:p>
        </p:txBody>
      </p:sp>
      <p:sp>
        <p:nvSpPr>
          <p:cNvPr id="238" name="Shape 238"/>
          <p:cNvSpPr/>
          <p:nvPr/>
        </p:nvSpPr>
        <p:spPr>
          <a:xfrm>
            <a:off x="2753641" y="4910049"/>
            <a:ext cx="819854" cy="8198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39" name="Shape 239"/>
          <p:cNvSpPr/>
          <p:nvPr/>
        </p:nvSpPr>
        <p:spPr>
          <a:xfrm>
            <a:off x="4842735" y="4910049"/>
            <a:ext cx="819855" cy="819855"/>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23</a:t>
            </a:r>
          </a:p>
        </p:txBody>
      </p:sp>
      <p:sp>
        <p:nvSpPr>
          <p:cNvPr id="240" name="Shape 240"/>
          <p:cNvSpPr/>
          <p:nvPr/>
        </p:nvSpPr>
        <p:spPr>
          <a:xfrm>
            <a:off x="6931830" y="4910049"/>
            <a:ext cx="819854" cy="8198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241" name="Shape 241"/>
          <p:cNvSpPr/>
          <p:nvPr/>
        </p:nvSpPr>
        <p:spPr>
          <a:xfrm>
            <a:off x="9020924" y="4910049"/>
            <a:ext cx="819855" cy="8198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242" name="Shape 242"/>
          <p:cNvSpPr/>
          <p:nvPr/>
        </p:nvSpPr>
        <p:spPr>
          <a:xfrm>
            <a:off x="3890368" y="5319976"/>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43" name="Shape 243"/>
          <p:cNvSpPr/>
          <p:nvPr/>
        </p:nvSpPr>
        <p:spPr>
          <a:xfrm>
            <a:off x="5979462" y="5319976"/>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44" name="Shape 244"/>
          <p:cNvSpPr/>
          <p:nvPr/>
        </p:nvSpPr>
        <p:spPr>
          <a:xfrm>
            <a:off x="8068557" y="5319976"/>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45" name="Shape 245"/>
          <p:cNvSpPr/>
          <p:nvPr/>
        </p:nvSpPr>
        <p:spPr>
          <a:xfrm>
            <a:off x="1964923" y="2432938"/>
            <a:ext cx="947306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Insert 11 where the third node is.</a:t>
            </a:r>
          </a:p>
        </p:txBody>
      </p:sp>
      <p:sp>
        <p:nvSpPr>
          <p:cNvPr id="246" name="Shape 246"/>
          <p:cNvSpPr/>
          <p:nvPr/>
        </p:nvSpPr>
        <p:spPr>
          <a:xfrm>
            <a:off x="3163568" y="4014685"/>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47" name="Shape 247"/>
          <p:cNvSpPr/>
          <p:nvPr/>
        </p:nvSpPr>
        <p:spPr>
          <a:xfrm>
            <a:off x="2555902" y="3316875"/>
            <a:ext cx="12153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pPr/>
            <a:r>
              <a:t>Head</a:t>
            </a:r>
          </a:p>
        </p:txBody>
      </p:sp>
      <p:sp>
        <p:nvSpPr>
          <p:cNvPr id="248" name="Shape 248"/>
          <p:cNvSpPr/>
          <p:nvPr/>
        </p:nvSpPr>
        <p:spPr>
          <a:xfrm>
            <a:off x="9430851" y="3921622"/>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49" name="Shape 249"/>
          <p:cNvSpPr/>
          <p:nvPr/>
        </p:nvSpPr>
        <p:spPr>
          <a:xfrm>
            <a:off x="8823186" y="3223812"/>
            <a:ext cx="121533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pPr/>
            <a:r>
              <a:t>Tail</a:t>
            </a:r>
          </a:p>
        </p:txBody>
      </p:sp>
      <p:sp>
        <p:nvSpPr>
          <p:cNvPr id="250" name="Shape 250"/>
          <p:cNvSpPr/>
          <p:nvPr/>
        </p:nvSpPr>
        <p:spPr>
          <a:xfrm flipV="1">
            <a:off x="5252662" y="5910148"/>
            <a:ext cx="1" cy="77332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51" name="Shape 251"/>
          <p:cNvSpPr/>
          <p:nvPr/>
        </p:nvSpPr>
        <p:spPr>
          <a:xfrm>
            <a:off x="4644997" y="6821059"/>
            <a:ext cx="121533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trav</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5" name="Shape 255"/>
          <p:cNvSpPr/>
          <p:nvPr>
            <p:ph type="title"/>
          </p:nvPr>
        </p:nvSpPr>
        <p:spPr>
          <a:xfrm>
            <a:off x="389582" y="316780"/>
            <a:ext cx="12225635" cy="1754040"/>
          </a:xfrm>
          <a:prstGeom prst="rect">
            <a:avLst/>
          </a:prstGeom>
        </p:spPr>
        <p:txBody>
          <a:bodyPr/>
          <a:lstStyle>
            <a:lvl1pPr defTabSz="549148">
              <a:defRPr sz="5640">
                <a:latin typeface="+mj-lt"/>
                <a:ea typeface="+mj-ea"/>
                <a:cs typeface="+mj-cs"/>
                <a:sym typeface="Menlo"/>
              </a:defRPr>
            </a:lvl1pPr>
          </a:lstStyle>
          <a:p>
            <a:pPr/>
            <a:r>
              <a:t>Inserting Singly Linked List</a:t>
            </a:r>
          </a:p>
        </p:txBody>
      </p:sp>
      <p:sp>
        <p:nvSpPr>
          <p:cNvPr id="256" name="Shape 256"/>
          <p:cNvSpPr/>
          <p:nvPr/>
        </p:nvSpPr>
        <p:spPr>
          <a:xfrm>
            <a:off x="2753641" y="4910049"/>
            <a:ext cx="819854" cy="8198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57" name="Shape 257"/>
          <p:cNvSpPr/>
          <p:nvPr/>
        </p:nvSpPr>
        <p:spPr>
          <a:xfrm>
            <a:off x="4842735" y="4910049"/>
            <a:ext cx="819855" cy="819855"/>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23</a:t>
            </a:r>
          </a:p>
        </p:txBody>
      </p:sp>
      <p:sp>
        <p:nvSpPr>
          <p:cNvPr id="258" name="Shape 258"/>
          <p:cNvSpPr/>
          <p:nvPr/>
        </p:nvSpPr>
        <p:spPr>
          <a:xfrm>
            <a:off x="6931830" y="4910049"/>
            <a:ext cx="819854" cy="8198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259" name="Shape 259"/>
          <p:cNvSpPr/>
          <p:nvPr/>
        </p:nvSpPr>
        <p:spPr>
          <a:xfrm>
            <a:off x="9020924" y="4910049"/>
            <a:ext cx="819855" cy="8198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260" name="Shape 260"/>
          <p:cNvSpPr/>
          <p:nvPr/>
        </p:nvSpPr>
        <p:spPr>
          <a:xfrm>
            <a:off x="3890368" y="5319976"/>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61" name="Shape 261"/>
          <p:cNvSpPr/>
          <p:nvPr/>
        </p:nvSpPr>
        <p:spPr>
          <a:xfrm>
            <a:off x="5979462" y="5319976"/>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62" name="Shape 262"/>
          <p:cNvSpPr/>
          <p:nvPr/>
        </p:nvSpPr>
        <p:spPr>
          <a:xfrm>
            <a:off x="8068557" y="5319976"/>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63" name="Shape 263"/>
          <p:cNvSpPr/>
          <p:nvPr/>
        </p:nvSpPr>
        <p:spPr>
          <a:xfrm>
            <a:off x="1964923" y="2432938"/>
            <a:ext cx="947306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Insert 11 where the third node is.</a:t>
            </a:r>
          </a:p>
        </p:txBody>
      </p:sp>
      <p:sp>
        <p:nvSpPr>
          <p:cNvPr id="264" name="Shape 264"/>
          <p:cNvSpPr/>
          <p:nvPr/>
        </p:nvSpPr>
        <p:spPr>
          <a:xfrm>
            <a:off x="3163568" y="4014685"/>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65" name="Shape 265"/>
          <p:cNvSpPr/>
          <p:nvPr/>
        </p:nvSpPr>
        <p:spPr>
          <a:xfrm>
            <a:off x="2555902" y="3316875"/>
            <a:ext cx="12153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pPr/>
            <a:r>
              <a:t>Head</a:t>
            </a:r>
          </a:p>
        </p:txBody>
      </p:sp>
      <p:sp>
        <p:nvSpPr>
          <p:cNvPr id="266" name="Shape 266"/>
          <p:cNvSpPr/>
          <p:nvPr/>
        </p:nvSpPr>
        <p:spPr>
          <a:xfrm>
            <a:off x="9430851" y="3921622"/>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67" name="Shape 267"/>
          <p:cNvSpPr/>
          <p:nvPr/>
        </p:nvSpPr>
        <p:spPr>
          <a:xfrm>
            <a:off x="8823186" y="3223812"/>
            <a:ext cx="121533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pPr/>
            <a:r>
              <a:t>Tail</a:t>
            </a:r>
          </a:p>
        </p:txBody>
      </p:sp>
      <p:sp>
        <p:nvSpPr>
          <p:cNvPr id="268" name="Shape 268"/>
          <p:cNvSpPr/>
          <p:nvPr/>
        </p:nvSpPr>
        <p:spPr>
          <a:xfrm flipV="1">
            <a:off x="5252662" y="5910148"/>
            <a:ext cx="1" cy="77332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69" name="Shape 269"/>
          <p:cNvSpPr/>
          <p:nvPr/>
        </p:nvSpPr>
        <p:spPr>
          <a:xfrm>
            <a:off x="4644997" y="6821059"/>
            <a:ext cx="121533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trav</a:t>
            </a:r>
          </a:p>
        </p:txBody>
      </p:sp>
      <p:sp>
        <p:nvSpPr>
          <p:cNvPr id="270" name="Shape 270"/>
          <p:cNvSpPr/>
          <p:nvPr/>
        </p:nvSpPr>
        <p:spPr>
          <a:xfrm>
            <a:off x="6931830" y="6722282"/>
            <a:ext cx="819854" cy="819855"/>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4" name="Shape 274"/>
          <p:cNvSpPr/>
          <p:nvPr>
            <p:ph type="title"/>
          </p:nvPr>
        </p:nvSpPr>
        <p:spPr>
          <a:xfrm>
            <a:off x="389582" y="316780"/>
            <a:ext cx="12225635" cy="1754040"/>
          </a:xfrm>
          <a:prstGeom prst="rect">
            <a:avLst/>
          </a:prstGeom>
        </p:spPr>
        <p:txBody>
          <a:bodyPr/>
          <a:lstStyle>
            <a:lvl1pPr defTabSz="549148">
              <a:defRPr sz="5640">
                <a:latin typeface="+mj-lt"/>
                <a:ea typeface="+mj-ea"/>
                <a:cs typeface="+mj-cs"/>
                <a:sym typeface="Menlo"/>
              </a:defRPr>
            </a:lvl1pPr>
          </a:lstStyle>
          <a:p>
            <a:pPr/>
            <a:r>
              <a:t>Inserting Singly Linked List</a:t>
            </a:r>
          </a:p>
        </p:txBody>
      </p:sp>
      <p:sp>
        <p:nvSpPr>
          <p:cNvPr id="275" name="Shape 275"/>
          <p:cNvSpPr/>
          <p:nvPr/>
        </p:nvSpPr>
        <p:spPr>
          <a:xfrm>
            <a:off x="2753641" y="4910049"/>
            <a:ext cx="819854" cy="8198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76" name="Shape 276"/>
          <p:cNvSpPr/>
          <p:nvPr/>
        </p:nvSpPr>
        <p:spPr>
          <a:xfrm>
            <a:off x="4842735" y="4910049"/>
            <a:ext cx="819855" cy="819855"/>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23</a:t>
            </a:r>
          </a:p>
        </p:txBody>
      </p:sp>
      <p:sp>
        <p:nvSpPr>
          <p:cNvPr id="277" name="Shape 277"/>
          <p:cNvSpPr/>
          <p:nvPr/>
        </p:nvSpPr>
        <p:spPr>
          <a:xfrm>
            <a:off x="6931830" y="4910049"/>
            <a:ext cx="819854" cy="8198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278" name="Shape 278"/>
          <p:cNvSpPr/>
          <p:nvPr/>
        </p:nvSpPr>
        <p:spPr>
          <a:xfrm>
            <a:off x="9020924" y="4910049"/>
            <a:ext cx="819855" cy="8198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279" name="Shape 279"/>
          <p:cNvSpPr/>
          <p:nvPr/>
        </p:nvSpPr>
        <p:spPr>
          <a:xfrm>
            <a:off x="3890368" y="5319976"/>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80" name="Shape 280"/>
          <p:cNvSpPr/>
          <p:nvPr/>
        </p:nvSpPr>
        <p:spPr>
          <a:xfrm>
            <a:off x="5979462" y="5319976"/>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81" name="Shape 281"/>
          <p:cNvSpPr/>
          <p:nvPr/>
        </p:nvSpPr>
        <p:spPr>
          <a:xfrm>
            <a:off x="8068557" y="5319976"/>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82" name="Shape 282"/>
          <p:cNvSpPr/>
          <p:nvPr/>
        </p:nvSpPr>
        <p:spPr>
          <a:xfrm>
            <a:off x="1964923" y="2432938"/>
            <a:ext cx="947306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Insert 11 where the third node is.</a:t>
            </a:r>
          </a:p>
        </p:txBody>
      </p:sp>
      <p:sp>
        <p:nvSpPr>
          <p:cNvPr id="283" name="Shape 283"/>
          <p:cNvSpPr/>
          <p:nvPr/>
        </p:nvSpPr>
        <p:spPr>
          <a:xfrm>
            <a:off x="3163568" y="4014685"/>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84" name="Shape 284"/>
          <p:cNvSpPr/>
          <p:nvPr/>
        </p:nvSpPr>
        <p:spPr>
          <a:xfrm>
            <a:off x="2555902" y="3316875"/>
            <a:ext cx="12153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pPr/>
            <a:r>
              <a:t>Head</a:t>
            </a:r>
          </a:p>
        </p:txBody>
      </p:sp>
      <p:sp>
        <p:nvSpPr>
          <p:cNvPr id="285" name="Shape 285"/>
          <p:cNvSpPr/>
          <p:nvPr/>
        </p:nvSpPr>
        <p:spPr>
          <a:xfrm>
            <a:off x="9430851" y="3921622"/>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86" name="Shape 286"/>
          <p:cNvSpPr/>
          <p:nvPr/>
        </p:nvSpPr>
        <p:spPr>
          <a:xfrm>
            <a:off x="8823186" y="3223812"/>
            <a:ext cx="121533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pPr/>
            <a:r>
              <a:t>Tail</a:t>
            </a:r>
          </a:p>
        </p:txBody>
      </p:sp>
      <p:sp>
        <p:nvSpPr>
          <p:cNvPr id="287" name="Shape 287"/>
          <p:cNvSpPr/>
          <p:nvPr/>
        </p:nvSpPr>
        <p:spPr>
          <a:xfrm flipV="1">
            <a:off x="5252662" y="5910148"/>
            <a:ext cx="1" cy="77332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88" name="Shape 288"/>
          <p:cNvSpPr/>
          <p:nvPr/>
        </p:nvSpPr>
        <p:spPr>
          <a:xfrm>
            <a:off x="4644997" y="6821059"/>
            <a:ext cx="121533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trav</a:t>
            </a:r>
          </a:p>
        </p:txBody>
      </p:sp>
      <p:sp>
        <p:nvSpPr>
          <p:cNvPr id="289" name="Shape 289"/>
          <p:cNvSpPr/>
          <p:nvPr/>
        </p:nvSpPr>
        <p:spPr>
          <a:xfrm>
            <a:off x="6931830" y="6722282"/>
            <a:ext cx="819854" cy="819855"/>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290" name="Shape 290"/>
          <p:cNvSpPr/>
          <p:nvPr/>
        </p:nvSpPr>
        <p:spPr>
          <a:xfrm flipV="1">
            <a:off x="7341757" y="5839432"/>
            <a:ext cx="1" cy="77332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4" name="Shape 294"/>
          <p:cNvSpPr/>
          <p:nvPr>
            <p:ph type="title"/>
          </p:nvPr>
        </p:nvSpPr>
        <p:spPr>
          <a:xfrm>
            <a:off x="389582" y="316780"/>
            <a:ext cx="12225635" cy="1754040"/>
          </a:xfrm>
          <a:prstGeom prst="rect">
            <a:avLst/>
          </a:prstGeom>
        </p:spPr>
        <p:txBody>
          <a:bodyPr/>
          <a:lstStyle>
            <a:lvl1pPr defTabSz="549148">
              <a:defRPr sz="5640">
                <a:latin typeface="+mj-lt"/>
                <a:ea typeface="+mj-ea"/>
                <a:cs typeface="+mj-cs"/>
                <a:sym typeface="Menlo"/>
              </a:defRPr>
            </a:lvl1pPr>
          </a:lstStyle>
          <a:p>
            <a:pPr/>
            <a:r>
              <a:t>Inserting Singly Linked List</a:t>
            </a:r>
          </a:p>
        </p:txBody>
      </p:sp>
      <p:sp>
        <p:nvSpPr>
          <p:cNvPr id="295" name="Shape 295"/>
          <p:cNvSpPr/>
          <p:nvPr/>
        </p:nvSpPr>
        <p:spPr>
          <a:xfrm>
            <a:off x="2753641" y="4910049"/>
            <a:ext cx="819854" cy="8198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96" name="Shape 296"/>
          <p:cNvSpPr/>
          <p:nvPr/>
        </p:nvSpPr>
        <p:spPr>
          <a:xfrm>
            <a:off x="4842735" y="4910049"/>
            <a:ext cx="819855" cy="819855"/>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23</a:t>
            </a:r>
          </a:p>
        </p:txBody>
      </p:sp>
      <p:sp>
        <p:nvSpPr>
          <p:cNvPr id="297" name="Shape 297"/>
          <p:cNvSpPr/>
          <p:nvPr/>
        </p:nvSpPr>
        <p:spPr>
          <a:xfrm>
            <a:off x="6931830" y="4910049"/>
            <a:ext cx="819854" cy="8198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298" name="Shape 298"/>
          <p:cNvSpPr/>
          <p:nvPr/>
        </p:nvSpPr>
        <p:spPr>
          <a:xfrm>
            <a:off x="9020924" y="4910049"/>
            <a:ext cx="819855" cy="8198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299" name="Shape 299"/>
          <p:cNvSpPr/>
          <p:nvPr/>
        </p:nvSpPr>
        <p:spPr>
          <a:xfrm>
            <a:off x="3890368" y="5319976"/>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00" name="Shape 300"/>
          <p:cNvSpPr/>
          <p:nvPr/>
        </p:nvSpPr>
        <p:spPr>
          <a:xfrm>
            <a:off x="5723537" y="5626099"/>
            <a:ext cx="1217947" cy="12179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01" name="Shape 301"/>
          <p:cNvSpPr/>
          <p:nvPr/>
        </p:nvSpPr>
        <p:spPr>
          <a:xfrm>
            <a:off x="8068557" y="5319976"/>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02" name="Shape 302"/>
          <p:cNvSpPr/>
          <p:nvPr/>
        </p:nvSpPr>
        <p:spPr>
          <a:xfrm>
            <a:off x="1964923" y="2432938"/>
            <a:ext cx="947306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Insert 11 where the third node is.</a:t>
            </a:r>
          </a:p>
        </p:txBody>
      </p:sp>
      <p:sp>
        <p:nvSpPr>
          <p:cNvPr id="303" name="Shape 303"/>
          <p:cNvSpPr/>
          <p:nvPr/>
        </p:nvSpPr>
        <p:spPr>
          <a:xfrm>
            <a:off x="3163568" y="4014685"/>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04" name="Shape 304"/>
          <p:cNvSpPr/>
          <p:nvPr/>
        </p:nvSpPr>
        <p:spPr>
          <a:xfrm>
            <a:off x="2555902" y="3316875"/>
            <a:ext cx="12153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pPr/>
            <a:r>
              <a:t>Head</a:t>
            </a:r>
          </a:p>
        </p:txBody>
      </p:sp>
      <p:sp>
        <p:nvSpPr>
          <p:cNvPr id="305" name="Shape 305"/>
          <p:cNvSpPr/>
          <p:nvPr/>
        </p:nvSpPr>
        <p:spPr>
          <a:xfrm>
            <a:off x="9430851" y="3921622"/>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06" name="Shape 306"/>
          <p:cNvSpPr/>
          <p:nvPr/>
        </p:nvSpPr>
        <p:spPr>
          <a:xfrm>
            <a:off x="8823186" y="3223812"/>
            <a:ext cx="121533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pPr/>
            <a:r>
              <a:t>Tail</a:t>
            </a:r>
          </a:p>
        </p:txBody>
      </p:sp>
      <p:sp>
        <p:nvSpPr>
          <p:cNvPr id="307" name="Shape 307"/>
          <p:cNvSpPr/>
          <p:nvPr/>
        </p:nvSpPr>
        <p:spPr>
          <a:xfrm flipV="1">
            <a:off x="5252662" y="5910148"/>
            <a:ext cx="1" cy="77332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08" name="Shape 308"/>
          <p:cNvSpPr/>
          <p:nvPr/>
        </p:nvSpPr>
        <p:spPr>
          <a:xfrm>
            <a:off x="4644997" y="6821059"/>
            <a:ext cx="121533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trav</a:t>
            </a:r>
          </a:p>
        </p:txBody>
      </p:sp>
      <p:sp>
        <p:nvSpPr>
          <p:cNvPr id="309" name="Shape 309"/>
          <p:cNvSpPr/>
          <p:nvPr/>
        </p:nvSpPr>
        <p:spPr>
          <a:xfrm>
            <a:off x="6931830" y="6722282"/>
            <a:ext cx="819854" cy="819855"/>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310" name="Shape 310"/>
          <p:cNvSpPr/>
          <p:nvPr/>
        </p:nvSpPr>
        <p:spPr>
          <a:xfrm flipV="1">
            <a:off x="7341757" y="5839432"/>
            <a:ext cx="1" cy="77332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4" name="Shape 314"/>
          <p:cNvSpPr/>
          <p:nvPr>
            <p:ph type="title"/>
          </p:nvPr>
        </p:nvSpPr>
        <p:spPr>
          <a:xfrm>
            <a:off x="389582" y="316780"/>
            <a:ext cx="12225635" cy="1754040"/>
          </a:xfrm>
          <a:prstGeom prst="rect">
            <a:avLst/>
          </a:prstGeom>
        </p:spPr>
        <p:txBody>
          <a:bodyPr/>
          <a:lstStyle>
            <a:lvl1pPr defTabSz="549148">
              <a:defRPr sz="5640">
                <a:latin typeface="+mj-lt"/>
                <a:ea typeface="+mj-ea"/>
                <a:cs typeface="+mj-cs"/>
                <a:sym typeface="Menlo"/>
              </a:defRPr>
            </a:lvl1pPr>
          </a:lstStyle>
          <a:p>
            <a:pPr/>
            <a:r>
              <a:t>Inserting Singly Linked List</a:t>
            </a:r>
          </a:p>
        </p:txBody>
      </p:sp>
      <p:sp>
        <p:nvSpPr>
          <p:cNvPr id="315" name="Shape 315"/>
          <p:cNvSpPr/>
          <p:nvPr/>
        </p:nvSpPr>
        <p:spPr>
          <a:xfrm>
            <a:off x="2753641" y="4910049"/>
            <a:ext cx="819854" cy="81985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16" name="Shape 316"/>
          <p:cNvSpPr/>
          <p:nvPr/>
        </p:nvSpPr>
        <p:spPr>
          <a:xfrm>
            <a:off x="4842735" y="4910049"/>
            <a:ext cx="819855" cy="819855"/>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23</a:t>
            </a:r>
          </a:p>
        </p:txBody>
      </p:sp>
      <p:sp>
        <p:nvSpPr>
          <p:cNvPr id="317" name="Shape 317"/>
          <p:cNvSpPr/>
          <p:nvPr/>
        </p:nvSpPr>
        <p:spPr>
          <a:xfrm>
            <a:off x="9073566" y="4857804"/>
            <a:ext cx="819854" cy="8198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318" name="Shape 318"/>
          <p:cNvSpPr/>
          <p:nvPr/>
        </p:nvSpPr>
        <p:spPr>
          <a:xfrm>
            <a:off x="11162660" y="4857804"/>
            <a:ext cx="819855" cy="8198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319" name="Shape 319"/>
          <p:cNvSpPr/>
          <p:nvPr/>
        </p:nvSpPr>
        <p:spPr>
          <a:xfrm>
            <a:off x="3890368" y="5319976"/>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20" name="Shape 320"/>
          <p:cNvSpPr/>
          <p:nvPr/>
        </p:nvSpPr>
        <p:spPr>
          <a:xfrm>
            <a:off x="10210293" y="5267731"/>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21" name="Shape 321"/>
          <p:cNvSpPr/>
          <p:nvPr/>
        </p:nvSpPr>
        <p:spPr>
          <a:xfrm>
            <a:off x="1964923" y="2432938"/>
            <a:ext cx="947306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Insert 11 where the third node is.</a:t>
            </a:r>
          </a:p>
        </p:txBody>
      </p:sp>
      <p:sp>
        <p:nvSpPr>
          <p:cNvPr id="322" name="Shape 322"/>
          <p:cNvSpPr/>
          <p:nvPr/>
        </p:nvSpPr>
        <p:spPr>
          <a:xfrm>
            <a:off x="3163568" y="4014685"/>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23" name="Shape 323"/>
          <p:cNvSpPr/>
          <p:nvPr/>
        </p:nvSpPr>
        <p:spPr>
          <a:xfrm>
            <a:off x="2555902" y="3316875"/>
            <a:ext cx="12153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pPr/>
            <a:r>
              <a:t>Head</a:t>
            </a:r>
          </a:p>
        </p:txBody>
      </p:sp>
      <p:sp>
        <p:nvSpPr>
          <p:cNvPr id="324" name="Shape 324"/>
          <p:cNvSpPr/>
          <p:nvPr/>
        </p:nvSpPr>
        <p:spPr>
          <a:xfrm>
            <a:off x="11572587" y="3869377"/>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25" name="Shape 325"/>
          <p:cNvSpPr/>
          <p:nvPr/>
        </p:nvSpPr>
        <p:spPr>
          <a:xfrm>
            <a:off x="10964922" y="3171566"/>
            <a:ext cx="121533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pPr/>
            <a:r>
              <a:t>Tail</a:t>
            </a:r>
          </a:p>
        </p:txBody>
      </p:sp>
      <p:sp>
        <p:nvSpPr>
          <p:cNvPr id="326" name="Shape 326"/>
          <p:cNvSpPr/>
          <p:nvPr/>
        </p:nvSpPr>
        <p:spPr>
          <a:xfrm flipV="1">
            <a:off x="5252662" y="5910148"/>
            <a:ext cx="1" cy="77332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27" name="Shape 327"/>
          <p:cNvSpPr/>
          <p:nvPr/>
        </p:nvSpPr>
        <p:spPr>
          <a:xfrm>
            <a:off x="4644997" y="6821059"/>
            <a:ext cx="121533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trav</a:t>
            </a:r>
          </a:p>
        </p:txBody>
      </p:sp>
      <p:sp>
        <p:nvSpPr>
          <p:cNvPr id="328" name="Shape 328"/>
          <p:cNvSpPr/>
          <p:nvPr/>
        </p:nvSpPr>
        <p:spPr>
          <a:xfrm>
            <a:off x="6931830" y="4910049"/>
            <a:ext cx="819854" cy="819855"/>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329" name="Shape 329"/>
          <p:cNvSpPr/>
          <p:nvPr/>
        </p:nvSpPr>
        <p:spPr>
          <a:xfrm>
            <a:off x="8121198" y="5319976"/>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30" name="Shape 330"/>
          <p:cNvSpPr/>
          <p:nvPr/>
        </p:nvSpPr>
        <p:spPr>
          <a:xfrm>
            <a:off x="5979462" y="5319976"/>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4" name="Shape 334"/>
          <p:cNvSpPr/>
          <p:nvPr>
            <p:ph type="title"/>
          </p:nvPr>
        </p:nvSpPr>
        <p:spPr>
          <a:xfrm>
            <a:off x="389582" y="316780"/>
            <a:ext cx="12225635" cy="1754040"/>
          </a:xfrm>
          <a:prstGeom prst="rect">
            <a:avLst/>
          </a:prstGeom>
        </p:spPr>
        <p:txBody>
          <a:bodyPr/>
          <a:lstStyle>
            <a:lvl1pPr defTabSz="549148">
              <a:defRPr sz="5640">
                <a:latin typeface="+mj-lt"/>
                <a:ea typeface="+mj-ea"/>
                <a:cs typeface="+mj-cs"/>
                <a:sym typeface="Menlo"/>
              </a:defRPr>
            </a:lvl1pPr>
          </a:lstStyle>
          <a:p>
            <a:pPr/>
            <a:r>
              <a:t>Inserting Singly Linked List</a:t>
            </a:r>
          </a:p>
        </p:txBody>
      </p:sp>
      <p:sp>
        <p:nvSpPr>
          <p:cNvPr id="335" name="Shape 335"/>
          <p:cNvSpPr/>
          <p:nvPr/>
        </p:nvSpPr>
        <p:spPr>
          <a:xfrm>
            <a:off x="2753641" y="4910049"/>
            <a:ext cx="819854" cy="8198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36" name="Shape 336"/>
          <p:cNvSpPr/>
          <p:nvPr/>
        </p:nvSpPr>
        <p:spPr>
          <a:xfrm>
            <a:off x="4842735" y="4910049"/>
            <a:ext cx="819855" cy="8198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23</a:t>
            </a:r>
          </a:p>
        </p:txBody>
      </p:sp>
      <p:sp>
        <p:nvSpPr>
          <p:cNvPr id="337" name="Shape 337"/>
          <p:cNvSpPr/>
          <p:nvPr/>
        </p:nvSpPr>
        <p:spPr>
          <a:xfrm>
            <a:off x="9073566" y="4857804"/>
            <a:ext cx="819854" cy="8198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338" name="Shape 338"/>
          <p:cNvSpPr/>
          <p:nvPr/>
        </p:nvSpPr>
        <p:spPr>
          <a:xfrm>
            <a:off x="11162660" y="4857804"/>
            <a:ext cx="819855" cy="8198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339" name="Shape 339"/>
          <p:cNvSpPr/>
          <p:nvPr/>
        </p:nvSpPr>
        <p:spPr>
          <a:xfrm>
            <a:off x="3890368" y="5319976"/>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40" name="Shape 340"/>
          <p:cNvSpPr/>
          <p:nvPr/>
        </p:nvSpPr>
        <p:spPr>
          <a:xfrm>
            <a:off x="10210293" y="5267731"/>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41" name="Shape 341"/>
          <p:cNvSpPr/>
          <p:nvPr/>
        </p:nvSpPr>
        <p:spPr>
          <a:xfrm>
            <a:off x="1964923" y="2432938"/>
            <a:ext cx="947306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Insert 11 where the third node is.</a:t>
            </a:r>
          </a:p>
        </p:txBody>
      </p:sp>
      <p:sp>
        <p:nvSpPr>
          <p:cNvPr id="342" name="Shape 342"/>
          <p:cNvSpPr/>
          <p:nvPr/>
        </p:nvSpPr>
        <p:spPr>
          <a:xfrm>
            <a:off x="3163568" y="4014685"/>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43" name="Shape 343"/>
          <p:cNvSpPr/>
          <p:nvPr/>
        </p:nvSpPr>
        <p:spPr>
          <a:xfrm>
            <a:off x="2555902" y="3316875"/>
            <a:ext cx="12153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pPr/>
            <a:r>
              <a:t>Head</a:t>
            </a:r>
          </a:p>
        </p:txBody>
      </p:sp>
      <p:sp>
        <p:nvSpPr>
          <p:cNvPr id="344" name="Shape 344"/>
          <p:cNvSpPr/>
          <p:nvPr/>
        </p:nvSpPr>
        <p:spPr>
          <a:xfrm>
            <a:off x="11572587" y="3869377"/>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45" name="Shape 345"/>
          <p:cNvSpPr/>
          <p:nvPr/>
        </p:nvSpPr>
        <p:spPr>
          <a:xfrm>
            <a:off x="10964922" y="3171566"/>
            <a:ext cx="121533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pPr/>
            <a:r>
              <a:t>Tail</a:t>
            </a:r>
          </a:p>
        </p:txBody>
      </p:sp>
      <p:sp>
        <p:nvSpPr>
          <p:cNvPr id="346" name="Shape 346"/>
          <p:cNvSpPr/>
          <p:nvPr/>
        </p:nvSpPr>
        <p:spPr>
          <a:xfrm>
            <a:off x="6931830" y="4910049"/>
            <a:ext cx="819854" cy="8198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347" name="Shape 347"/>
          <p:cNvSpPr/>
          <p:nvPr/>
        </p:nvSpPr>
        <p:spPr>
          <a:xfrm>
            <a:off x="8121198" y="5319976"/>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48" name="Shape 348"/>
          <p:cNvSpPr/>
          <p:nvPr/>
        </p:nvSpPr>
        <p:spPr>
          <a:xfrm>
            <a:off x="5979462" y="5319976"/>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0" name="Shape 350"/>
          <p:cNvSpPr/>
          <p:nvPr>
            <p:ph type="title"/>
          </p:nvPr>
        </p:nvSpPr>
        <p:spPr>
          <a:prstGeom prst="rect">
            <a:avLst/>
          </a:prstGeom>
        </p:spPr>
        <p:txBody>
          <a:bodyPr/>
          <a:lstStyle>
            <a:lvl1pPr defTabSz="508254">
              <a:defRPr sz="6960">
                <a:latin typeface="+mj-lt"/>
                <a:ea typeface="+mj-ea"/>
                <a:cs typeface="+mj-cs"/>
                <a:sym typeface="Menlo"/>
              </a:defRPr>
            </a:lvl1pPr>
          </a:lstStyle>
          <a:p>
            <a:pPr/>
            <a:r>
              <a:t>Inserting Doubly Linked List</a:t>
            </a:r>
          </a:p>
        </p:txBody>
      </p:sp>
      <p:sp>
        <p:nvSpPr>
          <p:cNvPr id="351" name="Shape 351"/>
          <p:cNvSpPr/>
          <p:nvPr/>
        </p:nvSpPr>
        <p:spPr>
          <a:xfrm>
            <a:off x="1673067" y="5734698"/>
            <a:ext cx="819855" cy="8198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52" name="Shape 352"/>
          <p:cNvSpPr/>
          <p:nvPr/>
        </p:nvSpPr>
        <p:spPr>
          <a:xfrm>
            <a:off x="3762162" y="5734698"/>
            <a:ext cx="819854" cy="8198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23</a:t>
            </a:r>
          </a:p>
        </p:txBody>
      </p:sp>
      <p:sp>
        <p:nvSpPr>
          <p:cNvPr id="353" name="Shape 353"/>
          <p:cNvSpPr/>
          <p:nvPr/>
        </p:nvSpPr>
        <p:spPr>
          <a:xfrm>
            <a:off x="5851256" y="5734698"/>
            <a:ext cx="819855" cy="8198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354" name="Shape 354"/>
          <p:cNvSpPr/>
          <p:nvPr/>
        </p:nvSpPr>
        <p:spPr>
          <a:xfrm>
            <a:off x="7940350" y="5734698"/>
            <a:ext cx="819855" cy="8198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355" name="Shape 355"/>
          <p:cNvSpPr/>
          <p:nvPr/>
        </p:nvSpPr>
        <p:spPr>
          <a:xfrm>
            <a:off x="5003846" y="61446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56" name="Shape 356"/>
          <p:cNvSpPr/>
          <p:nvPr/>
        </p:nvSpPr>
        <p:spPr>
          <a:xfrm>
            <a:off x="1765870" y="2670763"/>
            <a:ext cx="947306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Insert 11 where the third node is.</a:t>
            </a:r>
          </a:p>
        </p:txBody>
      </p:sp>
      <p:sp>
        <p:nvSpPr>
          <p:cNvPr id="357" name="Shape 357"/>
          <p:cNvSpPr/>
          <p:nvPr/>
        </p:nvSpPr>
        <p:spPr>
          <a:xfrm>
            <a:off x="2082994" y="4839334"/>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58" name="Shape 358"/>
          <p:cNvSpPr/>
          <p:nvPr/>
        </p:nvSpPr>
        <p:spPr>
          <a:xfrm>
            <a:off x="1475329" y="4141523"/>
            <a:ext cx="121533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pPr/>
            <a:r>
              <a:t>Head</a:t>
            </a:r>
          </a:p>
        </p:txBody>
      </p:sp>
      <p:sp>
        <p:nvSpPr>
          <p:cNvPr id="359" name="Shape 359"/>
          <p:cNvSpPr/>
          <p:nvPr/>
        </p:nvSpPr>
        <p:spPr>
          <a:xfrm>
            <a:off x="8350277" y="4746270"/>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60" name="Shape 360"/>
          <p:cNvSpPr/>
          <p:nvPr/>
        </p:nvSpPr>
        <p:spPr>
          <a:xfrm>
            <a:off x="7742612" y="4048460"/>
            <a:ext cx="12153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pPr/>
            <a:r>
              <a:t>Tail</a:t>
            </a:r>
          </a:p>
        </p:txBody>
      </p:sp>
      <p:sp>
        <p:nvSpPr>
          <p:cNvPr id="361" name="Shape 361"/>
          <p:cNvSpPr/>
          <p:nvPr/>
        </p:nvSpPr>
        <p:spPr>
          <a:xfrm flipH="1">
            <a:off x="4793932" y="61446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62" name="Shape 362"/>
          <p:cNvSpPr/>
          <p:nvPr/>
        </p:nvSpPr>
        <p:spPr>
          <a:xfrm>
            <a:off x="2914751"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63" name="Shape 363"/>
          <p:cNvSpPr/>
          <p:nvPr/>
        </p:nvSpPr>
        <p:spPr>
          <a:xfrm flipH="1">
            <a:off x="2704837"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64" name="Shape 364"/>
          <p:cNvSpPr/>
          <p:nvPr/>
        </p:nvSpPr>
        <p:spPr>
          <a:xfrm>
            <a:off x="7092940"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65" name="Shape 365"/>
          <p:cNvSpPr/>
          <p:nvPr/>
        </p:nvSpPr>
        <p:spPr>
          <a:xfrm flipH="1">
            <a:off x="6883026"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9" name="Shape 369"/>
          <p:cNvSpPr/>
          <p:nvPr>
            <p:ph type="title"/>
          </p:nvPr>
        </p:nvSpPr>
        <p:spPr>
          <a:prstGeom prst="rect">
            <a:avLst/>
          </a:prstGeom>
        </p:spPr>
        <p:txBody>
          <a:bodyPr/>
          <a:lstStyle>
            <a:lvl1pPr defTabSz="508254">
              <a:defRPr sz="6960">
                <a:latin typeface="+mj-lt"/>
                <a:ea typeface="+mj-ea"/>
                <a:cs typeface="+mj-cs"/>
                <a:sym typeface="Menlo"/>
              </a:defRPr>
            </a:lvl1pPr>
          </a:lstStyle>
          <a:p>
            <a:pPr/>
            <a:r>
              <a:t>Inserting Doubly Linked List</a:t>
            </a:r>
          </a:p>
        </p:txBody>
      </p:sp>
      <p:sp>
        <p:nvSpPr>
          <p:cNvPr id="370" name="Shape 370"/>
          <p:cNvSpPr/>
          <p:nvPr/>
        </p:nvSpPr>
        <p:spPr>
          <a:xfrm>
            <a:off x="1673067" y="5734698"/>
            <a:ext cx="819855" cy="8198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71" name="Shape 371"/>
          <p:cNvSpPr/>
          <p:nvPr/>
        </p:nvSpPr>
        <p:spPr>
          <a:xfrm>
            <a:off x="3762162" y="5734698"/>
            <a:ext cx="819854" cy="819854"/>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23</a:t>
            </a:r>
          </a:p>
        </p:txBody>
      </p:sp>
      <p:sp>
        <p:nvSpPr>
          <p:cNvPr id="372" name="Shape 372"/>
          <p:cNvSpPr/>
          <p:nvPr/>
        </p:nvSpPr>
        <p:spPr>
          <a:xfrm>
            <a:off x="5851256" y="5734698"/>
            <a:ext cx="819855" cy="819854"/>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373" name="Shape 373"/>
          <p:cNvSpPr/>
          <p:nvPr/>
        </p:nvSpPr>
        <p:spPr>
          <a:xfrm>
            <a:off x="7940350" y="5734698"/>
            <a:ext cx="819855" cy="819854"/>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374" name="Shape 374"/>
          <p:cNvSpPr/>
          <p:nvPr/>
        </p:nvSpPr>
        <p:spPr>
          <a:xfrm>
            <a:off x="5003846" y="61446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75" name="Shape 375"/>
          <p:cNvSpPr/>
          <p:nvPr/>
        </p:nvSpPr>
        <p:spPr>
          <a:xfrm>
            <a:off x="1765870" y="2670763"/>
            <a:ext cx="947306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Insert 11 where the third node is.</a:t>
            </a:r>
          </a:p>
        </p:txBody>
      </p:sp>
      <p:sp>
        <p:nvSpPr>
          <p:cNvPr id="376" name="Shape 376"/>
          <p:cNvSpPr/>
          <p:nvPr/>
        </p:nvSpPr>
        <p:spPr>
          <a:xfrm>
            <a:off x="2082994" y="4839334"/>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77" name="Shape 377"/>
          <p:cNvSpPr/>
          <p:nvPr/>
        </p:nvSpPr>
        <p:spPr>
          <a:xfrm>
            <a:off x="1475329" y="4141523"/>
            <a:ext cx="121533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pPr/>
            <a:r>
              <a:t>Head</a:t>
            </a:r>
          </a:p>
        </p:txBody>
      </p:sp>
      <p:sp>
        <p:nvSpPr>
          <p:cNvPr id="378" name="Shape 378"/>
          <p:cNvSpPr/>
          <p:nvPr/>
        </p:nvSpPr>
        <p:spPr>
          <a:xfrm>
            <a:off x="8350277" y="4746270"/>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79" name="Shape 379"/>
          <p:cNvSpPr/>
          <p:nvPr/>
        </p:nvSpPr>
        <p:spPr>
          <a:xfrm>
            <a:off x="7742612" y="4048460"/>
            <a:ext cx="12153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pPr/>
            <a:r>
              <a:t>Tail</a:t>
            </a:r>
          </a:p>
        </p:txBody>
      </p:sp>
      <p:sp>
        <p:nvSpPr>
          <p:cNvPr id="380" name="Shape 380"/>
          <p:cNvSpPr/>
          <p:nvPr/>
        </p:nvSpPr>
        <p:spPr>
          <a:xfrm flipH="1">
            <a:off x="4793932" y="61446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81" name="Shape 381"/>
          <p:cNvSpPr/>
          <p:nvPr/>
        </p:nvSpPr>
        <p:spPr>
          <a:xfrm>
            <a:off x="2914751"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82" name="Shape 382"/>
          <p:cNvSpPr/>
          <p:nvPr/>
        </p:nvSpPr>
        <p:spPr>
          <a:xfrm flipH="1">
            <a:off x="2704837"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83" name="Shape 383"/>
          <p:cNvSpPr/>
          <p:nvPr/>
        </p:nvSpPr>
        <p:spPr>
          <a:xfrm>
            <a:off x="7092940"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84" name="Shape 384"/>
          <p:cNvSpPr/>
          <p:nvPr/>
        </p:nvSpPr>
        <p:spPr>
          <a:xfrm flipH="1">
            <a:off x="6883026"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85" name="Shape 385"/>
          <p:cNvSpPr/>
          <p:nvPr/>
        </p:nvSpPr>
        <p:spPr>
          <a:xfrm flipV="1">
            <a:off x="2082994" y="6683433"/>
            <a:ext cx="1" cy="71311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86" name="Shape 386"/>
          <p:cNvSpPr/>
          <p:nvPr/>
        </p:nvSpPr>
        <p:spPr>
          <a:xfrm>
            <a:off x="1475329" y="7425899"/>
            <a:ext cx="121533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trav</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1" name="Shape 141"/>
          <p:cNvSpPr/>
          <p:nvPr>
            <p:ph type="title"/>
          </p:nvPr>
        </p:nvSpPr>
        <p:spPr>
          <a:prstGeom prst="rect">
            <a:avLst/>
          </a:prstGeom>
        </p:spPr>
        <p:txBody>
          <a:bodyPr/>
          <a:lstStyle/>
          <a:p>
            <a:pPr/>
            <a:r>
              <a:t>Outline</a:t>
            </a:r>
          </a:p>
        </p:txBody>
      </p:sp>
      <p:sp>
        <p:nvSpPr>
          <p:cNvPr id="142" name="Shape 142"/>
          <p:cNvSpPr/>
          <p:nvPr>
            <p:ph type="body" idx="1"/>
          </p:nvPr>
        </p:nvSpPr>
        <p:spPr>
          <a:xfrm>
            <a:off x="1356456" y="2141239"/>
            <a:ext cx="12309873" cy="7198322"/>
          </a:xfrm>
          <a:prstGeom prst="rect">
            <a:avLst/>
          </a:prstGeom>
        </p:spPr>
        <p:txBody>
          <a:bodyPr/>
          <a:lstStyle/>
          <a:p>
            <a:pPr marL="266700" indent="-266700" defTabSz="350520">
              <a:spcBef>
                <a:spcPts val="2400"/>
              </a:spcBef>
              <a:defRPr b="1" sz="2820"/>
            </a:pPr>
            <a:r>
              <a:t>Discussion about </a:t>
            </a:r>
            <a:r>
              <a:t>Singly &amp; Doubly Linked Lists</a:t>
            </a:r>
            <a:endParaRPr>
              <a:solidFill>
                <a:schemeClr val="accent4"/>
              </a:solidFill>
            </a:endParaRPr>
          </a:p>
          <a:p>
            <a:pPr lvl="1" marL="533400" indent="-266700" defTabSz="350520">
              <a:spcBef>
                <a:spcPts val="2400"/>
              </a:spcBef>
              <a:defRPr sz="2820"/>
            </a:pPr>
            <a:r>
              <a:t>What is a linked list?</a:t>
            </a:r>
          </a:p>
          <a:p>
            <a:pPr lvl="1" marL="533400" indent="-266700" defTabSz="350520">
              <a:spcBef>
                <a:spcPts val="2400"/>
              </a:spcBef>
              <a:defRPr sz="2820"/>
            </a:pPr>
            <a:r>
              <a:t>Where are linked lists used?</a:t>
            </a:r>
          </a:p>
          <a:p>
            <a:pPr lvl="1" marL="533400" indent="-266700" defTabSz="350520">
              <a:spcBef>
                <a:spcPts val="2400"/>
              </a:spcBef>
              <a:defRPr sz="2820"/>
            </a:pPr>
            <a:r>
              <a:t>Terminology</a:t>
            </a:r>
          </a:p>
          <a:p>
            <a:pPr lvl="1" marL="533400" indent="-266700" defTabSz="350520">
              <a:spcBef>
                <a:spcPts val="2400"/>
              </a:spcBef>
              <a:defRPr sz="2820"/>
            </a:pPr>
            <a:r>
              <a:t>Singly Linked vs. Doubly Linked</a:t>
            </a:r>
          </a:p>
          <a:p>
            <a:pPr marL="266700" indent="-266700" defTabSz="350520">
              <a:spcBef>
                <a:spcPts val="2400"/>
              </a:spcBef>
              <a:defRPr b="1" sz="2820"/>
            </a:pPr>
            <a:r>
              <a:t>Implementation Details</a:t>
            </a:r>
          </a:p>
          <a:p>
            <a:pPr lvl="1" marL="533400" indent="-266700" defTabSz="350520">
              <a:spcBef>
                <a:spcPts val="2400"/>
              </a:spcBef>
              <a:defRPr sz="2820"/>
            </a:pPr>
            <a:r>
              <a:t>How to insert new elements </a:t>
            </a:r>
          </a:p>
          <a:p>
            <a:pPr lvl="1" marL="533400" indent="-266700" defTabSz="350520">
              <a:spcBef>
                <a:spcPts val="2400"/>
              </a:spcBef>
              <a:defRPr sz="2820"/>
            </a:pPr>
            <a:r>
              <a:t>How to remove elements</a:t>
            </a:r>
          </a:p>
          <a:p>
            <a:pPr marL="266700" indent="-266700" defTabSz="350520">
              <a:spcBef>
                <a:spcPts val="2400"/>
              </a:spcBef>
              <a:defRPr b="1" sz="2820"/>
            </a:pPr>
            <a:r>
              <a:t>Complexity analysis</a:t>
            </a:r>
          </a:p>
          <a:p>
            <a:pPr marL="266700" indent="-266700" defTabSz="350520">
              <a:spcBef>
                <a:spcPts val="2400"/>
              </a:spcBef>
              <a:defRPr b="1" sz="2820"/>
            </a:pPr>
            <a:r>
              <a:t>Code Implementation (Doubly linked list)</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0" name="Shape 390"/>
          <p:cNvSpPr/>
          <p:nvPr>
            <p:ph type="title"/>
          </p:nvPr>
        </p:nvSpPr>
        <p:spPr>
          <a:prstGeom prst="rect">
            <a:avLst/>
          </a:prstGeom>
        </p:spPr>
        <p:txBody>
          <a:bodyPr/>
          <a:lstStyle>
            <a:lvl1pPr defTabSz="508254">
              <a:defRPr sz="6960">
                <a:latin typeface="+mj-lt"/>
                <a:ea typeface="+mj-ea"/>
                <a:cs typeface="+mj-cs"/>
                <a:sym typeface="Menlo"/>
              </a:defRPr>
            </a:lvl1pPr>
          </a:lstStyle>
          <a:p>
            <a:pPr/>
            <a:r>
              <a:t>Inserting Doubly Linked List</a:t>
            </a:r>
          </a:p>
        </p:txBody>
      </p:sp>
      <p:sp>
        <p:nvSpPr>
          <p:cNvPr id="391" name="Shape 391"/>
          <p:cNvSpPr/>
          <p:nvPr/>
        </p:nvSpPr>
        <p:spPr>
          <a:xfrm>
            <a:off x="1673067" y="5734698"/>
            <a:ext cx="819855" cy="8198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92" name="Shape 392"/>
          <p:cNvSpPr/>
          <p:nvPr/>
        </p:nvSpPr>
        <p:spPr>
          <a:xfrm>
            <a:off x="3762162" y="5734698"/>
            <a:ext cx="819854" cy="819854"/>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23</a:t>
            </a:r>
          </a:p>
        </p:txBody>
      </p:sp>
      <p:sp>
        <p:nvSpPr>
          <p:cNvPr id="393" name="Shape 393"/>
          <p:cNvSpPr/>
          <p:nvPr/>
        </p:nvSpPr>
        <p:spPr>
          <a:xfrm>
            <a:off x="5851256" y="5734698"/>
            <a:ext cx="819855" cy="8198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394" name="Shape 394"/>
          <p:cNvSpPr/>
          <p:nvPr/>
        </p:nvSpPr>
        <p:spPr>
          <a:xfrm>
            <a:off x="7940350" y="5734698"/>
            <a:ext cx="819855" cy="8198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395" name="Shape 395"/>
          <p:cNvSpPr/>
          <p:nvPr/>
        </p:nvSpPr>
        <p:spPr>
          <a:xfrm>
            <a:off x="5003846" y="61446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96" name="Shape 396"/>
          <p:cNvSpPr/>
          <p:nvPr/>
        </p:nvSpPr>
        <p:spPr>
          <a:xfrm>
            <a:off x="1765870" y="2670763"/>
            <a:ext cx="947306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Insert 11 where the third node is.</a:t>
            </a:r>
          </a:p>
        </p:txBody>
      </p:sp>
      <p:sp>
        <p:nvSpPr>
          <p:cNvPr id="397" name="Shape 397"/>
          <p:cNvSpPr/>
          <p:nvPr/>
        </p:nvSpPr>
        <p:spPr>
          <a:xfrm>
            <a:off x="2082994" y="4839334"/>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98" name="Shape 398"/>
          <p:cNvSpPr/>
          <p:nvPr/>
        </p:nvSpPr>
        <p:spPr>
          <a:xfrm>
            <a:off x="1475329" y="4141523"/>
            <a:ext cx="121533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pPr/>
            <a:r>
              <a:t>Head</a:t>
            </a:r>
          </a:p>
        </p:txBody>
      </p:sp>
      <p:sp>
        <p:nvSpPr>
          <p:cNvPr id="399" name="Shape 399"/>
          <p:cNvSpPr/>
          <p:nvPr/>
        </p:nvSpPr>
        <p:spPr>
          <a:xfrm>
            <a:off x="8350277" y="4746270"/>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00" name="Shape 400"/>
          <p:cNvSpPr/>
          <p:nvPr/>
        </p:nvSpPr>
        <p:spPr>
          <a:xfrm>
            <a:off x="7742612" y="4048460"/>
            <a:ext cx="12153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pPr/>
            <a:r>
              <a:t>Tail</a:t>
            </a:r>
          </a:p>
        </p:txBody>
      </p:sp>
      <p:sp>
        <p:nvSpPr>
          <p:cNvPr id="401" name="Shape 401"/>
          <p:cNvSpPr/>
          <p:nvPr/>
        </p:nvSpPr>
        <p:spPr>
          <a:xfrm flipH="1">
            <a:off x="4793932" y="61446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02" name="Shape 402"/>
          <p:cNvSpPr/>
          <p:nvPr/>
        </p:nvSpPr>
        <p:spPr>
          <a:xfrm>
            <a:off x="2914751"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03" name="Shape 403"/>
          <p:cNvSpPr/>
          <p:nvPr/>
        </p:nvSpPr>
        <p:spPr>
          <a:xfrm flipH="1">
            <a:off x="2704837"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04" name="Shape 404"/>
          <p:cNvSpPr/>
          <p:nvPr/>
        </p:nvSpPr>
        <p:spPr>
          <a:xfrm>
            <a:off x="7092940"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05" name="Shape 405"/>
          <p:cNvSpPr/>
          <p:nvPr/>
        </p:nvSpPr>
        <p:spPr>
          <a:xfrm flipH="1">
            <a:off x="6883026"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06" name="Shape 406"/>
          <p:cNvSpPr/>
          <p:nvPr/>
        </p:nvSpPr>
        <p:spPr>
          <a:xfrm flipV="1">
            <a:off x="4172089" y="6683433"/>
            <a:ext cx="1" cy="71311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07" name="Shape 407"/>
          <p:cNvSpPr/>
          <p:nvPr/>
        </p:nvSpPr>
        <p:spPr>
          <a:xfrm>
            <a:off x="3564423" y="7425899"/>
            <a:ext cx="12153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trav</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1" name="Shape 411"/>
          <p:cNvSpPr/>
          <p:nvPr>
            <p:ph type="title"/>
          </p:nvPr>
        </p:nvSpPr>
        <p:spPr>
          <a:prstGeom prst="rect">
            <a:avLst/>
          </a:prstGeom>
        </p:spPr>
        <p:txBody>
          <a:bodyPr/>
          <a:lstStyle>
            <a:lvl1pPr defTabSz="508254">
              <a:defRPr sz="6960">
                <a:latin typeface="+mj-lt"/>
                <a:ea typeface="+mj-ea"/>
                <a:cs typeface="+mj-cs"/>
                <a:sym typeface="Menlo"/>
              </a:defRPr>
            </a:lvl1pPr>
          </a:lstStyle>
          <a:p>
            <a:pPr/>
            <a:r>
              <a:t>Inserting Doubly Linked List</a:t>
            </a:r>
          </a:p>
        </p:txBody>
      </p:sp>
      <p:sp>
        <p:nvSpPr>
          <p:cNvPr id="412" name="Shape 412"/>
          <p:cNvSpPr/>
          <p:nvPr/>
        </p:nvSpPr>
        <p:spPr>
          <a:xfrm>
            <a:off x="1673067" y="5734698"/>
            <a:ext cx="819855" cy="8198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413" name="Shape 413"/>
          <p:cNvSpPr/>
          <p:nvPr/>
        </p:nvSpPr>
        <p:spPr>
          <a:xfrm>
            <a:off x="3762162" y="5734698"/>
            <a:ext cx="819854" cy="819854"/>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23</a:t>
            </a:r>
          </a:p>
        </p:txBody>
      </p:sp>
      <p:sp>
        <p:nvSpPr>
          <p:cNvPr id="414" name="Shape 414"/>
          <p:cNvSpPr/>
          <p:nvPr/>
        </p:nvSpPr>
        <p:spPr>
          <a:xfrm>
            <a:off x="5851256" y="5734698"/>
            <a:ext cx="819855" cy="8198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415" name="Shape 415"/>
          <p:cNvSpPr/>
          <p:nvPr/>
        </p:nvSpPr>
        <p:spPr>
          <a:xfrm>
            <a:off x="7940350" y="5734698"/>
            <a:ext cx="819855" cy="8198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416" name="Shape 416"/>
          <p:cNvSpPr/>
          <p:nvPr/>
        </p:nvSpPr>
        <p:spPr>
          <a:xfrm>
            <a:off x="5003846" y="61446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17" name="Shape 417"/>
          <p:cNvSpPr/>
          <p:nvPr/>
        </p:nvSpPr>
        <p:spPr>
          <a:xfrm>
            <a:off x="1765870" y="2670763"/>
            <a:ext cx="947306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Insert 11 where the third node is.</a:t>
            </a:r>
          </a:p>
        </p:txBody>
      </p:sp>
      <p:sp>
        <p:nvSpPr>
          <p:cNvPr id="418" name="Shape 418"/>
          <p:cNvSpPr/>
          <p:nvPr/>
        </p:nvSpPr>
        <p:spPr>
          <a:xfrm>
            <a:off x="2082994" y="4839334"/>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19" name="Shape 419"/>
          <p:cNvSpPr/>
          <p:nvPr/>
        </p:nvSpPr>
        <p:spPr>
          <a:xfrm>
            <a:off x="1475329" y="4141523"/>
            <a:ext cx="121533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pPr/>
            <a:r>
              <a:t>Head</a:t>
            </a:r>
          </a:p>
        </p:txBody>
      </p:sp>
      <p:sp>
        <p:nvSpPr>
          <p:cNvPr id="420" name="Shape 420"/>
          <p:cNvSpPr/>
          <p:nvPr/>
        </p:nvSpPr>
        <p:spPr>
          <a:xfrm>
            <a:off x="8350277" y="4746270"/>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21" name="Shape 421"/>
          <p:cNvSpPr/>
          <p:nvPr/>
        </p:nvSpPr>
        <p:spPr>
          <a:xfrm>
            <a:off x="7742612" y="4048460"/>
            <a:ext cx="12153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pPr/>
            <a:r>
              <a:t>Tail</a:t>
            </a:r>
          </a:p>
        </p:txBody>
      </p:sp>
      <p:sp>
        <p:nvSpPr>
          <p:cNvPr id="422" name="Shape 422"/>
          <p:cNvSpPr/>
          <p:nvPr/>
        </p:nvSpPr>
        <p:spPr>
          <a:xfrm flipH="1">
            <a:off x="4793932" y="61446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23" name="Shape 423"/>
          <p:cNvSpPr/>
          <p:nvPr/>
        </p:nvSpPr>
        <p:spPr>
          <a:xfrm>
            <a:off x="2914751"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24" name="Shape 424"/>
          <p:cNvSpPr/>
          <p:nvPr/>
        </p:nvSpPr>
        <p:spPr>
          <a:xfrm flipH="1">
            <a:off x="2704837"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25" name="Shape 425"/>
          <p:cNvSpPr/>
          <p:nvPr/>
        </p:nvSpPr>
        <p:spPr>
          <a:xfrm>
            <a:off x="7092940"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26" name="Shape 426"/>
          <p:cNvSpPr/>
          <p:nvPr/>
        </p:nvSpPr>
        <p:spPr>
          <a:xfrm flipH="1">
            <a:off x="6883026"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27" name="Shape 427"/>
          <p:cNvSpPr/>
          <p:nvPr/>
        </p:nvSpPr>
        <p:spPr>
          <a:xfrm flipV="1">
            <a:off x="4172089" y="6683433"/>
            <a:ext cx="1" cy="71311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28" name="Shape 428"/>
          <p:cNvSpPr/>
          <p:nvPr/>
        </p:nvSpPr>
        <p:spPr>
          <a:xfrm>
            <a:off x="3564423" y="7425899"/>
            <a:ext cx="12153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trav</a:t>
            </a:r>
          </a:p>
        </p:txBody>
      </p:sp>
      <p:sp>
        <p:nvSpPr>
          <p:cNvPr id="429" name="Shape 429"/>
          <p:cNvSpPr/>
          <p:nvPr/>
        </p:nvSpPr>
        <p:spPr>
          <a:xfrm>
            <a:off x="5851256" y="7327122"/>
            <a:ext cx="819855" cy="819855"/>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3" name="Shape 433"/>
          <p:cNvSpPr/>
          <p:nvPr>
            <p:ph type="title"/>
          </p:nvPr>
        </p:nvSpPr>
        <p:spPr>
          <a:prstGeom prst="rect">
            <a:avLst/>
          </a:prstGeom>
        </p:spPr>
        <p:txBody>
          <a:bodyPr/>
          <a:lstStyle>
            <a:lvl1pPr defTabSz="508254">
              <a:defRPr sz="6960">
                <a:latin typeface="+mj-lt"/>
                <a:ea typeface="+mj-ea"/>
                <a:cs typeface="+mj-cs"/>
                <a:sym typeface="Menlo"/>
              </a:defRPr>
            </a:lvl1pPr>
          </a:lstStyle>
          <a:p>
            <a:pPr/>
            <a:r>
              <a:t>Inserting Doubly Linked List</a:t>
            </a:r>
          </a:p>
        </p:txBody>
      </p:sp>
      <p:sp>
        <p:nvSpPr>
          <p:cNvPr id="434" name="Shape 434"/>
          <p:cNvSpPr/>
          <p:nvPr/>
        </p:nvSpPr>
        <p:spPr>
          <a:xfrm>
            <a:off x="1673067" y="5734698"/>
            <a:ext cx="819855" cy="8198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435" name="Shape 435"/>
          <p:cNvSpPr/>
          <p:nvPr/>
        </p:nvSpPr>
        <p:spPr>
          <a:xfrm>
            <a:off x="3762162" y="5734698"/>
            <a:ext cx="819854" cy="819854"/>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23</a:t>
            </a:r>
          </a:p>
        </p:txBody>
      </p:sp>
      <p:sp>
        <p:nvSpPr>
          <p:cNvPr id="436" name="Shape 436"/>
          <p:cNvSpPr/>
          <p:nvPr/>
        </p:nvSpPr>
        <p:spPr>
          <a:xfrm>
            <a:off x="5851256" y="5734698"/>
            <a:ext cx="819855" cy="8198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437" name="Shape 437"/>
          <p:cNvSpPr/>
          <p:nvPr/>
        </p:nvSpPr>
        <p:spPr>
          <a:xfrm>
            <a:off x="7940350" y="5734698"/>
            <a:ext cx="819855" cy="8198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438" name="Shape 438"/>
          <p:cNvSpPr/>
          <p:nvPr/>
        </p:nvSpPr>
        <p:spPr>
          <a:xfrm>
            <a:off x="5003846" y="61446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39" name="Shape 439"/>
          <p:cNvSpPr/>
          <p:nvPr/>
        </p:nvSpPr>
        <p:spPr>
          <a:xfrm>
            <a:off x="1765870" y="2670763"/>
            <a:ext cx="947306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Insert 11 where the third node is.</a:t>
            </a:r>
          </a:p>
        </p:txBody>
      </p:sp>
      <p:sp>
        <p:nvSpPr>
          <p:cNvPr id="440" name="Shape 440"/>
          <p:cNvSpPr/>
          <p:nvPr/>
        </p:nvSpPr>
        <p:spPr>
          <a:xfrm>
            <a:off x="2082994" y="4839334"/>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41" name="Shape 441"/>
          <p:cNvSpPr/>
          <p:nvPr/>
        </p:nvSpPr>
        <p:spPr>
          <a:xfrm>
            <a:off x="1475329" y="4141523"/>
            <a:ext cx="121533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pPr/>
            <a:r>
              <a:t>Head</a:t>
            </a:r>
          </a:p>
        </p:txBody>
      </p:sp>
      <p:sp>
        <p:nvSpPr>
          <p:cNvPr id="442" name="Shape 442"/>
          <p:cNvSpPr/>
          <p:nvPr/>
        </p:nvSpPr>
        <p:spPr>
          <a:xfrm>
            <a:off x="8350277" y="4746270"/>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43" name="Shape 443"/>
          <p:cNvSpPr/>
          <p:nvPr/>
        </p:nvSpPr>
        <p:spPr>
          <a:xfrm>
            <a:off x="7742612" y="4048460"/>
            <a:ext cx="12153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pPr/>
            <a:r>
              <a:t>Tail</a:t>
            </a:r>
          </a:p>
        </p:txBody>
      </p:sp>
      <p:sp>
        <p:nvSpPr>
          <p:cNvPr id="444" name="Shape 444"/>
          <p:cNvSpPr/>
          <p:nvPr/>
        </p:nvSpPr>
        <p:spPr>
          <a:xfrm flipH="1">
            <a:off x="4793932" y="61446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45" name="Shape 445"/>
          <p:cNvSpPr/>
          <p:nvPr/>
        </p:nvSpPr>
        <p:spPr>
          <a:xfrm>
            <a:off x="2914751"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46" name="Shape 446"/>
          <p:cNvSpPr/>
          <p:nvPr/>
        </p:nvSpPr>
        <p:spPr>
          <a:xfrm flipH="1">
            <a:off x="2704837"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47" name="Shape 447"/>
          <p:cNvSpPr/>
          <p:nvPr/>
        </p:nvSpPr>
        <p:spPr>
          <a:xfrm>
            <a:off x="7092940"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48" name="Shape 448"/>
          <p:cNvSpPr/>
          <p:nvPr/>
        </p:nvSpPr>
        <p:spPr>
          <a:xfrm flipH="1">
            <a:off x="6883026"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49" name="Shape 449"/>
          <p:cNvSpPr/>
          <p:nvPr/>
        </p:nvSpPr>
        <p:spPr>
          <a:xfrm flipV="1">
            <a:off x="4172089" y="6683433"/>
            <a:ext cx="1" cy="71311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50" name="Shape 450"/>
          <p:cNvSpPr/>
          <p:nvPr/>
        </p:nvSpPr>
        <p:spPr>
          <a:xfrm>
            <a:off x="3564423" y="7425899"/>
            <a:ext cx="12153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trav</a:t>
            </a:r>
          </a:p>
        </p:txBody>
      </p:sp>
      <p:sp>
        <p:nvSpPr>
          <p:cNvPr id="451" name="Shape 451"/>
          <p:cNvSpPr/>
          <p:nvPr/>
        </p:nvSpPr>
        <p:spPr>
          <a:xfrm>
            <a:off x="5851256" y="7327122"/>
            <a:ext cx="819855" cy="819855"/>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452" name="Shape 452"/>
          <p:cNvSpPr/>
          <p:nvPr/>
        </p:nvSpPr>
        <p:spPr>
          <a:xfrm flipV="1">
            <a:off x="6262466" y="6621807"/>
            <a:ext cx="1" cy="63806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6" name="Shape 456"/>
          <p:cNvSpPr/>
          <p:nvPr>
            <p:ph type="title"/>
          </p:nvPr>
        </p:nvSpPr>
        <p:spPr>
          <a:prstGeom prst="rect">
            <a:avLst/>
          </a:prstGeom>
        </p:spPr>
        <p:txBody>
          <a:bodyPr/>
          <a:lstStyle>
            <a:lvl1pPr defTabSz="508254">
              <a:defRPr sz="6960">
                <a:latin typeface="+mj-lt"/>
                <a:ea typeface="+mj-ea"/>
                <a:cs typeface="+mj-cs"/>
                <a:sym typeface="Menlo"/>
              </a:defRPr>
            </a:lvl1pPr>
          </a:lstStyle>
          <a:p>
            <a:pPr/>
            <a:r>
              <a:t>Inserting Doubly Linked List</a:t>
            </a:r>
          </a:p>
        </p:txBody>
      </p:sp>
      <p:sp>
        <p:nvSpPr>
          <p:cNvPr id="457" name="Shape 457"/>
          <p:cNvSpPr/>
          <p:nvPr/>
        </p:nvSpPr>
        <p:spPr>
          <a:xfrm>
            <a:off x="1673067" y="5734698"/>
            <a:ext cx="819855" cy="8198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458" name="Shape 458"/>
          <p:cNvSpPr/>
          <p:nvPr/>
        </p:nvSpPr>
        <p:spPr>
          <a:xfrm>
            <a:off x="3762162" y="5734698"/>
            <a:ext cx="819854" cy="819854"/>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23</a:t>
            </a:r>
          </a:p>
        </p:txBody>
      </p:sp>
      <p:sp>
        <p:nvSpPr>
          <p:cNvPr id="459" name="Shape 459"/>
          <p:cNvSpPr/>
          <p:nvPr/>
        </p:nvSpPr>
        <p:spPr>
          <a:xfrm>
            <a:off x="5851256" y="5734698"/>
            <a:ext cx="819855" cy="8198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460" name="Shape 460"/>
          <p:cNvSpPr/>
          <p:nvPr/>
        </p:nvSpPr>
        <p:spPr>
          <a:xfrm>
            <a:off x="7940350" y="5734698"/>
            <a:ext cx="819855" cy="8198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461" name="Shape 461"/>
          <p:cNvSpPr/>
          <p:nvPr/>
        </p:nvSpPr>
        <p:spPr>
          <a:xfrm>
            <a:off x="5003846" y="61446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62" name="Shape 462"/>
          <p:cNvSpPr/>
          <p:nvPr/>
        </p:nvSpPr>
        <p:spPr>
          <a:xfrm>
            <a:off x="1765870" y="2670763"/>
            <a:ext cx="947306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Insert 11 where the third node is.</a:t>
            </a:r>
          </a:p>
        </p:txBody>
      </p:sp>
      <p:sp>
        <p:nvSpPr>
          <p:cNvPr id="463" name="Shape 463"/>
          <p:cNvSpPr/>
          <p:nvPr/>
        </p:nvSpPr>
        <p:spPr>
          <a:xfrm>
            <a:off x="2082994" y="4839334"/>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64" name="Shape 464"/>
          <p:cNvSpPr/>
          <p:nvPr/>
        </p:nvSpPr>
        <p:spPr>
          <a:xfrm>
            <a:off x="1475329" y="4141523"/>
            <a:ext cx="121533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pPr/>
            <a:r>
              <a:t>Head</a:t>
            </a:r>
          </a:p>
        </p:txBody>
      </p:sp>
      <p:sp>
        <p:nvSpPr>
          <p:cNvPr id="465" name="Shape 465"/>
          <p:cNvSpPr/>
          <p:nvPr/>
        </p:nvSpPr>
        <p:spPr>
          <a:xfrm>
            <a:off x="8350277" y="4746270"/>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66" name="Shape 466"/>
          <p:cNvSpPr/>
          <p:nvPr/>
        </p:nvSpPr>
        <p:spPr>
          <a:xfrm>
            <a:off x="7742612" y="4048460"/>
            <a:ext cx="12153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pPr/>
            <a:r>
              <a:t>Tail</a:t>
            </a:r>
          </a:p>
        </p:txBody>
      </p:sp>
      <p:sp>
        <p:nvSpPr>
          <p:cNvPr id="467" name="Shape 467"/>
          <p:cNvSpPr/>
          <p:nvPr/>
        </p:nvSpPr>
        <p:spPr>
          <a:xfrm flipH="1">
            <a:off x="4793932" y="61446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68" name="Shape 468"/>
          <p:cNvSpPr/>
          <p:nvPr/>
        </p:nvSpPr>
        <p:spPr>
          <a:xfrm>
            <a:off x="2914751"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69" name="Shape 469"/>
          <p:cNvSpPr/>
          <p:nvPr/>
        </p:nvSpPr>
        <p:spPr>
          <a:xfrm flipH="1">
            <a:off x="2704837"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70" name="Shape 470"/>
          <p:cNvSpPr/>
          <p:nvPr/>
        </p:nvSpPr>
        <p:spPr>
          <a:xfrm>
            <a:off x="7092940"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71" name="Shape 471"/>
          <p:cNvSpPr/>
          <p:nvPr/>
        </p:nvSpPr>
        <p:spPr>
          <a:xfrm flipH="1">
            <a:off x="6883026"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72" name="Shape 472"/>
          <p:cNvSpPr/>
          <p:nvPr/>
        </p:nvSpPr>
        <p:spPr>
          <a:xfrm flipV="1">
            <a:off x="4172089" y="6683433"/>
            <a:ext cx="1" cy="71311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73" name="Shape 473"/>
          <p:cNvSpPr/>
          <p:nvPr/>
        </p:nvSpPr>
        <p:spPr>
          <a:xfrm>
            <a:off x="3564423" y="7425899"/>
            <a:ext cx="12153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trav</a:t>
            </a:r>
          </a:p>
        </p:txBody>
      </p:sp>
      <p:sp>
        <p:nvSpPr>
          <p:cNvPr id="474" name="Shape 474"/>
          <p:cNvSpPr/>
          <p:nvPr/>
        </p:nvSpPr>
        <p:spPr>
          <a:xfrm>
            <a:off x="5851256" y="7327122"/>
            <a:ext cx="819855" cy="819855"/>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475" name="Shape 475"/>
          <p:cNvSpPr/>
          <p:nvPr/>
        </p:nvSpPr>
        <p:spPr>
          <a:xfrm flipV="1">
            <a:off x="6262466" y="6621807"/>
            <a:ext cx="1" cy="63806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76" name="Shape 476"/>
          <p:cNvSpPr/>
          <p:nvPr/>
        </p:nvSpPr>
        <p:spPr>
          <a:xfrm flipH="1" flipV="1">
            <a:off x="4675334" y="6393730"/>
            <a:ext cx="1076254" cy="107625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0" name="Shape 480"/>
          <p:cNvSpPr/>
          <p:nvPr>
            <p:ph type="title"/>
          </p:nvPr>
        </p:nvSpPr>
        <p:spPr>
          <a:prstGeom prst="rect">
            <a:avLst/>
          </a:prstGeom>
        </p:spPr>
        <p:txBody>
          <a:bodyPr/>
          <a:lstStyle>
            <a:lvl1pPr defTabSz="508254">
              <a:defRPr sz="6960">
                <a:latin typeface="+mj-lt"/>
                <a:ea typeface="+mj-ea"/>
                <a:cs typeface="+mj-cs"/>
                <a:sym typeface="Menlo"/>
              </a:defRPr>
            </a:lvl1pPr>
          </a:lstStyle>
          <a:p>
            <a:pPr/>
            <a:r>
              <a:t>Inserting Doubly Linked List</a:t>
            </a:r>
          </a:p>
        </p:txBody>
      </p:sp>
      <p:sp>
        <p:nvSpPr>
          <p:cNvPr id="481" name="Shape 481"/>
          <p:cNvSpPr/>
          <p:nvPr/>
        </p:nvSpPr>
        <p:spPr>
          <a:xfrm>
            <a:off x="1673067" y="5734698"/>
            <a:ext cx="819855" cy="8198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482" name="Shape 482"/>
          <p:cNvSpPr/>
          <p:nvPr/>
        </p:nvSpPr>
        <p:spPr>
          <a:xfrm>
            <a:off x="3762162" y="5734698"/>
            <a:ext cx="819854" cy="819854"/>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23</a:t>
            </a:r>
          </a:p>
        </p:txBody>
      </p:sp>
      <p:sp>
        <p:nvSpPr>
          <p:cNvPr id="483" name="Shape 483"/>
          <p:cNvSpPr/>
          <p:nvPr/>
        </p:nvSpPr>
        <p:spPr>
          <a:xfrm>
            <a:off x="5851256" y="5734698"/>
            <a:ext cx="819855" cy="8198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484" name="Shape 484"/>
          <p:cNvSpPr/>
          <p:nvPr/>
        </p:nvSpPr>
        <p:spPr>
          <a:xfrm>
            <a:off x="7940350" y="5734698"/>
            <a:ext cx="819855" cy="8198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485" name="Shape 485"/>
          <p:cNvSpPr/>
          <p:nvPr/>
        </p:nvSpPr>
        <p:spPr>
          <a:xfrm>
            <a:off x="5003846" y="61446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86" name="Shape 486"/>
          <p:cNvSpPr/>
          <p:nvPr/>
        </p:nvSpPr>
        <p:spPr>
          <a:xfrm>
            <a:off x="1765870" y="2670763"/>
            <a:ext cx="947306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Insert 11 where the third node is.</a:t>
            </a:r>
          </a:p>
        </p:txBody>
      </p:sp>
      <p:sp>
        <p:nvSpPr>
          <p:cNvPr id="487" name="Shape 487"/>
          <p:cNvSpPr/>
          <p:nvPr/>
        </p:nvSpPr>
        <p:spPr>
          <a:xfrm>
            <a:off x="2082994" y="4839334"/>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88" name="Shape 488"/>
          <p:cNvSpPr/>
          <p:nvPr/>
        </p:nvSpPr>
        <p:spPr>
          <a:xfrm>
            <a:off x="1475329" y="4141523"/>
            <a:ext cx="121533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pPr/>
            <a:r>
              <a:t>Head</a:t>
            </a:r>
          </a:p>
        </p:txBody>
      </p:sp>
      <p:sp>
        <p:nvSpPr>
          <p:cNvPr id="489" name="Shape 489"/>
          <p:cNvSpPr/>
          <p:nvPr/>
        </p:nvSpPr>
        <p:spPr>
          <a:xfrm>
            <a:off x="8350277" y="4746270"/>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90" name="Shape 490"/>
          <p:cNvSpPr/>
          <p:nvPr/>
        </p:nvSpPr>
        <p:spPr>
          <a:xfrm>
            <a:off x="7742612" y="4048460"/>
            <a:ext cx="12153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pPr/>
            <a:r>
              <a:t>Tail</a:t>
            </a:r>
          </a:p>
        </p:txBody>
      </p:sp>
      <p:sp>
        <p:nvSpPr>
          <p:cNvPr id="491" name="Shape 491"/>
          <p:cNvSpPr/>
          <p:nvPr/>
        </p:nvSpPr>
        <p:spPr>
          <a:xfrm>
            <a:off x="6261183" y="6824824"/>
            <a:ext cx="1" cy="43033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92" name="Shape 492"/>
          <p:cNvSpPr/>
          <p:nvPr/>
        </p:nvSpPr>
        <p:spPr>
          <a:xfrm>
            <a:off x="2914751"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93" name="Shape 493"/>
          <p:cNvSpPr/>
          <p:nvPr/>
        </p:nvSpPr>
        <p:spPr>
          <a:xfrm flipH="1">
            <a:off x="2704837"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94" name="Shape 494"/>
          <p:cNvSpPr/>
          <p:nvPr/>
        </p:nvSpPr>
        <p:spPr>
          <a:xfrm>
            <a:off x="7092940"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95" name="Shape 495"/>
          <p:cNvSpPr/>
          <p:nvPr/>
        </p:nvSpPr>
        <p:spPr>
          <a:xfrm flipH="1">
            <a:off x="6883026"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96" name="Shape 496"/>
          <p:cNvSpPr/>
          <p:nvPr/>
        </p:nvSpPr>
        <p:spPr>
          <a:xfrm flipV="1">
            <a:off x="4172089" y="6683433"/>
            <a:ext cx="1" cy="71311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97" name="Shape 497"/>
          <p:cNvSpPr/>
          <p:nvPr/>
        </p:nvSpPr>
        <p:spPr>
          <a:xfrm>
            <a:off x="3564423" y="7425899"/>
            <a:ext cx="12153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trav</a:t>
            </a:r>
          </a:p>
        </p:txBody>
      </p:sp>
      <p:sp>
        <p:nvSpPr>
          <p:cNvPr id="498" name="Shape 498"/>
          <p:cNvSpPr/>
          <p:nvPr/>
        </p:nvSpPr>
        <p:spPr>
          <a:xfrm>
            <a:off x="5851256" y="7327122"/>
            <a:ext cx="819855" cy="819855"/>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499" name="Shape 499"/>
          <p:cNvSpPr/>
          <p:nvPr/>
        </p:nvSpPr>
        <p:spPr>
          <a:xfrm flipV="1">
            <a:off x="6262466" y="6621807"/>
            <a:ext cx="1" cy="5367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00" name="Shape 500"/>
          <p:cNvSpPr/>
          <p:nvPr/>
        </p:nvSpPr>
        <p:spPr>
          <a:xfrm flipH="1" flipV="1">
            <a:off x="4675334" y="6393730"/>
            <a:ext cx="1076254" cy="107625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4" name="Shape 504"/>
          <p:cNvSpPr/>
          <p:nvPr>
            <p:ph type="title"/>
          </p:nvPr>
        </p:nvSpPr>
        <p:spPr>
          <a:prstGeom prst="rect">
            <a:avLst/>
          </a:prstGeom>
        </p:spPr>
        <p:txBody>
          <a:bodyPr/>
          <a:lstStyle>
            <a:lvl1pPr defTabSz="508254">
              <a:defRPr sz="6960">
                <a:latin typeface="+mj-lt"/>
                <a:ea typeface="+mj-ea"/>
                <a:cs typeface="+mj-cs"/>
                <a:sym typeface="Menlo"/>
              </a:defRPr>
            </a:lvl1pPr>
          </a:lstStyle>
          <a:p>
            <a:pPr/>
            <a:r>
              <a:t>Inserting Doubly Linked List</a:t>
            </a:r>
          </a:p>
        </p:txBody>
      </p:sp>
      <p:sp>
        <p:nvSpPr>
          <p:cNvPr id="505" name="Shape 505"/>
          <p:cNvSpPr/>
          <p:nvPr/>
        </p:nvSpPr>
        <p:spPr>
          <a:xfrm>
            <a:off x="1673067" y="5734698"/>
            <a:ext cx="819855" cy="8198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506" name="Shape 506"/>
          <p:cNvSpPr/>
          <p:nvPr/>
        </p:nvSpPr>
        <p:spPr>
          <a:xfrm>
            <a:off x="3762162" y="5734698"/>
            <a:ext cx="819854" cy="819854"/>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23</a:t>
            </a:r>
          </a:p>
        </p:txBody>
      </p:sp>
      <p:sp>
        <p:nvSpPr>
          <p:cNvPr id="507" name="Shape 507"/>
          <p:cNvSpPr/>
          <p:nvPr/>
        </p:nvSpPr>
        <p:spPr>
          <a:xfrm>
            <a:off x="5851256" y="5734698"/>
            <a:ext cx="819855" cy="8198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508" name="Shape 508"/>
          <p:cNvSpPr/>
          <p:nvPr/>
        </p:nvSpPr>
        <p:spPr>
          <a:xfrm>
            <a:off x="7940350" y="5734698"/>
            <a:ext cx="819855" cy="8198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509" name="Shape 509"/>
          <p:cNvSpPr/>
          <p:nvPr/>
        </p:nvSpPr>
        <p:spPr>
          <a:xfrm>
            <a:off x="5342513" y="7059024"/>
            <a:ext cx="455150" cy="45515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10" name="Shape 510"/>
          <p:cNvSpPr/>
          <p:nvPr/>
        </p:nvSpPr>
        <p:spPr>
          <a:xfrm>
            <a:off x="1765870" y="2670763"/>
            <a:ext cx="947306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Insert 11 where the third node is.</a:t>
            </a:r>
          </a:p>
        </p:txBody>
      </p:sp>
      <p:sp>
        <p:nvSpPr>
          <p:cNvPr id="511" name="Shape 511"/>
          <p:cNvSpPr/>
          <p:nvPr/>
        </p:nvSpPr>
        <p:spPr>
          <a:xfrm>
            <a:off x="2082994" y="4839334"/>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12" name="Shape 512"/>
          <p:cNvSpPr/>
          <p:nvPr/>
        </p:nvSpPr>
        <p:spPr>
          <a:xfrm>
            <a:off x="1475329" y="4141523"/>
            <a:ext cx="121533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pPr/>
            <a:r>
              <a:t>Head</a:t>
            </a:r>
          </a:p>
        </p:txBody>
      </p:sp>
      <p:sp>
        <p:nvSpPr>
          <p:cNvPr id="513" name="Shape 513"/>
          <p:cNvSpPr/>
          <p:nvPr/>
        </p:nvSpPr>
        <p:spPr>
          <a:xfrm>
            <a:off x="8350277" y="4746270"/>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14" name="Shape 514"/>
          <p:cNvSpPr/>
          <p:nvPr/>
        </p:nvSpPr>
        <p:spPr>
          <a:xfrm>
            <a:off x="7742612" y="4048460"/>
            <a:ext cx="12153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pPr/>
            <a:r>
              <a:t>Tail</a:t>
            </a:r>
          </a:p>
        </p:txBody>
      </p:sp>
      <p:sp>
        <p:nvSpPr>
          <p:cNvPr id="515" name="Shape 515"/>
          <p:cNvSpPr/>
          <p:nvPr/>
        </p:nvSpPr>
        <p:spPr>
          <a:xfrm>
            <a:off x="6261183" y="6824824"/>
            <a:ext cx="1" cy="43033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16" name="Shape 516"/>
          <p:cNvSpPr/>
          <p:nvPr/>
        </p:nvSpPr>
        <p:spPr>
          <a:xfrm>
            <a:off x="2914751"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17" name="Shape 517"/>
          <p:cNvSpPr/>
          <p:nvPr/>
        </p:nvSpPr>
        <p:spPr>
          <a:xfrm flipH="1">
            <a:off x="2704837"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18" name="Shape 518"/>
          <p:cNvSpPr/>
          <p:nvPr/>
        </p:nvSpPr>
        <p:spPr>
          <a:xfrm>
            <a:off x="7092940"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19" name="Shape 519"/>
          <p:cNvSpPr/>
          <p:nvPr/>
        </p:nvSpPr>
        <p:spPr>
          <a:xfrm flipH="1">
            <a:off x="6883026"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20" name="Shape 520"/>
          <p:cNvSpPr/>
          <p:nvPr/>
        </p:nvSpPr>
        <p:spPr>
          <a:xfrm flipV="1">
            <a:off x="4172089" y="6683433"/>
            <a:ext cx="1" cy="71311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21" name="Shape 521"/>
          <p:cNvSpPr/>
          <p:nvPr/>
        </p:nvSpPr>
        <p:spPr>
          <a:xfrm>
            <a:off x="3564423" y="7425899"/>
            <a:ext cx="12153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trav</a:t>
            </a:r>
          </a:p>
        </p:txBody>
      </p:sp>
      <p:sp>
        <p:nvSpPr>
          <p:cNvPr id="522" name="Shape 522"/>
          <p:cNvSpPr/>
          <p:nvPr/>
        </p:nvSpPr>
        <p:spPr>
          <a:xfrm>
            <a:off x="5851256" y="7327122"/>
            <a:ext cx="819855" cy="819855"/>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523" name="Shape 523"/>
          <p:cNvSpPr/>
          <p:nvPr/>
        </p:nvSpPr>
        <p:spPr>
          <a:xfrm flipV="1">
            <a:off x="6262466" y="6621807"/>
            <a:ext cx="1" cy="5367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24" name="Shape 524"/>
          <p:cNvSpPr/>
          <p:nvPr/>
        </p:nvSpPr>
        <p:spPr>
          <a:xfrm flipH="1" flipV="1">
            <a:off x="4675334" y="6393730"/>
            <a:ext cx="1076254" cy="107625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8" name="Shape 528"/>
          <p:cNvSpPr/>
          <p:nvPr>
            <p:ph type="title"/>
          </p:nvPr>
        </p:nvSpPr>
        <p:spPr>
          <a:prstGeom prst="rect">
            <a:avLst/>
          </a:prstGeom>
        </p:spPr>
        <p:txBody>
          <a:bodyPr/>
          <a:lstStyle>
            <a:lvl1pPr defTabSz="508254">
              <a:defRPr sz="6960">
                <a:latin typeface="+mj-lt"/>
                <a:ea typeface="+mj-ea"/>
                <a:cs typeface="+mj-cs"/>
                <a:sym typeface="Menlo"/>
              </a:defRPr>
            </a:lvl1pPr>
          </a:lstStyle>
          <a:p>
            <a:pPr/>
            <a:r>
              <a:t>Inserting Doubly Linked List</a:t>
            </a:r>
          </a:p>
        </p:txBody>
      </p:sp>
      <p:sp>
        <p:nvSpPr>
          <p:cNvPr id="529" name="Shape 529"/>
          <p:cNvSpPr/>
          <p:nvPr/>
        </p:nvSpPr>
        <p:spPr>
          <a:xfrm>
            <a:off x="1673067" y="5734698"/>
            <a:ext cx="819855" cy="8198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530" name="Shape 530"/>
          <p:cNvSpPr/>
          <p:nvPr/>
        </p:nvSpPr>
        <p:spPr>
          <a:xfrm>
            <a:off x="3762162" y="5734698"/>
            <a:ext cx="819854" cy="819854"/>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23</a:t>
            </a:r>
          </a:p>
        </p:txBody>
      </p:sp>
      <p:sp>
        <p:nvSpPr>
          <p:cNvPr id="531" name="Shape 531"/>
          <p:cNvSpPr/>
          <p:nvPr/>
        </p:nvSpPr>
        <p:spPr>
          <a:xfrm>
            <a:off x="1765870" y="2670763"/>
            <a:ext cx="947306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Insert 11 where the third node is.</a:t>
            </a:r>
          </a:p>
        </p:txBody>
      </p:sp>
      <p:sp>
        <p:nvSpPr>
          <p:cNvPr id="532" name="Shape 532"/>
          <p:cNvSpPr/>
          <p:nvPr/>
        </p:nvSpPr>
        <p:spPr>
          <a:xfrm>
            <a:off x="2082994" y="4839334"/>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33" name="Shape 533"/>
          <p:cNvSpPr/>
          <p:nvPr/>
        </p:nvSpPr>
        <p:spPr>
          <a:xfrm>
            <a:off x="1475329" y="4141523"/>
            <a:ext cx="121533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pPr/>
            <a:r>
              <a:t>Head</a:t>
            </a:r>
          </a:p>
        </p:txBody>
      </p:sp>
      <p:sp>
        <p:nvSpPr>
          <p:cNvPr id="534" name="Shape 534"/>
          <p:cNvSpPr/>
          <p:nvPr/>
        </p:nvSpPr>
        <p:spPr>
          <a:xfrm>
            <a:off x="2914751"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35" name="Shape 535"/>
          <p:cNvSpPr/>
          <p:nvPr/>
        </p:nvSpPr>
        <p:spPr>
          <a:xfrm flipH="1">
            <a:off x="2704837"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36" name="Shape 536"/>
          <p:cNvSpPr/>
          <p:nvPr/>
        </p:nvSpPr>
        <p:spPr>
          <a:xfrm flipV="1">
            <a:off x="4172089" y="6683433"/>
            <a:ext cx="1" cy="71311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37" name="Shape 537"/>
          <p:cNvSpPr/>
          <p:nvPr/>
        </p:nvSpPr>
        <p:spPr>
          <a:xfrm>
            <a:off x="3564423" y="7425899"/>
            <a:ext cx="12153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trav</a:t>
            </a:r>
          </a:p>
        </p:txBody>
      </p:sp>
      <p:sp>
        <p:nvSpPr>
          <p:cNvPr id="538" name="Shape 538"/>
          <p:cNvSpPr/>
          <p:nvPr/>
        </p:nvSpPr>
        <p:spPr>
          <a:xfrm>
            <a:off x="5851256" y="5734698"/>
            <a:ext cx="819855" cy="819854"/>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539" name="Shape 539"/>
          <p:cNvSpPr/>
          <p:nvPr/>
        </p:nvSpPr>
        <p:spPr>
          <a:xfrm>
            <a:off x="7940350" y="5734698"/>
            <a:ext cx="819855" cy="8198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540" name="Shape 540"/>
          <p:cNvSpPr/>
          <p:nvPr/>
        </p:nvSpPr>
        <p:spPr>
          <a:xfrm>
            <a:off x="10029445" y="5734698"/>
            <a:ext cx="819854" cy="8198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541" name="Shape 541"/>
          <p:cNvSpPr/>
          <p:nvPr/>
        </p:nvSpPr>
        <p:spPr>
          <a:xfrm>
            <a:off x="5003846"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42" name="Shape 542"/>
          <p:cNvSpPr/>
          <p:nvPr/>
        </p:nvSpPr>
        <p:spPr>
          <a:xfrm flipH="1">
            <a:off x="4793932"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43" name="Shape 543"/>
          <p:cNvSpPr/>
          <p:nvPr/>
        </p:nvSpPr>
        <p:spPr>
          <a:xfrm>
            <a:off x="7092940"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44" name="Shape 544"/>
          <p:cNvSpPr/>
          <p:nvPr/>
        </p:nvSpPr>
        <p:spPr>
          <a:xfrm flipH="1">
            <a:off x="6883027" y="61446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45" name="Shape 545"/>
          <p:cNvSpPr/>
          <p:nvPr/>
        </p:nvSpPr>
        <p:spPr>
          <a:xfrm>
            <a:off x="9182034"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46" name="Shape 546"/>
          <p:cNvSpPr/>
          <p:nvPr/>
        </p:nvSpPr>
        <p:spPr>
          <a:xfrm flipH="1">
            <a:off x="8972121" y="61446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47" name="Shape 547"/>
          <p:cNvSpPr/>
          <p:nvPr/>
        </p:nvSpPr>
        <p:spPr>
          <a:xfrm>
            <a:off x="10439371" y="4695470"/>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48" name="Shape 548"/>
          <p:cNvSpPr/>
          <p:nvPr/>
        </p:nvSpPr>
        <p:spPr>
          <a:xfrm>
            <a:off x="9831706" y="3997660"/>
            <a:ext cx="12153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pPr/>
            <a:r>
              <a:t>Tail</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52" name="Shape 552"/>
          <p:cNvSpPr/>
          <p:nvPr>
            <p:ph type="title"/>
          </p:nvPr>
        </p:nvSpPr>
        <p:spPr>
          <a:prstGeom prst="rect">
            <a:avLst/>
          </a:prstGeom>
        </p:spPr>
        <p:txBody>
          <a:bodyPr/>
          <a:lstStyle>
            <a:lvl1pPr defTabSz="508254">
              <a:defRPr sz="6960">
                <a:latin typeface="+mj-lt"/>
                <a:ea typeface="+mj-ea"/>
                <a:cs typeface="+mj-cs"/>
                <a:sym typeface="Menlo"/>
              </a:defRPr>
            </a:lvl1pPr>
          </a:lstStyle>
          <a:p>
            <a:pPr/>
            <a:r>
              <a:t>Inserting Doubly Linked List</a:t>
            </a:r>
          </a:p>
        </p:txBody>
      </p:sp>
      <p:sp>
        <p:nvSpPr>
          <p:cNvPr id="553" name="Shape 553"/>
          <p:cNvSpPr/>
          <p:nvPr/>
        </p:nvSpPr>
        <p:spPr>
          <a:xfrm>
            <a:off x="1673067" y="5734698"/>
            <a:ext cx="819855" cy="8198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554" name="Shape 554"/>
          <p:cNvSpPr/>
          <p:nvPr/>
        </p:nvSpPr>
        <p:spPr>
          <a:xfrm>
            <a:off x="3762162" y="5734698"/>
            <a:ext cx="819854" cy="8198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23</a:t>
            </a:r>
          </a:p>
        </p:txBody>
      </p:sp>
      <p:sp>
        <p:nvSpPr>
          <p:cNvPr id="555" name="Shape 555"/>
          <p:cNvSpPr/>
          <p:nvPr/>
        </p:nvSpPr>
        <p:spPr>
          <a:xfrm>
            <a:off x="1765870" y="2670763"/>
            <a:ext cx="947306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Insert 11 where the third node is.</a:t>
            </a:r>
          </a:p>
        </p:txBody>
      </p:sp>
      <p:sp>
        <p:nvSpPr>
          <p:cNvPr id="556" name="Shape 556"/>
          <p:cNvSpPr/>
          <p:nvPr/>
        </p:nvSpPr>
        <p:spPr>
          <a:xfrm>
            <a:off x="2082994" y="4839334"/>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57" name="Shape 557"/>
          <p:cNvSpPr/>
          <p:nvPr/>
        </p:nvSpPr>
        <p:spPr>
          <a:xfrm>
            <a:off x="1475329" y="4141523"/>
            <a:ext cx="121533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pPr/>
            <a:r>
              <a:t>Head</a:t>
            </a:r>
          </a:p>
        </p:txBody>
      </p:sp>
      <p:sp>
        <p:nvSpPr>
          <p:cNvPr id="558" name="Shape 558"/>
          <p:cNvSpPr/>
          <p:nvPr/>
        </p:nvSpPr>
        <p:spPr>
          <a:xfrm>
            <a:off x="2914751"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59" name="Shape 559"/>
          <p:cNvSpPr/>
          <p:nvPr/>
        </p:nvSpPr>
        <p:spPr>
          <a:xfrm flipH="1">
            <a:off x="2704837"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60" name="Shape 560"/>
          <p:cNvSpPr/>
          <p:nvPr/>
        </p:nvSpPr>
        <p:spPr>
          <a:xfrm>
            <a:off x="5851256" y="5734698"/>
            <a:ext cx="819855" cy="8198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561" name="Shape 561"/>
          <p:cNvSpPr/>
          <p:nvPr/>
        </p:nvSpPr>
        <p:spPr>
          <a:xfrm>
            <a:off x="7940350" y="5734698"/>
            <a:ext cx="819855" cy="8198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562" name="Shape 562"/>
          <p:cNvSpPr/>
          <p:nvPr/>
        </p:nvSpPr>
        <p:spPr>
          <a:xfrm>
            <a:off x="10029445" y="5734698"/>
            <a:ext cx="819854" cy="8198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563" name="Shape 563"/>
          <p:cNvSpPr/>
          <p:nvPr/>
        </p:nvSpPr>
        <p:spPr>
          <a:xfrm>
            <a:off x="5003846"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64" name="Shape 564"/>
          <p:cNvSpPr/>
          <p:nvPr/>
        </p:nvSpPr>
        <p:spPr>
          <a:xfrm flipH="1">
            <a:off x="4793932"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65" name="Shape 565"/>
          <p:cNvSpPr/>
          <p:nvPr/>
        </p:nvSpPr>
        <p:spPr>
          <a:xfrm>
            <a:off x="7092940"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66" name="Shape 566"/>
          <p:cNvSpPr/>
          <p:nvPr/>
        </p:nvSpPr>
        <p:spPr>
          <a:xfrm flipH="1">
            <a:off x="6883027" y="61446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67" name="Shape 567"/>
          <p:cNvSpPr/>
          <p:nvPr/>
        </p:nvSpPr>
        <p:spPr>
          <a:xfrm>
            <a:off x="9182034"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68" name="Shape 568"/>
          <p:cNvSpPr/>
          <p:nvPr/>
        </p:nvSpPr>
        <p:spPr>
          <a:xfrm flipH="1">
            <a:off x="8972121" y="61446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69" name="Shape 569"/>
          <p:cNvSpPr/>
          <p:nvPr/>
        </p:nvSpPr>
        <p:spPr>
          <a:xfrm>
            <a:off x="10439371" y="4695470"/>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70" name="Shape 570"/>
          <p:cNvSpPr/>
          <p:nvPr/>
        </p:nvSpPr>
        <p:spPr>
          <a:xfrm>
            <a:off x="9831706" y="3997660"/>
            <a:ext cx="12153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pPr/>
            <a:r>
              <a:t>Tail</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2" name="Shape 572"/>
          <p:cNvSpPr/>
          <p:nvPr>
            <p:ph type="title"/>
          </p:nvPr>
        </p:nvSpPr>
        <p:spPr>
          <a:prstGeom prst="rect">
            <a:avLst/>
          </a:prstGeom>
        </p:spPr>
        <p:txBody>
          <a:bodyPr/>
          <a:lstStyle>
            <a:lvl1pPr defTabSz="508254">
              <a:defRPr sz="6960">
                <a:latin typeface="+mj-lt"/>
                <a:ea typeface="+mj-ea"/>
                <a:cs typeface="+mj-cs"/>
                <a:sym typeface="Menlo"/>
              </a:defRPr>
            </a:lvl1pPr>
          </a:lstStyle>
          <a:p>
            <a:pPr/>
            <a:r>
              <a:t>Removing from Singly Linked List</a:t>
            </a:r>
          </a:p>
        </p:txBody>
      </p:sp>
      <p:sp>
        <p:nvSpPr>
          <p:cNvPr id="573" name="Shape 573"/>
          <p:cNvSpPr/>
          <p:nvPr/>
        </p:nvSpPr>
        <p:spPr>
          <a:xfrm>
            <a:off x="2178757" y="2670763"/>
            <a:ext cx="864728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Remove 9 from the following SLL</a:t>
            </a:r>
          </a:p>
        </p:txBody>
      </p:sp>
      <p:sp>
        <p:nvSpPr>
          <p:cNvPr id="574" name="Shape 574"/>
          <p:cNvSpPr/>
          <p:nvPr/>
        </p:nvSpPr>
        <p:spPr>
          <a:xfrm>
            <a:off x="1622267" y="5798198"/>
            <a:ext cx="819855" cy="8198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575" name="Shape 575"/>
          <p:cNvSpPr/>
          <p:nvPr/>
        </p:nvSpPr>
        <p:spPr>
          <a:xfrm>
            <a:off x="3711362" y="5798198"/>
            <a:ext cx="819854" cy="8198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576" name="Shape 576"/>
          <p:cNvSpPr/>
          <p:nvPr/>
        </p:nvSpPr>
        <p:spPr>
          <a:xfrm>
            <a:off x="2032194" y="4902834"/>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77" name="Shape 577"/>
          <p:cNvSpPr/>
          <p:nvPr/>
        </p:nvSpPr>
        <p:spPr>
          <a:xfrm>
            <a:off x="1424529" y="4205023"/>
            <a:ext cx="121533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pPr/>
            <a:r>
              <a:t>Head</a:t>
            </a:r>
          </a:p>
        </p:txBody>
      </p:sp>
      <p:sp>
        <p:nvSpPr>
          <p:cNvPr id="578" name="Shape 578"/>
          <p:cNvSpPr/>
          <p:nvPr/>
        </p:nvSpPr>
        <p:spPr>
          <a:xfrm>
            <a:off x="2758994"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79" name="Shape 579"/>
          <p:cNvSpPr/>
          <p:nvPr/>
        </p:nvSpPr>
        <p:spPr>
          <a:xfrm>
            <a:off x="5800456" y="5798198"/>
            <a:ext cx="819855" cy="8198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580" name="Shape 580"/>
          <p:cNvSpPr/>
          <p:nvPr/>
        </p:nvSpPr>
        <p:spPr>
          <a:xfrm>
            <a:off x="7889550" y="5798198"/>
            <a:ext cx="819855" cy="8198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581" name="Shape 581"/>
          <p:cNvSpPr/>
          <p:nvPr/>
        </p:nvSpPr>
        <p:spPr>
          <a:xfrm>
            <a:off x="9978645" y="5798198"/>
            <a:ext cx="819854" cy="8198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582" name="Shape 582"/>
          <p:cNvSpPr/>
          <p:nvPr/>
        </p:nvSpPr>
        <p:spPr>
          <a:xfrm>
            <a:off x="4848089" y="62081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83" name="Shape 583"/>
          <p:cNvSpPr/>
          <p:nvPr/>
        </p:nvSpPr>
        <p:spPr>
          <a:xfrm>
            <a:off x="6989662"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84" name="Shape 584"/>
          <p:cNvSpPr/>
          <p:nvPr/>
        </p:nvSpPr>
        <p:spPr>
          <a:xfrm>
            <a:off x="9131234"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85" name="Shape 585"/>
          <p:cNvSpPr/>
          <p:nvPr/>
        </p:nvSpPr>
        <p:spPr>
          <a:xfrm>
            <a:off x="10388571" y="4758970"/>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86" name="Shape 586"/>
          <p:cNvSpPr/>
          <p:nvPr/>
        </p:nvSpPr>
        <p:spPr>
          <a:xfrm>
            <a:off x="9780906" y="4061160"/>
            <a:ext cx="12153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pPr/>
            <a:r>
              <a:t>Tail</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90" name="Shape 590"/>
          <p:cNvSpPr/>
          <p:nvPr>
            <p:ph type="title"/>
          </p:nvPr>
        </p:nvSpPr>
        <p:spPr>
          <a:prstGeom prst="rect">
            <a:avLst/>
          </a:prstGeom>
        </p:spPr>
        <p:txBody>
          <a:bodyPr/>
          <a:lstStyle>
            <a:lvl1pPr defTabSz="508254">
              <a:defRPr sz="6960">
                <a:latin typeface="+mj-lt"/>
                <a:ea typeface="+mj-ea"/>
                <a:cs typeface="+mj-cs"/>
                <a:sym typeface="Menlo"/>
              </a:defRPr>
            </a:lvl1pPr>
          </a:lstStyle>
          <a:p>
            <a:pPr/>
            <a:r>
              <a:t>Removing from Singly Linked List</a:t>
            </a:r>
          </a:p>
        </p:txBody>
      </p:sp>
      <p:sp>
        <p:nvSpPr>
          <p:cNvPr id="591" name="Shape 591"/>
          <p:cNvSpPr/>
          <p:nvPr/>
        </p:nvSpPr>
        <p:spPr>
          <a:xfrm>
            <a:off x="2178757" y="2670763"/>
            <a:ext cx="864728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Remove 9 from the following SLL</a:t>
            </a:r>
          </a:p>
        </p:txBody>
      </p:sp>
      <p:sp>
        <p:nvSpPr>
          <p:cNvPr id="592" name="Shape 592"/>
          <p:cNvSpPr/>
          <p:nvPr/>
        </p:nvSpPr>
        <p:spPr>
          <a:xfrm>
            <a:off x="1622267" y="5798198"/>
            <a:ext cx="819855" cy="8198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593" name="Shape 593"/>
          <p:cNvSpPr/>
          <p:nvPr/>
        </p:nvSpPr>
        <p:spPr>
          <a:xfrm>
            <a:off x="3711362" y="5798198"/>
            <a:ext cx="819854" cy="8198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594" name="Shape 594"/>
          <p:cNvSpPr/>
          <p:nvPr/>
        </p:nvSpPr>
        <p:spPr>
          <a:xfrm>
            <a:off x="2032194" y="4902834"/>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95" name="Shape 595"/>
          <p:cNvSpPr/>
          <p:nvPr/>
        </p:nvSpPr>
        <p:spPr>
          <a:xfrm>
            <a:off x="1424529" y="4205023"/>
            <a:ext cx="121533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pPr/>
            <a:r>
              <a:t>Head</a:t>
            </a:r>
          </a:p>
        </p:txBody>
      </p:sp>
      <p:sp>
        <p:nvSpPr>
          <p:cNvPr id="596" name="Shape 596"/>
          <p:cNvSpPr/>
          <p:nvPr/>
        </p:nvSpPr>
        <p:spPr>
          <a:xfrm>
            <a:off x="2758994"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97" name="Shape 597"/>
          <p:cNvSpPr/>
          <p:nvPr/>
        </p:nvSpPr>
        <p:spPr>
          <a:xfrm>
            <a:off x="5800456" y="5798198"/>
            <a:ext cx="819855" cy="819854"/>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598" name="Shape 598"/>
          <p:cNvSpPr/>
          <p:nvPr/>
        </p:nvSpPr>
        <p:spPr>
          <a:xfrm>
            <a:off x="7889550" y="5798198"/>
            <a:ext cx="819855" cy="819854"/>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599" name="Shape 599"/>
          <p:cNvSpPr/>
          <p:nvPr/>
        </p:nvSpPr>
        <p:spPr>
          <a:xfrm>
            <a:off x="9978645" y="5798198"/>
            <a:ext cx="819854" cy="819854"/>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600" name="Shape 600"/>
          <p:cNvSpPr/>
          <p:nvPr/>
        </p:nvSpPr>
        <p:spPr>
          <a:xfrm>
            <a:off x="4848089" y="62081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01" name="Shape 601"/>
          <p:cNvSpPr/>
          <p:nvPr/>
        </p:nvSpPr>
        <p:spPr>
          <a:xfrm>
            <a:off x="6989662"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02" name="Shape 602"/>
          <p:cNvSpPr/>
          <p:nvPr/>
        </p:nvSpPr>
        <p:spPr>
          <a:xfrm>
            <a:off x="9131234"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03" name="Shape 603"/>
          <p:cNvSpPr/>
          <p:nvPr/>
        </p:nvSpPr>
        <p:spPr>
          <a:xfrm>
            <a:off x="10388571" y="4758970"/>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04" name="Shape 604"/>
          <p:cNvSpPr/>
          <p:nvPr/>
        </p:nvSpPr>
        <p:spPr>
          <a:xfrm>
            <a:off x="9780906" y="4061160"/>
            <a:ext cx="12153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pPr/>
            <a:r>
              <a:t>Tail</a:t>
            </a:r>
          </a:p>
        </p:txBody>
      </p:sp>
      <p:sp>
        <p:nvSpPr>
          <p:cNvPr id="605" name="Shape 605"/>
          <p:cNvSpPr/>
          <p:nvPr/>
        </p:nvSpPr>
        <p:spPr>
          <a:xfrm flipV="1">
            <a:off x="1981200" y="6845300"/>
            <a:ext cx="1" cy="1016597"/>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06" name="Shape 606"/>
          <p:cNvSpPr/>
          <p:nvPr/>
        </p:nvSpPr>
        <p:spPr>
          <a:xfrm flipV="1">
            <a:off x="4121289" y="6845300"/>
            <a:ext cx="1" cy="1016597"/>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07" name="Shape 607"/>
          <p:cNvSpPr/>
          <p:nvPr/>
        </p:nvSpPr>
        <p:spPr>
          <a:xfrm>
            <a:off x="1312366" y="8108195"/>
            <a:ext cx="1337668"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200"/>
            </a:lvl1pPr>
          </a:lstStyle>
          <a:p>
            <a:pPr/>
            <a:r>
              <a:t>trav1</a:t>
            </a:r>
          </a:p>
        </p:txBody>
      </p:sp>
      <p:sp>
        <p:nvSpPr>
          <p:cNvPr id="608" name="Shape 608"/>
          <p:cNvSpPr/>
          <p:nvPr/>
        </p:nvSpPr>
        <p:spPr>
          <a:xfrm>
            <a:off x="3452455" y="8108195"/>
            <a:ext cx="1337668"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200"/>
            </a:lvl1pPr>
          </a:lstStyle>
          <a:p>
            <a:pPr/>
            <a:r>
              <a:t>trav2</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6" name="Shape 146"/>
          <p:cNvSpPr/>
          <p:nvPr>
            <p:ph type="title"/>
          </p:nvPr>
        </p:nvSpPr>
        <p:spPr>
          <a:xfrm>
            <a:off x="952500" y="3797300"/>
            <a:ext cx="11099800" cy="2159000"/>
          </a:xfrm>
          <a:prstGeom prst="rect">
            <a:avLst/>
          </a:prstGeom>
        </p:spPr>
        <p:txBody>
          <a:bodyPr/>
          <a:lstStyle>
            <a:lvl1pPr>
              <a:defRPr sz="11000"/>
            </a:lvl1pPr>
          </a:lstStyle>
          <a:p>
            <a:pPr/>
            <a:r>
              <a:t>Discussion</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12" name="Shape 612"/>
          <p:cNvSpPr/>
          <p:nvPr>
            <p:ph type="title"/>
          </p:nvPr>
        </p:nvSpPr>
        <p:spPr>
          <a:prstGeom prst="rect">
            <a:avLst/>
          </a:prstGeom>
        </p:spPr>
        <p:txBody>
          <a:bodyPr/>
          <a:lstStyle>
            <a:lvl1pPr defTabSz="508254">
              <a:defRPr sz="6960">
                <a:latin typeface="+mj-lt"/>
                <a:ea typeface="+mj-ea"/>
                <a:cs typeface="+mj-cs"/>
                <a:sym typeface="Menlo"/>
              </a:defRPr>
            </a:lvl1pPr>
          </a:lstStyle>
          <a:p>
            <a:pPr/>
            <a:r>
              <a:t>Removing from Singly Linked List</a:t>
            </a:r>
          </a:p>
        </p:txBody>
      </p:sp>
      <p:sp>
        <p:nvSpPr>
          <p:cNvPr id="613" name="Shape 613"/>
          <p:cNvSpPr/>
          <p:nvPr/>
        </p:nvSpPr>
        <p:spPr>
          <a:xfrm>
            <a:off x="2178757" y="2670763"/>
            <a:ext cx="864728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Remove 9 from the following SLL</a:t>
            </a:r>
          </a:p>
        </p:txBody>
      </p:sp>
      <p:sp>
        <p:nvSpPr>
          <p:cNvPr id="614" name="Shape 614"/>
          <p:cNvSpPr/>
          <p:nvPr/>
        </p:nvSpPr>
        <p:spPr>
          <a:xfrm>
            <a:off x="1622267" y="5798198"/>
            <a:ext cx="819855" cy="8198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615" name="Shape 615"/>
          <p:cNvSpPr/>
          <p:nvPr/>
        </p:nvSpPr>
        <p:spPr>
          <a:xfrm>
            <a:off x="3711362" y="5798198"/>
            <a:ext cx="819854" cy="8198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616" name="Shape 616"/>
          <p:cNvSpPr/>
          <p:nvPr/>
        </p:nvSpPr>
        <p:spPr>
          <a:xfrm>
            <a:off x="2032194" y="4902834"/>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17" name="Shape 617"/>
          <p:cNvSpPr/>
          <p:nvPr/>
        </p:nvSpPr>
        <p:spPr>
          <a:xfrm>
            <a:off x="1424529" y="4205023"/>
            <a:ext cx="121533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pPr/>
            <a:r>
              <a:t>Head</a:t>
            </a:r>
          </a:p>
        </p:txBody>
      </p:sp>
      <p:sp>
        <p:nvSpPr>
          <p:cNvPr id="618" name="Shape 618"/>
          <p:cNvSpPr/>
          <p:nvPr/>
        </p:nvSpPr>
        <p:spPr>
          <a:xfrm>
            <a:off x="2758994"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19" name="Shape 619"/>
          <p:cNvSpPr/>
          <p:nvPr/>
        </p:nvSpPr>
        <p:spPr>
          <a:xfrm>
            <a:off x="5800456" y="5798198"/>
            <a:ext cx="819855" cy="8198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620" name="Shape 620"/>
          <p:cNvSpPr/>
          <p:nvPr/>
        </p:nvSpPr>
        <p:spPr>
          <a:xfrm>
            <a:off x="7889550" y="5798198"/>
            <a:ext cx="819855" cy="8198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621" name="Shape 621"/>
          <p:cNvSpPr/>
          <p:nvPr/>
        </p:nvSpPr>
        <p:spPr>
          <a:xfrm>
            <a:off x="9978645" y="5798198"/>
            <a:ext cx="819854" cy="8198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622" name="Shape 622"/>
          <p:cNvSpPr/>
          <p:nvPr/>
        </p:nvSpPr>
        <p:spPr>
          <a:xfrm>
            <a:off x="4848089" y="62081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23" name="Shape 623"/>
          <p:cNvSpPr/>
          <p:nvPr/>
        </p:nvSpPr>
        <p:spPr>
          <a:xfrm>
            <a:off x="6989662"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24" name="Shape 624"/>
          <p:cNvSpPr/>
          <p:nvPr/>
        </p:nvSpPr>
        <p:spPr>
          <a:xfrm>
            <a:off x="9131234"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25" name="Shape 625"/>
          <p:cNvSpPr/>
          <p:nvPr/>
        </p:nvSpPr>
        <p:spPr>
          <a:xfrm>
            <a:off x="10388571" y="4758970"/>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26" name="Shape 626"/>
          <p:cNvSpPr/>
          <p:nvPr/>
        </p:nvSpPr>
        <p:spPr>
          <a:xfrm>
            <a:off x="9780906" y="4061160"/>
            <a:ext cx="12153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pPr/>
            <a:r>
              <a:t>Tail</a:t>
            </a:r>
          </a:p>
        </p:txBody>
      </p:sp>
      <p:sp>
        <p:nvSpPr>
          <p:cNvPr id="627" name="Shape 627"/>
          <p:cNvSpPr/>
          <p:nvPr/>
        </p:nvSpPr>
        <p:spPr>
          <a:xfrm flipV="1">
            <a:off x="4095791" y="6794500"/>
            <a:ext cx="1" cy="1016597"/>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28" name="Shape 628"/>
          <p:cNvSpPr/>
          <p:nvPr/>
        </p:nvSpPr>
        <p:spPr>
          <a:xfrm flipV="1">
            <a:off x="6235880" y="6794500"/>
            <a:ext cx="1" cy="1016597"/>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29" name="Shape 629"/>
          <p:cNvSpPr/>
          <p:nvPr/>
        </p:nvSpPr>
        <p:spPr>
          <a:xfrm>
            <a:off x="3426957" y="8057395"/>
            <a:ext cx="1337669"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200"/>
            </a:lvl1pPr>
          </a:lstStyle>
          <a:p>
            <a:pPr/>
            <a:r>
              <a:t>trav1</a:t>
            </a:r>
          </a:p>
        </p:txBody>
      </p:sp>
      <p:sp>
        <p:nvSpPr>
          <p:cNvPr id="630" name="Shape 630"/>
          <p:cNvSpPr/>
          <p:nvPr/>
        </p:nvSpPr>
        <p:spPr>
          <a:xfrm>
            <a:off x="5567046" y="8057395"/>
            <a:ext cx="1337669"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200"/>
            </a:lvl1pPr>
          </a:lstStyle>
          <a:p>
            <a:pPr/>
            <a:r>
              <a:t>trav2</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32" name="Shape 632"/>
          <p:cNvSpPr/>
          <p:nvPr>
            <p:ph type="title"/>
          </p:nvPr>
        </p:nvSpPr>
        <p:spPr>
          <a:prstGeom prst="rect">
            <a:avLst/>
          </a:prstGeom>
        </p:spPr>
        <p:txBody>
          <a:bodyPr/>
          <a:lstStyle>
            <a:lvl1pPr defTabSz="508254">
              <a:defRPr sz="6960">
                <a:latin typeface="+mj-lt"/>
                <a:ea typeface="+mj-ea"/>
                <a:cs typeface="+mj-cs"/>
                <a:sym typeface="Menlo"/>
              </a:defRPr>
            </a:lvl1pPr>
          </a:lstStyle>
          <a:p>
            <a:pPr/>
            <a:r>
              <a:t>Removing from Singly Linked List</a:t>
            </a:r>
          </a:p>
        </p:txBody>
      </p:sp>
      <p:sp>
        <p:nvSpPr>
          <p:cNvPr id="633" name="Shape 633"/>
          <p:cNvSpPr/>
          <p:nvPr/>
        </p:nvSpPr>
        <p:spPr>
          <a:xfrm>
            <a:off x="2178757" y="2670763"/>
            <a:ext cx="864728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Remove 9 from the following SLL</a:t>
            </a:r>
          </a:p>
        </p:txBody>
      </p:sp>
      <p:sp>
        <p:nvSpPr>
          <p:cNvPr id="634" name="Shape 634"/>
          <p:cNvSpPr/>
          <p:nvPr/>
        </p:nvSpPr>
        <p:spPr>
          <a:xfrm>
            <a:off x="1622267" y="5798198"/>
            <a:ext cx="819855" cy="8198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635" name="Shape 635"/>
          <p:cNvSpPr/>
          <p:nvPr/>
        </p:nvSpPr>
        <p:spPr>
          <a:xfrm>
            <a:off x="3711362" y="5798198"/>
            <a:ext cx="819854" cy="8198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636" name="Shape 636"/>
          <p:cNvSpPr/>
          <p:nvPr/>
        </p:nvSpPr>
        <p:spPr>
          <a:xfrm>
            <a:off x="2032194" y="4902834"/>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37" name="Shape 637"/>
          <p:cNvSpPr/>
          <p:nvPr/>
        </p:nvSpPr>
        <p:spPr>
          <a:xfrm>
            <a:off x="1424529" y="4205023"/>
            <a:ext cx="121533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pPr/>
            <a:r>
              <a:t>Head</a:t>
            </a:r>
          </a:p>
        </p:txBody>
      </p:sp>
      <p:sp>
        <p:nvSpPr>
          <p:cNvPr id="638" name="Shape 638"/>
          <p:cNvSpPr/>
          <p:nvPr/>
        </p:nvSpPr>
        <p:spPr>
          <a:xfrm>
            <a:off x="2758994"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39" name="Shape 639"/>
          <p:cNvSpPr/>
          <p:nvPr/>
        </p:nvSpPr>
        <p:spPr>
          <a:xfrm>
            <a:off x="5800456" y="5798198"/>
            <a:ext cx="819855" cy="819854"/>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640" name="Shape 640"/>
          <p:cNvSpPr/>
          <p:nvPr/>
        </p:nvSpPr>
        <p:spPr>
          <a:xfrm>
            <a:off x="7889550" y="5798198"/>
            <a:ext cx="819855" cy="819854"/>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641" name="Shape 641"/>
          <p:cNvSpPr/>
          <p:nvPr/>
        </p:nvSpPr>
        <p:spPr>
          <a:xfrm>
            <a:off x="9978645" y="5798198"/>
            <a:ext cx="819854" cy="8198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642" name="Shape 642"/>
          <p:cNvSpPr/>
          <p:nvPr/>
        </p:nvSpPr>
        <p:spPr>
          <a:xfrm>
            <a:off x="4848089" y="62081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43" name="Shape 643"/>
          <p:cNvSpPr/>
          <p:nvPr/>
        </p:nvSpPr>
        <p:spPr>
          <a:xfrm>
            <a:off x="6989662"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44" name="Shape 644"/>
          <p:cNvSpPr/>
          <p:nvPr/>
        </p:nvSpPr>
        <p:spPr>
          <a:xfrm>
            <a:off x="9131234"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45" name="Shape 645"/>
          <p:cNvSpPr/>
          <p:nvPr/>
        </p:nvSpPr>
        <p:spPr>
          <a:xfrm>
            <a:off x="10388571" y="4758970"/>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46" name="Shape 646"/>
          <p:cNvSpPr/>
          <p:nvPr/>
        </p:nvSpPr>
        <p:spPr>
          <a:xfrm>
            <a:off x="9780906" y="4061160"/>
            <a:ext cx="12153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pPr/>
            <a:r>
              <a:t>Tail</a:t>
            </a:r>
          </a:p>
        </p:txBody>
      </p:sp>
      <p:sp>
        <p:nvSpPr>
          <p:cNvPr id="647" name="Shape 647"/>
          <p:cNvSpPr/>
          <p:nvPr/>
        </p:nvSpPr>
        <p:spPr>
          <a:xfrm flipV="1">
            <a:off x="6237364" y="6794500"/>
            <a:ext cx="1" cy="1016597"/>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48" name="Shape 648"/>
          <p:cNvSpPr/>
          <p:nvPr/>
        </p:nvSpPr>
        <p:spPr>
          <a:xfrm flipV="1">
            <a:off x="8299477" y="6781800"/>
            <a:ext cx="1" cy="1016597"/>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49" name="Shape 649"/>
          <p:cNvSpPr/>
          <p:nvPr/>
        </p:nvSpPr>
        <p:spPr>
          <a:xfrm>
            <a:off x="5568530" y="8057395"/>
            <a:ext cx="1337669"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200"/>
            </a:lvl1pPr>
          </a:lstStyle>
          <a:p>
            <a:pPr/>
            <a:r>
              <a:t>trav1</a:t>
            </a:r>
          </a:p>
        </p:txBody>
      </p:sp>
      <p:sp>
        <p:nvSpPr>
          <p:cNvPr id="650" name="Shape 650"/>
          <p:cNvSpPr/>
          <p:nvPr/>
        </p:nvSpPr>
        <p:spPr>
          <a:xfrm>
            <a:off x="7630644" y="8044695"/>
            <a:ext cx="1337668"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200"/>
            </a:lvl1pPr>
          </a:lstStyle>
          <a:p>
            <a:pPr/>
            <a:r>
              <a:t>trav2</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54" name="Shape 654"/>
          <p:cNvSpPr/>
          <p:nvPr>
            <p:ph type="title"/>
          </p:nvPr>
        </p:nvSpPr>
        <p:spPr>
          <a:prstGeom prst="rect">
            <a:avLst/>
          </a:prstGeom>
        </p:spPr>
        <p:txBody>
          <a:bodyPr/>
          <a:lstStyle>
            <a:lvl1pPr defTabSz="508254">
              <a:defRPr sz="6960">
                <a:latin typeface="+mj-lt"/>
                <a:ea typeface="+mj-ea"/>
                <a:cs typeface="+mj-cs"/>
                <a:sym typeface="Menlo"/>
              </a:defRPr>
            </a:lvl1pPr>
          </a:lstStyle>
          <a:p>
            <a:pPr/>
            <a:r>
              <a:t>Removing from Singly Linked List</a:t>
            </a:r>
          </a:p>
        </p:txBody>
      </p:sp>
      <p:sp>
        <p:nvSpPr>
          <p:cNvPr id="655" name="Shape 655"/>
          <p:cNvSpPr/>
          <p:nvPr/>
        </p:nvSpPr>
        <p:spPr>
          <a:xfrm>
            <a:off x="2178757" y="2670763"/>
            <a:ext cx="864728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Remove 9 from the following SLL</a:t>
            </a:r>
          </a:p>
        </p:txBody>
      </p:sp>
      <p:sp>
        <p:nvSpPr>
          <p:cNvPr id="656" name="Shape 656"/>
          <p:cNvSpPr/>
          <p:nvPr/>
        </p:nvSpPr>
        <p:spPr>
          <a:xfrm>
            <a:off x="1622267" y="5798198"/>
            <a:ext cx="819855" cy="8198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657" name="Shape 657"/>
          <p:cNvSpPr/>
          <p:nvPr/>
        </p:nvSpPr>
        <p:spPr>
          <a:xfrm>
            <a:off x="3711362" y="5798198"/>
            <a:ext cx="819854" cy="8198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658" name="Shape 658"/>
          <p:cNvSpPr/>
          <p:nvPr/>
        </p:nvSpPr>
        <p:spPr>
          <a:xfrm>
            <a:off x="2032194" y="4902834"/>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59" name="Shape 659"/>
          <p:cNvSpPr/>
          <p:nvPr/>
        </p:nvSpPr>
        <p:spPr>
          <a:xfrm>
            <a:off x="1424529" y="4205023"/>
            <a:ext cx="121533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pPr/>
            <a:r>
              <a:t>Head</a:t>
            </a:r>
          </a:p>
        </p:txBody>
      </p:sp>
      <p:sp>
        <p:nvSpPr>
          <p:cNvPr id="660" name="Shape 660"/>
          <p:cNvSpPr/>
          <p:nvPr/>
        </p:nvSpPr>
        <p:spPr>
          <a:xfrm>
            <a:off x="2758994"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61" name="Shape 661"/>
          <p:cNvSpPr/>
          <p:nvPr/>
        </p:nvSpPr>
        <p:spPr>
          <a:xfrm>
            <a:off x="5800456" y="5798198"/>
            <a:ext cx="819855" cy="819854"/>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662" name="Shape 662"/>
          <p:cNvSpPr/>
          <p:nvPr/>
        </p:nvSpPr>
        <p:spPr>
          <a:xfrm>
            <a:off x="7889550" y="5798198"/>
            <a:ext cx="819855" cy="819854"/>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663" name="Shape 663"/>
          <p:cNvSpPr/>
          <p:nvPr/>
        </p:nvSpPr>
        <p:spPr>
          <a:xfrm>
            <a:off x="9978645" y="5798198"/>
            <a:ext cx="819854" cy="8198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664" name="Shape 664"/>
          <p:cNvSpPr/>
          <p:nvPr/>
        </p:nvSpPr>
        <p:spPr>
          <a:xfrm>
            <a:off x="4848089" y="62081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65" name="Shape 665"/>
          <p:cNvSpPr/>
          <p:nvPr/>
        </p:nvSpPr>
        <p:spPr>
          <a:xfrm>
            <a:off x="6989662"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66" name="Shape 666"/>
          <p:cNvSpPr/>
          <p:nvPr/>
        </p:nvSpPr>
        <p:spPr>
          <a:xfrm>
            <a:off x="9131234"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67" name="Shape 667"/>
          <p:cNvSpPr/>
          <p:nvPr/>
        </p:nvSpPr>
        <p:spPr>
          <a:xfrm>
            <a:off x="10388571" y="4758970"/>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68" name="Shape 668"/>
          <p:cNvSpPr/>
          <p:nvPr/>
        </p:nvSpPr>
        <p:spPr>
          <a:xfrm>
            <a:off x="9780906" y="4061160"/>
            <a:ext cx="12153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pPr/>
            <a:r>
              <a:t>Tail</a:t>
            </a:r>
          </a:p>
        </p:txBody>
      </p:sp>
      <p:sp>
        <p:nvSpPr>
          <p:cNvPr id="669" name="Shape 669"/>
          <p:cNvSpPr/>
          <p:nvPr/>
        </p:nvSpPr>
        <p:spPr>
          <a:xfrm flipV="1">
            <a:off x="6237364" y="6794500"/>
            <a:ext cx="1" cy="1016597"/>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70" name="Shape 670"/>
          <p:cNvSpPr/>
          <p:nvPr/>
        </p:nvSpPr>
        <p:spPr>
          <a:xfrm flipV="1">
            <a:off x="8299477" y="6781800"/>
            <a:ext cx="1" cy="1016597"/>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71" name="Shape 671"/>
          <p:cNvSpPr/>
          <p:nvPr/>
        </p:nvSpPr>
        <p:spPr>
          <a:xfrm>
            <a:off x="5568530" y="8057395"/>
            <a:ext cx="1337669"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200"/>
            </a:lvl1pPr>
          </a:lstStyle>
          <a:p>
            <a:pPr/>
            <a:r>
              <a:t>trav1</a:t>
            </a:r>
          </a:p>
        </p:txBody>
      </p:sp>
      <p:sp>
        <p:nvSpPr>
          <p:cNvPr id="672" name="Shape 672"/>
          <p:cNvSpPr/>
          <p:nvPr/>
        </p:nvSpPr>
        <p:spPr>
          <a:xfrm>
            <a:off x="7630644" y="8044695"/>
            <a:ext cx="1337668"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200"/>
            </a:lvl1pPr>
          </a:lstStyle>
          <a:p>
            <a:pPr/>
            <a:r>
              <a:t>trav2</a:t>
            </a:r>
          </a:p>
        </p:txBody>
      </p:sp>
      <p:sp>
        <p:nvSpPr>
          <p:cNvPr id="673" name="Shape 673"/>
          <p:cNvSpPr/>
          <p:nvPr/>
        </p:nvSpPr>
        <p:spPr>
          <a:xfrm>
            <a:off x="8299477" y="4814595"/>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74" name="Shape 674"/>
          <p:cNvSpPr/>
          <p:nvPr/>
        </p:nvSpPr>
        <p:spPr>
          <a:xfrm>
            <a:off x="7752981" y="4080210"/>
            <a:ext cx="1092994"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200"/>
            </a:lvl1pPr>
          </a:lstStyle>
          <a:p>
            <a:pPr/>
            <a:r>
              <a:t>temp</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78" name="Shape 678"/>
          <p:cNvSpPr/>
          <p:nvPr>
            <p:ph type="title"/>
          </p:nvPr>
        </p:nvSpPr>
        <p:spPr>
          <a:prstGeom prst="rect">
            <a:avLst/>
          </a:prstGeom>
        </p:spPr>
        <p:txBody>
          <a:bodyPr/>
          <a:lstStyle>
            <a:lvl1pPr defTabSz="508254">
              <a:defRPr sz="6960">
                <a:latin typeface="+mj-lt"/>
                <a:ea typeface="+mj-ea"/>
                <a:cs typeface="+mj-cs"/>
                <a:sym typeface="Menlo"/>
              </a:defRPr>
            </a:lvl1pPr>
          </a:lstStyle>
          <a:p>
            <a:pPr/>
            <a:r>
              <a:t>Removing from Singly Linked List</a:t>
            </a:r>
          </a:p>
        </p:txBody>
      </p:sp>
      <p:sp>
        <p:nvSpPr>
          <p:cNvPr id="679" name="Shape 679"/>
          <p:cNvSpPr/>
          <p:nvPr/>
        </p:nvSpPr>
        <p:spPr>
          <a:xfrm>
            <a:off x="2178757" y="2670763"/>
            <a:ext cx="864728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Remove 9 from the following SLL</a:t>
            </a:r>
          </a:p>
        </p:txBody>
      </p:sp>
      <p:sp>
        <p:nvSpPr>
          <p:cNvPr id="680" name="Shape 680"/>
          <p:cNvSpPr/>
          <p:nvPr/>
        </p:nvSpPr>
        <p:spPr>
          <a:xfrm>
            <a:off x="1622267" y="5798198"/>
            <a:ext cx="819855" cy="8198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681" name="Shape 681"/>
          <p:cNvSpPr/>
          <p:nvPr/>
        </p:nvSpPr>
        <p:spPr>
          <a:xfrm>
            <a:off x="3711362" y="5798198"/>
            <a:ext cx="819854" cy="8198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682" name="Shape 682"/>
          <p:cNvSpPr/>
          <p:nvPr/>
        </p:nvSpPr>
        <p:spPr>
          <a:xfrm>
            <a:off x="2032194" y="4902834"/>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83" name="Shape 683"/>
          <p:cNvSpPr/>
          <p:nvPr/>
        </p:nvSpPr>
        <p:spPr>
          <a:xfrm>
            <a:off x="1424529" y="4205023"/>
            <a:ext cx="121533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pPr/>
            <a:r>
              <a:t>Head</a:t>
            </a:r>
          </a:p>
        </p:txBody>
      </p:sp>
      <p:sp>
        <p:nvSpPr>
          <p:cNvPr id="684" name="Shape 684"/>
          <p:cNvSpPr/>
          <p:nvPr/>
        </p:nvSpPr>
        <p:spPr>
          <a:xfrm>
            <a:off x="2758994"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85" name="Shape 685"/>
          <p:cNvSpPr/>
          <p:nvPr/>
        </p:nvSpPr>
        <p:spPr>
          <a:xfrm>
            <a:off x="5800456" y="5798198"/>
            <a:ext cx="819855" cy="819854"/>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686" name="Shape 686"/>
          <p:cNvSpPr/>
          <p:nvPr/>
        </p:nvSpPr>
        <p:spPr>
          <a:xfrm>
            <a:off x="7889550" y="5798198"/>
            <a:ext cx="819855" cy="819854"/>
          </a:xfrm>
          <a:prstGeom prst="ellipse">
            <a:avLst/>
          </a:prstGeom>
          <a:blipFill>
            <a:blip r:embed="rId5"/>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687" name="Shape 687"/>
          <p:cNvSpPr/>
          <p:nvPr/>
        </p:nvSpPr>
        <p:spPr>
          <a:xfrm>
            <a:off x="9978645" y="5798198"/>
            <a:ext cx="819854" cy="819854"/>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688" name="Shape 688"/>
          <p:cNvSpPr/>
          <p:nvPr/>
        </p:nvSpPr>
        <p:spPr>
          <a:xfrm>
            <a:off x="4848089" y="62081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89" name="Shape 689"/>
          <p:cNvSpPr/>
          <p:nvPr/>
        </p:nvSpPr>
        <p:spPr>
          <a:xfrm>
            <a:off x="6989662"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90" name="Shape 690"/>
          <p:cNvSpPr/>
          <p:nvPr/>
        </p:nvSpPr>
        <p:spPr>
          <a:xfrm>
            <a:off x="9131234"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91" name="Shape 691"/>
          <p:cNvSpPr/>
          <p:nvPr/>
        </p:nvSpPr>
        <p:spPr>
          <a:xfrm>
            <a:off x="10388571" y="4758970"/>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92" name="Shape 692"/>
          <p:cNvSpPr/>
          <p:nvPr/>
        </p:nvSpPr>
        <p:spPr>
          <a:xfrm>
            <a:off x="9780906" y="4061160"/>
            <a:ext cx="12153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pPr/>
            <a:r>
              <a:t>Tail</a:t>
            </a:r>
          </a:p>
        </p:txBody>
      </p:sp>
      <p:sp>
        <p:nvSpPr>
          <p:cNvPr id="693" name="Shape 693"/>
          <p:cNvSpPr/>
          <p:nvPr/>
        </p:nvSpPr>
        <p:spPr>
          <a:xfrm flipV="1">
            <a:off x="6237364" y="6794500"/>
            <a:ext cx="1" cy="1016597"/>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94" name="Shape 694"/>
          <p:cNvSpPr/>
          <p:nvPr/>
        </p:nvSpPr>
        <p:spPr>
          <a:xfrm flipV="1">
            <a:off x="10388572" y="6837425"/>
            <a:ext cx="1" cy="101659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95" name="Shape 695"/>
          <p:cNvSpPr/>
          <p:nvPr/>
        </p:nvSpPr>
        <p:spPr>
          <a:xfrm>
            <a:off x="5568530" y="8057395"/>
            <a:ext cx="1337669"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200"/>
            </a:lvl1pPr>
          </a:lstStyle>
          <a:p>
            <a:pPr/>
            <a:r>
              <a:t>trav1</a:t>
            </a:r>
          </a:p>
        </p:txBody>
      </p:sp>
      <p:sp>
        <p:nvSpPr>
          <p:cNvPr id="696" name="Shape 696"/>
          <p:cNvSpPr/>
          <p:nvPr/>
        </p:nvSpPr>
        <p:spPr>
          <a:xfrm>
            <a:off x="9719738" y="8100320"/>
            <a:ext cx="1337668"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200"/>
            </a:lvl1pPr>
          </a:lstStyle>
          <a:p>
            <a:pPr/>
            <a:r>
              <a:t>trav2</a:t>
            </a:r>
          </a:p>
        </p:txBody>
      </p:sp>
      <p:sp>
        <p:nvSpPr>
          <p:cNvPr id="697" name="Shape 697"/>
          <p:cNvSpPr/>
          <p:nvPr/>
        </p:nvSpPr>
        <p:spPr>
          <a:xfrm>
            <a:off x="8299477" y="4814595"/>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98" name="Shape 698"/>
          <p:cNvSpPr/>
          <p:nvPr/>
        </p:nvSpPr>
        <p:spPr>
          <a:xfrm>
            <a:off x="7752981" y="4080210"/>
            <a:ext cx="1092994"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200"/>
            </a:lvl1pPr>
          </a:lstStyle>
          <a:p>
            <a:pPr/>
            <a:r>
              <a:t>temp</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02" name="Shape 702"/>
          <p:cNvSpPr/>
          <p:nvPr>
            <p:ph type="title"/>
          </p:nvPr>
        </p:nvSpPr>
        <p:spPr>
          <a:prstGeom prst="rect">
            <a:avLst/>
          </a:prstGeom>
        </p:spPr>
        <p:txBody>
          <a:bodyPr/>
          <a:lstStyle>
            <a:lvl1pPr defTabSz="508254">
              <a:defRPr sz="6960">
                <a:latin typeface="+mj-lt"/>
                <a:ea typeface="+mj-ea"/>
                <a:cs typeface="+mj-cs"/>
                <a:sym typeface="Menlo"/>
              </a:defRPr>
            </a:lvl1pPr>
          </a:lstStyle>
          <a:p>
            <a:pPr/>
            <a:r>
              <a:t>Removing from Singly Linked List</a:t>
            </a:r>
          </a:p>
        </p:txBody>
      </p:sp>
      <p:sp>
        <p:nvSpPr>
          <p:cNvPr id="703" name="Shape 703"/>
          <p:cNvSpPr/>
          <p:nvPr/>
        </p:nvSpPr>
        <p:spPr>
          <a:xfrm>
            <a:off x="2178757" y="2670763"/>
            <a:ext cx="864728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Remove 9 from the following SLL</a:t>
            </a:r>
          </a:p>
        </p:txBody>
      </p:sp>
      <p:sp>
        <p:nvSpPr>
          <p:cNvPr id="704" name="Shape 704"/>
          <p:cNvSpPr/>
          <p:nvPr/>
        </p:nvSpPr>
        <p:spPr>
          <a:xfrm>
            <a:off x="1622267" y="5798198"/>
            <a:ext cx="819855" cy="8198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705" name="Shape 705"/>
          <p:cNvSpPr/>
          <p:nvPr/>
        </p:nvSpPr>
        <p:spPr>
          <a:xfrm>
            <a:off x="3711362" y="5798198"/>
            <a:ext cx="819854" cy="8198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706" name="Shape 706"/>
          <p:cNvSpPr/>
          <p:nvPr/>
        </p:nvSpPr>
        <p:spPr>
          <a:xfrm>
            <a:off x="2032194" y="4902834"/>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07" name="Shape 707"/>
          <p:cNvSpPr/>
          <p:nvPr/>
        </p:nvSpPr>
        <p:spPr>
          <a:xfrm>
            <a:off x="1424529" y="4205023"/>
            <a:ext cx="121533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pPr/>
            <a:r>
              <a:t>Head</a:t>
            </a:r>
          </a:p>
        </p:txBody>
      </p:sp>
      <p:sp>
        <p:nvSpPr>
          <p:cNvPr id="708" name="Shape 708"/>
          <p:cNvSpPr/>
          <p:nvPr/>
        </p:nvSpPr>
        <p:spPr>
          <a:xfrm>
            <a:off x="2758994"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09" name="Shape 709"/>
          <p:cNvSpPr/>
          <p:nvPr/>
        </p:nvSpPr>
        <p:spPr>
          <a:xfrm>
            <a:off x="5800456" y="5798198"/>
            <a:ext cx="819855" cy="819854"/>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710" name="Shape 710"/>
          <p:cNvSpPr/>
          <p:nvPr/>
        </p:nvSpPr>
        <p:spPr>
          <a:xfrm>
            <a:off x="7889550" y="5798198"/>
            <a:ext cx="819855" cy="819854"/>
          </a:xfrm>
          <a:prstGeom prst="ellipse">
            <a:avLst/>
          </a:prstGeom>
          <a:blipFill>
            <a:blip r:embed="rId5"/>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711" name="Shape 711"/>
          <p:cNvSpPr/>
          <p:nvPr/>
        </p:nvSpPr>
        <p:spPr>
          <a:xfrm>
            <a:off x="9978645" y="5798198"/>
            <a:ext cx="819854" cy="819854"/>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712" name="Shape 712"/>
          <p:cNvSpPr/>
          <p:nvPr/>
        </p:nvSpPr>
        <p:spPr>
          <a:xfrm>
            <a:off x="4848089" y="62081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13" name="Shape 713"/>
          <p:cNvSpPr/>
          <p:nvPr/>
        </p:nvSpPr>
        <p:spPr>
          <a:xfrm>
            <a:off x="9131234"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14" name="Shape 714"/>
          <p:cNvSpPr/>
          <p:nvPr/>
        </p:nvSpPr>
        <p:spPr>
          <a:xfrm>
            <a:off x="10388571" y="4758970"/>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15" name="Shape 715"/>
          <p:cNvSpPr/>
          <p:nvPr/>
        </p:nvSpPr>
        <p:spPr>
          <a:xfrm>
            <a:off x="9780906" y="4061160"/>
            <a:ext cx="12153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pPr/>
            <a:r>
              <a:t>Tail</a:t>
            </a:r>
          </a:p>
        </p:txBody>
      </p:sp>
      <p:sp>
        <p:nvSpPr>
          <p:cNvPr id="716" name="Shape 716"/>
          <p:cNvSpPr/>
          <p:nvPr/>
        </p:nvSpPr>
        <p:spPr>
          <a:xfrm flipV="1">
            <a:off x="6237364" y="6794500"/>
            <a:ext cx="1" cy="1016597"/>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17" name="Shape 717"/>
          <p:cNvSpPr/>
          <p:nvPr/>
        </p:nvSpPr>
        <p:spPr>
          <a:xfrm flipV="1">
            <a:off x="10388572" y="6837425"/>
            <a:ext cx="1" cy="101659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18" name="Shape 718"/>
          <p:cNvSpPr/>
          <p:nvPr/>
        </p:nvSpPr>
        <p:spPr>
          <a:xfrm>
            <a:off x="5568530" y="8057395"/>
            <a:ext cx="1337669"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200"/>
            </a:lvl1pPr>
          </a:lstStyle>
          <a:p>
            <a:pPr/>
            <a:r>
              <a:t>trav1</a:t>
            </a:r>
          </a:p>
        </p:txBody>
      </p:sp>
      <p:sp>
        <p:nvSpPr>
          <p:cNvPr id="719" name="Shape 719"/>
          <p:cNvSpPr/>
          <p:nvPr/>
        </p:nvSpPr>
        <p:spPr>
          <a:xfrm>
            <a:off x="9719738" y="8100320"/>
            <a:ext cx="1337668"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200"/>
            </a:lvl1pPr>
          </a:lstStyle>
          <a:p>
            <a:pPr/>
            <a:r>
              <a:t>trav2</a:t>
            </a:r>
          </a:p>
        </p:txBody>
      </p:sp>
      <p:sp>
        <p:nvSpPr>
          <p:cNvPr id="720" name="Shape 720"/>
          <p:cNvSpPr/>
          <p:nvPr/>
        </p:nvSpPr>
        <p:spPr>
          <a:xfrm>
            <a:off x="8299477" y="4814595"/>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21" name="Shape 721"/>
          <p:cNvSpPr/>
          <p:nvPr/>
        </p:nvSpPr>
        <p:spPr>
          <a:xfrm>
            <a:off x="7752981" y="4080210"/>
            <a:ext cx="1092994"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200"/>
            </a:lvl1pPr>
          </a:lstStyle>
          <a:p>
            <a:pPr/>
            <a:r>
              <a:t>temp</a:t>
            </a:r>
          </a:p>
        </p:txBody>
      </p:sp>
      <p:sp>
        <p:nvSpPr>
          <p:cNvPr id="724" name="Shape 724"/>
          <p:cNvSpPr/>
          <p:nvPr/>
        </p:nvSpPr>
        <p:spPr>
          <a:xfrm>
            <a:off x="6710876" y="6565038"/>
            <a:ext cx="3177680" cy="575296"/>
          </a:xfrm>
          <a:custGeom>
            <a:avLst/>
            <a:gdLst/>
            <a:ahLst/>
            <a:cxnLst>
              <a:cxn ang="0">
                <a:pos x="wd2" y="hd2"/>
              </a:cxn>
              <a:cxn ang="5400000">
                <a:pos x="wd2" y="hd2"/>
              </a:cxn>
              <a:cxn ang="10800000">
                <a:pos x="wd2" y="hd2"/>
              </a:cxn>
              <a:cxn ang="16200000">
                <a:pos x="wd2" y="hd2"/>
              </a:cxn>
            </a:cxnLst>
            <a:rect l="0" t="0" r="r" b="b"/>
            <a:pathLst>
              <a:path w="21600" h="16217" fill="norm" stroke="1" extrusionOk="0">
                <a:moveTo>
                  <a:pt x="21600" y="2031"/>
                </a:moveTo>
                <a:cubicBezTo>
                  <a:pt x="14289" y="21600"/>
                  <a:pt x="7089" y="20923"/>
                  <a:pt x="0" y="0"/>
                </a:cubicBezTo>
              </a:path>
            </a:pathLst>
          </a:custGeom>
          <a:ln w="50800">
            <a:solidFill>
              <a:srgbClr val="FFFFFF"/>
            </a:solidFill>
            <a:miter lim="400000"/>
          </a:ln>
        </p:spPr>
        <p:txBody>
          <a:bodyPr/>
          <a:lstStyle/>
          <a:p>
            <a:pPr/>
          </a:p>
        </p:txBody>
      </p:sp>
      <p:sp>
        <p:nvSpPr>
          <p:cNvPr id="723" name="Shape 723"/>
          <p:cNvSpPr/>
          <p:nvPr/>
        </p:nvSpPr>
        <p:spPr>
          <a:xfrm flipV="1">
            <a:off x="9620705" y="6531974"/>
            <a:ext cx="447202" cy="27086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28" name="Shape 728"/>
          <p:cNvSpPr/>
          <p:nvPr>
            <p:ph type="title"/>
          </p:nvPr>
        </p:nvSpPr>
        <p:spPr>
          <a:prstGeom prst="rect">
            <a:avLst/>
          </a:prstGeom>
        </p:spPr>
        <p:txBody>
          <a:bodyPr/>
          <a:lstStyle>
            <a:lvl1pPr defTabSz="508254">
              <a:defRPr sz="6960">
                <a:latin typeface="+mj-lt"/>
                <a:ea typeface="+mj-ea"/>
                <a:cs typeface="+mj-cs"/>
                <a:sym typeface="Menlo"/>
              </a:defRPr>
            </a:lvl1pPr>
          </a:lstStyle>
          <a:p>
            <a:pPr/>
            <a:r>
              <a:t>Removing from Singly Linked List</a:t>
            </a:r>
          </a:p>
        </p:txBody>
      </p:sp>
      <p:sp>
        <p:nvSpPr>
          <p:cNvPr id="729" name="Shape 729"/>
          <p:cNvSpPr/>
          <p:nvPr/>
        </p:nvSpPr>
        <p:spPr>
          <a:xfrm>
            <a:off x="2178757" y="2670763"/>
            <a:ext cx="864728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Remove 9 from the following SLL</a:t>
            </a:r>
          </a:p>
        </p:txBody>
      </p:sp>
      <p:sp>
        <p:nvSpPr>
          <p:cNvPr id="730" name="Shape 730"/>
          <p:cNvSpPr/>
          <p:nvPr/>
        </p:nvSpPr>
        <p:spPr>
          <a:xfrm>
            <a:off x="1622267" y="5798198"/>
            <a:ext cx="819855" cy="8198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731" name="Shape 731"/>
          <p:cNvSpPr/>
          <p:nvPr/>
        </p:nvSpPr>
        <p:spPr>
          <a:xfrm>
            <a:off x="3711362" y="5798198"/>
            <a:ext cx="819854" cy="8198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732" name="Shape 732"/>
          <p:cNvSpPr/>
          <p:nvPr/>
        </p:nvSpPr>
        <p:spPr>
          <a:xfrm>
            <a:off x="2032194" y="4902834"/>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33" name="Shape 733"/>
          <p:cNvSpPr/>
          <p:nvPr/>
        </p:nvSpPr>
        <p:spPr>
          <a:xfrm>
            <a:off x="1424529" y="4205023"/>
            <a:ext cx="121533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pPr/>
            <a:r>
              <a:t>Head</a:t>
            </a:r>
          </a:p>
        </p:txBody>
      </p:sp>
      <p:sp>
        <p:nvSpPr>
          <p:cNvPr id="734" name="Shape 734"/>
          <p:cNvSpPr/>
          <p:nvPr/>
        </p:nvSpPr>
        <p:spPr>
          <a:xfrm>
            <a:off x="2758994"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35" name="Shape 735"/>
          <p:cNvSpPr/>
          <p:nvPr/>
        </p:nvSpPr>
        <p:spPr>
          <a:xfrm>
            <a:off x="5800456" y="5798198"/>
            <a:ext cx="819855" cy="819854"/>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736" name="Shape 736"/>
          <p:cNvSpPr/>
          <p:nvPr/>
        </p:nvSpPr>
        <p:spPr>
          <a:xfrm>
            <a:off x="9978645" y="5798198"/>
            <a:ext cx="819854" cy="819854"/>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737" name="Shape 737"/>
          <p:cNvSpPr/>
          <p:nvPr/>
        </p:nvSpPr>
        <p:spPr>
          <a:xfrm>
            <a:off x="4848089" y="62081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38" name="Shape 738"/>
          <p:cNvSpPr/>
          <p:nvPr/>
        </p:nvSpPr>
        <p:spPr>
          <a:xfrm>
            <a:off x="10388571" y="4758970"/>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39" name="Shape 739"/>
          <p:cNvSpPr/>
          <p:nvPr/>
        </p:nvSpPr>
        <p:spPr>
          <a:xfrm>
            <a:off x="9780906" y="4061160"/>
            <a:ext cx="12153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pPr/>
            <a:r>
              <a:t>Tail</a:t>
            </a:r>
          </a:p>
        </p:txBody>
      </p:sp>
      <p:sp>
        <p:nvSpPr>
          <p:cNvPr id="740" name="Shape 740"/>
          <p:cNvSpPr/>
          <p:nvPr/>
        </p:nvSpPr>
        <p:spPr>
          <a:xfrm flipV="1">
            <a:off x="6237364" y="6794500"/>
            <a:ext cx="1" cy="1016597"/>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41" name="Shape 741"/>
          <p:cNvSpPr/>
          <p:nvPr/>
        </p:nvSpPr>
        <p:spPr>
          <a:xfrm flipV="1">
            <a:off x="10388572" y="6837425"/>
            <a:ext cx="1" cy="101659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42" name="Shape 742"/>
          <p:cNvSpPr/>
          <p:nvPr/>
        </p:nvSpPr>
        <p:spPr>
          <a:xfrm>
            <a:off x="5568530" y="8057395"/>
            <a:ext cx="1337669"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200"/>
            </a:lvl1pPr>
          </a:lstStyle>
          <a:p>
            <a:pPr/>
            <a:r>
              <a:t>trav1</a:t>
            </a:r>
          </a:p>
        </p:txBody>
      </p:sp>
      <p:sp>
        <p:nvSpPr>
          <p:cNvPr id="743" name="Shape 743"/>
          <p:cNvSpPr/>
          <p:nvPr/>
        </p:nvSpPr>
        <p:spPr>
          <a:xfrm>
            <a:off x="9719738" y="8100320"/>
            <a:ext cx="1337668"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200"/>
            </a:lvl1pPr>
          </a:lstStyle>
          <a:p>
            <a:pPr/>
            <a:r>
              <a:t>trav2</a:t>
            </a:r>
          </a:p>
        </p:txBody>
      </p:sp>
      <p:sp>
        <p:nvSpPr>
          <p:cNvPr id="746" name="Shape 746"/>
          <p:cNvSpPr/>
          <p:nvPr/>
        </p:nvSpPr>
        <p:spPr>
          <a:xfrm>
            <a:off x="6710876" y="6565038"/>
            <a:ext cx="3177680" cy="575296"/>
          </a:xfrm>
          <a:custGeom>
            <a:avLst/>
            <a:gdLst/>
            <a:ahLst/>
            <a:cxnLst>
              <a:cxn ang="0">
                <a:pos x="wd2" y="hd2"/>
              </a:cxn>
              <a:cxn ang="5400000">
                <a:pos x="wd2" y="hd2"/>
              </a:cxn>
              <a:cxn ang="10800000">
                <a:pos x="wd2" y="hd2"/>
              </a:cxn>
              <a:cxn ang="16200000">
                <a:pos x="wd2" y="hd2"/>
              </a:cxn>
            </a:cxnLst>
            <a:rect l="0" t="0" r="r" b="b"/>
            <a:pathLst>
              <a:path w="21600" h="16217" fill="norm" stroke="1" extrusionOk="0">
                <a:moveTo>
                  <a:pt x="21600" y="2031"/>
                </a:moveTo>
                <a:cubicBezTo>
                  <a:pt x="14289" y="21600"/>
                  <a:pt x="7089" y="20923"/>
                  <a:pt x="0" y="0"/>
                </a:cubicBezTo>
              </a:path>
            </a:pathLst>
          </a:custGeom>
          <a:ln w="50800">
            <a:solidFill>
              <a:srgbClr val="FFFFFF"/>
            </a:solidFill>
            <a:miter lim="400000"/>
          </a:ln>
        </p:spPr>
        <p:txBody>
          <a:bodyPr/>
          <a:lstStyle/>
          <a:p>
            <a:pPr/>
          </a:p>
        </p:txBody>
      </p:sp>
      <p:sp>
        <p:nvSpPr>
          <p:cNvPr id="745" name="Shape 745"/>
          <p:cNvSpPr/>
          <p:nvPr/>
        </p:nvSpPr>
        <p:spPr>
          <a:xfrm flipV="1">
            <a:off x="9620705" y="6531974"/>
            <a:ext cx="447202" cy="27086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50" name="Shape 750"/>
          <p:cNvSpPr/>
          <p:nvPr>
            <p:ph type="title"/>
          </p:nvPr>
        </p:nvSpPr>
        <p:spPr>
          <a:prstGeom prst="rect">
            <a:avLst/>
          </a:prstGeom>
        </p:spPr>
        <p:txBody>
          <a:bodyPr/>
          <a:lstStyle>
            <a:lvl1pPr defTabSz="508254">
              <a:defRPr sz="6960">
                <a:latin typeface="+mj-lt"/>
                <a:ea typeface="+mj-ea"/>
                <a:cs typeface="+mj-cs"/>
                <a:sym typeface="Menlo"/>
              </a:defRPr>
            </a:lvl1pPr>
          </a:lstStyle>
          <a:p>
            <a:pPr/>
            <a:r>
              <a:t>Removing from Singly Linked List</a:t>
            </a:r>
          </a:p>
        </p:txBody>
      </p:sp>
      <p:sp>
        <p:nvSpPr>
          <p:cNvPr id="751" name="Shape 751"/>
          <p:cNvSpPr/>
          <p:nvPr/>
        </p:nvSpPr>
        <p:spPr>
          <a:xfrm>
            <a:off x="2178757" y="2670763"/>
            <a:ext cx="864728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Remove 9 from the following SLL</a:t>
            </a:r>
          </a:p>
        </p:txBody>
      </p:sp>
      <p:sp>
        <p:nvSpPr>
          <p:cNvPr id="752" name="Shape 752"/>
          <p:cNvSpPr/>
          <p:nvPr/>
        </p:nvSpPr>
        <p:spPr>
          <a:xfrm>
            <a:off x="1622267" y="5798198"/>
            <a:ext cx="819855" cy="8198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753" name="Shape 753"/>
          <p:cNvSpPr/>
          <p:nvPr/>
        </p:nvSpPr>
        <p:spPr>
          <a:xfrm>
            <a:off x="3711362" y="5798198"/>
            <a:ext cx="819854" cy="8198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754" name="Shape 754"/>
          <p:cNvSpPr/>
          <p:nvPr/>
        </p:nvSpPr>
        <p:spPr>
          <a:xfrm>
            <a:off x="2032194" y="4902834"/>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55" name="Shape 755"/>
          <p:cNvSpPr/>
          <p:nvPr/>
        </p:nvSpPr>
        <p:spPr>
          <a:xfrm>
            <a:off x="1424529" y="4205023"/>
            <a:ext cx="121533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pPr/>
            <a:r>
              <a:t>Head</a:t>
            </a:r>
          </a:p>
        </p:txBody>
      </p:sp>
      <p:sp>
        <p:nvSpPr>
          <p:cNvPr id="756" name="Shape 756"/>
          <p:cNvSpPr/>
          <p:nvPr/>
        </p:nvSpPr>
        <p:spPr>
          <a:xfrm>
            <a:off x="2758994"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57" name="Shape 757"/>
          <p:cNvSpPr/>
          <p:nvPr/>
        </p:nvSpPr>
        <p:spPr>
          <a:xfrm>
            <a:off x="5800456" y="5798198"/>
            <a:ext cx="819855" cy="819854"/>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758" name="Shape 758"/>
          <p:cNvSpPr/>
          <p:nvPr/>
        </p:nvSpPr>
        <p:spPr>
          <a:xfrm>
            <a:off x="7889550" y="5798198"/>
            <a:ext cx="819855" cy="819854"/>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759" name="Shape 759"/>
          <p:cNvSpPr/>
          <p:nvPr/>
        </p:nvSpPr>
        <p:spPr>
          <a:xfrm>
            <a:off x="4848089" y="62081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60" name="Shape 760"/>
          <p:cNvSpPr/>
          <p:nvPr/>
        </p:nvSpPr>
        <p:spPr>
          <a:xfrm>
            <a:off x="8299477" y="4815778"/>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61" name="Shape 761"/>
          <p:cNvSpPr/>
          <p:nvPr/>
        </p:nvSpPr>
        <p:spPr>
          <a:xfrm>
            <a:off x="7691812" y="4117968"/>
            <a:ext cx="12153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pPr/>
            <a:r>
              <a:t>Tail</a:t>
            </a:r>
          </a:p>
        </p:txBody>
      </p:sp>
      <p:sp>
        <p:nvSpPr>
          <p:cNvPr id="762" name="Shape 762"/>
          <p:cNvSpPr/>
          <p:nvPr/>
        </p:nvSpPr>
        <p:spPr>
          <a:xfrm flipV="1">
            <a:off x="6237364" y="6794500"/>
            <a:ext cx="1" cy="1016597"/>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63" name="Shape 763"/>
          <p:cNvSpPr/>
          <p:nvPr/>
        </p:nvSpPr>
        <p:spPr>
          <a:xfrm>
            <a:off x="5568530" y="8057395"/>
            <a:ext cx="1337669"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200"/>
            </a:lvl1pPr>
          </a:lstStyle>
          <a:p>
            <a:pPr/>
            <a:r>
              <a:t>trav1</a:t>
            </a:r>
          </a:p>
        </p:txBody>
      </p:sp>
      <p:sp>
        <p:nvSpPr>
          <p:cNvPr id="764" name="Shape 764"/>
          <p:cNvSpPr/>
          <p:nvPr/>
        </p:nvSpPr>
        <p:spPr>
          <a:xfrm>
            <a:off x="6937183"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65" name="Shape 765"/>
          <p:cNvSpPr/>
          <p:nvPr/>
        </p:nvSpPr>
        <p:spPr>
          <a:xfrm flipV="1">
            <a:off x="8299477" y="6780617"/>
            <a:ext cx="1" cy="101659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66" name="Shape 766"/>
          <p:cNvSpPr/>
          <p:nvPr/>
        </p:nvSpPr>
        <p:spPr>
          <a:xfrm>
            <a:off x="7630644" y="8043512"/>
            <a:ext cx="1337668"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200"/>
            </a:lvl1pPr>
          </a:lstStyle>
          <a:p>
            <a:pPr/>
            <a:r>
              <a:t>trav2</a:t>
            </a: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70" name="Shape 770"/>
          <p:cNvSpPr/>
          <p:nvPr>
            <p:ph type="title"/>
          </p:nvPr>
        </p:nvSpPr>
        <p:spPr>
          <a:prstGeom prst="rect">
            <a:avLst/>
          </a:prstGeom>
        </p:spPr>
        <p:txBody>
          <a:bodyPr/>
          <a:lstStyle>
            <a:lvl1pPr defTabSz="508254">
              <a:defRPr sz="6960">
                <a:latin typeface="+mj-lt"/>
                <a:ea typeface="+mj-ea"/>
                <a:cs typeface="+mj-cs"/>
                <a:sym typeface="Menlo"/>
              </a:defRPr>
            </a:lvl1pPr>
          </a:lstStyle>
          <a:p>
            <a:pPr/>
            <a:r>
              <a:t>Removing from Singly Linked List</a:t>
            </a:r>
          </a:p>
        </p:txBody>
      </p:sp>
      <p:sp>
        <p:nvSpPr>
          <p:cNvPr id="771" name="Shape 771"/>
          <p:cNvSpPr/>
          <p:nvPr/>
        </p:nvSpPr>
        <p:spPr>
          <a:xfrm>
            <a:off x="2178757" y="2670763"/>
            <a:ext cx="864728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Remove 9 from the following SLL</a:t>
            </a:r>
          </a:p>
        </p:txBody>
      </p:sp>
      <p:sp>
        <p:nvSpPr>
          <p:cNvPr id="772" name="Shape 772"/>
          <p:cNvSpPr/>
          <p:nvPr/>
        </p:nvSpPr>
        <p:spPr>
          <a:xfrm>
            <a:off x="1622267" y="5798198"/>
            <a:ext cx="819855" cy="8198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773" name="Shape 773"/>
          <p:cNvSpPr/>
          <p:nvPr/>
        </p:nvSpPr>
        <p:spPr>
          <a:xfrm>
            <a:off x="3711362" y="5798198"/>
            <a:ext cx="819854" cy="8198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774" name="Shape 774"/>
          <p:cNvSpPr/>
          <p:nvPr/>
        </p:nvSpPr>
        <p:spPr>
          <a:xfrm>
            <a:off x="2032194" y="4902834"/>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75" name="Shape 775"/>
          <p:cNvSpPr/>
          <p:nvPr/>
        </p:nvSpPr>
        <p:spPr>
          <a:xfrm>
            <a:off x="1424529" y="4205023"/>
            <a:ext cx="121533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pPr/>
            <a:r>
              <a:t>Head</a:t>
            </a:r>
          </a:p>
        </p:txBody>
      </p:sp>
      <p:sp>
        <p:nvSpPr>
          <p:cNvPr id="776" name="Shape 776"/>
          <p:cNvSpPr/>
          <p:nvPr/>
        </p:nvSpPr>
        <p:spPr>
          <a:xfrm>
            <a:off x="2758994"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77" name="Shape 777"/>
          <p:cNvSpPr/>
          <p:nvPr/>
        </p:nvSpPr>
        <p:spPr>
          <a:xfrm>
            <a:off x="5800456" y="5798198"/>
            <a:ext cx="819855" cy="8198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778" name="Shape 778"/>
          <p:cNvSpPr/>
          <p:nvPr/>
        </p:nvSpPr>
        <p:spPr>
          <a:xfrm>
            <a:off x="7889550" y="5798198"/>
            <a:ext cx="819855" cy="8198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779" name="Shape 779"/>
          <p:cNvSpPr/>
          <p:nvPr/>
        </p:nvSpPr>
        <p:spPr>
          <a:xfrm>
            <a:off x="4848089" y="62081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80" name="Shape 780"/>
          <p:cNvSpPr/>
          <p:nvPr/>
        </p:nvSpPr>
        <p:spPr>
          <a:xfrm>
            <a:off x="8299477" y="4815778"/>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81" name="Shape 781"/>
          <p:cNvSpPr/>
          <p:nvPr/>
        </p:nvSpPr>
        <p:spPr>
          <a:xfrm>
            <a:off x="7691812" y="4117968"/>
            <a:ext cx="12153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pPr/>
            <a:r>
              <a:t>Tail</a:t>
            </a:r>
          </a:p>
        </p:txBody>
      </p:sp>
      <p:sp>
        <p:nvSpPr>
          <p:cNvPr id="782" name="Shape 782"/>
          <p:cNvSpPr/>
          <p:nvPr/>
        </p:nvSpPr>
        <p:spPr>
          <a:xfrm>
            <a:off x="6937183"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84" name="Shape 784"/>
          <p:cNvSpPr/>
          <p:nvPr>
            <p:ph type="title"/>
          </p:nvPr>
        </p:nvSpPr>
        <p:spPr>
          <a:prstGeom prst="rect">
            <a:avLst/>
          </a:prstGeom>
        </p:spPr>
        <p:txBody>
          <a:bodyPr/>
          <a:lstStyle>
            <a:lvl1pPr defTabSz="508254">
              <a:defRPr sz="6960">
                <a:latin typeface="+mj-lt"/>
                <a:ea typeface="+mj-ea"/>
                <a:cs typeface="+mj-cs"/>
                <a:sym typeface="Menlo"/>
              </a:defRPr>
            </a:lvl1pPr>
          </a:lstStyle>
          <a:p>
            <a:pPr/>
            <a:r>
              <a:t>Removing from Doubly Linked List</a:t>
            </a:r>
          </a:p>
        </p:txBody>
      </p:sp>
      <p:sp>
        <p:nvSpPr>
          <p:cNvPr id="785" name="Shape 785"/>
          <p:cNvSpPr/>
          <p:nvPr/>
        </p:nvSpPr>
        <p:spPr>
          <a:xfrm>
            <a:off x="2178757" y="2670763"/>
            <a:ext cx="864728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Remove 9 from the following DLL</a:t>
            </a:r>
          </a:p>
        </p:txBody>
      </p:sp>
      <p:sp>
        <p:nvSpPr>
          <p:cNvPr id="786" name="Shape 786"/>
          <p:cNvSpPr/>
          <p:nvPr/>
        </p:nvSpPr>
        <p:spPr>
          <a:xfrm>
            <a:off x="1622267" y="5798198"/>
            <a:ext cx="819855" cy="8198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787" name="Shape 787"/>
          <p:cNvSpPr/>
          <p:nvPr/>
        </p:nvSpPr>
        <p:spPr>
          <a:xfrm>
            <a:off x="3711362" y="5798198"/>
            <a:ext cx="819854" cy="8198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788" name="Shape 788"/>
          <p:cNvSpPr/>
          <p:nvPr/>
        </p:nvSpPr>
        <p:spPr>
          <a:xfrm>
            <a:off x="2032194" y="4902834"/>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89" name="Shape 789"/>
          <p:cNvSpPr/>
          <p:nvPr/>
        </p:nvSpPr>
        <p:spPr>
          <a:xfrm>
            <a:off x="1424529" y="4205023"/>
            <a:ext cx="121533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pPr/>
            <a:r>
              <a:t>Head</a:t>
            </a:r>
          </a:p>
        </p:txBody>
      </p:sp>
      <p:sp>
        <p:nvSpPr>
          <p:cNvPr id="790" name="Shape 790"/>
          <p:cNvSpPr/>
          <p:nvPr/>
        </p:nvSpPr>
        <p:spPr>
          <a:xfrm>
            <a:off x="2843127" y="62081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91" name="Shape 791"/>
          <p:cNvSpPr/>
          <p:nvPr/>
        </p:nvSpPr>
        <p:spPr>
          <a:xfrm>
            <a:off x="5800456" y="5798198"/>
            <a:ext cx="819855" cy="8198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792" name="Shape 792"/>
          <p:cNvSpPr/>
          <p:nvPr/>
        </p:nvSpPr>
        <p:spPr>
          <a:xfrm>
            <a:off x="7889550" y="5798198"/>
            <a:ext cx="819855" cy="8198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793" name="Shape 793"/>
          <p:cNvSpPr/>
          <p:nvPr/>
        </p:nvSpPr>
        <p:spPr>
          <a:xfrm>
            <a:off x="9978645" y="5798198"/>
            <a:ext cx="819854" cy="8198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794" name="Shape 794"/>
          <p:cNvSpPr/>
          <p:nvPr/>
        </p:nvSpPr>
        <p:spPr>
          <a:xfrm>
            <a:off x="10388571" y="4758970"/>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95" name="Shape 795"/>
          <p:cNvSpPr/>
          <p:nvPr/>
        </p:nvSpPr>
        <p:spPr>
          <a:xfrm>
            <a:off x="9780906" y="4061160"/>
            <a:ext cx="12153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pPr/>
            <a:r>
              <a:t>Tail</a:t>
            </a:r>
          </a:p>
        </p:txBody>
      </p:sp>
      <p:sp>
        <p:nvSpPr>
          <p:cNvPr id="796" name="Shape 796"/>
          <p:cNvSpPr/>
          <p:nvPr/>
        </p:nvSpPr>
        <p:spPr>
          <a:xfrm flipH="1">
            <a:off x="2674862" y="6208124"/>
            <a:ext cx="434966"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97" name="Shape 797"/>
          <p:cNvSpPr/>
          <p:nvPr/>
        </p:nvSpPr>
        <p:spPr>
          <a:xfrm>
            <a:off x="4932221"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98" name="Shape 798"/>
          <p:cNvSpPr/>
          <p:nvPr/>
        </p:nvSpPr>
        <p:spPr>
          <a:xfrm flipH="1">
            <a:off x="4763957" y="6208124"/>
            <a:ext cx="43496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99" name="Shape 799"/>
          <p:cNvSpPr/>
          <p:nvPr/>
        </p:nvSpPr>
        <p:spPr>
          <a:xfrm>
            <a:off x="7021315"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800" name="Shape 800"/>
          <p:cNvSpPr/>
          <p:nvPr/>
        </p:nvSpPr>
        <p:spPr>
          <a:xfrm flipH="1">
            <a:off x="6853051" y="6208124"/>
            <a:ext cx="43496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801" name="Shape 801"/>
          <p:cNvSpPr/>
          <p:nvPr/>
        </p:nvSpPr>
        <p:spPr>
          <a:xfrm>
            <a:off x="9110409"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802" name="Shape 802"/>
          <p:cNvSpPr/>
          <p:nvPr/>
        </p:nvSpPr>
        <p:spPr>
          <a:xfrm flipH="1">
            <a:off x="8942145" y="6208124"/>
            <a:ext cx="434966"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06" name="Shape 806"/>
          <p:cNvSpPr/>
          <p:nvPr>
            <p:ph type="title"/>
          </p:nvPr>
        </p:nvSpPr>
        <p:spPr>
          <a:prstGeom prst="rect">
            <a:avLst/>
          </a:prstGeom>
        </p:spPr>
        <p:txBody>
          <a:bodyPr/>
          <a:lstStyle>
            <a:lvl1pPr defTabSz="508254">
              <a:defRPr sz="6960">
                <a:latin typeface="+mj-lt"/>
                <a:ea typeface="+mj-ea"/>
                <a:cs typeface="+mj-cs"/>
                <a:sym typeface="Menlo"/>
              </a:defRPr>
            </a:lvl1pPr>
          </a:lstStyle>
          <a:p>
            <a:pPr/>
            <a:r>
              <a:t>Removing from Doubly Linked List</a:t>
            </a:r>
          </a:p>
        </p:txBody>
      </p:sp>
      <p:sp>
        <p:nvSpPr>
          <p:cNvPr id="807" name="Shape 807"/>
          <p:cNvSpPr/>
          <p:nvPr/>
        </p:nvSpPr>
        <p:spPr>
          <a:xfrm>
            <a:off x="2178757" y="2670763"/>
            <a:ext cx="864728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Remove 9 from the following DLL</a:t>
            </a:r>
          </a:p>
        </p:txBody>
      </p:sp>
      <p:sp>
        <p:nvSpPr>
          <p:cNvPr id="808" name="Shape 808"/>
          <p:cNvSpPr/>
          <p:nvPr/>
        </p:nvSpPr>
        <p:spPr>
          <a:xfrm>
            <a:off x="1622267" y="5798198"/>
            <a:ext cx="819855" cy="8198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809" name="Shape 809"/>
          <p:cNvSpPr/>
          <p:nvPr/>
        </p:nvSpPr>
        <p:spPr>
          <a:xfrm>
            <a:off x="3711362" y="5798198"/>
            <a:ext cx="819854" cy="819854"/>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810" name="Shape 810"/>
          <p:cNvSpPr/>
          <p:nvPr/>
        </p:nvSpPr>
        <p:spPr>
          <a:xfrm>
            <a:off x="2032194" y="4902834"/>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811" name="Shape 811"/>
          <p:cNvSpPr/>
          <p:nvPr/>
        </p:nvSpPr>
        <p:spPr>
          <a:xfrm>
            <a:off x="1424529" y="4205023"/>
            <a:ext cx="121533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pPr/>
            <a:r>
              <a:t>Head</a:t>
            </a:r>
          </a:p>
        </p:txBody>
      </p:sp>
      <p:sp>
        <p:nvSpPr>
          <p:cNvPr id="812" name="Shape 812"/>
          <p:cNvSpPr/>
          <p:nvPr/>
        </p:nvSpPr>
        <p:spPr>
          <a:xfrm>
            <a:off x="2843127" y="62081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813" name="Shape 813"/>
          <p:cNvSpPr/>
          <p:nvPr/>
        </p:nvSpPr>
        <p:spPr>
          <a:xfrm>
            <a:off x="5800456" y="5798198"/>
            <a:ext cx="819855" cy="819854"/>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814" name="Shape 814"/>
          <p:cNvSpPr/>
          <p:nvPr/>
        </p:nvSpPr>
        <p:spPr>
          <a:xfrm>
            <a:off x="7889550" y="5798198"/>
            <a:ext cx="819855" cy="819854"/>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815" name="Shape 815"/>
          <p:cNvSpPr/>
          <p:nvPr/>
        </p:nvSpPr>
        <p:spPr>
          <a:xfrm>
            <a:off x="9978645" y="5798198"/>
            <a:ext cx="819854" cy="819854"/>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816" name="Shape 816"/>
          <p:cNvSpPr/>
          <p:nvPr/>
        </p:nvSpPr>
        <p:spPr>
          <a:xfrm>
            <a:off x="10388571" y="4758970"/>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817" name="Shape 817"/>
          <p:cNvSpPr/>
          <p:nvPr/>
        </p:nvSpPr>
        <p:spPr>
          <a:xfrm>
            <a:off x="9780906" y="4061160"/>
            <a:ext cx="12153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pPr/>
            <a:r>
              <a:t>Tail</a:t>
            </a:r>
          </a:p>
        </p:txBody>
      </p:sp>
      <p:sp>
        <p:nvSpPr>
          <p:cNvPr id="818" name="Shape 818"/>
          <p:cNvSpPr/>
          <p:nvPr/>
        </p:nvSpPr>
        <p:spPr>
          <a:xfrm flipH="1">
            <a:off x="2674862" y="6208124"/>
            <a:ext cx="434966"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819" name="Shape 819"/>
          <p:cNvSpPr/>
          <p:nvPr/>
        </p:nvSpPr>
        <p:spPr>
          <a:xfrm>
            <a:off x="4932221"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820" name="Shape 820"/>
          <p:cNvSpPr/>
          <p:nvPr/>
        </p:nvSpPr>
        <p:spPr>
          <a:xfrm flipH="1">
            <a:off x="4763957" y="6208124"/>
            <a:ext cx="43496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821" name="Shape 821"/>
          <p:cNvSpPr/>
          <p:nvPr/>
        </p:nvSpPr>
        <p:spPr>
          <a:xfrm>
            <a:off x="7021315"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822" name="Shape 822"/>
          <p:cNvSpPr/>
          <p:nvPr/>
        </p:nvSpPr>
        <p:spPr>
          <a:xfrm flipH="1">
            <a:off x="6853051" y="6208124"/>
            <a:ext cx="43496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823" name="Shape 823"/>
          <p:cNvSpPr/>
          <p:nvPr/>
        </p:nvSpPr>
        <p:spPr>
          <a:xfrm>
            <a:off x="9110409"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824" name="Shape 824"/>
          <p:cNvSpPr/>
          <p:nvPr/>
        </p:nvSpPr>
        <p:spPr>
          <a:xfrm flipH="1">
            <a:off x="8942145" y="6208124"/>
            <a:ext cx="434966"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825" name="Shape 825"/>
          <p:cNvSpPr/>
          <p:nvPr/>
        </p:nvSpPr>
        <p:spPr>
          <a:xfrm flipV="1">
            <a:off x="2032194" y="6693562"/>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826" name="Shape 826"/>
          <p:cNvSpPr/>
          <p:nvPr/>
        </p:nvSpPr>
        <p:spPr>
          <a:xfrm>
            <a:off x="1424529" y="7588925"/>
            <a:ext cx="121533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trav</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8" name="Shape 148"/>
          <p:cNvSpPr/>
          <p:nvPr>
            <p:ph type="title"/>
          </p:nvPr>
        </p:nvSpPr>
        <p:spPr>
          <a:xfrm>
            <a:off x="506288" y="254000"/>
            <a:ext cx="11992224" cy="2159000"/>
          </a:xfrm>
          <a:prstGeom prst="rect">
            <a:avLst/>
          </a:prstGeom>
        </p:spPr>
        <p:txBody>
          <a:bodyPr/>
          <a:lstStyle>
            <a:lvl1pPr defTabSz="514095">
              <a:defRPr sz="7040"/>
            </a:lvl1pPr>
          </a:lstStyle>
          <a:p>
            <a:pPr/>
            <a:r>
              <a:t>What is a linked list?</a:t>
            </a:r>
          </a:p>
        </p:txBody>
      </p:sp>
      <p:sp>
        <p:nvSpPr>
          <p:cNvPr id="149" name="Shape 149"/>
          <p:cNvSpPr/>
          <p:nvPr/>
        </p:nvSpPr>
        <p:spPr>
          <a:xfrm>
            <a:off x="1021307" y="2942531"/>
            <a:ext cx="10962186"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A linked list is a sequential list of nodes that hold data which point to other nodes also containing data.</a:t>
            </a:r>
          </a:p>
        </p:txBody>
      </p:sp>
      <p:sp>
        <p:nvSpPr>
          <p:cNvPr id="150" name="Shape 150"/>
          <p:cNvSpPr/>
          <p:nvPr/>
        </p:nvSpPr>
        <p:spPr>
          <a:xfrm>
            <a:off x="293705" y="6390581"/>
            <a:ext cx="1270001" cy="1270001"/>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Data</a:t>
            </a:r>
          </a:p>
        </p:txBody>
      </p:sp>
      <p:sp>
        <p:nvSpPr>
          <p:cNvPr id="151" name="Shape 151"/>
          <p:cNvSpPr/>
          <p:nvPr/>
        </p:nvSpPr>
        <p:spPr>
          <a:xfrm>
            <a:off x="2943188" y="6390581"/>
            <a:ext cx="1270001" cy="1270001"/>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Data</a:t>
            </a:r>
          </a:p>
        </p:txBody>
      </p:sp>
      <p:sp>
        <p:nvSpPr>
          <p:cNvPr id="152" name="Shape 152"/>
          <p:cNvSpPr/>
          <p:nvPr/>
        </p:nvSpPr>
        <p:spPr>
          <a:xfrm>
            <a:off x="5678651" y="6390581"/>
            <a:ext cx="1270001" cy="1270001"/>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Data</a:t>
            </a:r>
          </a:p>
        </p:txBody>
      </p:sp>
      <p:sp>
        <p:nvSpPr>
          <p:cNvPr id="153" name="Shape 153"/>
          <p:cNvSpPr/>
          <p:nvPr/>
        </p:nvSpPr>
        <p:spPr>
          <a:xfrm>
            <a:off x="8414115" y="6390581"/>
            <a:ext cx="1270001" cy="1270001"/>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Data</a:t>
            </a:r>
          </a:p>
        </p:txBody>
      </p:sp>
      <p:sp>
        <p:nvSpPr>
          <p:cNvPr id="154" name="Shape 154"/>
          <p:cNvSpPr/>
          <p:nvPr/>
        </p:nvSpPr>
        <p:spPr>
          <a:xfrm>
            <a:off x="1719317" y="7025581"/>
            <a:ext cx="1068260"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55" name="Shape 155"/>
          <p:cNvSpPr/>
          <p:nvPr/>
        </p:nvSpPr>
        <p:spPr>
          <a:xfrm>
            <a:off x="4454780" y="7025581"/>
            <a:ext cx="1068261"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56" name="Shape 156"/>
          <p:cNvSpPr/>
          <p:nvPr/>
        </p:nvSpPr>
        <p:spPr>
          <a:xfrm>
            <a:off x="7190244" y="7025581"/>
            <a:ext cx="1068260"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57" name="Shape 157"/>
          <p:cNvSpPr/>
          <p:nvPr/>
        </p:nvSpPr>
        <p:spPr>
          <a:xfrm>
            <a:off x="11063597" y="6390581"/>
            <a:ext cx="1270001" cy="1270001"/>
          </a:xfrm>
          <a:prstGeom prst="ellipse">
            <a:avLst/>
          </a:prstGeom>
          <a:gradFill>
            <a:gsLst>
              <a:gs pos="0">
                <a:srgbClr val="A6AAA8"/>
              </a:gs>
              <a:gs pos="100000">
                <a:srgbClr val="53585F"/>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null</a:t>
            </a:r>
          </a:p>
        </p:txBody>
      </p:sp>
      <p:sp>
        <p:nvSpPr>
          <p:cNvPr id="158" name="Shape 158"/>
          <p:cNvSpPr/>
          <p:nvPr/>
        </p:nvSpPr>
        <p:spPr>
          <a:xfrm>
            <a:off x="9839726" y="7025581"/>
            <a:ext cx="1068261"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30" name="Shape 830"/>
          <p:cNvSpPr/>
          <p:nvPr>
            <p:ph type="title"/>
          </p:nvPr>
        </p:nvSpPr>
        <p:spPr>
          <a:prstGeom prst="rect">
            <a:avLst/>
          </a:prstGeom>
        </p:spPr>
        <p:txBody>
          <a:bodyPr/>
          <a:lstStyle>
            <a:lvl1pPr defTabSz="508254">
              <a:defRPr sz="6960">
                <a:latin typeface="+mj-lt"/>
                <a:ea typeface="+mj-ea"/>
                <a:cs typeface="+mj-cs"/>
                <a:sym typeface="Menlo"/>
              </a:defRPr>
            </a:lvl1pPr>
          </a:lstStyle>
          <a:p>
            <a:pPr/>
            <a:r>
              <a:t>Removing from Doubly Linked List</a:t>
            </a:r>
          </a:p>
        </p:txBody>
      </p:sp>
      <p:sp>
        <p:nvSpPr>
          <p:cNvPr id="831" name="Shape 831"/>
          <p:cNvSpPr/>
          <p:nvPr/>
        </p:nvSpPr>
        <p:spPr>
          <a:xfrm>
            <a:off x="2178757" y="2670763"/>
            <a:ext cx="864728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Remove 9 from the following DLL</a:t>
            </a:r>
          </a:p>
        </p:txBody>
      </p:sp>
      <p:sp>
        <p:nvSpPr>
          <p:cNvPr id="832" name="Shape 832"/>
          <p:cNvSpPr/>
          <p:nvPr/>
        </p:nvSpPr>
        <p:spPr>
          <a:xfrm>
            <a:off x="1622267" y="5798198"/>
            <a:ext cx="819855" cy="8198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833" name="Shape 833"/>
          <p:cNvSpPr/>
          <p:nvPr/>
        </p:nvSpPr>
        <p:spPr>
          <a:xfrm>
            <a:off x="3711362" y="5798198"/>
            <a:ext cx="819854" cy="8198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834" name="Shape 834"/>
          <p:cNvSpPr/>
          <p:nvPr/>
        </p:nvSpPr>
        <p:spPr>
          <a:xfrm>
            <a:off x="2032194" y="4902834"/>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835" name="Shape 835"/>
          <p:cNvSpPr/>
          <p:nvPr/>
        </p:nvSpPr>
        <p:spPr>
          <a:xfrm>
            <a:off x="1424529" y="4205023"/>
            <a:ext cx="121533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pPr/>
            <a:r>
              <a:t>Head</a:t>
            </a:r>
          </a:p>
        </p:txBody>
      </p:sp>
      <p:sp>
        <p:nvSpPr>
          <p:cNvPr id="836" name="Shape 836"/>
          <p:cNvSpPr/>
          <p:nvPr/>
        </p:nvSpPr>
        <p:spPr>
          <a:xfrm>
            <a:off x="2843127" y="62081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837" name="Shape 837"/>
          <p:cNvSpPr/>
          <p:nvPr/>
        </p:nvSpPr>
        <p:spPr>
          <a:xfrm>
            <a:off x="5800456" y="5798198"/>
            <a:ext cx="819855" cy="8198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838" name="Shape 838"/>
          <p:cNvSpPr/>
          <p:nvPr/>
        </p:nvSpPr>
        <p:spPr>
          <a:xfrm>
            <a:off x="7889550" y="5798198"/>
            <a:ext cx="819855" cy="8198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839" name="Shape 839"/>
          <p:cNvSpPr/>
          <p:nvPr/>
        </p:nvSpPr>
        <p:spPr>
          <a:xfrm>
            <a:off x="9978645" y="5798198"/>
            <a:ext cx="819854" cy="8198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840" name="Shape 840"/>
          <p:cNvSpPr/>
          <p:nvPr/>
        </p:nvSpPr>
        <p:spPr>
          <a:xfrm>
            <a:off x="10388571" y="4758970"/>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841" name="Shape 841"/>
          <p:cNvSpPr/>
          <p:nvPr/>
        </p:nvSpPr>
        <p:spPr>
          <a:xfrm>
            <a:off x="9780906" y="4061160"/>
            <a:ext cx="12153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pPr/>
            <a:r>
              <a:t>Tail</a:t>
            </a:r>
          </a:p>
        </p:txBody>
      </p:sp>
      <p:sp>
        <p:nvSpPr>
          <p:cNvPr id="842" name="Shape 842"/>
          <p:cNvSpPr/>
          <p:nvPr/>
        </p:nvSpPr>
        <p:spPr>
          <a:xfrm flipH="1">
            <a:off x="2674862" y="6208124"/>
            <a:ext cx="434966"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843" name="Shape 843"/>
          <p:cNvSpPr/>
          <p:nvPr/>
        </p:nvSpPr>
        <p:spPr>
          <a:xfrm>
            <a:off x="4932221"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844" name="Shape 844"/>
          <p:cNvSpPr/>
          <p:nvPr/>
        </p:nvSpPr>
        <p:spPr>
          <a:xfrm flipH="1">
            <a:off x="4763957" y="6208124"/>
            <a:ext cx="43496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845" name="Shape 845"/>
          <p:cNvSpPr/>
          <p:nvPr/>
        </p:nvSpPr>
        <p:spPr>
          <a:xfrm>
            <a:off x="7021315"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846" name="Shape 846"/>
          <p:cNvSpPr/>
          <p:nvPr/>
        </p:nvSpPr>
        <p:spPr>
          <a:xfrm flipH="1">
            <a:off x="6853051" y="6208124"/>
            <a:ext cx="43496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847" name="Shape 847"/>
          <p:cNvSpPr/>
          <p:nvPr/>
        </p:nvSpPr>
        <p:spPr>
          <a:xfrm>
            <a:off x="9110409"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848" name="Shape 848"/>
          <p:cNvSpPr/>
          <p:nvPr/>
        </p:nvSpPr>
        <p:spPr>
          <a:xfrm flipH="1">
            <a:off x="8942145" y="6208124"/>
            <a:ext cx="434966"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849" name="Shape 849"/>
          <p:cNvSpPr/>
          <p:nvPr/>
        </p:nvSpPr>
        <p:spPr>
          <a:xfrm flipV="1">
            <a:off x="4121288" y="6668162"/>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850" name="Shape 850"/>
          <p:cNvSpPr/>
          <p:nvPr/>
        </p:nvSpPr>
        <p:spPr>
          <a:xfrm>
            <a:off x="3513623" y="7563525"/>
            <a:ext cx="12153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trav</a:t>
            </a:r>
          </a:p>
        </p:txBody>
      </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52" name="Shape 852"/>
          <p:cNvSpPr/>
          <p:nvPr>
            <p:ph type="title"/>
          </p:nvPr>
        </p:nvSpPr>
        <p:spPr>
          <a:prstGeom prst="rect">
            <a:avLst/>
          </a:prstGeom>
        </p:spPr>
        <p:txBody>
          <a:bodyPr/>
          <a:lstStyle>
            <a:lvl1pPr defTabSz="508254">
              <a:defRPr sz="6960">
                <a:latin typeface="+mj-lt"/>
                <a:ea typeface="+mj-ea"/>
                <a:cs typeface="+mj-cs"/>
                <a:sym typeface="Menlo"/>
              </a:defRPr>
            </a:lvl1pPr>
          </a:lstStyle>
          <a:p>
            <a:pPr/>
            <a:r>
              <a:t>Removing from Doubly Linked List</a:t>
            </a:r>
          </a:p>
        </p:txBody>
      </p:sp>
      <p:sp>
        <p:nvSpPr>
          <p:cNvPr id="853" name="Shape 853"/>
          <p:cNvSpPr/>
          <p:nvPr/>
        </p:nvSpPr>
        <p:spPr>
          <a:xfrm>
            <a:off x="2178757" y="2670763"/>
            <a:ext cx="864728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Remove 9 from the following DLL</a:t>
            </a:r>
          </a:p>
        </p:txBody>
      </p:sp>
      <p:sp>
        <p:nvSpPr>
          <p:cNvPr id="854" name="Shape 854"/>
          <p:cNvSpPr/>
          <p:nvPr/>
        </p:nvSpPr>
        <p:spPr>
          <a:xfrm>
            <a:off x="1622267" y="5798198"/>
            <a:ext cx="819855" cy="8198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855" name="Shape 855"/>
          <p:cNvSpPr/>
          <p:nvPr/>
        </p:nvSpPr>
        <p:spPr>
          <a:xfrm>
            <a:off x="3711362" y="5798198"/>
            <a:ext cx="819854" cy="8198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856" name="Shape 856"/>
          <p:cNvSpPr/>
          <p:nvPr/>
        </p:nvSpPr>
        <p:spPr>
          <a:xfrm>
            <a:off x="2032194" y="4902834"/>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857" name="Shape 857"/>
          <p:cNvSpPr/>
          <p:nvPr/>
        </p:nvSpPr>
        <p:spPr>
          <a:xfrm>
            <a:off x="1424529" y="4205023"/>
            <a:ext cx="121533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pPr/>
            <a:r>
              <a:t>Head</a:t>
            </a:r>
          </a:p>
        </p:txBody>
      </p:sp>
      <p:sp>
        <p:nvSpPr>
          <p:cNvPr id="858" name="Shape 858"/>
          <p:cNvSpPr/>
          <p:nvPr/>
        </p:nvSpPr>
        <p:spPr>
          <a:xfrm>
            <a:off x="2843127" y="62081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859" name="Shape 859"/>
          <p:cNvSpPr/>
          <p:nvPr/>
        </p:nvSpPr>
        <p:spPr>
          <a:xfrm>
            <a:off x="5800456" y="5798198"/>
            <a:ext cx="819855" cy="8198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860" name="Shape 860"/>
          <p:cNvSpPr/>
          <p:nvPr/>
        </p:nvSpPr>
        <p:spPr>
          <a:xfrm>
            <a:off x="7889550" y="5798198"/>
            <a:ext cx="819855" cy="8198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861" name="Shape 861"/>
          <p:cNvSpPr/>
          <p:nvPr/>
        </p:nvSpPr>
        <p:spPr>
          <a:xfrm>
            <a:off x="9978645" y="5798198"/>
            <a:ext cx="819854" cy="8198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862" name="Shape 862"/>
          <p:cNvSpPr/>
          <p:nvPr/>
        </p:nvSpPr>
        <p:spPr>
          <a:xfrm>
            <a:off x="10388571" y="4758970"/>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863" name="Shape 863"/>
          <p:cNvSpPr/>
          <p:nvPr/>
        </p:nvSpPr>
        <p:spPr>
          <a:xfrm>
            <a:off x="9780906" y="4061160"/>
            <a:ext cx="12153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pPr/>
            <a:r>
              <a:t>Tail</a:t>
            </a:r>
          </a:p>
        </p:txBody>
      </p:sp>
      <p:sp>
        <p:nvSpPr>
          <p:cNvPr id="864" name="Shape 864"/>
          <p:cNvSpPr/>
          <p:nvPr/>
        </p:nvSpPr>
        <p:spPr>
          <a:xfrm flipH="1">
            <a:off x="2674862" y="6208124"/>
            <a:ext cx="434966"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865" name="Shape 865"/>
          <p:cNvSpPr/>
          <p:nvPr/>
        </p:nvSpPr>
        <p:spPr>
          <a:xfrm>
            <a:off x="4932221"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866" name="Shape 866"/>
          <p:cNvSpPr/>
          <p:nvPr/>
        </p:nvSpPr>
        <p:spPr>
          <a:xfrm flipH="1">
            <a:off x="4763957" y="6208124"/>
            <a:ext cx="43496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867" name="Shape 867"/>
          <p:cNvSpPr/>
          <p:nvPr/>
        </p:nvSpPr>
        <p:spPr>
          <a:xfrm>
            <a:off x="7021315"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868" name="Shape 868"/>
          <p:cNvSpPr/>
          <p:nvPr/>
        </p:nvSpPr>
        <p:spPr>
          <a:xfrm flipH="1">
            <a:off x="6853051" y="6208124"/>
            <a:ext cx="43496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869" name="Shape 869"/>
          <p:cNvSpPr/>
          <p:nvPr/>
        </p:nvSpPr>
        <p:spPr>
          <a:xfrm>
            <a:off x="9110409"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870" name="Shape 870"/>
          <p:cNvSpPr/>
          <p:nvPr/>
        </p:nvSpPr>
        <p:spPr>
          <a:xfrm flipH="1">
            <a:off x="8942145" y="6208124"/>
            <a:ext cx="434966"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871" name="Shape 871"/>
          <p:cNvSpPr/>
          <p:nvPr/>
        </p:nvSpPr>
        <p:spPr>
          <a:xfrm flipV="1">
            <a:off x="6210383" y="6693562"/>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872" name="Shape 872"/>
          <p:cNvSpPr/>
          <p:nvPr/>
        </p:nvSpPr>
        <p:spPr>
          <a:xfrm>
            <a:off x="5602718" y="7588925"/>
            <a:ext cx="121533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trav</a:t>
            </a:r>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74" name="Shape 874"/>
          <p:cNvSpPr/>
          <p:nvPr>
            <p:ph type="title"/>
          </p:nvPr>
        </p:nvSpPr>
        <p:spPr>
          <a:prstGeom prst="rect">
            <a:avLst/>
          </a:prstGeom>
        </p:spPr>
        <p:txBody>
          <a:bodyPr/>
          <a:lstStyle>
            <a:lvl1pPr defTabSz="508254">
              <a:defRPr sz="6960">
                <a:latin typeface="+mj-lt"/>
                <a:ea typeface="+mj-ea"/>
                <a:cs typeface="+mj-cs"/>
                <a:sym typeface="Menlo"/>
              </a:defRPr>
            </a:lvl1pPr>
          </a:lstStyle>
          <a:p>
            <a:pPr/>
            <a:r>
              <a:t>Removing from Doubly Linked List</a:t>
            </a:r>
          </a:p>
        </p:txBody>
      </p:sp>
      <p:sp>
        <p:nvSpPr>
          <p:cNvPr id="875" name="Shape 875"/>
          <p:cNvSpPr/>
          <p:nvPr/>
        </p:nvSpPr>
        <p:spPr>
          <a:xfrm>
            <a:off x="2178757" y="2670763"/>
            <a:ext cx="864728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Remove 9 from the following DLL</a:t>
            </a:r>
          </a:p>
        </p:txBody>
      </p:sp>
      <p:sp>
        <p:nvSpPr>
          <p:cNvPr id="876" name="Shape 876"/>
          <p:cNvSpPr/>
          <p:nvPr/>
        </p:nvSpPr>
        <p:spPr>
          <a:xfrm>
            <a:off x="1622267" y="5798198"/>
            <a:ext cx="819855" cy="8198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877" name="Shape 877"/>
          <p:cNvSpPr/>
          <p:nvPr/>
        </p:nvSpPr>
        <p:spPr>
          <a:xfrm>
            <a:off x="3711362" y="5798198"/>
            <a:ext cx="819854" cy="8198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878" name="Shape 878"/>
          <p:cNvSpPr/>
          <p:nvPr/>
        </p:nvSpPr>
        <p:spPr>
          <a:xfrm>
            <a:off x="2032194" y="4902834"/>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879" name="Shape 879"/>
          <p:cNvSpPr/>
          <p:nvPr/>
        </p:nvSpPr>
        <p:spPr>
          <a:xfrm>
            <a:off x="1424529" y="4205023"/>
            <a:ext cx="121533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pPr/>
            <a:r>
              <a:t>Head</a:t>
            </a:r>
          </a:p>
        </p:txBody>
      </p:sp>
      <p:sp>
        <p:nvSpPr>
          <p:cNvPr id="880" name="Shape 880"/>
          <p:cNvSpPr/>
          <p:nvPr/>
        </p:nvSpPr>
        <p:spPr>
          <a:xfrm>
            <a:off x="2843127" y="62081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881" name="Shape 881"/>
          <p:cNvSpPr/>
          <p:nvPr/>
        </p:nvSpPr>
        <p:spPr>
          <a:xfrm>
            <a:off x="5800456" y="5798198"/>
            <a:ext cx="819855" cy="8198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882" name="Shape 882"/>
          <p:cNvSpPr/>
          <p:nvPr/>
        </p:nvSpPr>
        <p:spPr>
          <a:xfrm>
            <a:off x="7889550" y="5798198"/>
            <a:ext cx="819855" cy="819854"/>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883" name="Shape 883"/>
          <p:cNvSpPr/>
          <p:nvPr/>
        </p:nvSpPr>
        <p:spPr>
          <a:xfrm>
            <a:off x="9978645" y="5798198"/>
            <a:ext cx="819854" cy="8198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884" name="Shape 884"/>
          <p:cNvSpPr/>
          <p:nvPr/>
        </p:nvSpPr>
        <p:spPr>
          <a:xfrm>
            <a:off x="10388571" y="4758970"/>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885" name="Shape 885"/>
          <p:cNvSpPr/>
          <p:nvPr/>
        </p:nvSpPr>
        <p:spPr>
          <a:xfrm>
            <a:off x="9780906" y="4061160"/>
            <a:ext cx="12153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pPr/>
            <a:r>
              <a:t>Tail</a:t>
            </a:r>
          </a:p>
        </p:txBody>
      </p:sp>
      <p:sp>
        <p:nvSpPr>
          <p:cNvPr id="886" name="Shape 886"/>
          <p:cNvSpPr/>
          <p:nvPr/>
        </p:nvSpPr>
        <p:spPr>
          <a:xfrm flipH="1">
            <a:off x="2674862" y="6208124"/>
            <a:ext cx="434966"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887" name="Shape 887"/>
          <p:cNvSpPr/>
          <p:nvPr/>
        </p:nvSpPr>
        <p:spPr>
          <a:xfrm>
            <a:off x="4932221"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888" name="Shape 888"/>
          <p:cNvSpPr/>
          <p:nvPr/>
        </p:nvSpPr>
        <p:spPr>
          <a:xfrm flipH="1">
            <a:off x="4763957" y="6208124"/>
            <a:ext cx="43496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889" name="Shape 889"/>
          <p:cNvSpPr/>
          <p:nvPr/>
        </p:nvSpPr>
        <p:spPr>
          <a:xfrm>
            <a:off x="7021315"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890" name="Shape 890"/>
          <p:cNvSpPr/>
          <p:nvPr/>
        </p:nvSpPr>
        <p:spPr>
          <a:xfrm flipH="1">
            <a:off x="6853051" y="6208124"/>
            <a:ext cx="43496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891" name="Shape 891"/>
          <p:cNvSpPr/>
          <p:nvPr/>
        </p:nvSpPr>
        <p:spPr>
          <a:xfrm>
            <a:off x="9110409"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892" name="Shape 892"/>
          <p:cNvSpPr/>
          <p:nvPr/>
        </p:nvSpPr>
        <p:spPr>
          <a:xfrm flipH="1">
            <a:off x="8942145" y="6208124"/>
            <a:ext cx="434966"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893" name="Shape 893"/>
          <p:cNvSpPr/>
          <p:nvPr/>
        </p:nvSpPr>
        <p:spPr>
          <a:xfrm flipV="1">
            <a:off x="8299477" y="6731662"/>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894" name="Shape 894"/>
          <p:cNvSpPr/>
          <p:nvPr/>
        </p:nvSpPr>
        <p:spPr>
          <a:xfrm>
            <a:off x="7691812" y="7627025"/>
            <a:ext cx="12153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trav</a:t>
            </a:r>
          </a:p>
        </p:txBody>
      </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98" name="Shape 898"/>
          <p:cNvSpPr/>
          <p:nvPr>
            <p:ph type="title"/>
          </p:nvPr>
        </p:nvSpPr>
        <p:spPr>
          <a:prstGeom prst="rect">
            <a:avLst/>
          </a:prstGeom>
        </p:spPr>
        <p:txBody>
          <a:bodyPr/>
          <a:lstStyle>
            <a:lvl1pPr defTabSz="508254">
              <a:defRPr sz="6960">
                <a:latin typeface="+mj-lt"/>
                <a:ea typeface="+mj-ea"/>
                <a:cs typeface="+mj-cs"/>
                <a:sym typeface="Menlo"/>
              </a:defRPr>
            </a:lvl1pPr>
          </a:lstStyle>
          <a:p>
            <a:pPr/>
            <a:r>
              <a:t>Removing from Doubly Linked List</a:t>
            </a:r>
          </a:p>
        </p:txBody>
      </p:sp>
      <p:sp>
        <p:nvSpPr>
          <p:cNvPr id="899" name="Shape 899"/>
          <p:cNvSpPr/>
          <p:nvPr/>
        </p:nvSpPr>
        <p:spPr>
          <a:xfrm>
            <a:off x="2178757" y="2670763"/>
            <a:ext cx="864728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Remove 9 from the following DLL</a:t>
            </a:r>
          </a:p>
        </p:txBody>
      </p:sp>
      <p:sp>
        <p:nvSpPr>
          <p:cNvPr id="900" name="Shape 900"/>
          <p:cNvSpPr/>
          <p:nvPr/>
        </p:nvSpPr>
        <p:spPr>
          <a:xfrm>
            <a:off x="1622267" y="5798198"/>
            <a:ext cx="819855" cy="8198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901" name="Shape 901"/>
          <p:cNvSpPr/>
          <p:nvPr/>
        </p:nvSpPr>
        <p:spPr>
          <a:xfrm>
            <a:off x="3711362" y="5798198"/>
            <a:ext cx="819854" cy="8198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902" name="Shape 902"/>
          <p:cNvSpPr/>
          <p:nvPr/>
        </p:nvSpPr>
        <p:spPr>
          <a:xfrm>
            <a:off x="2032194" y="4902834"/>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903" name="Shape 903"/>
          <p:cNvSpPr/>
          <p:nvPr/>
        </p:nvSpPr>
        <p:spPr>
          <a:xfrm>
            <a:off x="1424529" y="4205023"/>
            <a:ext cx="121533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pPr/>
            <a:r>
              <a:t>Head</a:t>
            </a:r>
          </a:p>
        </p:txBody>
      </p:sp>
      <p:sp>
        <p:nvSpPr>
          <p:cNvPr id="904" name="Shape 904"/>
          <p:cNvSpPr/>
          <p:nvPr/>
        </p:nvSpPr>
        <p:spPr>
          <a:xfrm>
            <a:off x="2843127" y="62081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905" name="Shape 905"/>
          <p:cNvSpPr/>
          <p:nvPr/>
        </p:nvSpPr>
        <p:spPr>
          <a:xfrm>
            <a:off x="5800456" y="5798198"/>
            <a:ext cx="819855" cy="8198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906" name="Shape 906"/>
          <p:cNvSpPr/>
          <p:nvPr/>
        </p:nvSpPr>
        <p:spPr>
          <a:xfrm>
            <a:off x="7889550" y="5798198"/>
            <a:ext cx="819855" cy="819854"/>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907" name="Shape 907"/>
          <p:cNvSpPr/>
          <p:nvPr/>
        </p:nvSpPr>
        <p:spPr>
          <a:xfrm>
            <a:off x="9978645" y="5798198"/>
            <a:ext cx="819854" cy="8198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908" name="Shape 908"/>
          <p:cNvSpPr/>
          <p:nvPr/>
        </p:nvSpPr>
        <p:spPr>
          <a:xfrm>
            <a:off x="10388571" y="4758970"/>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909" name="Shape 909"/>
          <p:cNvSpPr/>
          <p:nvPr/>
        </p:nvSpPr>
        <p:spPr>
          <a:xfrm>
            <a:off x="9780906" y="4061160"/>
            <a:ext cx="12153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pPr/>
            <a:r>
              <a:t>Tail</a:t>
            </a:r>
          </a:p>
        </p:txBody>
      </p:sp>
      <p:sp>
        <p:nvSpPr>
          <p:cNvPr id="910" name="Shape 910"/>
          <p:cNvSpPr/>
          <p:nvPr/>
        </p:nvSpPr>
        <p:spPr>
          <a:xfrm flipH="1">
            <a:off x="2674862" y="6208124"/>
            <a:ext cx="434966"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911" name="Shape 911"/>
          <p:cNvSpPr/>
          <p:nvPr/>
        </p:nvSpPr>
        <p:spPr>
          <a:xfrm>
            <a:off x="4932221"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912" name="Shape 912"/>
          <p:cNvSpPr/>
          <p:nvPr/>
        </p:nvSpPr>
        <p:spPr>
          <a:xfrm flipH="1">
            <a:off x="4763957" y="6208124"/>
            <a:ext cx="43496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913" name="Shape 913"/>
          <p:cNvSpPr/>
          <p:nvPr/>
        </p:nvSpPr>
        <p:spPr>
          <a:xfrm flipH="1">
            <a:off x="6853051" y="6208124"/>
            <a:ext cx="60323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914" name="Shape 914"/>
          <p:cNvSpPr/>
          <p:nvPr/>
        </p:nvSpPr>
        <p:spPr>
          <a:xfrm>
            <a:off x="9110409"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915" name="Shape 915"/>
          <p:cNvSpPr/>
          <p:nvPr/>
        </p:nvSpPr>
        <p:spPr>
          <a:xfrm flipH="1">
            <a:off x="8942145" y="6208124"/>
            <a:ext cx="434966"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916" name="Shape 916"/>
          <p:cNvSpPr/>
          <p:nvPr/>
        </p:nvSpPr>
        <p:spPr>
          <a:xfrm flipV="1">
            <a:off x="8299477" y="6731662"/>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917" name="Shape 917"/>
          <p:cNvSpPr/>
          <p:nvPr/>
        </p:nvSpPr>
        <p:spPr>
          <a:xfrm>
            <a:off x="7691812" y="7627025"/>
            <a:ext cx="12153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trav</a:t>
            </a:r>
          </a:p>
        </p:txBody>
      </p:sp>
      <p:sp>
        <p:nvSpPr>
          <p:cNvPr id="920" name="Shape 920"/>
          <p:cNvSpPr/>
          <p:nvPr/>
        </p:nvSpPr>
        <p:spPr>
          <a:xfrm>
            <a:off x="6710876" y="6565038"/>
            <a:ext cx="3177680" cy="575296"/>
          </a:xfrm>
          <a:custGeom>
            <a:avLst/>
            <a:gdLst/>
            <a:ahLst/>
            <a:cxnLst>
              <a:cxn ang="0">
                <a:pos x="wd2" y="hd2"/>
              </a:cxn>
              <a:cxn ang="5400000">
                <a:pos x="wd2" y="hd2"/>
              </a:cxn>
              <a:cxn ang="10800000">
                <a:pos x="wd2" y="hd2"/>
              </a:cxn>
              <a:cxn ang="16200000">
                <a:pos x="wd2" y="hd2"/>
              </a:cxn>
            </a:cxnLst>
            <a:rect l="0" t="0" r="r" b="b"/>
            <a:pathLst>
              <a:path w="21600" h="16217" fill="norm" stroke="1" extrusionOk="0">
                <a:moveTo>
                  <a:pt x="21600" y="2031"/>
                </a:moveTo>
                <a:cubicBezTo>
                  <a:pt x="14289" y="21600"/>
                  <a:pt x="7089" y="20923"/>
                  <a:pt x="0" y="0"/>
                </a:cubicBezTo>
              </a:path>
            </a:pathLst>
          </a:custGeom>
          <a:ln w="50800">
            <a:solidFill>
              <a:srgbClr val="FFFFFF"/>
            </a:solidFill>
            <a:miter lim="400000"/>
          </a:ln>
        </p:spPr>
        <p:txBody>
          <a:bodyPr/>
          <a:lstStyle/>
          <a:p>
            <a:pPr/>
          </a:p>
        </p:txBody>
      </p:sp>
      <p:sp>
        <p:nvSpPr>
          <p:cNvPr id="919" name="Shape 919"/>
          <p:cNvSpPr/>
          <p:nvPr/>
        </p:nvSpPr>
        <p:spPr>
          <a:xfrm flipV="1">
            <a:off x="9620705" y="6531974"/>
            <a:ext cx="447202" cy="27086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24" name="Shape 924"/>
          <p:cNvSpPr/>
          <p:nvPr>
            <p:ph type="title"/>
          </p:nvPr>
        </p:nvSpPr>
        <p:spPr>
          <a:prstGeom prst="rect">
            <a:avLst/>
          </a:prstGeom>
        </p:spPr>
        <p:txBody>
          <a:bodyPr/>
          <a:lstStyle>
            <a:lvl1pPr defTabSz="508254">
              <a:defRPr sz="6960">
                <a:latin typeface="+mj-lt"/>
                <a:ea typeface="+mj-ea"/>
                <a:cs typeface="+mj-cs"/>
                <a:sym typeface="Menlo"/>
              </a:defRPr>
            </a:lvl1pPr>
          </a:lstStyle>
          <a:p>
            <a:pPr/>
            <a:r>
              <a:t>Removing from Doubly Linked List</a:t>
            </a:r>
          </a:p>
        </p:txBody>
      </p:sp>
      <p:sp>
        <p:nvSpPr>
          <p:cNvPr id="925" name="Shape 925"/>
          <p:cNvSpPr/>
          <p:nvPr/>
        </p:nvSpPr>
        <p:spPr>
          <a:xfrm>
            <a:off x="2178757" y="2670763"/>
            <a:ext cx="864728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Remove 9 from the following DLL</a:t>
            </a:r>
          </a:p>
        </p:txBody>
      </p:sp>
      <p:sp>
        <p:nvSpPr>
          <p:cNvPr id="926" name="Shape 926"/>
          <p:cNvSpPr/>
          <p:nvPr/>
        </p:nvSpPr>
        <p:spPr>
          <a:xfrm>
            <a:off x="1622267" y="5798198"/>
            <a:ext cx="819855" cy="8198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927" name="Shape 927"/>
          <p:cNvSpPr/>
          <p:nvPr/>
        </p:nvSpPr>
        <p:spPr>
          <a:xfrm>
            <a:off x="3711362" y="5798198"/>
            <a:ext cx="819854" cy="8198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928" name="Shape 928"/>
          <p:cNvSpPr/>
          <p:nvPr/>
        </p:nvSpPr>
        <p:spPr>
          <a:xfrm>
            <a:off x="2032194" y="4902834"/>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929" name="Shape 929"/>
          <p:cNvSpPr/>
          <p:nvPr/>
        </p:nvSpPr>
        <p:spPr>
          <a:xfrm>
            <a:off x="1424529" y="4205023"/>
            <a:ext cx="121533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pPr/>
            <a:r>
              <a:t>Head</a:t>
            </a:r>
          </a:p>
        </p:txBody>
      </p:sp>
      <p:sp>
        <p:nvSpPr>
          <p:cNvPr id="930" name="Shape 930"/>
          <p:cNvSpPr/>
          <p:nvPr/>
        </p:nvSpPr>
        <p:spPr>
          <a:xfrm>
            <a:off x="2843127" y="62081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931" name="Shape 931"/>
          <p:cNvSpPr/>
          <p:nvPr/>
        </p:nvSpPr>
        <p:spPr>
          <a:xfrm>
            <a:off x="5800456" y="5798198"/>
            <a:ext cx="819855" cy="8198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932" name="Shape 932"/>
          <p:cNvSpPr/>
          <p:nvPr/>
        </p:nvSpPr>
        <p:spPr>
          <a:xfrm>
            <a:off x="7889550" y="5798198"/>
            <a:ext cx="819855" cy="819854"/>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933" name="Shape 933"/>
          <p:cNvSpPr/>
          <p:nvPr/>
        </p:nvSpPr>
        <p:spPr>
          <a:xfrm>
            <a:off x="9978645" y="5798198"/>
            <a:ext cx="819854" cy="8198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934" name="Shape 934"/>
          <p:cNvSpPr/>
          <p:nvPr/>
        </p:nvSpPr>
        <p:spPr>
          <a:xfrm>
            <a:off x="10388571" y="4758970"/>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935" name="Shape 935"/>
          <p:cNvSpPr/>
          <p:nvPr/>
        </p:nvSpPr>
        <p:spPr>
          <a:xfrm>
            <a:off x="9780906" y="4061160"/>
            <a:ext cx="12153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pPr/>
            <a:r>
              <a:t>Tail</a:t>
            </a:r>
          </a:p>
        </p:txBody>
      </p:sp>
      <p:sp>
        <p:nvSpPr>
          <p:cNvPr id="936" name="Shape 936"/>
          <p:cNvSpPr/>
          <p:nvPr/>
        </p:nvSpPr>
        <p:spPr>
          <a:xfrm flipH="1">
            <a:off x="2674862" y="6208124"/>
            <a:ext cx="434966"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937" name="Shape 937"/>
          <p:cNvSpPr/>
          <p:nvPr/>
        </p:nvSpPr>
        <p:spPr>
          <a:xfrm>
            <a:off x="4932221"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938" name="Shape 938"/>
          <p:cNvSpPr/>
          <p:nvPr/>
        </p:nvSpPr>
        <p:spPr>
          <a:xfrm flipH="1">
            <a:off x="4763957" y="6208124"/>
            <a:ext cx="43496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939" name="Shape 939"/>
          <p:cNvSpPr/>
          <p:nvPr/>
        </p:nvSpPr>
        <p:spPr>
          <a:xfrm flipH="1">
            <a:off x="6853051" y="6208124"/>
            <a:ext cx="60323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940" name="Shape 940"/>
          <p:cNvSpPr/>
          <p:nvPr/>
        </p:nvSpPr>
        <p:spPr>
          <a:xfrm>
            <a:off x="9110409"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941" name="Shape 941"/>
          <p:cNvSpPr/>
          <p:nvPr/>
        </p:nvSpPr>
        <p:spPr>
          <a:xfrm flipH="1" flipV="1">
            <a:off x="6600894" y="6468474"/>
            <a:ext cx="319896" cy="23397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942" name="Shape 942"/>
          <p:cNvSpPr/>
          <p:nvPr/>
        </p:nvSpPr>
        <p:spPr>
          <a:xfrm flipV="1">
            <a:off x="8299477" y="6731662"/>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943" name="Shape 943"/>
          <p:cNvSpPr/>
          <p:nvPr/>
        </p:nvSpPr>
        <p:spPr>
          <a:xfrm>
            <a:off x="7691812" y="7627025"/>
            <a:ext cx="12153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trav</a:t>
            </a:r>
          </a:p>
        </p:txBody>
      </p:sp>
      <p:sp>
        <p:nvSpPr>
          <p:cNvPr id="946" name="Shape 946"/>
          <p:cNvSpPr/>
          <p:nvPr/>
        </p:nvSpPr>
        <p:spPr>
          <a:xfrm>
            <a:off x="6710876" y="6565038"/>
            <a:ext cx="3177680" cy="575296"/>
          </a:xfrm>
          <a:custGeom>
            <a:avLst/>
            <a:gdLst/>
            <a:ahLst/>
            <a:cxnLst>
              <a:cxn ang="0">
                <a:pos x="wd2" y="hd2"/>
              </a:cxn>
              <a:cxn ang="5400000">
                <a:pos x="wd2" y="hd2"/>
              </a:cxn>
              <a:cxn ang="10800000">
                <a:pos x="wd2" y="hd2"/>
              </a:cxn>
              <a:cxn ang="16200000">
                <a:pos x="wd2" y="hd2"/>
              </a:cxn>
            </a:cxnLst>
            <a:rect l="0" t="0" r="r" b="b"/>
            <a:pathLst>
              <a:path w="21600" h="16217" fill="norm" stroke="1" extrusionOk="0">
                <a:moveTo>
                  <a:pt x="21600" y="2031"/>
                </a:moveTo>
                <a:cubicBezTo>
                  <a:pt x="14289" y="21600"/>
                  <a:pt x="7089" y="20923"/>
                  <a:pt x="0" y="0"/>
                </a:cubicBezTo>
              </a:path>
            </a:pathLst>
          </a:custGeom>
          <a:ln w="50800">
            <a:solidFill>
              <a:srgbClr val="FFFFFF"/>
            </a:solidFill>
            <a:miter lim="400000"/>
          </a:ln>
        </p:spPr>
        <p:txBody>
          <a:bodyPr/>
          <a:lstStyle/>
          <a:p>
            <a:pPr/>
          </a:p>
        </p:txBody>
      </p:sp>
      <p:sp>
        <p:nvSpPr>
          <p:cNvPr id="945" name="Shape 945"/>
          <p:cNvSpPr/>
          <p:nvPr/>
        </p:nvSpPr>
        <p:spPr>
          <a:xfrm flipV="1">
            <a:off x="9620705" y="6531974"/>
            <a:ext cx="447202" cy="27086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50" name="Shape 950"/>
          <p:cNvSpPr/>
          <p:nvPr>
            <p:ph type="title"/>
          </p:nvPr>
        </p:nvSpPr>
        <p:spPr>
          <a:prstGeom prst="rect">
            <a:avLst/>
          </a:prstGeom>
        </p:spPr>
        <p:txBody>
          <a:bodyPr/>
          <a:lstStyle>
            <a:lvl1pPr defTabSz="508254">
              <a:defRPr sz="6960">
                <a:latin typeface="+mj-lt"/>
                <a:ea typeface="+mj-ea"/>
                <a:cs typeface="+mj-cs"/>
                <a:sym typeface="Menlo"/>
              </a:defRPr>
            </a:lvl1pPr>
          </a:lstStyle>
          <a:p>
            <a:pPr/>
            <a:r>
              <a:t>Removing from Doubly Linked List</a:t>
            </a:r>
          </a:p>
        </p:txBody>
      </p:sp>
      <p:sp>
        <p:nvSpPr>
          <p:cNvPr id="951" name="Shape 951"/>
          <p:cNvSpPr/>
          <p:nvPr/>
        </p:nvSpPr>
        <p:spPr>
          <a:xfrm>
            <a:off x="2178757" y="2670763"/>
            <a:ext cx="864728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Remove 9 from the following DLL</a:t>
            </a:r>
          </a:p>
        </p:txBody>
      </p:sp>
      <p:sp>
        <p:nvSpPr>
          <p:cNvPr id="952" name="Shape 952"/>
          <p:cNvSpPr/>
          <p:nvPr/>
        </p:nvSpPr>
        <p:spPr>
          <a:xfrm>
            <a:off x="1622267" y="5798198"/>
            <a:ext cx="819855" cy="8198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953" name="Shape 953"/>
          <p:cNvSpPr/>
          <p:nvPr/>
        </p:nvSpPr>
        <p:spPr>
          <a:xfrm>
            <a:off x="3711362" y="5798198"/>
            <a:ext cx="819854" cy="8198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954" name="Shape 954"/>
          <p:cNvSpPr/>
          <p:nvPr/>
        </p:nvSpPr>
        <p:spPr>
          <a:xfrm>
            <a:off x="2032194" y="4902834"/>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955" name="Shape 955"/>
          <p:cNvSpPr/>
          <p:nvPr/>
        </p:nvSpPr>
        <p:spPr>
          <a:xfrm>
            <a:off x="1424529" y="4205023"/>
            <a:ext cx="121533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pPr/>
            <a:r>
              <a:t>Head</a:t>
            </a:r>
          </a:p>
        </p:txBody>
      </p:sp>
      <p:sp>
        <p:nvSpPr>
          <p:cNvPr id="956" name="Shape 956"/>
          <p:cNvSpPr/>
          <p:nvPr/>
        </p:nvSpPr>
        <p:spPr>
          <a:xfrm>
            <a:off x="2843127" y="62081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957" name="Shape 957"/>
          <p:cNvSpPr/>
          <p:nvPr/>
        </p:nvSpPr>
        <p:spPr>
          <a:xfrm>
            <a:off x="5800456" y="5798198"/>
            <a:ext cx="819855" cy="8198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958" name="Shape 958"/>
          <p:cNvSpPr/>
          <p:nvPr/>
        </p:nvSpPr>
        <p:spPr>
          <a:xfrm>
            <a:off x="9978645" y="5798198"/>
            <a:ext cx="819854" cy="8198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959" name="Shape 959"/>
          <p:cNvSpPr/>
          <p:nvPr/>
        </p:nvSpPr>
        <p:spPr>
          <a:xfrm>
            <a:off x="10388571" y="4758970"/>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960" name="Shape 960"/>
          <p:cNvSpPr/>
          <p:nvPr/>
        </p:nvSpPr>
        <p:spPr>
          <a:xfrm>
            <a:off x="9780906" y="4061160"/>
            <a:ext cx="12153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pPr/>
            <a:r>
              <a:t>Tail</a:t>
            </a:r>
          </a:p>
        </p:txBody>
      </p:sp>
      <p:sp>
        <p:nvSpPr>
          <p:cNvPr id="961" name="Shape 961"/>
          <p:cNvSpPr/>
          <p:nvPr/>
        </p:nvSpPr>
        <p:spPr>
          <a:xfrm flipH="1">
            <a:off x="2674862" y="6208124"/>
            <a:ext cx="434966"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962" name="Shape 962"/>
          <p:cNvSpPr/>
          <p:nvPr/>
        </p:nvSpPr>
        <p:spPr>
          <a:xfrm>
            <a:off x="4932221"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963" name="Shape 963"/>
          <p:cNvSpPr/>
          <p:nvPr/>
        </p:nvSpPr>
        <p:spPr>
          <a:xfrm flipH="1">
            <a:off x="4763957" y="6208124"/>
            <a:ext cx="43496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964" name="Shape 964"/>
          <p:cNvSpPr/>
          <p:nvPr/>
        </p:nvSpPr>
        <p:spPr>
          <a:xfrm flipH="1" flipV="1">
            <a:off x="6600894" y="6468474"/>
            <a:ext cx="319896" cy="23397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967" name="Shape 967"/>
          <p:cNvSpPr/>
          <p:nvPr/>
        </p:nvSpPr>
        <p:spPr>
          <a:xfrm>
            <a:off x="6710876" y="6565038"/>
            <a:ext cx="3177680" cy="575296"/>
          </a:xfrm>
          <a:custGeom>
            <a:avLst/>
            <a:gdLst/>
            <a:ahLst/>
            <a:cxnLst>
              <a:cxn ang="0">
                <a:pos x="wd2" y="hd2"/>
              </a:cxn>
              <a:cxn ang="5400000">
                <a:pos x="wd2" y="hd2"/>
              </a:cxn>
              <a:cxn ang="10800000">
                <a:pos x="wd2" y="hd2"/>
              </a:cxn>
              <a:cxn ang="16200000">
                <a:pos x="wd2" y="hd2"/>
              </a:cxn>
            </a:cxnLst>
            <a:rect l="0" t="0" r="r" b="b"/>
            <a:pathLst>
              <a:path w="21600" h="16217" fill="norm" stroke="1" extrusionOk="0">
                <a:moveTo>
                  <a:pt x="21600" y="2031"/>
                </a:moveTo>
                <a:cubicBezTo>
                  <a:pt x="14289" y="21600"/>
                  <a:pt x="7089" y="20923"/>
                  <a:pt x="0" y="0"/>
                </a:cubicBezTo>
              </a:path>
            </a:pathLst>
          </a:custGeom>
          <a:ln w="50800">
            <a:solidFill>
              <a:srgbClr val="FFFFFF"/>
            </a:solidFill>
            <a:miter lim="400000"/>
          </a:ln>
        </p:spPr>
        <p:txBody>
          <a:bodyPr/>
          <a:lstStyle/>
          <a:p>
            <a:pPr/>
          </a:p>
        </p:txBody>
      </p:sp>
      <p:sp>
        <p:nvSpPr>
          <p:cNvPr id="966" name="Shape 966"/>
          <p:cNvSpPr/>
          <p:nvPr/>
        </p:nvSpPr>
        <p:spPr>
          <a:xfrm flipV="1">
            <a:off x="9620705" y="6531974"/>
            <a:ext cx="447202" cy="27086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71" name="Shape 971"/>
          <p:cNvSpPr/>
          <p:nvPr>
            <p:ph type="title"/>
          </p:nvPr>
        </p:nvSpPr>
        <p:spPr>
          <a:prstGeom prst="rect">
            <a:avLst/>
          </a:prstGeom>
        </p:spPr>
        <p:txBody>
          <a:bodyPr/>
          <a:lstStyle>
            <a:lvl1pPr defTabSz="508254">
              <a:defRPr sz="6960">
                <a:latin typeface="+mj-lt"/>
                <a:ea typeface="+mj-ea"/>
                <a:cs typeface="+mj-cs"/>
                <a:sym typeface="Menlo"/>
              </a:defRPr>
            </a:lvl1pPr>
          </a:lstStyle>
          <a:p>
            <a:pPr/>
            <a:r>
              <a:t>Removing from Doubly Linked List</a:t>
            </a:r>
          </a:p>
        </p:txBody>
      </p:sp>
      <p:sp>
        <p:nvSpPr>
          <p:cNvPr id="972" name="Shape 972"/>
          <p:cNvSpPr/>
          <p:nvPr/>
        </p:nvSpPr>
        <p:spPr>
          <a:xfrm>
            <a:off x="2178757" y="2670763"/>
            <a:ext cx="864728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Remove 9 from the following DLL</a:t>
            </a:r>
          </a:p>
        </p:txBody>
      </p:sp>
      <p:sp>
        <p:nvSpPr>
          <p:cNvPr id="973" name="Shape 973"/>
          <p:cNvSpPr/>
          <p:nvPr/>
        </p:nvSpPr>
        <p:spPr>
          <a:xfrm>
            <a:off x="1622267" y="5798198"/>
            <a:ext cx="819855" cy="8198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974" name="Shape 974"/>
          <p:cNvSpPr/>
          <p:nvPr/>
        </p:nvSpPr>
        <p:spPr>
          <a:xfrm>
            <a:off x="3711362" y="5798198"/>
            <a:ext cx="819854" cy="8198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975" name="Shape 975"/>
          <p:cNvSpPr/>
          <p:nvPr/>
        </p:nvSpPr>
        <p:spPr>
          <a:xfrm>
            <a:off x="2032194" y="4902834"/>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976" name="Shape 976"/>
          <p:cNvSpPr/>
          <p:nvPr/>
        </p:nvSpPr>
        <p:spPr>
          <a:xfrm>
            <a:off x="1424529" y="4205023"/>
            <a:ext cx="121533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pPr/>
            <a:r>
              <a:t>Head</a:t>
            </a:r>
          </a:p>
        </p:txBody>
      </p:sp>
      <p:sp>
        <p:nvSpPr>
          <p:cNvPr id="977" name="Shape 977"/>
          <p:cNvSpPr/>
          <p:nvPr/>
        </p:nvSpPr>
        <p:spPr>
          <a:xfrm>
            <a:off x="2843127" y="62081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978" name="Shape 978"/>
          <p:cNvSpPr/>
          <p:nvPr/>
        </p:nvSpPr>
        <p:spPr>
          <a:xfrm>
            <a:off x="5800456" y="5798198"/>
            <a:ext cx="819855" cy="8198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979" name="Shape 979"/>
          <p:cNvSpPr/>
          <p:nvPr/>
        </p:nvSpPr>
        <p:spPr>
          <a:xfrm>
            <a:off x="7889550" y="5798198"/>
            <a:ext cx="819855" cy="8198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980" name="Shape 980"/>
          <p:cNvSpPr/>
          <p:nvPr/>
        </p:nvSpPr>
        <p:spPr>
          <a:xfrm>
            <a:off x="8299477" y="4815778"/>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981" name="Shape 981"/>
          <p:cNvSpPr/>
          <p:nvPr/>
        </p:nvSpPr>
        <p:spPr>
          <a:xfrm>
            <a:off x="7691812" y="4117968"/>
            <a:ext cx="12153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pPr/>
            <a:r>
              <a:t>Tail</a:t>
            </a:r>
          </a:p>
        </p:txBody>
      </p:sp>
      <p:sp>
        <p:nvSpPr>
          <p:cNvPr id="982" name="Shape 982"/>
          <p:cNvSpPr/>
          <p:nvPr/>
        </p:nvSpPr>
        <p:spPr>
          <a:xfrm flipH="1">
            <a:off x="2674862" y="6208124"/>
            <a:ext cx="434966"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983" name="Shape 983"/>
          <p:cNvSpPr/>
          <p:nvPr/>
        </p:nvSpPr>
        <p:spPr>
          <a:xfrm>
            <a:off x="4932221"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984" name="Shape 984"/>
          <p:cNvSpPr/>
          <p:nvPr/>
        </p:nvSpPr>
        <p:spPr>
          <a:xfrm flipH="1">
            <a:off x="4763957" y="6208124"/>
            <a:ext cx="43496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985" name="Shape 985"/>
          <p:cNvSpPr/>
          <p:nvPr/>
        </p:nvSpPr>
        <p:spPr>
          <a:xfrm>
            <a:off x="7021316" y="62081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986" name="Shape 986"/>
          <p:cNvSpPr/>
          <p:nvPr/>
        </p:nvSpPr>
        <p:spPr>
          <a:xfrm flipH="1">
            <a:off x="6853052" y="6208124"/>
            <a:ext cx="43496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90" name="Shape 990"/>
          <p:cNvSpPr/>
          <p:nvPr>
            <p:ph type="ctrTitle"/>
          </p:nvPr>
        </p:nvSpPr>
        <p:spPr>
          <a:xfrm>
            <a:off x="1359520" y="3018085"/>
            <a:ext cx="10285760" cy="3717430"/>
          </a:xfrm>
          <a:prstGeom prst="rect">
            <a:avLst/>
          </a:prstGeom>
        </p:spPr>
        <p:txBody>
          <a:bodyPr anchor="ctr"/>
          <a:lstStyle/>
          <a:p>
            <a:pPr>
              <a:defRPr sz="11000"/>
            </a:pPr>
            <a:r>
              <a:t>Complexity</a:t>
            </a:r>
          </a:p>
          <a:p>
            <a:pPr>
              <a:defRPr sz="11000"/>
            </a:pPr>
            <a:r>
              <a:t>Analysis</a:t>
            </a:r>
          </a:p>
        </p:txBody>
      </p:sp>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94" name="Shape 994"/>
          <p:cNvSpPr/>
          <p:nvPr>
            <p:ph type="ctrTitle"/>
          </p:nvPr>
        </p:nvSpPr>
        <p:spPr>
          <a:xfrm>
            <a:off x="2373535" y="360461"/>
            <a:ext cx="8257730" cy="1468339"/>
          </a:xfrm>
          <a:prstGeom prst="rect">
            <a:avLst/>
          </a:prstGeom>
        </p:spPr>
        <p:txBody>
          <a:bodyPr anchor="ctr"/>
          <a:lstStyle/>
          <a:p>
            <a:pPr/>
            <a:r>
              <a:t>Complexity</a:t>
            </a:r>
          </a:p>
        </p:txBody>
      </p:sp>
      <p:graphicFrame>
        <p:nvGraphicFramePr>
          <p:cNvPr id="995" name="Table 995"/>
          <p:cNvGraphicFramePr/>
          <p:nvPr/>
        </p:nvGraphicFramePr>
        <p:xfrm>
          <a:off x="1073149" y="2874019"/>
          <a:ext cx="11101935" cy="6469362"/>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3696411"/>
                <a:gridCol w="3696411"/>
                <a:gridCol w="3696411"/>
              </a:tblGrid>
              <a:tr h="2152220">
                <a:tc>
                  <a:txBody>
                    <a:bodyPr/>
                    <a:lstStyle/>
                    <a:p>
                      <a:pPr defTabSz="914400">
                        <a:defRPr>
                          <a:solidFill>
                            <a:srgbClr val="000000"/>
                          </a:solidFill>
                        </a:defRPr>
                      </a:pPr>
                      <a:r>
                        <a:rPr b="1" sz="4000">
                          <a:solidFill>
                            <a:srgbClr val="FFFFFF"/>
                          </a:solidFill>
                          <a:latin typeface="+mj-lt"/>
                          <a:ea typeface="+mj-ea"/>
                          <a:cs typeface="+mj-cs"/>
                          <a:sym typeface="Menlo"/>
                        </a:rPr>
                        <a:t>Search</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4000">
                          <a:solidFill>
                            <a:schemeClr val="accent4">
                              <a:hueOff val="102361"/>
                              <a:satOff val="14118"/>
                              <a:lumOff val="10675"/>
                            </a:schemeClr>
                          </a:solidFill>
                          <a:latin typeface="+mj-lt"/>
                          <a:ea typeface="+mj-ea"/>
                          <a:cs typeface="+mj-cs"/>
                          <a:sym typeface="Menlo"/>
                        </a:rPr>
                        <a:t>O(n)</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sz="4000">
                          <a:solidFill>
                            <a:schemeClr val="accent4">
                              <a:hueOff val="102361"/>
                              <a:satOff val="14118"/>
                              <a:lumOff val="10675"/>
                            </a:schemeClr>
                          </a:solidFill>
                          <a:latin typeface="+mj-lt"/>
                          <a:ea typeface="+mj-ea"/>
                          <a:cs typeface="+mj-cs"/>
                          <a:sym typeface="Menlo"/>
                        </a:rPr>
                        <a:t>O(n)</a:t>
                      </a:r>
                    </a:p>
                  </a:txBody>
                  <a:tcPr marL="50800" marR="50800" marT="50800" marB="50800" anchor="ctr" anchorCtr="0" horzOverflow="overflow">
                    <a:lnR w="12700">
                      <a:solidFill>
                        <a:srgbClr val="D6D6D6"/>
                      </a:solidFill>
                      <a:miter lim="400000"/>
                    </a:lnR>
                    <a:lnT w="12700">
                      <a:solidFill>
                        <a:srgbClr val="D6D6D6"/>
                      </a:solidFill>
                      <a:miter lim="400000"/>
                    </a:lnT>
                  </a:tcPr>
                </a:tc>
              </a:tr>
              <a:tr h="2152220">
                <a:tc>
                  <a:txBody>
                    <a:bodyPr/>
                    <a:lstStyle/>
                    <a:p>
                      <a:pPr defTabSz="914400">
                        <a:defRPr>
                          <a:solidFill>
                            <a:srgbClr val="000000"/>
                          </a:solidFill>
                        </a:defRPr>
                      </a:pPr>
                      <a:r>
                        <a:rPr b="1" sz="4000">
                          <a:solidFill>
                            <a:srgbClr val="FFFFFF"/>
                          </a:solidFill>
                          <a:latin typeface="+mj-lt"/>
                          <a:ea typeface="+mj-ea"/>
                          <a:cs typeface="+mj-cs"/>
                          <a:sym typeface="Menlo"/>
                        </a:rPr>
                        <a:t>Insert at head</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4000">
                          <a:solidFill>
                            <a:schemeClr val="accent3">
                              <a:hueOff val="-499813"/>
                              <a:satOff val="-5228"/>
                              <a:lumOff val="24899"/>
                            </a:schemeClr>
                          </a:solidFill>
                          <a:latin typeface="+mj-lt"/>
                          <a:ea typeface="+mj-ea"/>
                          <a:cs typeface="+mj-cs"/>
                          <a:sym typeface="Menlo"/>
                        </a:rPr>
                        <a:t>O(1)</a:t>
                      </a:r>
                    </a:p>
                  </a:txBody>
                  <a:tcPr marL="50800" marR="50800" marT="50800" marB="50800" anchor="ctr" anchorCtr="0" horzOverflow="overflow"/>
                </a:tc>
                <a:tc>
                  <a:txBody>
                    <a:bodyPr/>
                    <a:lstStyle/>
                    <a:p>
                      <a:pPr defTabSz="914400">
                        <a:defRPr>
                          <a:solidFill>
                            <a:srgbClr val="000000"/>
                          </a:solidFill>
                        </a:defRPr>
                      </a:pPr>
                      <a:r>
                        <a:rPr sz="4000">
                          <a:solidFill>
                            <a:schemeClr val="accent3">
                              <a:hueOff val="-499813"/>
                              <a:satOff val="-5228"/>
                              <a:lumOff val="24899"/>
                            </a:schemeClr>
                          </a:solidFill>
                          <a:latin typeface="+mj-lt"/>
                          <a:ea typeface="+mj-ea"/>
                          <a:cs typeface="+mj-cs"/>
                          <a:sym typeface="Menlo"/>
                        </a:rPr>
                        <a:t>O(1)</a:t>
                      </a:r>
                    </a:p>
                  </a:txBody>
                  <a:tcPr marL="50800" marR="50800" marT="50800" marB="50800" anchor="ctr" anchorCtr="0" horzOverflow="overflow">
                    <a:lnR w="12700">
                      <a:solidFill>
                        <a:srgbClr val="D6D6D6"/>
                      </a:solidFill>
                      <a:miter lim="400000"/>
                    </a:lnR>
                  </a:tcPr>
                </a:tc>
              </a:tr>
              <a:tr h="2152220">
                <a:tc>
                  <a:txBody>
                    <a:bodyPr/>
                    <a:lstStyle/>
                    <a:p>
                      <a:pPr defTabSz="914400">
                        <a:defRPr>
                          <a:solidFill>
                            <a:srgbClr val="000000"/>
                          </a:solidFill>
                        </a:defRPr>
                      </a:pPr>
                      <a:r>
                        <a:rPr b="1" sz="4000">
                          <a:solidFill>
                            <a:srgbClr val="FFFFFF"/>
                          </a:solidFill>
                          <a:latin typeface="+mj-lt"/>
                          <a:ea typeface="+mj-ea"/>
                          <a:cs typeface="+mj-cs"/>
                          <a:sym typeface="Menlo"/>
                        </a:rPr>
                        <a:t>Insert at tail</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4000">
                          <a:solidFill>
                            <a:schemeClr val="accent3">
                              <a:hueOff val="-499813"/>
                              <a:satOff val="-5228"/>
                              <a:lumOff val="24899"/>
                            </a:schemeClr>
                          </a:solidFill>
                          <a:latin typeface="+mj-lt"/>
                          <a:ea typeface="+mj-ea"/>
                          <a:cs typeface="+mj-cs"/>
                          <a:sym typeface="Menlo"/>
                        </a:rPr>
                        <a:t>O(1)</a:t>
                      </a: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sz="4000">
                          <a:solidFill>
                            <a:schemeClr val="accent3">
                              <a:hueOff val="-499813"/>
                              <a:satOff val="-5228"/>
                              <a:lumOff val="24899"/>
                            </a:schemeClr>
                          </a:solidFill>
                          <a:latin typeface="+mj-lt"/>
                          <a:ea typeface="+mj-ea"/>
                          <a:cs typeface="+mj-cs"/>
                          <a:sym typeface="Menlo"/>
                        </a:rPr>
                        <a:t>O(1)</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996" name="Shape 996"/>
          <p:cNvSpPr/>
          <p:nvPr/>
        </p:nvSpPr>
        <p:spPr>
          <a:xfrm>
            <a:off x="5053669" y="2087884"/>
            <a:ext cx="2897462"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vl1pPr>
          </a:lstStyle>
          <a:p>
            <a:pPr/>
            <a:r>
              <a:t>Singly Linked</a:t>
            </a:r>
          </a:p>
        </p:txBody>
      </p:sp>
      <p:sp>
        <p:nvSpPr>
          <p:cNvPr id="997" name="Shape 997"/>
          <p:cNvSpPr/>
          <p:nvPr/>
        </p:nvSpPr>
        <p:spPr>
          <a:xfrm>
            <a:off x="8774769" y="2087884"/>
            <a:ext cx="2897462"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vl1pPr>
          </a:lstStyle>
          <a:p>
            <a:pPr/>
            <a:r>
              <a:t>Doubly Linked</a:t>
            </a:r>
          </a:p>
        </p:txBody>
      </p:sp>
    </p:spTree>
  </p:cSld>
  <p:clrMapOvr>
    <a:masterClrMapping/>
  </p:clrMapOvr>
  <p:transition xmlns:p14="http://schemas.microsoft.com/office/powerpoint/2010/main" spd="med" advClick="1"/>
</p:sld>
</file>

<file path=ppt/slides/slide4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1001" name="Table 1001"/>
          <p:cNvGraphicFramePr/>
          <p:nvPr/>
        </p:nvGraphicFramePr>
        <p:xfrm>
          <a:off x="1073149" y="2874019"/>
          <a:ext cx="11101935" cy="6469362"/>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3696411"/>
                <a:gridCol w="3696411"/>
                <a:gridCol w="3696411"/>
              </a:tblGrid>
              <a:tr h="2152220">
                <a:tc>
                  <a:txBody>
                    <a:bodyPr/>
                    <a:lstStyle/>
                    <a:p>
                      <a:pPr defTabSz="914400">
                        <a:defRPr>
                          <a:solidFill>
                            <a:srgbClr val="000000"/>
                          </a:solidFill>
                        </a:defRPr>
                      </a:pPr>
                      <a:r>
                        <a:rPr b="1" sz="4000">
                          <a:solidFill>
                            <a:srgbClr val="FFFFFF"/>
                          </a:solidFill>
                          <a:latin typeface="+mj-lt"/>
                          <a:ea typeface="+mj-ea"/>
                          <a:cs typeface="+mj-cs"/>
                          <a:sym typeface="Menlo"/>
                        </a:rPr>
                        <a:t>Remove at head</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4000">
                          <a:solidFill>
                            <a:schemeClr val="accent3">
                              <a:hueOff val="-499813"/>
                              <a:satOff val="-5228"/>
                              <a:lumOff val="24899"/>
                            </a:schemeClr>
                          </a:solidFill>
                          <a:latin typeface="+mj-lt"/>
                          <a:ea typeface="+mj-ea"/>
                          <a:cs typeface="+mj-cs"/>
                          <a:sym typeface="Menlo"/>
                        </a:rPr>
                        <a:t>O(1)</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sz="4000">
                          <a:solidFill>
                            <a:schemeClr val="accent3">
                              <a:hueOff val="-499813"/>
                              <a:satOff val="-5228"/>
                              <a:lumOff val="24899"/>
                            </a:schemeClr>
                          </a:solidFill>
                          <a:latin typeface="+mj-lt"/>
                          <a:ea typeface="+mj-ea"/>
                          <a:cs typeface="+mj-cs"/>
                          <a:sym typeface="Menlo"/>
                        </a:rPr>
                        <a:t>O(1)</a:t>
                      </a:r>
                    </a:p>
                  </a:txBody>
                  <a:tcPr marL="50800" marR="50800" marT="50800" marB="50800" anchor="ctr" anchorCtr="0" horzOverflow="overflow">
                    <a:lnR w="12700">
                      <a:solidFill>
                        <a:srgbClr val="D6D6D6"/>
                      </a:solidFill>
                      <a:miter lim="400000"/>
                    </a:lnR>
                    <a:lnT w="12700">
                      <a:solidFill>
                        <a:srgbClr val="D6D6D6"/>
                      </a:solidFill>
                      <a:miter lim="400000"/>
                    </a:lnT>
                  </a:tcPr>
                </a:tc>
              </a:tr>
              <a:tr h="2152220">
                <a:tc>
                  <a:txBody>
                    <a:bodyPr/>
                    <a:lstStyle/>
                    <a:p>
                      <a:pPr defTabSz="914400">
                        <a:defRPr>
                          <a:solidFill>
                            <a:srgbClr val="000000"/>
                          </a:solidFill>
                        </a:defRPr>
                      </a:pPr>
                      <a:r>
                        <a:rPr b="1" sz="4000">
                          <a:solidFill>
                            <a:srgbClr val="FFFFFF"/>
                          </a:solidFill>
                          <a:latin typeface="+mj-lt"/>
                          <a:ea typeface="+mj-ea"/>
                          <a:cs typeface="+mj-cs"/>
                          <a:sym typeface="Menlo"/>
                        </a:rPr>
                        <a:t>Remove at tail</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4000">
                          <a:solidFill>
                            <a:schemeClr val="accent4">
                              <a:hueOff val="102361"/>
                              <a:satOff val="14118"/>
                              <a:lumOff val="10675"/>
                            </a:schemeClr>
                          </a:solidFill>
                          <a:latin typeface="+mj-lt"/>
                          <a:ea typeface="+mj-ea"/>
                          <a:cs typeface="+mj-cs"/>
                          <a:sym typeface="Menlo"/>
                        </a:rPr>
                        <a:t>O(n)</a:t>
                      </a:r>
                    </a:p>
                  </a:txBody>
                  <a:tcPr marL="50800" marR="50800" marT="50800" marB="50800" anchor="ctr" anchorCtr="0" horzOverflow="overflow"/>
                </a:tc>
                <a:tc>
                  <a:txBody>
                    <a:bodyPr/>
                    <a:lstStyle/>
                    <a:p>
                      <a:pPr defTabSz="914400">
                        <a:defRPr>
                          <a:solidFill>
                            <a:srgbClr val="000000"/>
                          </a:solidFill>
                        </a:defRPr>
                      </a:pPr>
                      <a:r>
                        <a:rPr sz="4000">
                          <a:solidFill>
                            <a:schemeClr val="accent3">
                              <a:hueOff val="-499813"/>
                              <a:satOff val="-5228"/>
                              <a:lumOff val="24899"/>
                            </a:schemeClr>
                          </a:solidFill>
                          <a:latin typeface="+mj-lt"/>
                          <a:ea typeface="+mj-ea"/>
                          <a:cs typeface="+mj-cs"/>
                          <a:sym typeface="Menlo"/>
                        </a:rPr>
                        <a:t>O(1)</a:t>
                      </a:r>
                    </a:p>
                  </a:txBody>
                  <a:tcPr marL="50800" marR="50800" marT="50800" marB="50800" anchor="ctr" anchorCtr="0" horzOverflow="overflow">
                    <a:lnR w="12700">
                      <a:solidFill>
                        <a:srgbClr val="D6D6D6"/>
                      </a:solidFill>
                      <a:miter lim="400000"/>
                    </a:lnR>
                  </a:tcPr>
                </a:tc>
              </a:tr>
              <a:tr h="2152220">
                <a:tc>
                  <a:txBody>
                    <a:bodyPr/>
                    <a:lstStyle/>
                    <a:p>
                      <a:pPr defTabSz="914400">
                        <a:defRPr>
                          <a:solidFill>
                            <a:srgbClr val="000000"/>
                          </a:solidFill>
                        </a:defRPr>
                      </a:pPr>
                      <a:r>
                        <a:rPr b="1" sz="4000">
                          <a:solidFill>
                            <a:srgbClr val="FFFFFF"/>
                          </a:solidFill>
                          <a:latin typeface="+mj-lt"/>
                          <a:ea typeface="+mj-ea"/>
                          <a:cs typeface="+mj-cs"/>
                          <a:sym typeface="Menlo"/>
                        </a:rPr>
                        <a:t>Remove in middle</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4000">
                          <a:solidFill>
                            <a:schemeClr val="accent4">
                              <a:hueOff val="102361"/>
                              <a:satOff val="14118"/>
                              <a:lumOff val="10675"/>
                            </a:schemeClr>
                          </a:solidFill>
                          <a:latin typeface="+mj-lt"/>
                          <a:ea typeface="+mj-ea"/>
                          <a:cs typeface="+mj-cs"/>
                          <a:sym typeface="Menlo"/>
                        </a:rPr>
                        <a:t>O(n)</a:t>
                      </a: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sz="4000">
                          <a:solidFill>
                            <a:schemeClr val="accent4">
                              <a:hueOff val="102361"/>
                              <a:satOff val="14118"/>
                              <a:lumOff val="10675"/>
                            </a:schemeClr>
                          </a:solidFill>
                          <a:latin typeface="+mj-lt"/>
                          <a:ea typeface="+mj-ea"/>
                          <a:cs typeface="+mj-cs"/>
                          <a:sym typeface="Menlo"/>
                        </a:rPr>
                        <a:t>O(n)</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1002" name="Shape 1002"/>
          <p:cNvSpPr/>
          <p:nvPr/>
        </p:nvSpPr>
        <p:spPr>
          <a:xfrm>
            <a:off x="5053669" y="2087884"/>
            <a:ext cx="2897462"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vl1pPr>
          </a:lstStyle>
          <a:p>
            <a:pPr/>
            <a:r>
              <a:t>Singly Linked</a:t>
            </a:r>
          </a:p>
        </p:txBody>
      </p:sp>
      <p:sp>
        <p:nvSpPr>
          <p:cNvPr id="1003" name="Shape 1003"/>
          <p:cNvSpPr/>
          <p:nvPr/>
        </p:nvSpPr>
        <p:spPr>
          <a:xfrm>
            <a:off x="8774769" y="2087884"/>
            <a:ext cx="2897462"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vl1pPr>
          </a:lstStyle>
          <a:p>
            <a:pPr/>
            <a:r>
              <a:t>Doubly Linked</a:t>
            </a:r>
          </a:p>
        </p:txBody>
      </p:sp>
      <p:sp>
        <p:nvSpPr>
          <p:cNvPr id="1004" name="Shape 1004"/>
          <p:cNvSpPr/>
          <p:nvPr>
            <p:ph type="title"/>
          </p:nvPr>
        </p:nvSpPr>
        <p:spPr>
          <a:xfrm>
            <a:off x="2373535" y="360461"/>
            <a:ext cx="8257730" cy="1468339"/>
          </a:xfrm>
          <a:prstGeom prst="rect">
            <a:avLst/>
          </a:prstGeom>
        </p:spPr>
        <p:txBody>
          <a:bodyPr/>
          <a:lstStyle/>
          <a:p>
            <a:pPr/>
            <a:r>
              <a:t>Complexity</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2" name="Shape 162"/>
          <p:cNvSpPr/>
          <p:nvPr>
            <p:ph type="title"/>
          </p:nvPr>
        </p:nvSpPr>
        <p:spPr>
          <a:prstGeom prst="rect">
            <a:avLst/>
          </a:prstGeom>
        </p:spPr>
        <p:txBody>
          <a:bodyPr/>
          <a:lstStyle>
            <a:lvl1pPr defTabSz="508254">
              <a:defRPr sz="6960"/>
            </a:lvl1pPr>
          </a:lstStyle>
          <a:p>
            <a:pPr/>
            <a:r>
              <a:t>Where are linked lists used?</a:t>
            </a:r>
          </a:p>
        </p:txBody>
      </p:sp>
      <p:sp>
        <p:nvSpPr>
          <p:cNvPr id="163" name="Shape 163"/>
          <p:cNvSpPr/>
          <p:nvPr/>
        </p:nvSpPr>
        <p:spPr>
          <a:xfrm>
            <a:off x="1106301" y="2610360"/>
            <a:ext cx="10792199" cy="6858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374315" indent="-374315" algn="l">
              <a:buSzPct val="75000"/>
              <a:buChar char="•"/>
              <a:defRPr sz="3200"/>
            </a:pPr>
            <a:r>
              <a:t>Used in many List, Queue &amp; Stack implementations.</a:t>
            </a:r>
          </a:p>
          <a:p>
            <a:pPr marL="374315" indent="-374315" algn="l">
              <a:buSzPct val="75000"/>
              <a:buChar char="•"/>
              <a:defRPr sz="3200"/>
            </a:pPr>
          </a:p>
          <a:p>
            <a:pPr marL="374315" indent="-374315" algn="l">
              <a:buSzPct val="75000"/>
              <a:buChar char="•"/>
              <a:defRPr sz="3200"/>
            </a:pPr>
            <a:r>
              <a:t>Great for creating circular lists.</a:t>
            </a:r>
          </a:p>
          <a:p>
            <a:pPr marL="374315" indent="-374315" algn="l">
              <a:buSzPct val="75000"/>
              <a:buChar char="•"/>
              <a:defRPr sz="3200"/>
            </a:pPr>
          </a:p>
          <a:p>
            <a:pPr marL="374315" indent="-374315" algn="l">
              <a:buSzPct val="75000"/>
              <a:buChar char="•"/>
              <a:defRPr sz="3200"/>
            </a:pPr>
            <a:r>
              <a:t>Can easily model real world objects such as trains.</a:t>
            </a:r>
          </a:p>
          <a:p>
            <a:pPr marL="374315" indent="-374315" algn="l">
              <a:buSzPct val="75000"/>
              <a:buChar char="•"/>
              <a:defRPr sz="3200"/>
            </a:pPr>
          </a:p>
          <a:p>
            <a:pPr marL="374315" indent="-374315" algn="l">
              <a:buSzPct val="75000"/>
              <a:buChar char="•"/>
              <a:defRPr sz="3200"/>
            </a:pPr>
            <a:r>
              <a:t>Used in separate chaining, which is present certain Hashtable implementations to deal with hashing collisions.</a:t>
            </a:r>
          </a:p>
          <a:p>
            <a:pPr marL="374315" indent="-374315" algn="l">
              <a:buSzPct val="75000"/>
              <a:buChar char="•"/>
              <a:defRPr sz="3200"/>
            </a:pPr>
          </a:p>
          <a:p>
            <a:pPr marL="374315" indent="-374315" algn="l">
              <a:buSzPct val="75000"/>
              <a:buChar char="•"/>
              <a:defRPr sz="3200"/>
            </a:pPr>
            <a:r>
              <a:t>Often used in the implementation of adjacency lists for graphs.</a:t>
            </a:r>
          </a:p>
        </p:txBody>
      </p:sp>
    </p:spTree>
  </p:cSld>
  <p:clrMapOvr>
    <a:masterClrMapping/>
  </p:clrMapOvr>
  <p:transition xmlns:p14="http://schemas.microsoft.com/office/powerpoint/2010/main" spd="med" advClick="1"/>
</p:sld>
</file>

<file path=ppt/slides/slide5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08" name="Shape 1008"/>
          <p:cNvSpPr/>
          <p:nvPr>
            <p:ph type="ctrTitle"/>
          </p:nvPr>
        </p:nvSpPr>
        <p:spPr>
          <a:xfrm>
            <a:off x="1270000" y="373352"/>
            <a:ext cx="10464800" cy="3302001"/>
          </a:xfrm>
          <a:prstGeom prst="rect">
            <a:avLst/>
          </a:prstGeom>
        </p:spPr>
        <p:txBody>
          <a:bodyPr anchor="ctr"/>
          <a:lstStyle>
            <a:lvl1pPr defTabSz="525779">
              <a:defRPr sz="7200"/>
            </a:lvl1pPr>
          </a:lstStyle>
          <a:p>
            <a:pPr/>
            <a:r>
              <a:t>Implementation in next video </a:t>
            </a:r>
          </a:p>
        </p:txBody>
      </p:sp>
      <p:sp>
        <p:nvSpPr>
          <p:cNvPr id="1009" name="Shape 1009"/>
          <p:cNvSpPr/>
          <p:nvPr/>
        </p:nvSpPr>
        <p:spPr>
          <a:xfrm>
            <a:off x="1284169" y="9004299"/>
            <a:ext cx="10436462"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a:r>
              <a:t>Testing of this Linked List is thanks to Micah Stairs.</a:t>
            </a:r>
          </a:p>
        </p:txBody>
      </p:sp>
      <p:sp>
        <p:nvSpPr>
          <p:cNvPr id="1010" name="Shape 1010"/>
          <p:cNvSpPr/>
          <p:nvPr/>
        </p:nvSpPr>
        <p:spPr>
          <a:xfrm>
            <a:off x="1048259" y="6868954"/>
            <a:ext cx="10908282" cy="112102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defTabSz="309625">
              <a:defRPr sz="3498"/>
            </a:lvl1pPr>
          </a:lstStyle>
          <a:p>
            <a:pPr/>
            <a:r>
              <a:t>Implementation source code and tests can all be found at the following link:</a:t>
            </a:r>
          </a:p>
        </p:txBody>
      </p:sp>
      <p:sp>
        <p:nvSpPr>
          <p:cNvPr id="1011" name="Shape 1011"/>
          <p:cNvSpPr/>
          <p:nvPr/>
        </p:nvSpPr>
        <p:spPr>
          <a:xfrm>
            <a:off x="779530" y="8054736"/>
            <a:ext cx="11445740" cy="660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800" u="sng">
                <a:hlinkClick r:id="rId3" invalidUrl="" action="" tgtFrame="" tooltip="" history="1" highlightClick="0" endSnd="0"/>
              </a:defRPr>
            </a:lvl1pPr>
          </a:lstStyle>
          <a:p>
            <a:pPr>
              <a:defRPr u="none"/>
            </a:pPr>
            <a:r>
              <a:rPr u="sng">
                <a:hlinkClick r:id="rId3" invalidUrl="" action="" tgtFrame="" tooltip="" history="1" highlightClick="0" endSnd="0"/>
              </a:rPr>
              <a:t>github.com/williamfiset/data-structures</a:t>
            </a:r>
          </a:p>
        </p:txBody>
      </p:sp>
    </p:spTree>
  </p:cSld>
  <p:clrMapOvr>
    <a:masterClrMapping/>
  </p:clrMapOvr>
  <p:transition xmlns:p14="http://schemas.microsoft.com/office/powerpoint/2010/main" spd="med" advClick="1"/>
</p:sld>
</file>

<file path=ppt/slides/slide5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Tree>
  </p:cSld>
  <p:clrMapOvr>
    <a:masterClrMapping/>
  </p:clrMapOvr>
  <p:transition xmlns:p14="http://schemas.microsoft.com/office/powerpoint/2010/main" spd="med" advClick="1"/>
</p:sld>
</file>

<file path=ppt/slides/slide5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16" name="Shape 1016"/>
          <p:cNvSpPr/>
          <p:nvPr>
            <p:ph type="title"/>
          </p:nvPr>
        </p:nvSpPr>
        <p:spPr>
          <a:xfrm>
            <a:off x="-547694" y="791778"/>
            <a:ext cx="14100187" cy="4449089"/>
          </a:xfrm>
          <a:prstGeom prst="rect">
            <a:avLst/>
          </a:prstGeom>
        </p:spPr>
        <p:txBody>
          <a:bodyPr/>
          <a:lstStyle/>
          <a:p>
            <a:pPr>
              <a:defRPr b="1" sz="8500"/>
            </a:pPr>
            <a:r>
              <a:t>Doubly Linked List </a:t>
            </a:r>
          </a:p>
          <a:p>
            <a:pPr>
              <a:defRPr b="1" sz="8500"/>
            </a:pPr>
            <a:r>
              <a:t>Source Code</a:t>
            </a:r>
          </a:p>
        </p:txBody>
      </p:sp>
      <p:sp>
        <p:nvSpPr>
          <p:cNvPr id="1017" name="Shape 1017"/>
          <p:cNvSpPr/>
          <p:nvPr/>
        </p:nvSpPr>
        <p:spPr>
          <a:xfrm>
            <a:off x="4009984" y="6686389"/>
            <a:ext cx="4984832" cy="825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900"/>
            </a:lvl1pPr>
          </a:lstStyle>
          <a:p>
            <a:pPr/>
            <a:r>
              <a:t>William Fiset</a:t>
            </a:r>
          </a:p>
        </p:txBody>
      </p:sp>
      <p:sp>
        <p:nvSpPr>
          <p:cNvPr id="1018" name="Shape 1018"/>
          <p:cNvSpPr/>
          <p:nvPr/>
        </p:nvSpPr>
        <p:spPr>
          <a:xfrm>
            <a:off x="5344219" y="5576594"/>
            <a:ext cx="231636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Part 2/2</a:t>
            </a:r>
          </a:p>
        </p:txBody>
      </p:sp>
    </p:spTree>
  </p:cSld>
  <p:clrMapOvr>
    <a:masterClrMapping/>
  </p:clrMapOvr>
  <p:transition xmlns:p14="http://schemas.microsoft.com/office/powerpoint/2010/main" spd="med" advClick="1"/>
</p:sld>
</file>

<file path=ppt/slides/slide5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20" name="Shape 1020"/>
          <p:cNvSpPr/>
          <p:nvPr>
            <p:ph type="title"/>
          </p:nvPr>
        </p:nvSpPr>
        <p:spPr>
          <a:xfrm>
            <a:off x="-858320" y="419245"/>
            <a:ext cx="14100187" cy="2169240"/>
          </a:xfrm>
          <a:prstGeom prst="rect">
            <a:avLst/>
          </a:prstGeom>
        </p:spPr>
        <p:txBody>
          <a:bodyPr/>
          <a:lstStyle>
            <a:lvl1pPr>
              <a:defRPr b="1" sz="9000"/>
            </a:lvl1pPr>
          </a:lstStyle>
          <a:p>
            <a:pPr/>
            <a:r>
              <a:t>Source Code Link</a:t>
            </a:r>
          </a:p>
        </p:txBody>
      </p:sp>
      <p:sp>
        <p:nvSpPr>
          <p:cNvPr id="1021" name="Shape 1021"/>
          <p:cNvSpPr/>
          <p:nvPr/>
        </p:nvSpPr>
        <p:spPr>
          <a:xfrm>
            <a:off x="364923" y="7278792"/>
            <a:ext cx="12274953"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NOTE: Make sure you have understood part 1 of the </a:t>
            </a:r>
            <a:r>
              <a:t>linked list</a:t>
            </a:r>
            <a:r>
              <a:t> series before continuing! </a:t>
            </a:r>
          </a:p>
        </p:txBody>
      </p:sp>
      <p:sp>
        <p:nvSpPr>
          <p:cNvPr id="1022" name="Shape 1022"/>
          <p:cNvSpPr/>
          <p:nvPr/>
        </p:nvSpPr>
        <p:spPr>
          <a:xfrm>
            <a:off x="1900485" y="2883898"/>
            <a:ext cx="8647820" cy="206498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defTabSz="309625">
              <a:defRPr sz="4240"/>
            </a:lvl1pPr>
          </a:lstStyle>
          <a:p>
            <a:pPr/>
            <a:r>
              <a:t>Implementation source code and tests can all be found at the following link:</a:t>
            </a:r>
          </a:p>
        </p:txBody>
      </p:sp>
      <p:sp>
        <p:nvSpPr>
          <p:cNvPr id="1023" name="Shape 1023"/>
          <p:cNvSpPr/>
          <p:nvPr/>
        </p:nvSpPr>
        <p:spPr>
          <a:xfrm>
            <a:off x="779530" y="5494588"/>
            <a:ext cx="11445740" cy="660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800" u="sng">
                <a:hlinkClick r:id="rId2" invalidUrl="" action="" tgtFrame="" tooltip="" history="1" highlightClick="0" endSnd="0"/>
              </a:defRPr>
            </a:lvl1pPr>
          </a:lstStyle>
          <a:p>
            <a:pPr>
              <a:defRPr u="none"/>
            </a:pPr>
            <a:r>
              <a:rPr u="sng">
                <a:hlinkClick r:id="rId2" invalidUrl="" action="" tgtFrame="" tooltip="" history="1" highlightClick="0" endSnd="0"/>
              </a:rPr>
              <a:t>github.com/williamfiset/data-structures</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7" name="Shape 167"/>
          <p:cNvSpPr/>
          <p:nvPr>
            <p:ph type="title"/>
          </p:nvPr>
        </p:nvSpPr>
        <p:spPr>
          <a:xfrm>
            <a:off x="769136" y="254000"/>
            <a:ext cx="11099801" cy="2159000"/>
          </a:xfrm>
          <a:prstGeom prst="rect">
            <a:avLst/>
          </a:prstGeom>
        </p:spPr>
        <p:txBody>
          <a:bodyPr/>
          <a:lstStyle>
            <a:lvl1pPr>
              <a:defRPr>
                <a:latin typeface="+mj-lt"/>
                <a:ea typeface="+mj-ea"/>
                <a:cs typeface="+mj-cs"/>
                <a:sym typeface="Menlo"/>
              </a:defRPr>
            </a:lvl1pPr>
          </a:lstStyle>
          <a:p>
            <a:pPr/>
            <a:r>
              <a:t>Terminology</a:t>
            </a:r>
          </a:p>
        </p:txBody>
      </p:sp>
      <p:sp>
        <p:nvSpPr>
          <p:cNvPr id="168" name="Shape 168"/>
          <p:cNvSpPr/>
          <p:nvPr/>
        </p:nvSpPr>
        <p:spPr>
          <a:xfrm>
            <a:off x="1532673" y="2571851"/>
            <a:ext cx="8601411"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000"/>
            </a:pPr>
            <a:r>
              <a:rPr b="1">
                <a:solidFill>
                  <a:schemeClr val="accent6">
                    <a:hueOff val="-241736"/>
                    <a:satOff val="29413"/>
                    <a:lumOff val="20727"/>
                  </a:schemeClr>
                </a:solidFill>
              </a:rPr>
              <a:t>Head</a:t>
            </a:r>
            <a:r>
              <a:t>: The first node in a linked list</a:t>
            </a:r>
          </a:p>
        </p:txBody>
      </p:sp>
      <p:sp>
        <p:nvSpPr>
          <p:cNvPr id="169" name="Shape 169"/>
          <p:cNvSpPr/>
          <p:nvPr/>
        </p:nvSpPr>
        <p:spPr>
          <a:xfrm>
            <a:off x="1520364" y="3168751"/>
            <a:ext cx="8372030"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000"/>
            </a:pPr>
            <a:r>
              <a:rPr b="1">
                <a:solidFill>
                  <a:schemeClr val="accent4">
                    <a:hueOff val="102361"/>
                    <a:satOff val="14118"/>
                    <a:lumOff val="10675"/>
                  </a:schemeClr>
                </a:solidFill>
              </a:rPr>
              <a:t>Tail</a:t>
            </a:r>
            <a:r>
              <a:t>: The last node in a linked list</a:t>
            </a:r>
          </a:p>
        </p:txBody>
      </p:sp>
      <p:pic>
        <p:nvPicPr>
          <p:cNvPr id="170" name="Screen Shot 2016-06-30 at 4.01.56 PM.png"/>
          <p:cNvPicPr>
            <a:picLocks noChangeAspect="1"/>
          </p:cNvPicPr>
          <p:nvPr/>
        </p:nvPicPr>
        <p:blipFill>
          <a:blip r:embed="rId3">
            <a:extLst/>
          </a:blip>
          <a:stretch>
            <a:fillRect/>
          </a:stretch>
        </p:blipFill>
        <p:spPr>
          <a:xfrm>
            <a:off x="242781" y="5054803"/>
            <a:ext cx="12519238" cy="2358378"/>
          </a:xfrm>
          <a:prstGeom prst="rect">
            <a:avLst/>
          </a:prstGeom>
          <a:ln w="12700">
            <a:miter lim="400000"/>
          </a:ln>
        </p:spPr>
      </p:pic>
      <p:sp>
        <p:nvSpPr>
          <p:cNvPr id="171" name="Shape 171"/>
          <p:cNvSpPr/>
          <p:nvPr/>
        </p:nvSpPr>
        <p:spPr>
          <a:xfrm>
            <a:off x="364571" y="7693288"/>
            <a:ext cx="1232298"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6">
                    <a:hueOff val="-241736"/>
                    <a:satOff val="29413"/>
                    <a:lumOff val="20727"/>
                  </a:schemeClr>
                </a:solidFill>
                <a:latin typeface="Helvetica"/>
                <a:ea typeface="Helvetica"/>
                <a:cs typeface="Helvetica"/>
                <a:sym typeface="Helvetica"/>
              </a:defRPr>
            </a:lvl1pPr>
          </a:lstStyle>
          <a:p>
            <a:pPr/>
            <a:r>
              <a:t>Head</a:t>
            </a:r>
          </a:p>
        </p:txBody>
      </p:sp>
      <p:sp>
        <p:nvSpPr>
          <p:cNvPr id="172" name="Shape 172"/>
          <p:cNvSpPr/>
          <p:nvPr/>
        </p:nvSpPr>
        <p:spPr>
          <a:xfrm>
            <a:off x="11347901" y="7693288"/>
            <a:ext cx="868190"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4">
                    <a:hueOff val="102361"/>
                    <a:satOff val="14118"/>
                    <a:lumOff val="10675"/>
                  </a:schemeClr>
                </a:solidFill>
                <a:latin typeface="Helvetica"/>
                <a:ea typeface="Helvetica"/>
                <a:cs typeface="Helvetica"/>
                <a:sym typeface="Helvetica"/>
              </a:defRPr>
            </a:lvl1pPr>
          </a:lstStyle>
          <a:p>
            <a:pPr/>
            <a:r>
              <a:t>Tail</a:t>
            </a:r>
          </a:p>
        </p:txBody>
      </p:sp>
      <p:sp>
        <p:nvSpPr>
          <p:cNvPr id="173" name="Shape 173"/>
          <p:cNvSpPr/>
          <p:nvPr/>
        </p:nvSpPr>
        <p:spPr>
          <a:xfrm>
            <a:off x="860745" y="3765651"/>
            <a:ext cx="7913267"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000"/>
            </a:pPr>
            <a:r>
              <a:rPr b="1"/>
              <a:t>Pointer</a:t>
            </a:r>
            <a:r>
              <a:t>: Reference to another node</a:t>
            </a:r>
          </a:p>
        </p:txBody>
      </p:sp>
      <p:sp>
        <p:nvSpPr>
          <p:cNvPr id="174" name="Shape 174"/>
          <p:cNvSpPr/>
          <p:nvPr/>
        </p:nvSpPr>
        <p:spPr>
          <a:xfrm flipV="1">
            <a:off x="980719" y="6606766"/>
            <a:ext cx="1" cy="107091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75" name="Shape 175"/>
          <p:cNvSpPr/>
          <p:nvPr/>
        </p:nvSpPr>
        <p:spPr>
          <a:xfrm flipV="1">
            <a:off x="11781996" y="6642302"/>
            <a:ext cx="1" cy="107091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76" name="Shape 176"/>
          <p:cNvSpPr/>
          <p:nvPr/>
        </p:nvSpPr>
        <p:spPr>
          <a:xfrm flipV="1">
            <a:off x="4817378" y="6342256"/>
            <a:ext cx="1" cy="123747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77" name="Shape 177"/>
          <p:cNvSpPr/>
          <p:nvPr/>
        </p:nvSpPr>
        <p:spPr>
          <a:xfrm>
            <a:off x="3979091" y="7693288"/>
            <a:ext cx="1689275"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atin typeface="Helvetica"/>
                <a:ea typeface="Helvetica"/>
                <a:cs typeface="Helvetica"/>
                <a:sym typeface="Helvetica"/>
              </a:defRPr>
            </a:lvl1pPr>
          </a:lstStyle>
          <a:p>
            <a:pPr/>
            <a:r>
              <a:t>Pointer</a:t>
            </a:r>
          </a:p>
        </p:txBody>
      </p:sp>
      <p:sp>
        <p:nvSpPr>
          <p:cNvPr id="178" name="Shape 178"/>
          <p:cNvSpPr/>
          <p:nvPr/>
        </p:nvSpPr>
        <p:spPr>
          <a:xfrm>
            <a:off x="1478211" y="4349851"/>
            <a:ext cx="10665843"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000"/>
            </a:pPr>
            <a:r>
              <a:rPr b="1"/>
              <a:t>Node</a:t>
            </a:r>
            <a:r>
              <a:t>: An object containing data and pointer(s)</a:t>
            </a:r>
          </a:p>
        </p:txBody>
      </p:sp>
      <p:sp>
        <p:nvSpPr>
          <p:cNvPr id="179" name="Shape 179"/>
          <p:cNvSpPr/>
          <p:nvPr/>
        </p:nvSpPr>
        <p:spPr>
          <a:xfrm flipV="1">
            <a:off x="8679239" y="6606503"/>
            <a:ext cx="1" cy="993287"/>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80" name="Shape 180"/>
          <p:cNvSpPr/>
          <p:nvPr/>
        </p:nvSpPr>
        <p:spPr>
          <a:xfrm>
            <a:off x="8050589" y="7693288"/>
            <a:ext cx="125730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atin typeface="Helvetica"/>
                <a:ea typeface="Helvetica"/>
                <a:cs typeface="Helvetica"/>
                <a:sym typeface="Helvetica"/>
              </a:defRPr>
            </a:lvl1pPr>
          </a:lstStyle>
          <a:p>
            <a:pPr/>
            <a:r>
              <a:t>Node</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4" name="Shape 184"/>
          <p:cNvSpPr/>
          <p:nvPr>
            <p:ph type="title"/>
          </p:nvPr>
        </p:nvSpPr>
        <p:spPr>
          <a:xfrm>
            <a:off x="133827" y="339302"/>
            <a:ext cx="12737146" cy="1721446"/>
          </a:xfrm>
          <a:prstGeom prst="rect">
            <a:avLst/>
          </a:prstGeom>
        </p:spPr>
        <p:txBody>
          <a:bodyPr/>
          <a:lstStyle>
            <a:lvl1pPr defTabSz="414781">
              <a:defRPr sz="5680">
                <a:latin typeface="+mj-lt"/>
                <a:ea typeface="+mj-ea"/>
                <a:cs typeface="+mj-cs"/>
                <a:sym typeface="Menlo"/>
              </a:defRPr>
            </a:lvl1pPr>
          </a:lstStyle>
          <a:p>
            <a:pPr/>
            <a:r>
              <a:t>Singly vs Doubly Linked Lists </a:t>
            </a:r>
          </a:p>
        </p:txBody>
      </p:sp>
      <p:pic>
        <p:nvPicPr>
          <p:cNvPr id="185" name="Screen Shot 2016-06-30 at 4.05.07 PM.png"/>
          <p:cNvPicPr>
            <a:picLocks noChangeAspect="1"/>
          </p:cNvPicPr>
          <p:nvPr/>
        </p:nvPicPr>
        <p:blipFill>
          <a:blip r:embed="rId3">
            <a:extLst/>
          </a:blip>
          <a:stretch>
            <a:fillRect/>
          </a:stretch>
        </p:blipFill>
        <p:spPr>
          <a:xfrm>
            <a:off x="1350640" y="7054850"/>
            <a:ext cx="10303520" cy="2159000"/>
          </a:xfrm>
          <a:prstGeom prst="rect">
            <a:avLst/>
          </a:prstGeom>
          <a:ln w="12700">
            <a:miter lim="400000"/>
          </a:ln>
        </p:spPr>
      </p:pic>
      <p:pic>
        <p:nvPicPr>
          <p:cNvPr id="186" name="Screen Shot 2016-06-30 at 4.01.56 PM.png"/>
          <p:cNvPicPr>
            <a:picLocks noChangeAspect="1"/>
          </p:cNvPicPr>
          <p:nvPr/>
        </p:nvPicPr>
        <p:blipFill>
          <a:blip r:embed="rId4">
            <a:extLst/>
          </a:blip>
          <a:stretch>
            <a:fillRect/>
          </a:stretch>
        </p:blipFill>
        <p:spPr>
          <a:xfrm>
            <a:off x="1544280" y="3799913"/>
            <a:ext cx="9916240" cy="1868024"/>
          </a:xfrm>
          <a:prstGeom prst="rect">
            <a:avLst/>
          </a:prstGeom>
          <a:ln w="12700">
            <a:miter lim="400000"/>
          </a:ln>
        </p:spPr>
      </p:pic>
      <p:sp>
        <p:nvSpPr>
          <p:cNvPr id="187" name="Shape 187"/>
          <p:cNvSpPr/>
          <p:nvPr/>
        </p:nvSpPr>
        <p:spPr>
          <a:xfrm>
            <a:off x="634104" y="2007906"/>
            <a:ext cx="11960920" cy="2197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2800"/>
            </a:pPr>
            <a:r>
              <a:t>Singly linked lists only hold a reference to the next node. In the implementation you always maintain a reference to the </a:t>
            </a:r>
            <a:r>
              <a:rPr b="1">
                <a:solidFill>
                  <a:schemeClr val="accent6">
                    <a:hueOff val="-241736"/>
                    <a:satOff val="29413"/>
                    <a:lumOff val="20727"/>
                  </a:schemeClr>
                </a:solidFill>
              </a:rPr>
              <a:t>head</a:t>
            </a:r>
            <a:r>
              <a:t> to the linked list and a reference to the </a:t>
            </a:r>
            <a:r>
              <a:rPr b="1">
                <a:solidFill>
                  <a:schemeClr val="accent4">
                    <a:hueOff val="102361"/>
                    <a:satOff val="14118"/>
                    <a:lumOff val="10675"/>
                  </a:schemeClr>
                </a:solidFill>
              </a:rPr>
              <a:t>tail</a:t>
            </a:r>
            <a:r>
              <a:t> node for quick additions/removals.</a:t>
            </a:r>
          </a:p>
        </p:txBody>
      </p:sp>
      <p:sp>
        <p:nvSpPr>
          <p:cNvPr id="188" name="Shape 188"/>
          <p:cNvSpPr/>
          <p:nvPr/>
        </p:nvSpPr>
        <p:spPr>
          <a:xfrm>
            <a:off x="525112" y="5262472"/>
            <a:ext cx="12178904" cy="2197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2800"/>
            </a:pPr>
            <a:r>
              <a:t>With a doubly linked list each node holds a reference to the next and previous node. In the implementation you always maintain a reference to the </a:t>
            </a:r>
            <a:r>
              <a:rPr b="1">
                <a:solidFill>
                  <a:schemeClr val="accent6">
                    <a:hueOff val="-241736"/>
                    <a:satOff val="29413"/>
                    <a:lumOff val="20727"/>
                  </a:schemeClr>
                </a:solidFill>
              </a:rPr>
              <a:t>head</a:t>
            </a:r>
            <a:r>
              <a:t> and the </a:t>
            </a:r>
            <a:r>
              <a:rPr b="1">
                <a:solidFill>
                  <a:schemeClr val="accent4">
                    <a:hueOff val="102361"/>
                    <a:satOff val="14118"/>
                    <a:lumOff val="10675"/>
                  </a:schemeClr>
                </a:solidFill>
              </a:rPr>
              <a:t>tail</a:t>
            </a:r>
            <a:r>
              <a:t> of the doubly linked list to do quick additions/removals from both ends of your list.</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2" name="Shape 192"/>
          <p:cNvSpPr/>
          <p:nvPr>
            <p:ph type="title"/>
          </p:nvPr>
        </p:nvSpPr>
        <p:spPr>
          <a:prstGeom prst="rect">
            <a:avLst/>
          </a:prstGeom>
        </p:spPr>
        <p:txBody>
          <a:bodyPr/>
          <a:lstStyle/>
          <a:p>
            <a:pPr defTabSz="373887">
              <a:defRPr sz="5119">
                <a:latin typeface="+mj-lt"/>
                <a:ea typeface="+mj-ea"/>
                <a:cs typeface="+mj-cs"/>
                <a:sym typeface="Menlo"/>
              </a:defRPr>
            </a:pPr>
            <a:r>
              <a:t>Singly &amp; Doubly Linked lists </a:t>
            </a:r>
          </a:p>
          <a:p>
            <a:pPr defTabSz="373887">
              <a:defRPr sz="5119">
                <a:latin typeface="+mj-lt"/>
                <a:ea typeface="+mj-ea"/>
                <a:cs typeface="+mj-cs"/>
                <a:sym typeface="Menlo"/>
              </a:defRPr>
            </a:pPr>
            <a:r>
              <a:t>Pros and Cons</a:t>
            </a:r>
          </a:p>
        </p:txBody>
      </p:sp>
      <p:graphicFrame>
        <p:nvGraphicFramePr>
          <p:cNvPr id="193" name="Table 193"/>
          <p:cNvGraphicFramePr/>
          <p:nvPr/>
        </p:nvGraphicFramePr>
        <p:xfrm>
          <a:off x="2159000" y="3403600"/>
          <a:ext cx="10078889" cy="552455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033094"/>
                <a:gridCol w="5033094"/>
              </a:tblGrid>
              <a:tr h="2755924">
                <a:tc>
                  <a:txBody>
                    <a:bodyPr/>
                    <a:lstStyle/>
                    <a:p>
                      <a:pPr defTabSz="914400">
                        <a:defRPr>
                          <a:solidFill>
                            <a:srgbClr val="000000"/>
                          </a:solidFill>
                        </a:defRPr>
                      </a:pPr>
                      <a:r>
                        <a:rPr sz="2800">
                          <a:solidFill>
                            <a:schemeClr val="accent3">
                              <a:hueOff val="-499813"/>
                              <a:satOff val="-5228"/>
                              <a:lumOff val="24899"/>
                            </a:schemeClr>
                          </a:solidFill>
                          <a:latin typeface="+mj-lt"/>
                          <a:ea typeface="+mj-ea"/>
                          <a:cs typeface="+mj-cs"/>
                          <a:sym typeface="Menlo"/>
                        </a:rPr>
                        <a:t>Uses less memory
Simpler implementation</a:t>
                      </a:r>
                    </a:p>
                  </a:txBody>
                  <a:tcPr marL="50800" marR="50800" marT="50800" marB="50800" anchor="ctr" anchorCtr="0" horzOverflow="overflow">
                    <a:lnL w="12700">
                      <a:solidFill>
                        <a:srgbClr val="FFFFFF"/>
                      </a:solidFill>
                      <a:miter lim="400000"/>
                    </a:lnL>
                    <a:lnT w="12700">
                      <a:solidFill>
                        <a:srgbClr val="FFFFFF"/>
                      </a:solidFill>
                      <a:miter lim="400000"/>
                    </a:lnT>
                  </a:tcPr>
                </a:tc>
                <a:tc>
                  <a:txBody>
                    <a:bodyPr/>
                    <a:lstStyle/>
                    <a:p>
                      <a:pPr defTabSz="914400">
                        <a:defRPr>
                          <a:solidFill>
                            <a:srgbClr val="000000"/>
                          </a:solidFill>
                        </a:defRPr>
                      </a:pPr>
                      <a:r>
                        <a:rPr sz="2800">
                          <a:solidFill>
                            <a:schemeClr val="accent5">
                              <a:hueOff val="101205"/>
                              <a:satOff val="-13598"/>
                              <a:lumOff val="23877"/>
                            </a:schemeClr>
                          </a:solidFill>
                          <a:latin typeface="+mj-lt"/>
                          <a:ea typeface="+mj-ea"/>
                          <a:cs typeface="+mj-cs"/>
                          <a:sym typeface="Menlo"/>
                        </a:rPr>
                        <a:t> Cannot easily access
previous elements</a:t>
                      </a:r>
                    </a:p>
                  </a:txBody>
                  <a:tcPr marL="50800" marR="50800" marT="50800" marB="50800" anchor="ctr" anchorCtr="0" horzOverflow="overflow">
                    <a:lnR w="12700">
                      <a:solidFill>
                        <a:srgbClr val="FFFFFF"/>
                      </a:solidFill>
                      <a:miter lim="400000"/>
                    </a:lnR>
                    <a:lnT w="12700">
                      <a:solidFill>
                        <a:srgbClr val="FFFFFF"/>
                      </a:solidFill>
                      <a:miter lim="400000"/>
                    </a:lnT>
                  </a:tcPr>
                </a:tc>
              </a:tr>
              <a:tr h="2755924">
                <a:tc>
                  <a:txBody>
                    <a:bodyPr/>
                    <a:lstStyle/>
                    <a:p>
                      <a:pPr defTabSz="914400">
                        <a:defRPr>
                          <a:solidFill>
                            <a:srgbClr val="000000"/>
                          </a:solidFill>
                        </a:defRPr>
                      </a:pPr>
                      <a:r>
                        <a:rPr sz="2800">
                          <a:solidFill>
                            <a:schemeClr val="accent3">
                              <a:hueOff val="-499813"/>
                              <a:satOff val="-5228"/>
                              <a:lumOff val="24899"/>
                            </a:schemeClr>
                          </a:solidFill>
                          <a:latin typeface="+mj-lt"/>
                          <a:ea typeface="+mj-ea"/>
                          <a:cs typeface="+mj-cs"/>
                          <a:sym typeface="Menlo"/>
                        </a:rPr>
                        <a:t>Can be traversed backwards</a:t>
                      </a:r>
                    </a:p>
                  </a:txBody>
                  <a:tcPr marL="50800" marR="50800" marT="50800" marB="50800" anchor="ctr" anchorCtr="0" horzOverflow="overflow">
                    <a:lnL w="12700">
                      <a:solidFill>
                        <a:srgbClr val="FFFFFF"/>
                      </a:solidFill>
                      <a:miter lim="400000"/>
                    </a:lnL>
                    <a:lnB w="12700">
                      <a:solidFill>
                        <a:srgbClr val="FFFFFF"/>
                      </a:solidFill>
                      <a:miter lim="400000"/>
                    </a:lnB>
                  </a:tcPr>
                </a:tc>
                <a:tc>
                  <a:txBody>
                    <a:bodyPr/>
                    <a:lstStyle/>
                    <a:p>
                      <a:pPr defTabSz="914400">
                        <a:defRPr>
                          <a:solidFill>
                            <a:srgbClr val="000000"/>
                          </a:solidFill>
                        </a:defRPr>
                      </a:pPr>
                      <a:r>
                        <a:rPr sz="2800">
                          <a:solidFill>
                            <a:schemeClr val="accent5">
                              <a:hueOff val="101205"/>
                              <a:satOff val="-13598"/>
                              <a:lumOff val="23877"/>
                            </a:schemeClr>
                          </a:solidFill>
                          <a:latin typeface="+mj-lt"/>
                          <a:ea typeface="+mj-ea"/>
                          <a:cs typeface="+mj-cs"/>
                          <a:sym typeface="Menlo"/>
                        </a:rPr>
                        <a:t>Takes 2x memory</a:t>
                      </a:r>
                    </a:p>
                  </a:txBody>
                  <a:tcPr marL="50800" marR="50800" marT="50800" marB="50800" anchor="ctr" anchorCtr="0" horzOverflow="overflow">
                    <a:lnR w="12700">
                      <a:solidFill>
                        <a:srgbClr val="FFFFFF"/>
                      </a:solidFill>
                      <a:miter lim="400000"/>
                    </a:lnR>
                    <a:lnB w="12700">
                      <a:solidFill>
                        <a:srgbClr val="FFFFFF"/>
                      </a:solidFill>
                      <a:miter lim="400000"/>
                    </a:lnB>
                  </a:tcPr>
                </a:tc>
              </a:tr>
            </a:tbl>
          </a:graphicData>
        </a:graphic>
      </p:graphicFrame>
      <p:sp>
        <p:nvSpPr>
          <p:cNvPr id="194" name="Shape 194"/>
          <p:cNvSpPr/>
          <p:nvPr/>
        </p:nvSpPr>
        <p:spPr>
          <a:xfrm>
            <a:off x="4349539" y="2581275"/>
            <a:ext cx="1130722"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atin typeface="Helvetica"/>
                <a:ea typeface="Helvetica"/>
                <a:cs typeface="Helvetica"/>
                <a:sym typeface="Helvetica"/>
              </a:defRPr>
            </a:lvl1pPr>
          </a:lstStyle>
          <a:p>
            <a:pPr/>
            <a:r>
              <a:t>Pros</a:t>
            </a:r>
          </a:p>
        </p:txBody>
      </p:sp>
      <p:sp>
        <p:nvSpPr>
          <p:cNvPr id="195" name="Shape 195"/>
          <p:cNvSpPr/>
          <p:nvPr/>
        </p:nvSpPr>
        <p:spPr>
          <a:xfrm>
            <a:off x="9086849" y="2581275"/>
            <a:ext cx="125730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atin typeface="Helvetica"/>
                <a:ea typeface="Helvetica"/>
                <a:cs typeface="Helvetica"/>
                <a:sym typeface="Helvetica"/>
              </a:defRPr>
            </a:lvl1pPr>
          </a:lstStyle>
          <a:p>
            <a:pPr/>
            <a:r>
              <a:t>Cons</a:t>
            </a:r>
          </a:p>
        </p:txBody>
      </p:sp>
      <p:sp>
        <p:nvSpPr>
          <p:cNvPr id="196" name="Shape 196"/>
          <p:cNvSpPr/>
          <p:nvPr/>
        </p:nvSpPr>
        <p:spPr>
          <a:xfrm>
            <a:off x="158625" y="3946525"/>
            <a:ext cx="1613149" cy="1193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a:latin typeface="Helvetica"/>
                <a:ea typeface="Helvetica"/>
                <a:cs typeface="Helvetica"/>
                <a:sym typeface="Helvetica"/>
              </a:defRPr>
            </a:pPr>
            <a:r>
              <a:t>Singly</a:t>
            </a:r>
          </a:p>
          <a:p>
            <a:pPr>
              <a:defRPr b="1">
                <a:latin typeface="Helvetica"/>
                <a:ea typeface="Helvetica"/>
                <a:cs typeface="Helvetica"/>
                <a:sym typeface="Helvetica"/>
              </a:defRPr>
            </a:pPr>
            <a:r>
              <a:t>Linked</a:t>
            </a:r>
          </a:p>
        </p:txBody>
      </p:sp>
      <p:sp>
        <p:nvSpPr>
          <p:cNvPr id="197" name="Shape 197"/>
          <p:cNvSpPr/>
          <p:nvPr/>
        </p:nvSpPr>
        <p:spPr>
          <a:xfrm>
            <a:off x="69887" y="6499225"/>
            <a:ext cx="1790626" cy="1193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a:latin typeface="Helvetica"/>
                <a:ea typeface="Helvetica"/>
                <a:cs typeface="Helvetica"/>
                <a:sym typeface="Helvetica"/>
              </a:defRPr>
            </a:pPr>
            <a:r>
              <a:t>Doubly</a:t>
            </a:r>
          </a:p>
          <a:p>
            <a:pPr>
              <a:defRPr b="1">
                <a:latin typeface="Helvetica"/>
                <a:ea typeface="Helvetica"/>
                <a:cs typeface="Helvetica"/>
                <a:sym typeface="Helvetica"/>
              </a:defRPr>
            </a:pPr>
            <a:r>
              <a:t>Linked</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1" name="Shape 201"/>
          <p:cNvSpPr/>
          <p:nvPr>
            <p:ph type="title"/>
          </p:nvPr>
        </p:nvSpPr>
        <p:spPr>
          <a:xfrm>
            <a:off x="534044" y="2763837"/>
            <a:ext cx="11936711" cy="3738563"/>
          </a:xfrm>
          <a:prstGeom prst="rect">
            <a:avLst/>
          </a:prstGeom>
        </p:spPr>
        <p:txBody>
          <a:bodyPr/>
          <a:lstStyle>
            <a:lvl1pPr>
              <a:defRPr sz="11000"/>
            </a:lvl1pPr>
          </a:lstStyle>
          <a:p>
            <a:pPr/>
            <a:r>
              <a:t>Implementation details</a:t>
            </a:r>
          </a:p>
        </p:txBody>
      </p:sp>
    </p:spTree>
  </p:cSld>
  <p:clrMapOvr>
    <a:masterClrMapping/>
  </p:clrMapOvr>
  <p:transition xmlns:p14="http://schemas.microsoft.com/office/powerpoint/2010/mai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Menlo"/>
        <a:ea typeface="Menlo"/>
        <a:cs typeface="Menlo"/>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600" u="none" kumimoji="0" normalizeH="0">
            <a:ln>
              <a:noFill/>
            </a:ln>
            <a:solidFill>
              <a:srgbClr val="FFFFFF"/>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Menlo"/>
        <a:ea typeface="Menlo"/>
        <a:cs typeface="Menlo"/>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600" u="none" kumimoji="0" normalizeH="0">
            <a:ln>
              <a:noFill/>
            </a:ln>
            <a:solidFill>
              <a:srgbClr val="FFFFFF"/>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