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0.xml.rels><?xml version="1.0" encoding="UTF-8" standalone="yes"?><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May I begin by saying that the Stack is </a:t>
            </a:r>
            <a:r>
              <a:rPr b="1"/>
              <a:t>remarkable</a:t>
            </a:r>
            <a:r>
              <a:t> DS! One of my favourites in fact. This is part 1 out of 3 in the stack videos, part 2 will consist of looking at the stack implementation and part 3 some source code for how a Stack is implemented using a linked list.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r>
              <a:t>The next operation says pop so we remove the element at the top of the stack, this is watermelon which we just added.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sldImg"/>
          </p:nvPr>
        </p:nvSpPr>
        <p:spPr>
          <a:prstGeom prst="rect">
            <a:avLst/>
          </a:prstGeom>
        </p:spPr>
        <p:txBody>
          <a:bodyPr/>
          <a:lstStyle/>
          <a:p>
            <a:pPr/>
          </a:p>
        </p:txBody>
      </p:sp>
      <p:sp>
        <p:nvSpPr>
          <p:cNvPr id="307" name="Shape 307"/>
          <p:cNvSpPr/>
          <p:nvPr>
            <p:ph type="body" sz="quarter" idx="1"/>
          </p:nvPr>
        </p:nvSpPr>
        <p:spPr>
          <a:prstGeom prst="rect">
            <a:avLst/>
          </a:prstGeom>
        </p:spPr>
        <p:txBody>
          <a:bodyPr/>
          <a:lstStyle/>
          <a:p>
            <a:pPr/>
            <a:r>
              <a:t>The next operation is also pop, so we remove the element at the top of the stack this time being celery.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sldImg"/>
          </p:nvPr>
        </p:nvSpPr>
        <p:spPr>
          <a:prstGeom prst="rect">
            <a:avLst/>
          </a:prstGeom>
        </p:spPr>
        <p:txBody>
          <a:bodyPr/>
          <a:lstStyle/>
          <a:p>
            <a:pPr/>
          </a:p>
        </p:txBody>
      </p:sp>
      <p:sp>
        <p:nvSpPr>
          <p:cNvPr id="340" name="Shape 340"/>
          <p:cNvSpPr/>
          <p:nvPr>
            <p:ph type="body" sz="quarter" idx="1"/>
          </p:nvPr>
        </p:nvSpPr>
        <p:spPr>
          <a:prstGeom prst="rect">
            <a:avLst/>
          </a:prstGeom>
        </p:spPr>
        <p:txBody>
          <a:bodyPr/>
          <a:lstStyle/>
          <a:p>
            <a:pPr/>
            <a:r>
              <a:t>The last operation is to push lettuce on the stack, so we add lettuce to the top of the stack.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Shape 354"/>
          <p:cNvSpPr/>
          <p:nvPr>
            <p:ph type="sldImg"/>
          </p:nvPr>
        </p:nvSpPr>
        <p:spPr>
          <a:prstGeom prst="rect">
            <a:avLst/>
          </a:prstGeom>
        </p:spPr>
        <p:txBody>
          <a:bodyPr/>
          <a:lstStyle/>
          <a:p>
            <a:pPr/>
          </a:p>
        </p:txBody>
      </p:sp>
      <p:sp>
        <p:nvSpPr>
          <p:cNvPr id="355" name="Shape 355"/>
          <p:cNvSpPr/>
          <p:nvPr>
            <p:ph type="body" sz="quarter" idx="1"/>
          </p:nvPr>
        </p:nvSpPr>
        <p:spPr>
          <a:prstGeom prst="rect">
            <a:avLst/>
          </a:prstGeom>
        </p:spPr>
        <p:txBody>
          <a:bodyPr/>
          <a:lstStyle/>
          <a:p>
            <a:pPr/>
            <a:r>
              <a:t>So now that we understand the basics of how a stack works, where does it get used? Stacks are surprisingly everywhere. They are used in text editors to undo text you’ve written in browsers to navigate backwards and forwards.</a:t>
            </a:r>
          </a:p>
          <a:p>
            <a:pPr/>
          </a:p>
          <a:p>
            <a:pPr/>
            <a:r>
              <a:t>They are used in compilers to make sure that you have the correct number of matching braces and in the right order.</a:t>
            </a:r>
          </a:p>
          <a:p>
            <a:pPr/>
          </a:p>
          <a:p>
            <a:pPr/>
            <a:r>
              <a:t>Stacks can be used to model real world books, plates, and even games like the tower of hanoi. </a:t>
            </a:r>
          </a:p>
          <a:p>
            <a:pPr/>
          </a:p>
          <a:p>
            <a:pPr/>
            <a:r>
              <a:t>Stacks are also used behind the scenes to support recursion by keeping track of previous function calls. When a function returns it pops the current stack frame off the stack and rewinds to the next function that called it in the stack, it’s rather remarkable that we use stacks all the time in programming and never even notice it.</a:t>
            </a:r>
          </a:p>
          <a:p>
            <a:pPr/>
          </a:p>
          <a:p>
            <a:pPr/>
            <a:r>
              <a:t>Something else you can use stacks for is to perform a depth first search on a graph. A depth first search can be done by manually maintaining your own stack or by using recursion, well guess what both use stacks as we just discussed.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sldImg"/>
          </p:nvPr>
        </p:nvSpPr>
        <p:spPr>
          <a:prstGeom prst="rect">
            <a:avLst/>
          </a:prstGeom>
        </p:spPr>
        <p:txBody>
          <a:bodyPr/>
          <a:lstStyle/>
          <a:p>
            <a:pPr/>
          </a:p>
        </p:txBody>
      </p:sp>
      <p:sp>
        <p:nvSpPr>
          <p:cNvPr id="362" name="Shape 362"/>
          <p:cNvSpPr/>
          <p:nvPr>
            <p:ph type="body" sz="quarter" idx="1"/>
          </p:nvPr>
        </p:nvSpPr>
        <p:spPr>
          <a:prstGeom prst="rect">
            <a:avLst/>
          </a:prstGeom>
        </p:spPr>
        <p:txBody>
          <a:bodyPr/>
          <a:lstStyle/>
          <a:p>
            <a:pPr/>
            <a:r>
              <a:t>The following complexity table assumes you implemented a Stack using a linked list.</a:t>
            </a:r>
          </a:p>
          <a:p>
            <a:pPr/>
          </a:p>
          <a:p>
            <a:pPr/>
            <a:r>
              <a:t>Pushing takes constant time because we have a reference to the top of the stack at all times, same argument goes for popping and peeking. </a:t>
            </a:r>
          </a:p>
          <a:p>
            <a:pPr/>
          </a:p>
          <a:p>
            <a:pPr/>
            <a:r>
              <a:t>Searching however still take linear time. The element we’re searching for isn’t necessarily at the top of the stack, it could be at the very bottom, meaning we have to search all the elements in the stack until we find it. </a:t>
            </a:r>
          </a:p>
          <a:p>
            <a:pPr/>
          </a:p>
          <a:p>
            <a:pPr/>
            <a:r>
              <a:t>Getting the size of the stack is a constant time operation because we are able to maintain a counter of the number of elements in the stack at all times. When a push operation happens we add +1 to the counter and if a pop operation happens add -1 to the counter, simple.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ph type="sldImg"/>
          </p:nvPr>
        </p:nvSpPr>
        <p:spPr>
          <a:prstGeom prst="rect">
            <a:avLst/>
          </a:prstGeom>
        </p:spPr>
        <p:txBody>
          <a:bodyPr/>
          <a:lstStyle/>
          <a:p>
            <a:pPr/>
          </a:p>
        </p:txBody>
      </p:sp>
      <p:sp>
        <p:nvSpPr>
          <p:cNvPr id="382" name="Shape 382"/>
          <p:cNvSpPr/>
          <p:nvPr>
            <p:ph type="body" sz="quarter" idx="1"/>
          </p:nvPr>
        </p:nvSpPr>
        <p:spPr>
          <a:prstGeom prst="rect">
            <a:avLst/>
          </a:prstGeom>
        </p:spPr>
        <p:txBody>
          <a:bodyPr/>
          <a:lstStyle/>
          <a:p>
            <a:pPr/>
            <a:r>
              <a:t>Let’s look at an example of when stacks can be useful. </a:t>
            </a:r>
          </a:p>
          <a:p>
            <a:pPr/>
            <a:r>
              <a:t>Read the problem.</a:t>
            </a:r>
          </a:p>
          <a:p>
            <a:pPr/>
            <a:r>
              <a:t>Before I give you the solution, try and use a stack and solve this problem yourself.</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Shape 389"/>
          <p:cNvSpPr/>
          <p:nvPr>
            <p:ph type="sldImg"/>
          </p:nvPr>
        </p:nvSpPr>
        <p:spPr>
          <a:prstGeom prst="rect">
            <a:avLst/>
          </a:prstGeom>
        </p:spPr>
        <p:txBody>
          <a:bodyPr/>
          <a:lstStyle/>
          <a:p>
            <a:pPr/>
          </a:p>
        </p:txBody>
      </p:sp>
      <p:sp>
        <p:nvSpPr>
          <p:cNvPr id="390" name="Shape 390"/>
          <p:cNvSpPr/>
          <p:nvPr>
            <p:ph type="body" sz="quarter" idx="1"/>
          </p:nvPr>
        </p:nvSpPr>
        <p:spPr>
          <a:prstGeom prst="rect">
            <a:avLst/>
          </a:prstGeom>
        </p:spPr>
        <p:txBody>
          <a:bodyPr/>
          <a:lstStyle/>
          <a:p>
            <a:pPr/>
            <a:r>
              <a:t>In this first example consider the following brackets sequence. As we are processing the string from left to right I will be displaying the current bracket and the associated reversed bracket. So let’s begin.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 name="Shape 398"/>
          <p:cNvSpPr/>
          <p:nvPr>
            <p:ph type="sldImg"/>
          </p:nvPr>
        </p:nvSpPr>
        <p:spPr>
          <a:prstGeom prst="rect">
            <a:avLst/>
          </a:prstGeom>
        </p:spPr>
        <p:txBody>
          <a:bodyPr/>
          <a:lstStyle/>
          <a:p>
            <a:pPr/>
          </a:p>
        </p:txBody>
      </p:sp>
      <p:sp>
        <p:nvSpPr>
          <p:cNvPr id="399" name="Shape 399"/>
          <p:cNvSpPr/>
          <p:nvPr>
            <p:ph type="body" sz="quarter" idx="1"/>
          </p:nvPr>
        </p:nvSpPr>
        <p:spPr>
          <a:prstGeom prst="rect">
            <a:avLst/>
          </a:prstGeom>
        </p:spPr>
        <p:txBody>
          <a:bodyPr/>
          <a:lstStyle/>
          <a:p>
            <a:pPr/>
            <a:r>
              <a:t>For every left bracket that we encounter we will simply push those on the stack. So this left square bracket highlighted in light blue gets pushed on the stack.</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Shape 408"/>
          <p:cNvSpPr/>
          <p:nvPr>
            <p:ph type="sldImg"/>
          </p:nvPr>
        </p:nvSpPr>
        <p:spPr>
          <a:prstGeom prst="rect">
            <a:avLst/>
          </a:prstGeom>
        </p:spPr>
        <p:txBody>
          <a:bodyPr/>
          <a:lstStyle/>
          <a:p>
            <a:pPr/>
          </a:p>
        </p:txBody>
      </p:sp>
      <p:sp>
        <p:nvSpPr>
          <p:cNvPr id="409" name="Shape 409"/>
          <p:cNvSpPr/>
          <p:nvPr>
            <p:ph type="body" sz="quarter" idx="1"/>
          </p:nvPr>
        </p:nvSpPr>
        <p:spPr>
          <a:prstGeom prst="rect">
            <a:avLst/>
          </a:prstGeom>
        </p:spPr>
        <p:txBody>
          <a:bodyPr/>
          <a:lstStyle/>
          <a:p>
            <a:pPr/>
            <a:r>
              <a:t>Same goes for this next left square bracket.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Shape 419"/>
          <p:cNvSpPr/>
          <p:nvPr>
            <p:ph type="sldImg"/>
          </p:nvPr>
        </p:nvSpPr>
        <p:spPr>
          <a:prstGeom prst="rect">
            <a:avLst/>
          </a:prstGeom>
        </p:spPr>
        <p:txBody>
          <a:bodyPr/>
          <a:lstStyle/>
          <a:p>
            <a:pPr/>
          </a:p>
        </p:txBody>
      </p:sp>
      <p:sp>
        <p:nvSpPr>
          <p:cNvPr id="420" name="Shape 420"/>
          <p:cNvSpPr/>
          <p:nvPr>
            <p:ph type="body" sz="quarter" idx="1"/>
          </p:nvPr>
        </p:nvSpPr>
        <p:spPr>
          <a:prstGeom prst="rect">
            <a:avLst/>
          </a:prstGeom>
        </p:spPr>
        <p:txBody>
          <a:bodyPr/>
          <a:lstStyle/>
          <a:p>
            <a:pPr/>
            <a:r>
              <a:t>And for this left curly bracket.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Here are the topics I will be covering in this video as well as the others.</a:t>
            </a:r>
          </a:p>
          <a:p>
            <a:pPr/>
            <a:r>
              <a:t>First we will answer the question what is a stack and where is it used. Then we will see some </a:t>
            </a:r>
            <a:r>
              <a:rPr b="1"/>
              <a:t>really really cool</a:t>
            </a:r>
            <a:r>
              <a:t> examples of problems stacks can be used to solve including some basic syntax checking and the Tower of Hanoi. Afterwards we will briefly look at how stacks are implemented internally and the time complexities associated with each of the stack’s operations. Lastly we will look at some source code I have written which implements the stack ADT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Shape 430"/>
          <p:cNvSpPr/>
          <p:nvPr>
            <p:ph type="sldImg"/>
          </p:nvPr>
        </p:nvSpPr>
        <p:spPr>
          <a:prstGeom prst="rect">
            <a:avLst/>
          </a:prstGeom>
        </p:spPr>
        <p:txBody>
          <a:bodyPr/>
          <a:lstStyle/>
          <a:p>
            <a:pPr/>
          </a:p>
        </p:txBody>
      </p:sp>
      <p:sp>
        <p:nvSpPr>
          <p:cNvPr id="431" name="Shape 431"/>
          <p:cNvSpPr/>
          <p:nvPr>
            <p:ph type="body" sz="quarter" idx="1"/>
          </p:nvPr>
        </p:nvSpPr>
        <p:spPr>
          <a:prstGeom prst="rect">
            <a:avLst/>
          </a:prstGeom>
        </p:spPr>
        <p:txBody>
          <a:bodyPr/>
          <a:lstStyle/>
          <a:p>
            <a:pPr/>
            <a:r>
              <a:t>Ok this next bracket is a right square bracket, so whenever we encounter a right bracket we need to do two checks. First we check if the stack is empty if so the bracket sequence is invalid, but if there are things in the stack we pop the top element and check if its value is equal to the reversed bracket. Right now the top element is equal to the reversed bracket so we’re good.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Shape 448"/>
          <p:cNvSpPr/>
          <p:nvPr>
            <p:ph type="sldImg"/>
          </p:nvPr>
        </p:nvSpPr>
        <p:spPr>
          <a:prstGeom prst="rect">
            <a:avLst/>
          </a:prstGeom>
        </p:spPr>
        <p:txBody>
          <a:bodyPr/>
          <a:lstStyle/>
          <a:p>
            <a:pPr/>
          </a:p>
        </p:txBody>
      </p:sp>
      <p:sp>
        <p:nvSpPr>
          <p:cNvPr id="449" name="Shape 449"/>
          <p:cNvSpPr/>
          <p:nvPr>
            <p:ph type="body" sz="quarter" idx="1"/>
          </p:nvPr>
        </p:nvSpPr>
        <p:spPr>
          <a:prstGeom prst="rect">
            <a:avLst/>
          </a:prstGeom>
        </p:spPr>
        <p:txBody>
          <a:bodyPr/>
          <a:lstStyle/>
          <a:p>
            <a:pPr/>
            <a:r>
              <a:t>Next is a right square bracket so is the stack empty? No ok good. Is the top element equal to the reversed bracket? Yes, ok let’s keep going.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 name="Shape 465"/>
          <p:cNvSpPr/>
          <p:nvPr>
            <p:ph type="sldImg"/>
          </p:nvPr>
        </p:nvSpPr>
        <p:spPr>
          <a:prstGeom prst="rect">
            <a:avLst/>
          </a:prstGeom>
        </p:spPr>
        <p:txBody>
          <a:bodyPr/>
          <a:lstStyle/>
          <a:p>
            <a:pPr/>
          </a:p>
        </p:txBody>
      </p:sp>
      <p:sp>
        <p:nvSpPr>
          <p:cNvPr id="466" name="Shape 466"/>
          <p:cNvSpPr/>
          <p:nvPr>
            <p:ph type="body" sz="quarter" idx="1"/>
          </p:nvPr>
        </p:nvSpPr>
        <p:spPr>
          <a:prstGeom prst="rect">
            <a:avLst/>
          </a:prstGeom>
        </p:spPr>
        <p:txBody>
          <a:bodyPr/>
          <a:lstStyle/>
          <a:p>
            <a:pPr/>
            <a:r>
              <a:t>A round left bracket, let’s push it on the stack</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 name="Shape 475"/>
          <p:cNvSpPr/>
          <p:nvPr>
            <p:ph type="sldImg"/>
          </p:nvPr>
        </p:nvSpPr>
        <p:spPr>
          <a:prstGeom prst="rect">
            <a:avLst/>
          </a:prstGeom>
        </p:spPr>
        <p:txBody>
          <a:bodyPr/>
          <a:lstStyle/>
          <a:p>
            <a:pPr/>
          </a:p>
        </p:txBody>
      </p:sp>
      <p:sp>
        <p:nvSpPr>
          <p:cNvPr id="476" name="Shape 476"/>
          <p:cNvSpPr/>
          <p:nvPr>
            <p:ph type="body" sz="quarter" idx="1"/>
          </p:nvPr>
        </p:nvSpPr>
        <p:spPr>
          <a:prstGeom prst="rect">
            <a:avLst/>
          </a:prstGeom>
        </p:spPr>
        <p:txBody>
          <a:bodyPr/>
          <a:lstStyle/>
          <a:p>
            <a:pPr/>
            <a:r>
              <a:t>A right bracket, is the stack empty? No ok good. Is the top element of the stack equal to the reversed bracket? Yes ok good.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Shape 484"/>
          <p:cNvSpPr/>
          <p:nvPr>
            <p:ph type="sldImg"/>
          </p:nvPr>
        </p:nvSpPr>
        <p:spPr>
          <a:prstGeom prst="rect">
            <a:avLst/>
          </a:prstGeom>
        </p:spPr>
        <p:txBody>
          <a:bodyPr/>
          <a:lstStyle/>
          <a:p>
            <a:pPr/>
          </a:p>
        </p:txBody>
      </p:sp>
      <p:sp>
        <p:nvSpPr>
          <p:cNvPr id="485" name="Shape 485"/>
          <p:cNvSpPr/>
          <p:nvPr>
            <p:ph type="body" sz="quarter" idx="1"/>
          </p:nvPr>
        </p:nvSpPr>
        <p:spPr>
          <a:prstGeom prst="rect">
            <a:avLst/>
          </a:prstGeom>
        </p:spPr>
        <p:txBody>
          <a:bodyPr/>
          <a:lstStyle/>
          <a:p>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 name="Shape 493"/>
          <p:cNvSpPr/>
          <p:nvPr>
            <p:ph type="sldImg"/>
          </p:nvPr>
        </p:nvSpPr>
        <p:spPr>
          <a:prstGeom prst="rect">
            <a:avLst/>
          </a:prstGeom>
        </p:spPr>
        <p:txBody>
          <a:bodyPr/>
          <a:lstStyle/>
          <a:p>
            <a:pPr/>
          </a:p>
        </p:txBody>
      </p:sp>
      <p:sp>
        <p:nvSpPr>
          <p:cNvPr id="494" name="Shape 494"/>
          <p:cNvSpPr/>
          <p:nvPr>
            <p:ph type="body" sz="quarter" idx="1"/>
          </p:nvPr>
        </p:nvSpPr>
        <p:spPr>
          <a:prstGeom prst="rect">
            <a:avLst/>
          </a:prstGeom>
        </p:spPr>
        <p:txBody>
          <a:bodyPr/>
          <a:lstStyle/>
          <a:p>
            <a:pPr/>
            <a:r>
              <a:t>Another right bracket, is the stack empty? No ok good, and is the top element of the stack equal to the reversed bracket? Yes ok good.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Shape 501"/>
          <p:cNvSpPr/>
          <p:nvPr>
            <p:ph type="sldImg"/>
          </p:nvPr>
        </p:nvSpPr>
        <p:spPr>
          <a:prstGeom prst="rect">
            <a:avLst/>
          </a:prstGeom>
        </p:spPr>
        <p:txBody>
          <a:bodyPr/>
          <a:lstStyle/>
          <a:p>
            <a:pPr/>
          </a:p>
        </p:txBody>
      </p:sp>
      <p:sp>
        <p:nvSpPr>
          <p:cNvPr id="502" name="Shape 502"/>
          <p:cNvSpPr/>
          <p:nvPr>
            <p:ph type="body" sz="quarter" idx="1"/>
          </p:nvPr>
        </p:nvSpPr>
        <p:spPr>
          <a:prstGeom prst="rect">
            <a:avLst/>
          </a:prstGeom>
        </p:spPr>
        <p:txBody>
          <a:bodyPr/>
          <a:lstStyle/>
          <a:p>
            <a:pPr/>
            <a:r>
              <a:t>Now that we’re done processing the string we need to make sure the stack is empty, why? Well in case the last few characters in the bracket sequence were left brackets then they would still be in the stack. But this stack is empty so we can conclude that this bracket sequence is valid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7" name="Shape 517"/>
          <p:cNvSpPr/>
          <p:nvPr>
            <p:ph type="sldImg"/>
          </p:nvPr>
        </p:nvSpPr>
        <p:spPr>
          <a:prstGeom prst="rect">
            <a:avLst/>
          </a:prstGeom>
        </p:spPr>
        <p:txBody>
          <a:bodyPr/>
          <a:lstStyle/>
          <a:p>
            <a:pPr/>
          </a:p>
        </p:txBody>
      </p:sp>
      <p:sp>
        <p:nvSpPr>
          <p:cNvPr id="518" name="Shape 518"/>
          <p:cNvSpPr/>
          <p:nvPr>
            <p:ph type="body" sz="quarter" idx="1"/>
          </p:nvPr>
        </p:nvSpPr>
        <p:spPr>
          <a:prstGeom prst="rect">
            <a:avLst/>
          </a:prstGeom>
        </p:spPr>
        <p:txBody>
          <a:bodyPr/>
          <a:lstStyle/>
          <a:p>
            <a:pPr/>
            <a:r>
              <a:t>Alright let us have a look at another bracket sequence.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6" name="Shape 526"/>
          <p:cNvSpPr/>
          <p:nvPr>
            <p:ph type="sldImg"/>
          </p:nvPr>
        </p:nvSpPr>
        <p:spPr>
          <a:prstGeom prst="rect">
            <a:avLst/>
          </a:prstGeom>
        </p:spPr>
        <p:txBody>
          <a:bodyPr/>
          <a:lstStyle/>
          <a:p>
            <a:pPr/>
          </a:p>
        </p:txBody>
      </p:sp>
      <p:sp>
        <p:nvSpPr>
          <p:cNvPr id="527" name="Shape 527"/>
          <p:cNvSpPr/>
          <p:nvPr>
            <p:ph type="body" sz="quarter" idx="1"/>
          </p:nvPr>
        </p:nvSpPr>
        <p:spPr>
          <a:prstGeom prst="rect">
            <a:avLst/>
          </a:prstGeom>
        </p:spPr>
        <p:txBody>
          <a:bodyPr/>
          <a:lstStyle/>
          <a:p>
            <a:pPr/>
            <a:r>
              <a:t>The first bracket is a left bracket so push it on the stack</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6" name="Shape 536"/>
          <p:cNvSpPr/>
          <p:nvPr>
            <p:ph type="sldImg"/>
          </p:nvPr>
        </p:nvSpPr>
        <p:spPr>
          <a:prstGeom prst="rect">
            <a:avLst/>
          </a:prstGeom>
        </p:spPr>
        <p:txBody>
          <a:bodyPr/>
          <a:lstStyle/>
          <a:p>
            <a:pPr/>
          </a:p>
        </p:txBody>
      </p:sp>
      <p:sp>
        <p:nvSpPr>
          <p:cNvPr id="537" name="Shape 537"/>
          <p:cNvSpPr/>
          <p:nvPr>
            <p:ph type="body" sz="quarter" idx="1"/>
          </p:nvPr>
        </p:nvSpPr>
        <p:spPr>
          <a:prstGeom prst="rect">
            <a:avLst/>
          </a:prstGeom>
        </p:spPr>
        <p:txBody>
          <a:bodyPr/>
          <a:lstStyle/>
          <a:p>
            <a:pPr/>
            <a:r>
              <a:t>The second bracket is also a left bracket so push it on the stack</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a:r>
              <a:t>Read Slide.</a:t>
            </a:r>
          </a:p>
          <a:p>
            <a:pPr/>
            <a:r>
              <a:t>Below you can see an image of a Stack I have constructed. There is one data member getting popped off top of the stack and another data member about to be added to the stack. Also notice that there is a top pointer pointing to the block at the top of the stack. This is because elements in a stack always only get removed and added to the top of the pile, this behaviour is commonly known as L-I-F-O or Last In First Out. Let’s look at a more detailed example on how things are added and removed from a stack.</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6" name="Shape 546"/>
          <p:cNvSpPr/>
          <p:nvPr>
            <p:ph type="sldImg"/>
          </p:nvPr>
        </p:nvSpPr>
        <p:spPr>
          <a:prstGeom prst="rect">
            <a:avLst/>
          </a:prstGeom>
        </p:spPr>
        <p:txBody>
          <a:bodyPr/>
          <a:lstStyle/>
          <a:p>
            <a:pPr/>
          </a:p>
        </p:txBody>
      </p:sp>
      <p:sp>
        <p:nvSpPr>
          <p:cNvPr id="547" name="Shape 547"/>
          <p:cNvSpPr/>
          <p:nvPr>
            <p:ph type="body" sz="quarter" idx="1"/>
          </p:nvPr>
        </p:nvSpPr>
        <p:spPr>
          <a:prstGeom prst="rect">
            <a:avLst/>
          </a:prstGeom>
        </p:spPr>
        <p:txBody>
          <a:bodyPr/>
          <a:lstStyle/>
          <a:p>
            <a:pPr/>
            <a:r>
              <a:t>This next bracket is a right bracket so let’s check if the stack is empty? No alrighty. And is the top element of the stack equal to the reversed bracket? Yes it is.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2" name="Shape 562"/>
          <p:cNvSpPr/>
          <p:nvPr>
            <p:ph type="sldImg"/>
          </p:nvPr>
        </p:nvSpPr>
        <p:spPr>
          <a:prstGeom prst="rect">
            <a:avLst/>
          </a:prstGeom>
        </p:spPr>
        <p:txBody>
          <a:bodyPr/>
          <a:lstStyle/>
          <a:p>
            <a:pPr/>
          </a:p>
        </p:txBody>
      </p:sp>
      <p:sp>
        <p:nvSpPr>
          <p:cNvPr id="563" name="Shape 563"/>
          <p:cNvSpPr/>
          <p:nvPr>
            <p:ph type="body" sz="quarter" idx="1"/>
          </p:nvPr>
        </p:nvSpPr>
        <p:spPr>
          <a:prstGeom prst="rect">
            <a:avLst/>
          </a:prstGeom>
        </p:spPr>
        <p:txBody>
          <a:bodyPr/>
          <a:lstStyle/>
          <a:p>
            <a:pPr/>
            <a:r>
              <a:t>This next bracket is a right bracket, so is the stack empty? No so we’re good. Is the reversed bracket equal to the bracket at the top of the stack? No is it not so this bracket sequence is invalid.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3" name="Shape 573"/>
          <p:cNvSpPr/>
          <p:nvPr>
            <p:ph type="sldImg"/>
          </p:nvPr>
        </p:nvSpPr>
        <p:spPr>
          <a:prstGeom prst="rect">
            <a:avLst/>
          </a:prstGeom>
        </p:spPr>
        <p:txBody>
          <a:bodyPr/>
          <a:lstStyle/>
          <a:p>
            <a:pPr/>
          </a:p>
        </p:txBody>
      </p:sp>
      <p:sp>
        <p:nvSpPr>
          <p:cNvPr id="574" name="Shape 574"/>
          <p:cNvSpPr/>
          <p:nvPr>
            <p:ph type="body" sz="quarter" idx="1"/>
          </p:nvPr>
        </p:nvSpPr>
        <p:spPr>
          <a:prstGeom prst="rect">
            <a:avLst/>
          </a:prstGeom>
        </p:spPr>
        <p:txBody>
          <a:bodyPr/>
          <a:lstStyle/>
          <a:p>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8" name="Shape 578"/>
          <p:cNvSpPr/>
          <p:nvPr>
            <p:ph type="sldImg"/>
          </p:nvPr>
        </p:nvSpPr>
        <p:spPr>
          <a:prstGeom prst="rect">
            <a:avLst/>
          </a:prstGeom>
        </p:spPr>
        <p:txBody>
          <a:bodyPr/>
          <a:lstStyle/>
          <a:p>
            <a:pPr/>
          </a:p>
        </p:txBody>
      </p:sp>
      <p:sp>
        <p:nvSpPr>
          <p:cNvPr id="579" name="Shape 579"/>
          <p:cNvSpPr/>
          <p:nvPr>
            <p:ph type="body" sz="quarter" idx="1"/>
          </p:nvPr>
        </p:nvSpPr>
        <p:spPr>
          <a:prstGeom prst="rect">
            <a:avLst/>
          </a:prstGeom>
        </p:spPr>
        <p:txBody>
          <a:bodyPr/>
          <a:lstStyle/>
          <a:p>
            <a:pPr/>
            <a:r>
              <a:t>Let’s walk through the pseudo code.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9" name="Shape 599"/>
          <p:cNvSpPr/>
          <p:nvPr>
            <p:ph type="sldImg"/>
          </p:nvPr>
        </p:nvSpPr>
        <p:spPr>
          <a:prstGeom prst="rect">
            <a:avLst/>
          </a:prstGeom>
        </p:spPr>
        <p:txBody>
          <a:bodyPr/>
          <a:lstStyle/>
          <a:p>
            <a:pPr/>
          </a:p>
        </p:txBody>
      </p:sp>
      <p:sp>
        <p:nvSpPr>
          <p:cNvPr id="600" name="Shape 600"/>
          <p:cNvSpPr/>
          <p:nvPr>
            <p:ph type="body" sz="quarter" idx="1"/>
          </p:nvPr>
        </p:nvSpPr>
        <p:spPr>
          <a:prstGeom prst="rect">
            <a:avLst/>
          </a:prstGeom>
        </p:spPr>
        <p:txBody>
          <a:bodyPr/>
          <a:lstStyle/>
          <a:p>
            <a:pPr/>
            <a:r>
              <a:t>I want to take a moment to have a look at the Tower of Hanoi, a very popular game to play amongst mathematicians and computer scientists to see how it relates to stacks. The game is played as follows:</a:t>
            </a:r>
          </a:p>
          <a:p>
            <a:pPr/>
          </a:p>
          <a:p>
            <a:pPr/>
            <a:r>
              <a:t>You start with a pile of disks on the first peg and the objective of the game is to move all the disks to the rightmost disk pile. At each move you can move only the top disk of any pile to any other under the restriction that no disk be placed on top of a smaller disk.</a:t>
            </a:r>
          </a:p>
          <a:p>
            <a:pPr/>
          </a:p>
          <a:p>
            <a:pPr/>
            <a:r>
              <a:t>So really we can think of each peg as a stack because we’re always removing the top element in the peg and placing it in another peg, or should I say stack?</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6" name="Shape 616"/>
          <p:cNvSpPr/>
          <p:nvPr>
            <p:ph type="sldImg"/>
          </p:nvPr>
        </p:nvSpPr>
        <p:spPr>
          <a:prstGeom prst="rect">
            <a:avLst/>
          </a:prstGeom>
        </p:spPr>
        <p:txBody>
          <a:bodyPr/>
          <a:lstStyle/>
          <a:p>
            <a:pPr/>
          </a:p>
        </p:txBody>
      </p:sp>
      <p:sp>
        <p:nvSpPr>
          <p:cNvPr id="617" name="Shape 617"/>
          <p:cNvSpPr/>
          <p:nvPr>
            <p:ph type="body" sz="quarter" idx="1"/>
          </p:nvPr>
        </p:nvSpPr>
        <p:spPr>
          <a:prstGeom prst="rect">
            <a:avLst/>
          </a:prstGeom>
        </p:spPr>
        <p:txBody>
          <a:bodyPr/>
          <a:lstStyle/>
          <a:p>
            <a:pPr/>
          </a:p>
          <a:p>
            <a:pPr/>
            <a:r>
              <a:t>So shall we play? I will let the animation run and you will see how each peg acts like a stack, it’s pretty cool!</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8" name="Shape 888"/>
          <p:cNvSpPr/>
          <p:nvPr>
            <p:ph type="sldImg"/>
          </p:nvPr>
        </p:nvSpPr>
        <p:spPr>
          <a:prstGeom prst="rect">
            <a:avLst/>
          </a:prstGeom>
        </p:spPr>
        <p:txBody>
          <a:bodyPr/>
          <a:lstStyle/>
          <a:p>
            <a:pPr/>
          </a:p>
        </p:txBody>
      </p:sp>
      <p:sp>
        <p:nvSpPr>
          <p:cNvPr id="889" name="Shape 889"/>
          <p:cNvSpPr/>
          <p:nvPr>
            <p:ph type="body" sz="quarter" idx="1"/>
          </p:nvPr>
        </p:nvSpPr>
        <p:spPr>
          <a:prstGeom prst="rect">
            <a:avLst/>
          </a:prstGeom>
        </p:spPr>
        <p:txBody>
          <a:bodyPr/>
          <a:lstStyle/>
          <a:p>
            <a:pPr/>
            <a:r>
              <a:t>So you just saw how transferring elements from one peg to another is the same as popping a disk from one stack and pushing that same disk onto another stack given that the disk you’re placing on top is smaller.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4" name="Shape 894"/>
          <p:cNvSpPr/>
          <p:nvPr>
            <p:ph type="sldImg"/>
          </p:nvPr>
        </p:nvSpPr>
        <p:spPr>
          <a:prstGeom prst="rect">
            <a:avLst/>
          </a:prstGeom>
        </p:spPr>
        <p:txBody>
          <a:bodyPr/>
          <a:lstStyle/>
          <a:p>
            <a:pPr/>
          </a:p>
        </p:txBody>
      </p:sp>
      <p:sp>
        <p:nvSpPr>
          <p:cNvPr id="895" name="Shape 895"/>
          <p:cNvSpPr/>
          <p:nvPr>
            <p:ph type="body" sz="quarter" idx="1"/>
          </p:nvPr>
        </p:nvSpPr>
        <p:spPr>
          <a:prstGeom prst="rect">
            <a:avLst/>
          </a:prstGeom>
        </p:spPr>
        <p:txBody>
          <a:bodyPr/>
          <a:lstStyle/>
          <a:p>
            <a:pPr/>
            <a:r>
              <a:t>Alright in the next video we’re going to quickly look at how a stack is actually implemented. If you’re interested in some actual source code for a Stack that can be found at the link at the bottom of this slide. I will also be going over the source code for a Stack in the last video of this Stack series, so stay tuned and thanks for watching!</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0" name="Shape 900"/>
          <p:cNvSpPr/>
          <p:nvPr>
            <p:ph type="sldImg"/>
          </p:nvPr>
        </p:nvSpPr>
        <p:spPr>
          <a:prstGeom prst="rect">
            <a:avLst/>
          </a:prstGeom>
        </p:spPr>
        <p:txBody>
          <a:bodyPr/>
          <a:lstStyle/>
          <a:p>
            <a:pPr/>
          </a:p>
        </p:txBody>
      </p:sp>
      <p:sp>
        <p:nvSpPr>
          <p:cNvPr id="901" name="Shape 901"/>
          <p:cNvSpPr/>
          <p:nvPr>
            <p:ph type="body" sz="quarter" idx="1"/>
          </p:nvPr>
        </p:nvSpPr>
        <p:spPr>
          <a:prstGeom prst="rect">
            <a:avLst/>
          </a:prstGeom>
        </p:spPr>
        <p:txBody>
          <a:bodyPr/>
          <a:lstStyle/>
          <a:p>
            <a:pPr/>
            <a:r>
              <a:t>Welcome to part 2 of 3 in the Stack series, this will be a short video on how a Stack is implemented.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6" name="Shape 906"/>
          <p:cNvSpPr/>
          <p:nvPr>
            <p:ph type="sldImg"/>
          </p:nvPr>
        </p:nvSpPr>
        <p:spPr>
          <a:prstGeom prst="rect">
            <a:avLst/>
          </a:prstGeom>
        </p:spPr>
        <p:txBody>
          <a:bodyPr/>
          <a:lstStyle/>
          <a:p>
            <a:pPr/>
          </a:p>
        </p:txBody>
      </p:sp>
      <p:sp>
        <p:nvSpPr>
          <p:cNvPr id="907" name="Shape 907"/>
          <p:cNvSpPr/>
          <p:nvPr>
            <p:ph type="body" sz="quarter" idx="1"/>
          </p:nvPr>
        </p:nvSpPr>
        <p:spPr>
          <a:prstGeom prst="rect">
            <a:avLst/>
          </a:prstGeom>
        </p:spPr>
        <p:txBody>
          <a:bodyPr/>
          <a:lstStyle/>
          <a:p>
            <a:pPr/>
            <a:r>
              <a:t>Stacks are often implemented as either Arrays, Singly linked-lists or even doubly linked-lists. Here I will cover how to push nodes onto a stack with a singly linked list. Later on when we look at the source code I have written which uses a doubly linked-list.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In this example we have a list of instructions that are about to be performed on the stack on the right hand side. Let’s have a walk through and see what happens.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5" name="Shape 915"/>
          <p:cNvSpPr/>
          <p:nvPr>
            <p:ph type="sldImg"/>
          </p:nvPr>
        </p:nvSpPr>
        <p:spPr>
          <a:prstGeom prst="rect">
            <a:avLst/>
          </a:prstGeom>
        </p:spPr>
        <p:txBody>
          <a:bodyPr/>
          <a:lstStyle/>
          <a:p>
            <a:pPr/>
          </a:p>
        </p:txBody>
      </p:sp>
      <p:sp>
        <p:nvSpPr>
          <p:cNvPr id="916" name="Shape 916"/>
          <p:cNvSpPr/>
          <p:nvPr>
            <p:ph type="body" sz="quarter" idx="1"/>
          </p:nvPr>
        </p:nvSpPr>
        <p:spPr>
          <a:prstGeom prst="rect">
            <a:avLst/>
          </a:prstGeom>
        </p:spPr>
        <p:txBody>
          <a:bodyPr/>
          <a:lstStyle/>
          <a:p>
            <a:pPr/>
            <a:r>
              <a:t>To begin with we need somewhere to begin our linked list so let’s create a head pointer. Initially the stack is empty so the head is null.</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7" name="Shape 927"/>
          <p:cNvSpPr/>
          <p:nvPr>
            <p:ph type="sldImg"/>
          </p:nvPr>
        </p:nvSpPr>
        <p:spPr>
          <a:prstGeom prst="rect">
            <a:avLst/>
          </a:prstGeom>
        </p:spPr>
        <p:txBody>
          <a:bodyPr/>
          <a:lstStyle/>
          <a:p>
            <a:pPr/>
          </a:p>
        </p:txBody>
      </p:sp>
      <p:sp>
        <p:nvSpPr>
          <p:cNvPr id="928" name="Shape 928"/>
          <p:cNvSpPr/>
          <p:nvPr>
            <p:ph type="body" sz="quarter" idx="1"/>
          </p:nvPr>
        </p:nvSpPr>
        <p:spPr>
          <a:prstGeom prst="rect">
            <a:avLst/>
          </a:prstGeom>
        </p:spPr>
        <p:txBody>
          <a:bodyPr/>
          <a:lstStyle/>
          <a:p>
            <a:pPr/>
            <a:r>
              <a:t>Then the trick to creating a stack using a singly linked list is to insert the new elements before the head and not at the tail of the list. This way we have the pointers pointing in the correct direction when we need to pop elements from our Stack which you will soon see. The next element we need to push onto the Stack is a 2.</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1" name="Shape 941"/>
          <p:cNvSpPr/>
          <p:nvPr>
            <p:ph type="sldImg"/>
          </p:nvPr>
        </p:nvSpPr>
        <p:spPr>
          <a:prstGeom prst="rect">
            <a:avLst/>
          </a:prstGeom>
        </p:spPr>
        <p:txBody>
          <a:bodyPr/>
          <a:lstStyle/>
          <a:p>
            <a:pPr/>
          </a:p>
        </p:txBody>
      </p:sp>
      <p:sp>
        <p:nvSpPr>
          <p:cNvPr id="942" name="Shape 942"/>
          <p:cNvSpPr/>
          <p:nvPr>
            <p:ph type="body" sz="quarter" idx="1"/>
          </p:nvPr>
        </p:nvSpPr>
        <p:spPr>
          <a:prstGeom prst="rect">
            <a:avLst/>
          </a:prstGeom>
        </p:spPr>
        <p:txBody>
          <a:bodyPr/>
          <a:lstStyle/>
          <a:p>
            <a:pPr/>
            <a:r>
              <a:t>So we create a new node and adjust the head pointer to be the newest node and and hook that node’s next pointer to where the head was before.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7" name="Shape 957"/>
          <p:cNvSpPr/>
          <p:nvPr>
            <p:ph type="sldImg"/>
          </p:nvPr>
        </p:nvSpPr>
        <p:spPr>
          <a:prstGeom prst="rect">
            <a:avLst/>
          </a:prstGeom>
        </p:spPr>
        <p:txBody>
          <a:bodyPr/>
          <a:lstStyle/>
          <a:p>
            <a:pPr/>
          </a:p>
        </p:txBody>
      </p:sp>
      <p:sp>
        <p:nvSpPr>
          <p:cNvPr id="958" name="Shape 958"/>
          <p:cNvSpPr/>
          <p:nvPr>
            <p:ph type="body" sz="quarter" idx="1"/>
          </p:nvPr>
        </p:nvSpPr>
        <p:spPr>
          <a:prstGeom prst="rect">
            <a:avLst/>
          </a:prstGeom>
        </p:spPr>
        <p:txBody>
          <a:bodyPr/>
          <a:lstStyle/>
          <a:p>
            <a:pPr/>
            <a:r>
              <a:t>Same idea for 5 and also 13</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2" name="Shape 992"/>
          <p:cNvSpPr/>
          <p:nvPr>
            <p:ph type="sldImg"/>
          </p:nvPr>
        </p:nvSpPr>
        <p:spPr>
          <a:prstGeom prst="rect">
            <a:avLst/>
          </a:prstGeom>
        </p:spPr>
        <p:txBody>
          <a:bodyPr/>
          <a:lstStyle/>
          <a:p>
            <a:pPr/>
          </a:p>
        </p:txBody>
      </p:sp>
      <p:sp>
        <p:nvSpPr>
          <p:cNvPr id="993" name="Shape 993"/>
          <p:cNvSpPr/>
          <p:nvPr>
            <p:ph type="body" sz="quarter" idx="1"/>
          </p:nvPr>
        </p:nvSpPr>
        <p:spPr>
          <a:prstGeom prst="rect">
            <a:avLst/>
          </a:prstGeom>
        </p:spPr>
        <p:txBody>
          <a:bodyPr/>
          <a:lstStyle/>
          <a:p>
            <a:pPr/>
            <a:r>
              <a:t>Now let’s have a look at popping elements, this isn’t too hard either, just move the head pointer to the next node and deallocate the last node.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9" name="Shape 1009"/>
          <p:cNvSpPr/>
          <p:nvPr>
            <p:ph type="sldImg"/>
          </p:nvPr>
        </p:nvSpPr>
        <p:spPr>
          <a:prstGeom prst="rect">
            <a:avLst/>
          </a:prstGeom>
        </p:spPr>
        <p:txBody>
          <a:bodyPr/>
          <a:lstStyle/>
          <a:p>
            <a:pPr/>
          </a:p>
        </p:txBody>
      </p:sp>
      <p:sp>
        <p:nvSpPr>
          <p:cNvPr id="1010" name="Shape 1010"/>
          <p:cNvSpPr/>
          <p:nvPr>
            <p:ph type="body" sz="quarter" idx="1"/>
          </p:nvPr>
        </p:nvSpPr>
        <p:spPr>
          <a:prstGeom prst="rect">
            <a:avLst/>
          </a:prstGeom>
        </p:spPr>
        <p:txBody>
          <a:bodyPr/>
          <a:lstStyle/>
          <a:p>
            <a:pPr/>
            <a:r>
              <a:t>So here we popped the first node off the stack and set the node’s reference to be null so it will be picked up by the garbage collector if you’re coding in Java and it will since it has no other references pointing to it. If you’re using another programming language that requires you to explicitly deallocate and free memory yourself like C or C++ now is the time to do that or you will get memory leaks. Getting a memory leak in a data structure is one of the worst kinds of memory leaks especially if it’s a custom data structure that you intend on reusing, so keep watching out for that not only in this video, but also in all the DSs we will be covering. If you see in an implementation that i’m not correctly cleaning up my memory please let me know or send a pull request to the repository on github.</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4" name="Shape 1024"/>
          <p:cNvSpPr/>
          <p:nvPr>
            <p:ph type="sldImg"/>
          </p:nvPr>
        </p:nvSpPr>
        <p:spPr>
          <a:prstGeom prst="rect">
            <a:avLst/>
          </a:prstGeom>
        </p:spPr>
        <p:txBody>
          <a:bodyPr/>
          <a:lstStyle/>
          <a:p>
            <a:pPr/>
          </a:p>
        </p:txBody>
      </p:sp>
      <p:sp>
        <p:nvSpPr>
          <p:cNvPr id="1025" name="Shape 1025"/>
          <p:cNvSpPr/>
          <p:nvPr>
            <p:ph type="body" sz="quarter" idx="1"/>
          </p:nvPr>
        </p:nvSpPr>
        <p:spPr>
          <a:prstGeom prst="rect">
            <a:avLst/>
          </a:prstGeom>
        </p:spPr>
        <p:txBody>
          <a:bodyPr/>
          <a:lstStyle/>
          <a:p>
            <a:pPr/>
            <a:r>
              <a:t>So we keep proceeding by removing the head and advancing the head pointer down to the next.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6" name="Shape 1046"/>
          <p:cNvSpPr/>
          <p:nvPr>
            <p:ph type="sldImg"/>
          </p:nvPr>
        </p:nvSpPr>
        <p:spPr>
          <a:prstGeom prst="rect">
            <a:avLst/>
          </a:prstGeom>
        </p:spPr>
        <p:txBody>
          <a:bodyPr/>
          <a:lstStyle/>
          <a:p>
            <a:pPr/>
          </a:p>
        </p:txBody>
      </p:sp>
      <p:sp>
        <p:nvSpPr>
          <p:cNvPr id="1047" name="Shape 1047"/>
          <p:cNvSpPr/>
          <p:nvPr>
            <p:ph type="body" sz="quarter" idx="1"/>
          </p:nvPr>
        </p:nvSpPr>
        <p:spPr>
          <a:prstGeom prst="rect">
            <a:avLst/>
          </a:prstGeom>
        </p:spPr>
        <p:txBody>
          <a:bodyPr/>
          <a:lstStyle/>
          <a:p>
            <a:pPr/>
            <a:r>
              <a:t>and there we go we’ve popped off the last node and the stack is now empty once again.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9" name="Shape 1059"/>
          <p:cNvSpPr/>
          <p:nvPr>
            <p:ph type="sldImg"/>
          </p:nvPr>
        </p:nvSpPr>
        <p:spPr>
          <a:prstGeom prst="rect">
            <a:avLst/>
          </a:prstGeom>
        </p:spPr>
        <p:txBody>
          <a:bodyPr/>
          <a:lstStyle/>
          <a:p>
            <a:pPr/>
          </a:p>
        </p:txBody>
      </p:sp>
      <p:sp>
        <p:nvSpPr>
          <p:cNvPr id="1060" name="Shape 1060"/>
          <p:cNvSpPr/>
          <p:nvPr>
            <p:ph type="body" sz="quarter" idx="1"/>
          </p:nvPr>
        </p:nvSpPr>
        <p:spPr>
          <a:prstGeom prst="rect">
            <a:avLst/>
          </a:prstGeom>
        </p:spPr>
        <p:txBody>
          <a:bodyPr/>
          <a:lstStyle/>
          <a:p>
            <a:pPr/>
            <a:r>
              <a:t>Alright time for to have a look at some source code! I implemented a Stack using a linked list we can have a look at in some detail. Also, if you want the source code for the Stack in the next video have a look at the link for the code repo provided on this slide. I should also have provided a link in the description. Thanks for watching and see you in the next video!</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6" name="Shape 1066"/>
          <p:cNvSpPr/>
          <p:nvPr>
            <p:ph type="sldImg"/>
          </p:nvPr>
        </p:nvSpPr>
        <p:spPr>
          <a:prstGeom prst="rect">
            <a:avLst/>
          </a:prstGeom>
        </p:spPr>
        <p:txBody>
          <a:bodyPr/>
          <a:lstStyle/>
          <a:p>
            <a:pPr/>
          </a:p>
        </p:txBody>
      </p:sp>
      <p:sp>
        <p:nvSpPr>
          <p:cNvPr id="1067" name="Shape 1067"/>
          <p:cNvSpPr/>
          <p:nvPr>
            <p:ph type="body" sz="quarter" idx="1"/>
          </p:nvPr>
        </p:nvSpPr>
        <p:spPr>
          <a:prstGeom prst="rect">
            <a:avLst/>
          </a:prstGeom>
        </p:spPr>
        <p:txBody>
          <a:bodyPr/>
          <a:lstStyle/>
          <a:p>
            <a:pPr/>
            <a:r>
              <a:t>Welcome to part 3 of 3 in the Stack series videos, today we’ll be looking at some source code for a simple stack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The first instruction says pop, so we remove the top element of the stack.</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3" name="Shape 1073"/>
          <p:cNvSpPr/>
          <p:nvPr>
            <p:ph type="sldImg"/>
          </p:nvPr>
        </p:nvSpPr>
        <p:spPr>
          <a:prstGeom prst="rect">
            <a:avLst/>
          </a:prstGeom>
        </p:spPr>
        <p:txBody>
          <a:bodyPr/>
          <a:lstStyle/>
          <a:p>
            <a:pPr/>
          </a:p>
        </p:txBody>
      </p:sp>
      <p:sp>
        <p:nvSpPr>
          <p:cNvPr id="1074" name="Shape 1074"/>
          <p:cNvSpPr/>
          <p:nvPr>
            <p:ph type="body" sz="quarter" idx="1"/>
          </p:nvPr>
        </p:nvSpPr>
        <p:spPr>
          <a:prstGeom prst="rect">
            <a:avLst/>
          </a:prstGeom>
        </p:spPr>
        <p:txBody>
          <a:bodyPr/>
          <a:lstStyle/>
          <a:p>
            <a:pPr/>
            <a:r>
              <a:t>Read Slide</a:t>
            </a:r>
          </a:p>
          <a:p>
            <a:pPr/>
          </a:p>
          <a:p>
            <a:pPr/>
            <a:r>
              <a:t>Also, if you like this video series and this implementation of the Stack DS i’m about to present make sure you star the repository on github to help others find it as well.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Then the next instruction says to push onion on the stack, so we add onion to the top of the stack.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a:r>
              <a:t>The next instruction we push celery onto the Stack.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a:r>
              <a:t>Next is Watermelon which we put on top of celery which is at the top of the stack.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r>
              <a:t>The next operation says pop, so we remove the element at the top of the stack, this is watermelon which we just added.</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hyperlink" Target="http://github.com/williamfiset/data-structures" TargetMode="Externa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http://github.com/williamfiset/data-structures" TargetMode="Externa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github.com/williamfiset/data-structures" TargetMode="Externa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755941" y="734025"/>
            <a:ext cx="11492918" cy="4150328"/>
          </a:xfrm>
          <a:prstGeom prst="rect">
            <a:avLst/>
          </a:prstGeom>
        </p:spPr>
        <p:txBody>
          <a:bodyPr/>
          <a:lstStyle>
            <a:lvl1pPr>
              <a:defRPr b="1" sz="15000"/>
            </a:lvl1pPr>
          </a:lstStyle>
          <a:p>
            <a:pPr/>
            <a:r>
              <a:t>Stack</a:t>
            </a:r>
          </a:p>
        </p:txBody>
      </p:sp>
      <p:sp>
        <p:nvSpPr>
          <p:cNvPr id="120" name="Shape 120"/>
          <p:cNvSpPr/>
          <p:nvPr>
            <p:ph type="subTitle" sz="quarter" idx="1"/>
          </p:nvPr>
        </p:nvSpPr>
        <p:spPr>
          <a:xfrm>
            <a:off x="1270000" y="6042176"/>
            <a:ext cx="10464800" cy="1130301"/>
          </a:xfrm>
          <a:prstGeom prst="rect">
            <a:avLst/>
          </a:prstGeom>
        </p:spPr>
        <p:txBody>
          <a:bodyPr/>
          <a:lstStyle>
            <a:lvl1pPr>
              <a:defRPr sz="4500"/>
            </a:lvl1pPr>
          </a:lstStyle>
          <a:p>
            <a:pPr/>
            <a:r>
              <a:t>William Fiset</a:t>
            </a:r>
          </a:p>
        </p:txBody>
      </p:sp>
      <p:sp>
        <p:nvSpPr>
          <p:cNvPr id="121" name="Shape 121"/>
          <p:cNvSpPr/>
          <p:nvPr/>
        </p:nvSpPr>
        <p:spPr>
          <a:xfrm>
            <a:off x="5344219" y="4941639"/>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Part 1/3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pPr>
              <a:defRPr b="1"/>
            </a:pPr>
            <a:r>
              <a:t>What is a </a:t>
            </a:r>
            <a:r>
              <a:t>Stack</a:t>
            </a:r>
            <a:r>
              <a:t>?</a:t>
            </a:r>
          </a:p>
        </p:txBody>
      </p:sp>
      <p:sp>
        <p:nvSpPr>
          <p:cNvPr id="204" name="Shape 204"/>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05" name="Shape 205"/>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06" name="Shape 206"/>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07" name="Shape 207"/>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08" name="Shape 208"/>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09" name="Shape 209"/>
          <p:cNvSpPr/>
          <p:nvPr/>
        </p:nvSpPr>
        <p:spPr>
          <a:xfrm>
            <a:off x="426442" y="5094618"/>
            <a:ext cx="1029825" cy="419497"/>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10" name="Shape 210"/>
          <p:cNvSpPr/>
          <p:nvPr/>
        </p:nvSpPr>
        <p:spPr>
          <a:xfrm>
            <a:off x="8470331" y="534912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prstGeom prst="rect">
            <a:avLst/>
          </a:prstGeom>
        </p:spPr>
        <p:txBody>
          <a:bodyPr/>
          <a:lstStyle/>
          <a:p>
            <a:pPr>
              <a:defRPr b="1"/>
            </a:pPr>
            <a:r>
              <a:t>What is a </a:t>
            </a:r>
            <a:r>
              <a:t>Stack</a:t>
            </a:r>
            <a:r>
              <a:t>?</a:t>
            </a:r>
          </a:p>
        </p:txBody>
      </p:sp>
      <p:sp>
        <p:nvSpPr>
          <p:cNvPr id="213" name="Shape 213"/>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14" name="Shape 214"/>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15" name="Shape 215"/>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16" name="Shape 216"/>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17" name="Shape 217"/>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18" name="Shape 218"/>
          <p:cNvSpPr/>
          <p:nvPr/>
        </p:nvSpPr>
        <p:spPr>
          <a:xfrm>
            <a:off x="426442" y="5640718"/>
            <a:ext cx="1029825" cy="419497"/>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19" name="Shape 219"/>
          <p:cNvSpPr/>
          <p:nvPr/>
        </p:nvSpPr>
        <p:spPr>
          <a:xfrm>
            <a:off x="8470331" y="534912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220" name="Shape 220"/>
          <p:cNvSpPr/>
          <p:nvPr/>
        </p:nvSpPr>
        <p:spPr>
          <a:xfrm>
            <a:off x="8470331" y="3729547"/>
            <a:ext cx="2125618" cy="661276"/>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
        <p:nvSpPr>
          <p:cNvPr id="221" name="Shape 221"/>
          <p:cNvSpPr/>
          <p:nvPr/>
        </p:nvSpPr>
        <p:spPr>
          <a:xfrm>
            <a:off x="9533139" y="4546162"/>
            <a:ext cx="1" cy="661276"/>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a:lstStyle/>
          <a:p>
            <a:pPr>
              <a:defRPr b="1"/>
            </a:pPr>
            <a:r>
              <a:t>What is a </a:t>
            </a:r>
            <a:r>
              <a:t>Stack</a:t>
            </a:r>
            <a:r>
              <a:t>?</a:t>
            </a:r>
          </a:p>
        </p:txBody>
      </p:sp>
      <p:sp>
        <p:nvSpPr>
          <p:cNvPr id="226" name="Shape 226"/>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27" name="Shape 227"/>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28" name="Shape 228"/>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29" name="Shape 229"/>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30" name="Shape 230"/>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31" name="Shape 231"/>
          <p:cNvSpPr/>
          <p:nvPr/>
        </p:nvSpPr>
        <p:spPr>
          <a:xfrm>
            <a:off x="426442" y="5640718"/>
            <a:ext cx="1029825" cy="419497"/>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32" name="Shape 232"/>
          <p:cNvSpPr/>
          <p:nvPr/>
        </p:nvSpPr>
        <p:spPr>
          <a:xfrm>
            <a:off x="8470331" y="534912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233" name="Shape 233"/>
          <p:cNvSpPr/>
          <p:nvPr/>
        </p:nvSpPr>
        <p:spPr>
          <a:xfrm>
            <a:off x="8470331" y="461825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pPr>
              <a:defRPr b="1"/>
            </a:pPr>
            <a:r>
              <a:t>What is a </a:t>
            </a:r>
            <a:r>
              <a:t>Stack</a:t>
            </a:r>
            <a:r>
              <a:t>?</a:t>
            </a:r>
          </a:p>
        </p:txBody>
      </p:sp>
      <p:sp>
        <p:nvSpPr>
          <p:cNvPr id="236" name="Shape 236"/>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37" name="Shape 237"/>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38" name="Shape 238"/>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39" name="Shape 239"/>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40" name="Shape 240"/>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41" name="Shape 241"/>
          <p:cNvSpPr/>
          <p:nvPr/>
        </p:nvSpPr>
        <p:spPr>
          <a:xfrm>
            <a:off x="426442" y="6116219"/>
            <a:ext cx="1029825" cy="419498"/>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42" name="Shape 242"/>
          <p:cNvSpPr/>
          <p:nvPr/>
        </p:nvSpPr>
        <p:spPr>
          <a:xfrm>
            <a:off x="8470331" y="534912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243" name="Shape 243"/>
          <p:cNvSpPr/>
          <p:nvPr/>
        </p:nvSpPr>
        <p:spPr>
          <a:xfrm>
            <a:off x="8470331" y="461825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
        <p:nvSpPr>
          <p:cNvPr id="244" name="Shape 244"/>
          <p:cNvSpPr/>
          <p:nvPr/>
        </p:nvSpPr>
        <p:spPr>
          <a:xfrm>
            <a:off x="8470331" y="3102222"/>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Watermelon</a:t>
            </a:r>
          </a:p>
        </p:txBody>
      </p:sp>
      <p:sp>
        <p:nvSpPr>
          <p:cNvPr id="245" name="Shape 245"/>
          <p:cNvSpPr/>
          <p:nvPr/>
        </p:nvSpPr>
        <p:spPr>
          <a:xfrm>
            <a:off x="9533139" y="3860240"/>
            <a:ext cx="1" cy="661275"/>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prstGeom prst="rect">
            <a:avLst/>
          </a:prstGeom>
        </p:spPr>
        <p:txBody>
          <a:bodyPr/>
          <a:lstStyle/>
          <a:p>
            <a:pPr>
              <a:defRPr b="1"/>
            </a:pPr>
            <a:r>
              <a:t>What is a </a:t>
            </a:r>
            <a:r>
              <a:t>Stack</a:t>
            </a:r>
            <a:r>
              <a:t>?</a:t>
            </a:r>
          </a:p>
        </p:txBody>
      </p:sp>
      <p:sp>
        <p:nvSpPr>
          <p:cNvPr id="250" name="Shape 250"/>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51" name="Shape 251"/>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52" name="Shape 252"/>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53" name="Shape 253"/>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54" name="Shape 254"/>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55" name="Shape 255"/>
          <p:cNvSpPr/>
          <p:nvPr/>
        </p:nvSpPr>
        <p:spPr>
          <a:xfrm>
            <a:off x="426442" y="6116219"/>
            <a:ext cx="1029825" cy="419498"/>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56" name="Shape 256"/>
          <p:cNvSpPr/>
          <p:nvPr/>
        </p:nvSpPr>
        <p:spPr>
          <a:xfrm>
            <a:off x="8470331" y="534912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257" name="Shape 257"/>
          <p:cNvSpPr/>
          <p:nvPr/>
        </p:nvSpPr>
        <p:spPr>
          <a:xfrm>
            <a:off x="8470331" y="461825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
        <p:nvSpPr>
          <p:cNvPr id="258" name="Shape 258"/>
          <p:cNvSpPr/>
          <p:nvPr/>
        </p:nvSpPr>
        <p:spPr>
          <a:xfrm>
            <a:off x="8470331" y="3887389"/>
            <a:ext cx="2125618" cy="661276"/>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Watermelon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pPr>
              <a:defRPr b="1"/>
            </a:pPr>
            <a:r>
              <a:t>What is a </a:t>
            </a:r>
            <a:r>
              <a:t>Stack</a:t>
            </a:r>
            <a:r>
              <a:t>?</a:t>
            </a:r>
          </a:p>
        </p:txBody>
      </p:sp>
      <p:sp>
        <p:nvSpPr>
          <p:cNvPr id="261" name="Shape 261"/>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62" name="Shape 262"/>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63" name="Shape 263"/>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64" name="Shape 264"/>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65" name="Shape 265"/>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66" name="Shape 266"/>
          <p:cNvSpPr/>
          <p:nvPr/>
        </p:nvSpPr>
        <p:spPr>
          <a:xfrm>
            <a:off x="451842" y="6687719"/>
            <a:ext cx="1029825" cy="419498"/>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67" name="Shape 267"/>
          <p:cNvSpPr/>
          <p:nvPr/>
        </p:nvSpPr>
        <p:spPr>
          <a:xfrm>
            <a:off x="8470331" y="534912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268" name="Shape 268"/>
          <p:cNvSpPr/>
          <p:nvPr/>
        </p:nvSpPr>
        <p:spPr>
          <a:xfrm>
            <a:off x="8470331" y="461825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
        <p:nvSpPr>
          <p:cNvPr id="269" name="Shape 269"/>
          <p:cNvSpPr/>
          <p:nvPr/>
        </p:nvSpPr>
        <p:spPr>
          <a:xfrm>
            <a:off x="8470331" y="3887389"/>
            <a:ext cx="2125618" cy="661276"/>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Watermelon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p:nvPr>
        </p:nvSpPr>
        <p:spPr>
          <a:prstGeom prst="rect">
            <a:avLst/>
          </a:prstGeom>
        </p:spPr>
        <p:txBody>
          <a:bodyPr/>
          <a:lstStyle/>
          <a:p>
            <a:pPr>
              <a:defRPr b="1"/>
            </a:pPr>
            <a:r>
              <a:t>What is a </a:t>
            </a:r>
            <a:r>
              <a:t>Stack</a:t>
            </a:r>
            <a:r>
              <a:t>?</a:t>
            </a:r>
          </a:p>
        </p:txBody>
      </p:sp>
      <p:sp>
        <p:nvSpPr>
          <p:cNvPr id="274" name="Shape 274"/>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75" name="Shape 275"/>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76" name="Shape 276"/>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77" name="Shape 277"/>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78" name="Shape 278"/>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79" name="Shape 279"/>
          <p:cNvSpPr/>
          <p:nvPr/>
        </p:nvSpPr>
        <p:spPr>
          <a:xfrm>
            <a:off x="451842" y="6687719"/>
            <a:ext cx="1029825" cy="419498"/>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80" name="Shape 280"/>
          <p:cNvSpPr/>
          <p:nvPr/>
        </p:nvSpPr>
        <p:spPr>
          <a:xfrm>
            <a:off x="8470331" y="534912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281" name="Shape 281"/>
          <p:cNvSpPr/>
          <p:nvPr/>
        </p:nvSpPr>
        <p:spPr>
          <a:xfrm>
            <a:off x="8470331" y="461825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
        <p:nvSpPr>
          <p:cNvPr id="282" name="Shape 282"/>
          <p:cNvSpPr/>
          <p:nvPr/>
        </p:nvSpPr>
        <p:spPr>
          <a:xfrm>
            <a:off x="8470331" y="3032809"/>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Watermelon</a:t>
            </a:r>
          </a:p>
        </p:txBody>
      </p:sp>
      <p:sp>
        <p:nvSpPr>
          <p:cNvPr id="283" name="Shape 283"/>
          <p:cNvSpPr/>
          <p:nvPr/>
        </p:nvSpPr>
        <p:spPr>
          <a:xfrm flipV="1">
            <a:off x="9533139" y="3825534"/>
            <a:ext cx="1" cy="661275"/>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title"/>
          </p:nvPr>
        </p:nvSpPr>
        <p:spPr>
          <a:prstGeom prst="rect">
            <a:avLst/>
          </a:prstGeom>
        </p:spPr>
        <p:txBody>
          <a:bodyPr/>
          <a:lstStyle/>
          <a:p>
            <a:pPr>
              <a:defRPr b="1"/>
            </a:pPr>
            <a:r>
              <a:t>What is a </a:t>
            </a:r>
            <a:r>
              <a:t>Stack</a:t>
            </a:r>
            <a:r>
              <a:t>?</a:t>
            </a:r>
          </a:p>
        </p:txBody>
      </p:sp>
      <p:sp>
        <p:nvSpPr>
          <p:cNvPr id="288" name="Shape 288"/>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89" name="Shape 289"/>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90" name="Shape 290"/>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91" name="Shape 291"/>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92" name="Shape 292"/>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93" name="Shape 293"/>
          <p:cNvSpPr/>
          <p:nvPr/>
        </p:nvSpPr>
        <p:spPr>
          <a:xfrm>
            <a:off x="451842" y="6687719"/>
            <a:ext cx="1029825" cy="419498"/>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94" name="Shape 294"/>
          <p:cNvSpPr/>
          <p:nvPr/>
        </p:nvSpPr>
        <p:spPr>
          <a:xfrm>
            <a:off x="8470331" y="534912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295" name="Shape 295"/>
          <p:cNvSpPr/>
          <p:nvPr/>
        </p:nvSpPr>
        <p:spPr>
          <a:xfrm>
            <a:off x="8470331" y="461825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title"/>
          </p:nvPr>
        </p:nvSpPr>
        <p:spPr>
          <a:prstGeom prst="rect">
            <a:avLst/>
          </a:prstGeom>
        </p:spPr>
        <p:txBody>
          <a:bodyPr/>
          <a:lstStyle/>
          <a:p>
            <a:pPr>
              <a:defRPr b="1"/>
            </a:pPr>
            <a:r>
              <a:t>What is a </a:t>
            </a:r>
            <a:r>
              <a:t>Stack</a:t>
            </a:r>
            <a:r>
              <a:t>?</a:t>
            </a:r>
          </a:p>
        </p:txBody>
      </p:sp>
      <p:sp>
        <p:nvSpPr>
          <p:cNvPr id="298" name="Shape 298"/>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99" name="Shape 299"/>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300" name="Shape 300"/>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301" name="Shape 301"/>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302" name="Shape 302"/>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303" name="Shape 303"/>
          <p:cNvSpPr/>
          <p:nvPr/>
        </p:nvSpPr>
        <p:spPr>
          <a:xfrm>
            <a:off x="477242" y="7208419"/>
            <a:ext cx="1029825" cy="419498"/>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304" name="Shape 304"/>
          <p:cNvSpPr/>
          <p:nvPr/>
        </p:nvSpPr>
        <p:spPr>
          <a:xfrm>
            <a:off x="8470331" y="534912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305" name="Shape 305"/>
          <p:cNvSpPr/>
          <p:nvPr/>
        </p:nvSpPr>
        <p:spPr>
          <a:xfrm>
            <a:off x="8470331" y="461825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title"/>
          </p:nvPr>
        </p:nvSpPr>
        <p:spPr>
          <a:prstGeom prst="rect">
            <a:avLst/>
          </a:prstGeom>
        </p:spPr>
        <p:txBody>
          <a:bodyPr/>
          <a:lstStyle/>
          <a:p>
            <a:pPr>
              <a:defRPr b="1"/>
            </a:pPr>
            <a:r>
              <a:t>What is a </a:t>
            </a:r>
            <a:r>
              <a:t>Stack</a:t>
            </a:r>
            <a:r>
              <a:t>?</a:t>
            </a:r>
          </a:p>
        </p:txBody>
      </p:sp>
      <p:sp>
        <p:nvSpPr>
          <p:cNvPr id="310" name="Shape 310"/>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311" name="Shape 311"/>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312" name="Shape 312"/>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313" name="Shape 313"/>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314" name="Shape 314"/>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315" name="Shape 315"/>
          <p:cNvSpPr/>
          <p:nvPr/>
        </p:nvSpPr>
        <p:spPr>
          <a:xfrm>
            <a:off x="477242" y="7208419"/>
            <a:ext cx="1029825" cy="419498"/>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316" name="Shape 316"/>
          <p:cNvSpPr/>
          <p:nvPr/>
        </p:nvSpPr>
        <p:spPr>
          <a:xfrm>
            <a:off x="8470331" y="534912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317" name="Shape 317"/>
          <p:cNvSpPr/>
          <p:nvPr/>
        </p:nvSpPr>
        <p:spPr>
          <a:xfrm>
            <a:off x="8470331" y="3743197"/>
            <a:ext cx="2125618" cy="661276"/>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
        <p:nvSpPr>
          <p:cNvPr id="318" name="Shape 318"/>
          <p:cNvSpPr/>
          <p:nvPr/>
        </p:nvSpPr>
        <p:spPr>
          <a:xfrm flipV="1">
            <a:off x="9533139" y="4546162"/>
            <a:ext cx="1" cy="661276"/>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a:defRPr b="1"/>
            </a:lvl1pPr>
          </a:lstStyle>
          <a:p>
            <a:pPr/>
            <a:r>
              <a:t>Outline</a:t>
            </a:r>
          </a:p>
        </p:txBody>
      </p:sp>
      <p:sp>
        <p:nvSpPr>
          <p:cNvPr id="126" name="Shape 126"/>
          <p:cNvSpPr/>
          <p:nvPr>
            <p:ph type="body" idx="1"/>
          </p:nvPr>
        </p:nvSpPr>
        <p:spPr>
          <a:xfrm>
            <a:off x="2124978" y="2030076"/>
            <a:ext cx="11099801" cy="7420649"/>
          </a:xfrm>
          <a:prstGeom prst="rect">
            <a:avLst/>
          </a:prstGeom>
        </p:spPr>
        <p:txBody>
          <a:bodyPr/>
          <a:lstStyle/>
          <a:p>
            <a:pPr marL="311150" indent="-311150" defTabSz="408940">
              <a:spcBef>
                <a:spcPts val="2800"/>
              </a:spcBef>
              <a:defRPr sz="3289"/>
            </a:pPr>
            <a:r>
              <a:t>Discussion about </a:t>
            </a:r>
            <a:r>
              <a:t>Stacks</a:t>
            </a:r>
            <a:endParaRPr>
              <a:solidFill>
                <a:schemeClr val="accent4"/>
              </a:solidFill>
            </a:endParaRPr>
          </a:p>
          <a:p>
            <a:pPr lvl="1" marL="622300" indent="-311150" defTabSz="408940">
              <a:spcBef>
                <a:spcPts val="2800"/>
              </a:spcBef>
              <a:defRPr sz="3289"/>
            </a:pPr>
            <a:r>
              <a:t>What is a Stack?</a:t>
            </a:r>
          </a:p>
          <a:p>
            <a:pPr lvl="1" marL="622300" indent="-311150" defTabSz="408940">
              <a:spcBef>
                <a:spcPts val="2800"/>
              </a:spcBef>
              <a:defRPr sz="3289"/>
            </a:pPr>
            <a:r>
              <a:t>When and where is a Stack used?</a:t>
            </a:r>
          </a:p>
          <a:p>
            <a:pPr lvl="1" marL="622300" indent="-311150" defTabSz="408940">
              <a:spcBef>
                <a:spcPts val="2800"/>
              </a:spcBef>
              <a:defRPr sz="3289"/>
            </a:pPr>
            <a:r>
              <a:t>Complexity Analysis</a:t>
            </a:r>
          </a:p>
          <a:p>
            <a:pPr lvl="1" marL="622300" indent="-311150" defTabSz="408940">
              <a:spcBef>
                <a:spcPts val="2800"/>
              </a:spcBef>
              <a:defRPr sz="3289"/>
            </a:pPr>
            <a:r>
              <a:t>Stack usage examples</a:t>
            </a:r>
          </a:p>
          <a:p>
            <a:pPr marL="311150" indent="-311150" defTabSz="408940">
              <a:spcBef>
                <a:spcPts val="2800"/>
              </a:spcBef>
              <a:defRPr sz="3289"/>
            </a:pPr>
            <a:r>
              <a:t>Implementation details</a:t>
            </a:r>
          </a:p>
          <a:p>
            <a:pPr lvl="1" marL="622300" indent="-311150" defTabSz="408940">
              <a:spcBef>
                <a:spcPts val="2800"/>
              </a:spcBef>
              <a:defRPr sz="3289"/>
            </a:pPr>
            <a:r>
              <a:t>Pushing elements on stack</a:t>
            </a:r>
          </a:p>
          <a:p>
            <a:pPr lvl="1" marL="622300" indent="-311150" defTabSz="408940">
              <a:spcBef>
                <a:spcPts val="2800"/>
              </a:spcBef>
              <a:defRPr sz="3289"/>
            </a:pPr>
            <a:r>
              <a:t>Popping elements from stack</a:t>
            </a:r>
          </a:p>
          <a:p>
            <a:pPr marL="311150" indent="-311150" defTabSz="408940">
              <a:spcBef>
                <a:spcPts val="2800"/>
              </a:spcBef>
              <a:defRPr sz="3289"/>
            </a:pPr>
            <a:r>
              <a:t>Code Implementation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title"/>
          </p:nvPr>
        </p:nvSpPr>
        <p:spPr>
          <a:prstGeom prst="rect">
            <a:avLst/>
          </a:prstGeom>
        </p:spPr>
        <p:txBody>
          <a:bodyPr/>
          <a:lstStyle/>
          <a:p>
            <a:pPr>
              <a:defRPr b="1"/>
            </a:pPr>
            <a:r>
              <a:t>What is a </a:t>
            </a:r>
            <a:r>
              <a:t>Stack</a:t>
            </a:r>
            <a:r>
              <a:t>?</a:t>
            </a:r>
          </a:p>
        </p:txBody>
      </p:sp>
      <p:sp>
        <p:nvSpPr>
          <p:cNvPr id="321" name="Shape 321"/>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322" name="Shape 322"/>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323" name="Shape 323"/>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324" name="Shape 324"/>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325" name="Shape 325"/>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326" name="Shape 326"/>
          <p:cNvSpPr/>
          <p:nvPr/>
        </p:nvSpPr>
        <p:spPr>
          <a:xfrm>
            <a:off x="477242" y="7208419"/>
            <a:ext cx="1029825" cy="419498"/>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327" name="Shape 327"/>
          <p:cNvSpPr/>
          <p:nvPr/>
        </p:nvSpPr>
        <p:spPr>
          <a:xfrm>
            <a:off x="8470331" y="534912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title"/>
          </p:nvPr>
        </p:nvSpPr>
        <p:spPr>
          <a:prstGeom prst="rect">
            <a:avLst/>
          </a:prstGeom>
        </p:spPr>
        <p:txBody>
          <a:bodyPr/>
          <a:lstStyle/>
          <a:p>
            <a:pPr>
              <a:defRPr b="1"/>
            </a:pPr>
            <a:r>
              <a:t>What is a </a:t>
            </a:r>
            <a:r>
              <a:t>Stack</a:t>
            </a:r>
            <a:r>
              <a:t>?</a:t>
            </a:r>
          </a:p>
        </p:txBody>
      </p:sp>
      <p:sp>
        <p:nvSpPr>
          <p:cNvPr id="330" name="Shape 330"/>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331" name="Shape 331"/>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332" name="Shape 332"/>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333" name="Shape 333"/>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334" name="Shape 334"/>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335" name="Shape 335"/>
          <p:cNvSpPr/>
          <p:nvPr/>
        </p:nvSpPr>
        <p:spPr>
          <a:xfrm>
            <a:off x="481475" y="7717657"/>
            <a:ext cx="1029825" cy="419498"/>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336" name="Shape 336"/>
          <p:cNvSpPr/>
          <p:nvPr/>
        </p:nvSpPr>
        <p:spPr>
          <a:xfrm>
            <a:off x="8470331" y="534912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337" name="Shape 337"/>
          <p:cNvSpPr/>
          <p:nvPr/>
        </p:nvSpPr>
        <p:spPr>
          <a:xfrm>
            <a:off x="8470331" y="3707330"/>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Lettuce</a:t>
            </a:r>
          </a:p>
        </p:txBody>
      </p:sp>
      <p:sp>
        <p:nvSpPr>
          <p:cNvPr id="338" name="Shape 338"/>
          <p:cNvSpPr/>
          <p:nvPr/>
        </p:nvSpPr>
        <p:spPr>
          <a:xfrm>
            <a:off x="9533139" y="4528229"/>
            <a:ext cx="1" cy="661275"/>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hape 342"/>
          <p:cNvSpPr/>
          <p:nvPr>
            <p:ph type="title"/>
          </p:nvPr>
        </p:nvSpPr>
        <p:spPr>
          <a:prstGeom prst="rect">
            <a:avLst/>
          </a:prstGeom>
        </p:spPr>
        <p:txBody>
          <a:bodyPr/>
          <a:lstStyle/>
          <a:p>
            <a:pPr>
              <a:defRPr b="1"/>
            </a:pPr>
            <a:r>
              <a:t>What is a </a:t>
            </a:r>
            <a:r>
              <a:t>Stack</a:t>
            </a:r>
            <a:r>
              <a:t>?</a:t>
            </a:r>
          </a:p>
        </p:txBody>
      </p:sp>
      <p:sp>
        <p:nvSpPr>
          <p:cNvPr id="343" name="Shape 343"/>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344" name="Shape 344"/>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345" name="Shape 345"/>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346" name="Shape 346"/>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347" name="Shape 347"/>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348" name="Shape 348"/>
          <p:cNvSpPr/>
          <p:nvPr/>
        </p:nvSpPr>
        <p:spPr>
          <a:xfrm>
            <a:off x="481475" y="7717657"/>
            <a:ext cx="1029825" cy="419498"/>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349" name="Shape 349"/>
          <p:cNvSpPr/>
          <p:nvPr/>
        </p:nvSpPr>
        <p:spPr>
          <a:xfrm>
            <a:off x="8470331" y="534912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350" name="Shape 350"/>
          <p:cNvSpPr/>
          <p:nvPr/>
        </p:nvSpPr>
        <p:spPr>
          <a:xfrm>
            <a:off x="8470331" y="461825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Lettuce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title"/>
          </p:nvPr>
        </p:nvSpPr>
        <p:spPr>
          <a:prstGeom prst="rect">
            <a:avLst/>
          </a:prstGeom>
        </p:spPr>
        <p:txBody>
          <a:bodyPr/>
          <a:lstStyle/>
          <a:p>
            <a:pPr defTabSz="508254">
              <a:defRPr b="1" sz="6960"/>
            </a:pPr>
            <a:r>
              <a:t>When and where is a </a:t>
            </a:r>
            <a:r>
              <a:t>Stack</a:t>
            </a:r>
            <a:r>
              <a:t> used?</a:t>
            </a:r>
          </a:p>
        </p:txBody>
      </p:sp>
      <p:sp>
        <p:nvSpPr>
          <p:cNvPr id="353" name="Shape 353"/>
          <p:cNvSpPr/>
          <p:nvPr/>
        </p:nvSpPr>
        <p:spPr>
          <a:xfrm>
            <a:off x="952500" y="3141100"/>
            <a:ext cx="11099800" cy="58243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43902" indent="-343902" algn="l" defTabSz="572516">
              <a:buSzPct val="75000"/>
              <a:buChar char="•"/>
              <a:defRPr sz="2940"/>
            </a:pPr>
            <a:r>
              <a:t>Used by undo mechanisms in text editors.</a:t>
            </a:r>
          </a:p>
          <a:p>
            <a:pPr marL="343902" indent="-343902" algn="l" defTabSz="572516">
              <a:buSzPct val="75000"/>
              <a:buChar char="•"/>
              <a:defRPr sz="2940"/>
            </a:pPr>
          </a:p>
          <a:p>
            <a:pPr marL="343902" indent="-343902" algn="l" defTabSz="572516">
              <a:buSzPct val="75000"/>
              <a:buChar char="•"/>
              <a:defRPr sz="2940"/>
            </a:pPr>
            <a:r>
              <a:t>Used in compiler syntax checking for matching brackets and braces.</a:t>
            </a:r>
          </a:p>
          <a:p>
            <a:pPr marL="343902" indent="-343902" algn="l" defTabSz="572516">
              <a:buSzPct val="75000"/>
              <a:buChar char="•"/>
              <a:defRPr sz="2940"/>
            </a:pPr>
          </a:p>
          <a:p>
            <a:pPr marL="343902" indent="-343902" algn="l" defTabSz="572516">
              <a:buSzPct val="75000"/>
              <a:buChar char="•"/>
              <a:defRPr sz="2940"/>
            </a:pPr>
            <a:r>
              <a:t>Can be used to model a pile of books or plates.</a:t>
            </a:r>
          </a:p>
          <a:p>
            <a:pPr marL="343902" indent="-343902" algn="l" defTabSz="572516">
              <a:buSzPct val="75000"/>
              <a:buChar char="•"/>
              <a:defRPr sz="2940"/>
            </a:pPr>
          </a:p>
          <a:p>
            <a:pPr marL="343902" indent="-343902" algn="l" defTabSz="572516">
              <a:buSzPct val="75000"/>
              <a:buChar char="•"/>
              <a:defRPr sz="2940"/>
            </a:pPr>
            <a:r>
              <a:t>Used behind the scenes to support recursion by keeping track of previous function calls.</a:t>
            </a:r>
          </a:p>
          <a:p>
            <a:pPr marL="343902" indent="-343902" algn="l" defTabSz="572516">
              <a:buSzPct val="75000"/>
              <a:buChar char="•"/>
              <a:defRPr sz="2940"/>
            </a:pPr>
          </a:p>
          <a:p>
            <a:pPr marL="343902" indent="-343902" algn="l" defTabSz="572516">
              <a:buSzPct val="75000"/>
              <a:buChar char="•"/>
              <a:defRPr sz="2940"/>
            </a:pPr>
            <a:r>
              <a:t>Can be used to do a Depth First Search (DFS) on a graph.</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Shape 357"/>
          <p:cNvSpPr/>
          <p:nvPr>
            <p:ph type="ctrTitle"/>
          </p:nvPr>
        </p:nvSpPr>
        <p:spPr>
          <a:xfrm>
            <a:off x="-105754" y="2028609"/>
            <a:ext cx="13216309" cy="4776575"/>
          </a:xfrm>
          <a:prstGeom prst="rect">
            <a:avLst/>
          </a:prstGeom>
        </p:spPr>
        <p:txBody>
          <a:bodyPr anchor="ctr"/>
          <a:lstStyle/>
          <a:p>
            <a:pPr>
              <a:defRPr b="1" sz="14000"/>
            </a:pPr>
            <a:r>
              <a:t>Complexity</a:t>
            </a:r>
          </a:p>
          <a:p>
            <a:pPr>
              <a:defRPr b="1" sz="14000"/>
            </a:pPr>
            <a:r>
              <a:t>Analysis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ph type="title"/>
          </p:nvPr>
        </p:nvSpPr>
        <p:spPr>
          <a:prstGeom prst="rect">
            <a:avLst/>
          </a:prstGeom>
        </p:spPr>
        <p:txBody>
          <a:bodyPr/>
          <a:lstStyle>
            <a:lvl1pPr>
              <a:defRPr b="1"/>
            </a:lvl1pPr>
          </a:lstStyle>
          <a:p>
            <a:pPr/>
            <a:r>
              <a:t>Complexity</a:t>
            </a:r>
          </a:p>
        </p:txBody>
      </p:sp>
      <p:graphicFrame>
        <p:nvGraphicFramePr>
          <p:cNvPr id="360" name="Table 360"/>
          <p:cNvGraphicFramePr/>
          <p:nvPr/>
        </p:nvGraphicFramePr>
        <p:xfrm>
          <a:off x="1764322" y="2487912"/>
          <a:ext cx="9488856" cy="65176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738077"/>
                <a:gridCol w="4738077"/>
              </a:tblGrid>
              <a:tr h="1300994">
                <a:tc>
                  <a:txBody>
                    <a:bodyPr/>
                    <a:lstStyle/>
                    <a:p>
                      <a:pPr defTabSz="914400">
                        <a:defRPr>
                          <a:solidFill>
                            <a:srgbClr val="000000"/>
                          </a:solidFill>
                        </a:defRPr>
                      </a:pPr>
                      <a:r>
                        <a:rPr b="1" sz="5000">
                          <a:solidFill>
                            <a:srgbClr val="FFFFFF"/>
                          </a:solidFill>
                          <a:latin typeface="+mj-lt"/>
                          <a:ea typeface="+mj-ea"/>
                          <a:cs typeface="+mj-cs"/>
                          <a:sym typeface="Menlo"/>
                        </a:rPr>
                        <a:t>Pushing</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5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lnT w="12700">
                      <a:solidFill>
                        <a:srgbClr val="D6D6D6"/>
                      </a:solidFill>
                      <a:miter lim="400000"/>
                    </a:lnT>
                  </a:tcPr>
                </a:tc>
              </a:tr>
              <a:tr h="1300994">
                <a:tc>
                  <a:txBody>
                    <a:bodyPr/>
                    <a:lstStyle/>
                    <a:p>
                      <a:pPr defTabSz="914400">
                        <a:defRPr>
                          <a:solidFill>
                            <a:srgbClr val="000000"/>
                          </a:solidFill>
                        </a:defRPr>
                      </a:pPr>
                      <a:r>
                        <a:rPr b="1" sz="5000">
                          <a:solidFill>
                            <a:srgbClr val="FFFFFF"/>
                          </a:solidFill>
                          <a:latin typeface="+mj-lt"/>
                          <a:ea typeface="+mj-ea"/>
                          <a:cs typeface="+mj-cs"/>
                          <a:sym typeface="Menlo"/>
                        </a:rPr>
                        <a:t>Popping</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5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tcPr>
                </a:tc>
              </a:tr>
              <a:tr h="1300994">
                <a:tc>
                  <a:txBody>
                    <a:bodyPr/>
                    <a:lstStyle/>
                    <a:p>
                      <a:pPr defTabSz="914400">
                        <a:defRPr>
                          <a:solidFill>
                            <a:srgbClr val="000000"/>
                          </a:solidFill>
                        </a:defRPr>
                      </a:pPr>
                      <a:r>
                        <a:rPr b="1" sz="5000">
                          <a:solidFill>
                            <a:srgbClr val="FFFFFF"/>
                          </a:solidFill>
                          <a:latin typeface="+mj-lt"/>
                          <a:ea typeface="+mj-ea"/>
                          <a:cs typeface="+mj-cs"/>
                          <a:sym typeface="Menlo"/>
                        </a:rPr>
                        <a:t>Peeking</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5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tcPr>
                </a:tc>
              </a:tr>
              <a:tr h="1300994">
                <a:tc>
                  <a:txBody>
                    <a:bodyPr/>
                    <a:lstStyle/>
                    <a:p>
                      <a:pPr defTabSz="914400">
                        <a:defRPr>
                          <a:solidFill>
                            <a:srgbClr val="000000"/>
                          </a:solidFill>
                        </a:defRPr>
                      </a:pPr>
                      <a:r>
                        <a:rPr b="1" sz="5000">
                          <a:solidFill>
                            <a:srgbClr val="FFFFFF"/>
                          </a:solidFill>
                          <a:latin typeface="+mj-lt"/>
                          <a:ea typeface="+mj-ea"/>
                          <a:cs typeface="+mj-cs"/>
                          <a:sym typeface="Menlo"/>
                        </a:rPr>
                        <a:t>Searching</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50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R w="12700">
                      <a:solidFill>
                        <a:srgbClr val="D6D6D6"/>
                      </a:solidFill>
                      <a:miter lim="400000"/>
                    </a:lnR>
                  </a:tcPr>
                </a:tc>
              </a:tr>
              <a:tr h="1300994">
                <a:tc>
                  <a:txBody>
                    <a:bodyPr/>
                    <a:lstStyle/>
                    <a:p>
                      <a:pPr defTabSz="914400">
                        <a:defRPr>
                          <a:solidFill>
                            <a:srgbClr val="000000"/>
                          </a:solidFill>
                        </a:defRPr>
                      </a:pPr>
                      <a:r>
                        <a:rPr b="1" sz="5000">
                          <a:solidFill>
                            <a:srgbClr val="FFFFFF"/>
                          </a:solidFill>
                          <a:latin typeface="+mj-lt"/>
                          <a:ea typeface="+mj-ea"/>
                          <a:cs typeface="+mj-cs"/>
                          <a:sym typeface="Menlo"/>
                        </a:rPr>
                        <a:t>Size</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5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title"/>
          </p:nvPr>
        </p:nvSpPr>
        <p:spPr>
          <a:prstGeom prst="rect">
            <a:avLst/>
          </a:prstGeom>
        </p:spPr>
        <p:txBody>
          <a:bodyPr/>
          <a:lstStyle>
            <a:lvl1pPr defTabSz="578358">
              <a:defRPr b="1" sz="7919"/>
            </a:lvl1pPr>
          </a:lstStyle>
          <a:p>
            <a:pPr/>
            <a:r>
              <a:t>Example - Brackets</a:t>
            </a:r>
          </a:p>
        </p:txBody>
      </p:sp>
      <p:sp>
        <p:nvSpPr>
          <p:cNvPr id="365" name="Shape 365"/>
          <p:cNvSpPr/>
          <p:nvPr/>
        </p:nvSpPr>
        <p:spPr>
          <a:xfrm>
            <a:off x="952500" y="2163200"/>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78358">
              <a:defRPr sz="3762"/>
            </a:pPr>
            <a:r>
              <a:rPr b="1"/>
              <a:t>Problem:</a:t>
            </a:r>
            <a:r>
              <a:t> Given a string made up of the following brackets: ()[]{}, determine whether the brackets properly match.</a:t>
            </a:r>
          </a:p>
        </p:txBody>
      </p:sp>
      <p:sp>
        <p:nvSpPr>
          <p:cNvPr id="366" name="Shape 366"/>
          <p:cNvSpPr/>
          <p:nvPr/>
        </p:nvSpPr>
        <p:spPr>
          <a:xfrm>
            <a:off x="3570634" y="458890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367" name="Shape 367"/>
          <p:cNvSpPr/>
          <p:nvPr/>
        </p:nvSpPr>
        <p:spPr>
          <a:xfrm>
            <a:off x="3384277" y="5731900"/>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368" name="Shape 368"/>
          <p:cNvSpPr/>
          <p:nvPr/>
        </p:nvSpPr>
        <p:spPr>
          <a:xfrm>
            <a:off x="3845892" y="66547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369" name="Shape 369"/>
          <p:cNvSpPr/>
          <p:nvPr/>
        </p:nvSpPr>
        <p:spPr>
          <a:xfrm>
            <a:off x="3020119" y="7577699"/>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370" name="Shape 370"/>
          <p:cNvSpPr/>
          <p:nvPr/>
        </p:nvSpPr>
        <p:spPr>
          <a:xfrm>
            <a:off x="3020119" y="8500598"/>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371" name="Shape 371"/>
          <p:cNvSpPr/>
          <p:nvPr/>
        </p:nvSpPr>
        <p:spPr>
          <a:xfrm>
            <a:off x="6244580" y="4728600"/>
            <a:ext cx="1765846" cy="296400"/>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72" name="Shape 372"/>
          <p:cNvSpPr/>
          <p:nvPr/>
        </p:nvSpPr>
        <p:spPr>
          <a:xfrm>
            <a:off x="6244580" y="5894851"/>
            <a:ext cx="1765846" cy="296399"/>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73" name="Shape 373"/>
          <p:cNvSpPr/>
          <p:nvPr/>
        </p:nvSpPr>
        <p:spPr>
          <a:xfrm>
            <a:off x="6244580" y="6817751"/>
            <a:ext cx="1765846" cy="296399"/>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74" name="Shape 374"/>
          <p:cNvSpPr/>
          <p:nvPr/>
        </p:nvSpPr>
        <p:spPr>
          <a:xfrm>
            <a:off x="6244580" y="7763900"/>
            <a:ext cx="1765846" cy="296399"/>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75" name="Shape 375"/>
          <p:cNvSpPr/>
          <p:nvPr/>
        </p:nvSpPr>
        <p:spPr>
          <a:xfrm>
            <a:off x="6244580" y="8710050"/>
            <a:ext cx="1765846" cy="296399"/>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76" name="Shape 376"/>
          <p:cNvSpPr/>
          <p:nvPr/>
        </p:nvSpPr>
        <p:spPr>
          <a:xfrm>
            <a:off x="9008305" y="4565649"/>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3">
                    <a:hueOff val="-499813"/>
                    <a:satOff val="-5228"/>
                    <a:lumOff val="24899"/>
                  </a:schemeClr>
                </a:solidFill>
              </a:defRPr>
            </a:lvl1pPr>
          </a:lstStyle>
          <a:p>
            <a:pPr/>
            <a:r>
              <a:t>Valid</a:t>
            </a:r>
          </a:p>
        </p:txBody>
      </p:sp>
      <p:sp>
        <p:nvSpPr>
          <p:cNvPr id="377" name="Shape 377"/>
          <p:cNvSpPr/>
          <p:nvPr/>
        </p:nvSpPr>
        <p:spPr>
          <a:xfrm>
            <a:off x="9008305" y="5731900"/>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3">
                    <a:hueOff val="-499813"/>
                    <a:satOff val="-5228"/>
                    <a:lumOff val="24899"/>
                  </a:schemeClr>
                </a:solidFill>
              </a:defRPr>
            </a:lvl1pPr>
          </a:lstStyle>
          <a:p>
            <a:pPr/>
            <a:r>
              <a:t>Valid</a:t>
            </a:r>
          </a:p>
        </p:txBody>
      </p:sp>
      <p:sp>
        <p:nvSpPr>
          <p:cNvPr id="378" name="Shape 378"/>
          <p:cNvSpPr/>
          <p:nvPr/>
        </p:nvSpPr>
        <p:spPr>
          <a:xfrm>
            <a:off x="8733048" y="76009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hueOff val="101205"/>
                    <a:satOff val="-13598"/>
                    <a:lumOff val="23877"/>
                  </a:schemeClr>
                </a:solidFill>
              </a:defRPr>
            </a:lvl1pPr>
          </a:lstStyle>
          <a:p>
            <a:pPr/>
            <a:r>
              <a:t>Invalid</a:t>
            </a:r>
          </a:p>
        </p:txBody>
      </p:sp>
      <p:sp>
        <p:nvSpPr>
          <p:cNvPr id="379" name="Shape 379"/>
          <p:cNvSpPr/>
          <p:nvPr/>
        </p:nvSpPr>
        <p:spPr>
          <a:xfrm>
            <a:off x="9008305" y="8500598"/>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3">
                    <a:hueOff val="-499813"/>
                    <a:satOff val="-5228"/>
                    <a:lumOff val="24899"/>
                  </a:schemeClr>
                </a:solidFill>
              </a:defRPr>
            </a:lvl1pPr>
          </a:lstStyle>
          <a:p>
            <a:pPr/>
            <a:r>
              <a:t>Valid</a:t>
            </a:r>
          </a:p>
        </p:txBody>
      </p:sp>
      <p:sp>
        <p:nvSpPr>
          <p:cNvPr id="380" name="Shape 380"/>
          <p:cNvSpPr/>
          <p:nvPr/>
        </p:nvSpPr>
        <p:spPr>
          <a:xfrm>
            <a:off x="8733048" y="665479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hueOff val="101205"/>
                    <a:satOff val="-13598"/>
                    <a:lumOff val="23877"/>
                  </a:schemeClr>
                </a:solidFill>
              </a:defRPr>
            </a:lvl1pPr>
          </a:lstStyle>
          <a:p>
            <a:pPr/>
            <a:r>
              <a:t>Invalid</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hape 384"/>
          <p:cNvSpPr/>
          <p:nvPr>
            <p:ph type="title"/>
          </p:nvPr>
        </p:nvSpPr>
        <p:spPr>
          <a:prstGeom prst="rect">
            <a:avLst/>
          </a:prstGeom>
        </p:spPr>
        <p:txBody>
          <a:bodyPr/>
          <a:lstStyle>
            <a:lvl1pPr defTabSz="578358">
              <a:defRPr b="1" sz="7919"/>
            </a:lvl1pPr>
          </a:lstStyle>
          <a:p>
            <a:pPr/>
            <a:r>
              <a:t>Example - Brackets</a:t>
            </a:r>
          </a:p>
        </p:txBody>
      </p:sp>
      <p:sp>
        <p:nvSpPr>
          <p:cNvPr id="385" name="Shape 385"/>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a:t>
            </a:r>
          </a:p>
        </p:txBody>
      </p:sp>
      <p:sp>
        <p:nvSpPr>
          <p:cNvPr id="386" name="Shape 386"/>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387" name="Shape 387"/>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388" name="Shape 388"/>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Shape 392"/>
          <p:cNvSpPr/>
          <p:nvPr>
            <p:ph type="title"/>
          </p:nvPr>
        </p:nvSpPr>
        <p:spPr>
          <a:prstGeom prst="rect">
            <a:avLst/>
          </a:prstGeom>
        </p:spPr>
        <p:txBody>
          <a:bodyPr/>
          <a:lstStyle>
            <a:lvl1pPr defTabSz="578358">
              <a:defRPr b="1" sz="7919"/>
            </a:lvl1pPr>
          </a:lstStyle>
          <a:p>
            <a:pPr/>
            <a:r>
              <a:t>Example - Brackets</a:t>
            </a:r>
          </a:p>
        </p:txBody>
      </p:sp>
      <p:sp>
        <p:nvSpPr>
          <p:cNvPr id="393" name="Shape 393"/>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394" name="Shape 394"/>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395" name="Shape 395"/>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396" name="Shape 396"/>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397" name="Shape 397"/>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title"/>
          </p:nvPr>
        </p:nvSpPr>
        <p:spPr>
          <a:prstGeom prst="rect">
            <a:avLst/>
          </a:prstGeom>
        </p:spPr>
        <p:txBody>
          <a:bodyPr/>
          <a:lstStyle>
            <a:lvl1pPr defTabSz="578358">
              <a:defRPr b="1" sz="7919"/>
            </a:lvl1pPr>
          </a:lstStyle>
          <a:p>
            <a:pPr/>
            <a:r>
              <a:t>Example - Brackets</a:t>
            </a:r>
          </a:p>
        </p:txBody>
      </p:sp>
      <p:sp>
        <p:nvSpPr>
          <p:cNvPr id="402" name="Shape 402"/>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03" name="Shape 403"/>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04" name="Shape 404"/>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05" name="Shape 405"/>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06" name="Shape 406"/>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407" name="Shape 407"/>
          <p:cNvSpPr/>
          <p:nvPr/>
        </p:nvSpPr>
        <p:spPr>
          <a:xfrm>
            <a:off x="9242561" y="6525866"/>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69980" y="3226145"/>
            <a:ext cx="13144760" cy="3301310"/>
          </a:xfrm>
          <a:prstGeom prst="rect">
            <a:avLst/>
          </a:prstGeom>
        </p:spPr>
        <p:txBody>
          <a:bodyPr/>
          <a:lstStyle>
            <a:lvl1pPr>
              <a:defRPr b="1" sz="13000"/>
            </a:lvl1pPr>
          </a:lstStyle>
          <a:p>
            <a:pPr/>
            <a:r>
              <a:t>Discussion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title"/>
          </p:nvPr>
        </p:nvSpPr>
        <p:spPr>
          <a:prstGeom prst="rect">
            <a:avLst/>
          </a:prstGeom>
        </p:spPr>
        <p:txBody>
          <a:bodyPr/>
          <a:lstStyle>
            <a:lvl1pPr defTabSz="578358">
              <a:defRPr b="1" sz="7919"/>
            </a:lvl1pPr>
          </a:lstStyle>
          <a:p>
            <a:pPr/>
            <a:r>
              <a:t>Example - Brackets</a:t>
            </a:r>
          </a:p>
        </p:txBody>
      </p:sp>
      <p:sp>
        <p:nvSpPr>
          <p:cNvPr id="412" name="Shape 412"/>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13" name="Shape 413"/>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14" name="Shape 414"/>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15" name="Shape 415"/>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16" name="Shape 416"/>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417" name="Shape 417"/>
          <p:cNvSpPr/>
          <p:nvPr/>
        </p:nvSpPr>
        <p:spPr>
          <a:xfrm>
            <a:off x="9242561" y="6525866"/>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18" name="Shape 418"/>
          <p:cNvSpPr/>
          <p:nvPr/>
        </p:nvSpPr>
        <p:spPr>
          <a:xfrm>
            <a:off x="9242561" y="5511309"/>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ph type="title"/>
          </p:nvPr>
        </p:nvSpPr>
        <p:spPr>
          <a:prstGeom prst="rect">
            <a:avLst/>
          </a:prstGeom>
        </p:spPr>
        <p:txBody>
          <a:bodyPr/>
          <a:lstStyle>
            <a:lvl1pPr defTabSz="578358">
              <a:defRPr b="1" sz="7919"/>
            </a:lvl1pPr>
          </a:lstStyle>
          <a:p>
            <a:pPr/>
            <a:r>
              <a:t>Example - Brackets</a:t>
            </a:r>
          </a:p>
        </p:txBody>
      </p:sp>
      <p:sp>
        <p:nvSpPr>
          <p:cNvPr id="423" name="Shape 423"/>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24" name="Shape 424"/>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25" name="Shape 425"/>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26" name="Shape 426"/>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27" name="Shape 427"/>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428" name="Shape 428"/>
          <p:cNvSpPr/>
          <p:nvPr/>
        </p:nvSpPr>
        <p:spPr>
          <a:xfrm>
            <a:off x="9242561" y="6525866"/>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29" name="Shape 429"/>
          <p:cNvSpPr/>
          <p:nvPr/>
        </p:nvSpPr>
        <p:spPr>
          <a:xfrm>
            <a:off x="9242561" y="5511309"/>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Shape 433"/>
          <p:cNvSpPr/>
          <p:nvPr>
            <p:ph type="title"/>
          </p:nvPr>
        </p:nvSpPr>
        <p:spPr>
          <a:prstGeom prst="rect">
            <a:avLst/>
          </a:prstGeom>
        </p:spPr>
        <p:txBody>
          <a:bodyPr/>
          <a:lstStyle>
            <a:lvl1pPr defTabSz="578358">
              <a:defRPr b="1" sz="7919"/>
            </a:lvl1pPr>
          </a:lstStyle>
          <a:p>
            <a:pPr/>
            <a:r>
              <a:t>Example - Brackets</a:t>
            </a:r>
          </a:p>
        </p:txBody>
      </p:sp>
      <p:sp>
        <p:nvSpPr>
          <p:cNvPr id="434" name="Shape 434"/>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35" name="Shape 435"/>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36" name="Shape 436"/>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37" name="Shape 437"/>
          <p:cNvSpPr/>
          <p:nvPr/>
        </p:nvSpPr>
        <p:spPr>
          <a:xfrm>
            <a:off x="9242561" y="7540424"/>
            <a:ext cx="2939271" cy="914401"/>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38" name="Shape 438"/>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439" name="Shape 439"/>
          <p:cNvSpPr/>
          <p:nvPr/>
        </p:nvSpPr>
        <p:spPr>
          <a:xfrm>
            <a:off x="9242561" y="6525866"/>
            <a:ext cx="2939271" cy="914401"/>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 name="Shape 441"/>
          <p:cNvSpPr/>
          <p:nvPr>
            <p:ph type="title"/>
          </p:nvPr>
        </p:nvSpPr>
        <p:spPr>
          <a:prstGeom prst="rect">
            <a:avLst/>
          </a:prstGeom>
        </p:spPr>
        <p:txBody>
          <a:bodyPr/>
          <a:lstStyle>
            <a:lvl1pPr defTabSz="578358">
              <a:defRPr b="1" sz="7919"/>
            </a:lvl1pPr>
          </a:lstStyle>
          <a:p>
            <a:pPr/>
            <a:r>
              <a:t>Example - Brackets</a:t>
            </a:r>
          </a:p>
        </p:txBody>
      </p:sp>
      <p:sp>
        <p:nvSpPr>
          <p:cNvPr id="442" name="Shape 442"/>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43" name="Shape 443"/>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44" name="Shape 444"/>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45" name="Shape 445"/>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46" name="Shape 446"/>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447" name="Shape 447"/>
          <p:cNvSpPr/>
          <p:nvPr/>
        </p:nvSpPr>
        <p:spPr>
          <a:xfrm>
            <a:off x="9242561" y="6525866"/>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 name="Shape 451"/>
          <p:cNvSpPr/>
          <p:nvPr>
            <p:ph type="title"/>
          </p:nvPr>
        </p:nvSpPr>
        <p:spPr>
          <a:prstGeom prst="rect">
            <a:avLst/>
          </a:prstGeom>
        </p:spPr>
        <p:txBody>
          <a:bodyPr/>
          <a:lstStyle>
            <a:lvl1pPr defTabSz="578358">
              <a:defRPr b="1" sz="7919"/>
            </a:lvl1pPr>
          </a:lstStyle>
          <a:p>
            <a:pPr/>
            <a:r>
              <a:t>Example - Brackets</a:t>
            </a:r>
          </a:p>
        </p:txBody>
      </p:sp>
      <p:sp>
        <p:nvSpPr>
          <p:cNvPr id="452" name="Shape 452"/>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53" name="Shape 453"/>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54" name="Shape 454"/>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55" name="Shape 455"/>
          <p:cNvSpPr/>
          <p:nvPr/>
        </p:nvSpPr>
        <p:spPr>
          <a:xfrm>
            <a:off x="9242561" y="7540424"/>
            <a:ext cx="2939271" cy="914401"/>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56" name="Shape 456"/>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Shape 458"/>
          <p:cNvSpPr/>
          <p:nvPr>
            <p:ph type="title"/>
          </p:nvPr>
        </p:nvSpPr>
        <p:spPr>
          <a:prstGeom prst="rect">
            <a:avLst/>
          </a:prstGeom>
        </p:spPr>
        <p:txBody>
          <a:bodyPr/>
          <a:lstStyle>
            <a:lvl1pPr defTabSz="578358">
              <a:defRPr b="1" sz="7919"/>
            </a:lvl1pPr>
          </a:lstStyle>
          <a:p>
            <a:pPr/>
            <a:r>
              <a:t>Example - Brackets</a:t>
            </a:r>
          </a:p>
        </p:txBody>
      </p:sp>
      <p:sp>
        <p:nvSpPr>
          <p:cNvPr id="459" name="Shape 459"/>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60" name="Shape 460"/>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61" name="Shape 461"/>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62" name="Shape 462"/>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63" name="Shape 463"/>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464" name="Shape 464"/>
          <p:cNvSpPr/>
          <p:nvPr/>
        </p:nvSpPr>
        <p:spPr>
          <a:xfrm>
            <a:off x="9242561" y="6509079"/>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Shape 468"/>
          <p:cNvSpPr/>
          <p:nvPr>
            <p:ph type="title"/>
          </p:nvPr>
        </p:nvSpPr>
        <p:spPr>
          <a:prstGeom prst="rect">
            <a:avLst/>
          </a:prstGeom>
        </p:spPr>
        <p:txBody>
          <a:bodyPr/>
          <a:lstStyle>
            <a:lvl1pPr defTabSz="578358">
              <a:defRPr b="1" sz="7919"/>
            </a:lvl1pPr>
          </a:lstStyle>
          <a:p>
            <a:pPr/>
            <a:r>
              <a:t>Example - Brackets</a:t>
            </a:r>
          </a:p>
        </p:txBody>
      </p:sp>
      <p:sp>
        <p:nvSpPr>
          <p:cNvPr id="469" name="Shape 469"/>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70" name="Shape 470"/>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71" name="Shape 471"/>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72" name="Shape 472"/>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73" name="Shape 473"/>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474" name="Shape 474"/>
          <p:cNvSpPr/>
          <p:nvPr/>
        </p:nvSpPr>
        <p:spPr>
          <a:xfrm>
            <a:off x="9242561" y="6509079"/>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 name="Shape 478"/>
          <p:cNvSpPr/>
          <p:nvPr>
            <p:ph type="title"/>
          </p:nvPr>
        </p:nvSpPr>
        <p:spPr>
          <a:prstGeom prst="rect">
            <a:avLst/>
          </a:prstGeom>
        </p:spPr>
        <p:txBody>
          <a:bodyPr/>
          <a:lstStyle>
            <a:lvl1pPr defTabSz="578358">
              <a:defRPr b="1" sz="7919"/>
            </a:lvl1pPr>
          </a:lstStyle>
          <a:p>
            <a:pPr/>
            <a:r>
              <a:t>Example - Brackets</a:t>
            </a:r>
          </a:p>
        </p:txBody>
      </p:sp>
      <p:sp>
        <p:nvSpPr>
          <p:cNvPr id="479" name="Shape 479"/>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80" name="Shape 480"/>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81" name="Shape 481"/>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82" name="Shape 482"/>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83" name="Shape 483"/>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Shape 487"/>
          <p:cNvSpPr/>
          <p:nvPr>
            <p:ph type="title"/>
          </p:nvPr>
        </p:nvSpPr>
        <p:spPr>
          <a:prstGeom prst="rect">
            <a:avLst/>
          </a:prstGeom>
        </p:spPr>
        <p:txBody>
          <a:bodyPr/>
          <a:lstStyle>
            <a:lvl1pPr defTabSz="578358">
              <a:defRPr b="1" sz="7919"/>
            </a:lvl1pPr>
          </a:lstStyle>
          <a:p>
            <a:pPr/>
            <a:r>
              <a:t>Example - Brackets</a:t>
            </a:r>
          </a:p>
        </p:txBody>
      </p:sp>
      <p:sp>
        <p:nvSpPr>
          <p:cNvPr id="488" name="Shape 488"/>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89" name="Shape 489"/>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90" name="Shape 490"/>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91" name="Shape 491"/>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92" name="Shape 492"/>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solidFill>
                  <a:schemeClr val="accent2">
                    <a:satOff val="-13916"/>
                    <a:lumOff val="13989"/>
                  </a:schemeClr>
                </a:solidFill>
              </a:defRPr>
            </a:lvl1pPr>
          </a:lstStyle>
          <a:p>
            <a:pPr>
              <a:defRPr>
                <a:solidFill>
                  <a:srgbClr val="FFFFFF"/>
                </a:solidFill>
              </a:defRPr>
            </a:pPr>
            <a:r>
              <a:rPr>
                <a:solidFill>
                  <a:schemeClr val="accent2">
                    <a:satOff val="-13916"/>
                    <a:lumOff val="13989"/>
                  </a:schemeClr>
                </a:solidFill>
              </a:rPr>
              <a:t>[[{}]()]</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6" name="Shape 496"/>
          <p:cNvSpPr/>
          <p:nvPr>
            <p:ph type="title"/>
          </p:nvPr>
        </p:nvSpPr>
        <p:spPr>
          <a:prstGeom prst="rect">
            <a:avLst/>
          </a:prstGeom>
        </p:spPr>
        <p:txBody>
          <a:bodyPr/>
          <a:lstStyle>
            <a:lvl1pPr defTabSz="578358">
              <a:defRPr b="1" sz="7919"/>
            </a:lvl1pPr>
          </a:lstStyle>
          <a:p>
            <a:pPr/>
            <a:r>
              <a:t>Example - Brackets</a:t>
            </a:r>
          </a:p>
        </p:txBody>
      </p:sp>
      <p:sp>
        <p:nvSpPr>
          <p:cNvPr id="497" name="Shape 497"/>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98" name="Shape 498"/>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99" name="Shape 499"/>
          <p:cNvSpPr/>
          <p:nvPr/>
        </p:nvSpPr>
        <p:spPr>
          <a:xfrm>
            <a:off x="669071" y="7280750"/>
            <a:ext cx="59252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500" name="Shape 500"/>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solidFill>
                  <a:schemeClr val="accent2">
                    <a:satOff val="-13916"/>
                    <a:lumOff val="13989"/>
                  </a:schemeClr>
                </a:solidFill>
              </a:defRPr>
            </a:lvl1pPr>
          </a:lstStyle>
          <a:p>
            <a:pPr>
              <a:defRPr>
                <a:solidFill>
                  <a:srgbClr val="FFFFFF"/>
                </a:solidFill>
              </a:defRPr>
            </a:pPr>
            <a:r>
              <a:rPr>
                <a:solidFill>
                  <a:schemeClr val="accent2">
                    <a:satOff val="-13916"/>
                    <a:lumOff val="13989"/>
                  </a:schemeClr>
                </a:solidFill>
              </a:rP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a:defRPr b="1"/>
            </a:pPr>
            <a:r>
              <a:t>What is a </a:t>
            </a:r>
            <a:r>
              <a:t>Stack</a:t>
            </a:r>
            <a:r>
              <a:t>?</a:t>
            </a:r>
          </a:p>
        </p:txBody>
      </p:sp>
      <p:sp>
        <p:nvSpPr>
          <p:cNvPr id="133" name="Shape 133"/>
          <p:cNvSpPr/>
          <p:nvPr/>
        </p:nvSpPr>
        <p:spPr>
          <a:xfrm>
            <a:off x="952500" y="1636332"/>
            <a:ext cx="11099800" cy="41059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200"/>
            </a:pPr>
            <a:r>
              <a:t>A stack is a one-ended linear data structure which models a real world stack by having two primary operations, namely </a:t>
            </a:r>
            <a:r>
              <a:rPr b="1">
                <a:solidFill>
                  <a:schemeClr val="accent2">
                    <a:satOff val="-13916"/>
                    <a:lumOff val="13989"/>
                  </a:schemeClr>
                </a:solidFill>
              </a:rPr>
              <a:t>push</a:t>
            </a:r>
            <a:r>
              <a:t> and </a:t>
            </a:r>
            <a:r>
              <a:rPr b="1">
                <a:solidFill>
                  <a:schemeClr val="accent2">
                    <a:satOff val="-13916"/>
                    <a:lumOff val="13989"/>
                  </a:schemeClr>
                </a:solidFill>
              </a:rPr>
              <a:t>pop</a:t>
            </a:r>
            <a:r>
              <a:rPr b="1"/>
              <a:t>.</a:t>
            </a:r>
          </a:p>
        </p:txBody>
      </p:sp>
      <p:sp>
        <p:nvSpPr>
          <p:cNvPr id="134" name="Shape 134"/>
          <p:cNvSpPr/>
          <p:nvPr/>
        </p:nvSpPr>
        <p:spPr>
          <a:xfrm>
            <a:off x="5515915" y="8806005"/>
            <a:ext cx="1961410"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Data</a:t>
            </a:r>
          </a:p>
        </p:txBody>
      </p:sp>
      <p:sp>
        <p:nvSpPr>
          <p:cNvPr id="135" name="Shape 135"/>
          <p:cNvSpPr/>
          <p:nvPr/>
        </p:nvSpPr>
        <p:spPr>
          <a:xfrm>
            <a:off x="5515915" y="8075135"/>
            <a:ext cx="1961410"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Data</a:t>
            </a:r>
          </a:p>
        </p:txBody>
      </p:sp>
      <p:sp>
        <p:nvSpPr>
          <p:cNvPr id="136" name="Shape 136"/>
          <p:cNvSpPr/>
          <p:nvPr/>
        </p:nvSpPr>
        <p:spPr>
          <a:xfrm>
            <a:off x="5515915" y="7344267"/>
            <a:ext cx="1961410"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Data</a:t>
            </a:r>
          </a:p>
        </p:txBody>
      </p:sp>
      <p:sp>
        <p:nvSpPr>
          <p:cNvPr id="137" name="Shape 137"/>
          <p:cNvSpPr/>
          <p:nvPr/>
        </p:nvSpPr>
        <p:spPr>
          <a:xfrm>
            <a:off x="3306941" y="5516171"/>
            <a:ext cx="1961410"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Data</a:t>
            </a:r>
          </a:p>
        </p:txBody>
      </p:sp>
      <p:sp>
        <p:nvSpPr>
          <p:cNvPr id="138" name="Shape 138"/>
          <p:cNvSpPr/>
          <p:nvPr/>
        </p:nvSpPr>
        <p:spPr>
          <a:xfrm>
            <a:off x="8292496" y="6104831"/>
            <a:ext cx="1961411"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Data</a:t>
            </a:r>
          </a:p>
        </p:txBody>
      </p:sp>
      <p:sp>
        <p:nvSpPr>
          <p:cNvPr id="147" name="Shape 147"/>
          <p:cNvSpPr/>
          <p:nvPr/>
        </p:nvSpPr>
        <p:spPr>
          <a:xfrm>
            <a:off x="7128450" y="6419637"/>
            <a:ext cx="849915" cy="820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250" y="9681"/>
                  <a:pt x="9450" y="2481"/>
                  <a:pt x="21600" y="0"/>
                </a:cubicBezTo>
              </a:path>
            </a:pathLst>
          </a:custGeom>
          <a:ln w="50800">
            <a:solidFill>
              <a:srgbClr val="FFFFFF"/>
            </a:solidFill>
            <a:miter lim="400000"/>
          </a:ln>
        </p:spPr>
        <p:txBody>
          <a:bodyPr/>
          <a:lstStyle/>
          <a:p>
            <a:pPr/>
          </a:p>
        </p:txBody>
      </p:sp>
      <p:sp>
        <p:nvSpPr>
          <p:cNvPr id="148" name="Shape 148"/>
          <p:cNvSpPr/>
          <p:nvPr/>
        </p:nvSpPr>
        <p:spPr>
          <a:xfrm>
            <a:off x="5451117" y="5869549"/>
            <a:ext cx="936064" cy="1323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4247" y="3447"/>
                  <a:pt x="21447" y="10647"/>
                  <a:pt x="21600" y="21600"/>
                </a:cubicBezTo>
              </a:path>
            </a:pathLst>
          </a:custGeom>
          <a:ln w="50800">
            <a:solidFill>
              <a:srgbClr val="FFFFFF"/>
            </a:solidFill>
            <a:miter lim="400000"/>
          </a:ln>
        </p:spPr>
        <p:txBody>
          <a:bodyPr/>
          <a:lstStyle/>
          <a:p>
            <a:pPr/>
          </a:p>
        </p:txBody>
      </p:sp>
      <p:sp>
        <p:nvSpPr>
          <p:cNvPr id="141" name="Shape 141"/>
          <p:cNvSpPr/>
          <p:nvPr/>
        </p:nvSpPr>
        <p:spPr>
          <a:xfrm rot="5400000">
            <a:off x="6270942" y="7147264"/>
            <a:ext cx="224769" cy="130154"/>
          </a:xfrm>
          <a:prstGeom prst="rightArrow">
            <a:avLst>
              <a:gd name="adj1" fmla="val 32000"/>
              <a:gd name="adj2" fmla="val 110525"/>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42" name="Shape 142"/>
          <p:cNvSpPr/>
          <p:nvPr/>
        </p:nvSpPr>
        <p:spPr>
          <a:xfrm>
            <a:off x="7963217" y="6357692"/>
            <a:ext cx="224769" cy="130154"/>
          </a:xfrm>
          <a:prstGeom prst="rightArrow">
            <a:avLst>
              <a:gd name="adj1" fmla="val 32000"/>
              <a:gd name="adj2" fmla="val 110525"/>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43" name="Shape 143"/>
          <p:cNvSpPr/>
          <p:nvPr/>
        </p:nvSpPr>
        <p:spPr>
          <a:xfrm>
            <a:off x="4652261" y="6366968"/>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Push</a:t>
            </a:r>
          </a:p>
        </p:txBody>
      </p:sp>
      <p:sp>
        <p:nvSpPr>
          <p:cNvPr id="144" name="Shape 144"/>
          <p:cNvSpPr/>
          <p:nvPr/>
        </p:nvSpPr>
        <p:spPr>
          <a:xfrm>
            <a:off x="7605565" y="6785743"/>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Pop</a:t>
            </a:r>
          </a:p>
        </p:txBody>
      </p:sp>
      <p:sp>
        <p:nvSpPr>
          <p:cNvPr id="145" name="Shape 145"/>
          <p:cNvSpPr/>
          <p:nvPr/>
        </p:nvSpPr>
        <p:spPr>
          <a:xfrm>
            <a:off x="4063863" y="736375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Top</a:t>
            </a:r>
          </a:p>
        </p:txBody>
      </p:sp>
      <p:sp>
        <p:nvSpPr>
          <p:cNvPr id="146" name="Shape 146"/>
          <p:cNvSpPr/>
          <p:nvPr/>
        </p:nvSpPr>
        <p:spPr>
          <a:xfrm>
            <a:off x="5065105" y="7674904"/>
            <a:ext cx="389642"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Shape 504"/>
          <p:cNvSpPr/>
          <p:nvPr>
            <p:ph type="title"/>
          </p:nvPr>
        </p:nvSpPr>
        <p:spPr>
          <a:prstGeom prst="rect">
            <a:avLst/>
          </a:prstGeom>
        </p:spPr>
        <p:txBody>
          <a:bodyPr/>
          <a:lstStyle>
            <a:lvl1pPr defTabSz="578358">
              <a:defRPr b="1" sz="7919"/>
            </a:lvl1pPr>
          </a:lstStyle>
          <a:p>
            <a:pPr/>
            <a:r>
              <a:t>Example - Brackets</a:t>
            </a:r>
          </a:p>
        </p:txBody>
      </p:sp>
      <p:sp>
        <p:nvSpPr>
          <p:cNvPr id="505" name="Shape 505"/>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06" name="Shape 506"/>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07" name="Shape 507"/>
          <p:cNvSpPr/>
          <p:nvPr/>
        </p:nvSpPr>
        <p:spPr>
          <a:xfrm>
            <a:off x="669071" y="7280750"/>
            <a:ext cx="59252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508" name="Shape 508"/>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solidFill>
                  <a:schemeClr val="accent2">
                    <a:satOff val="-13916"/>
                    <a:lumOff val="13989"/>
                  </a:schemeClr>
                </a:solidFill>
              </a:defRPr>
            </a:lvl1pPr>
          </a:lstStyle>
          <a:p>
            <a:pPr>
              <a:defRPr>
                <a:solidFill>
                  <a:srgbClr val="FFFFFF"/>
                </a:solidFill>
              </a:defRPr>
            </a:pPr>
            <a:r>
              <a:rPr>
                <a:solidFill>
                  <a:schemeClr val="accent2">
                    <a:satOff val="-13916"/>
                    <a:lumOff val="13989"/>
                  </a:schemeClr>
                </a:solidFill>
              </a:rPr>
              <a:t>[[{}]()]</a:t>
            </a:r>
          </a:p>
        </p:txBody>
      </p:sp>
      <p:sp>
        <p:nvSpPr>
          <p:cNvPr id="509" name="Shape 509"/>
          <p:cNvSpPr/>
          <p:nvPr/>
        </p:nvSpPr>
        <p:spPr>
          <a:xfrm>
            <a:off x="8538253" y="456564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3">
                    <a:hueOff val="-499813"/>
                    <a:satOff val="-5228"/>
                    <a:lumOff val="24899"/>
                  </a:schemeClr>
                </a:solidFill>
              </a:defRPr>
            </a:lvl1pPr>
          </a:lstStyle>
          <a:p>
            <a:pPr/>
            <a:r>
              <a:t>Valid</a:t>
            </a:r>
          </a:p>
        </p:txBody>
      </p:sp>
      <p:sp>
        <p:nvSpPr>
          <p:cNvPr id="510" name="Shape 510"/>
          <p:cNvSpPr/>
          <p:nvPr/>
        </p:nvSpPr>
        <p:spPr>
          <a:xfrm>
            <a:off x="6244580" y="4728600"/>
            <a:ext cx="1765846" cy="296400"/>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2" name="Shape 512"/>
          <p:cNvSpPr/>
          <p:nvPr>
            <p:ph type="title"/>
          </p:nvPr>
        </p:nvSpPr>
        <p:spPr>
          <a:prstGeom prst="rect">
            <a:avLst/>
          </a:prstGeom>
        </p:spPr>
        <p:txBody>
          <a:bodyPr/>
          <a:lstStyle>
            <a:lvl1pPr defTabSz="578358">
              <a:defRPr b="1" sz="7919"/>
            </a:lvl1pPr>
          </a:lstStyle>
          <a:p>
            <a:pPr/>
            <a:r>
              <a:t>Example - Brackets</a:t>
            </a:r>
          </a:p>
        </p:txBody>
      </p:sp>
      <p:sp>
        <p:nvSpPr>
          <p:cNvPr id="513" name="Shape 513"/>
          <p:cNvSpPr/>
          <p:nvPr/>
        </p:nvSpPr>
        <p:spPr>
          <a:xfrm>
            <a:off x="2950900" y="4389675"/>
            <a:ext cx="2637496"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a:t>
            </a:r>
          </a:p>
        </p:txBody>
      </p:sp>
      <p:sp>
        <p:nvSpPr>
          <p:cNvPr id="514" name="Shape 514"/>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15" name="Shape 515"/>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16" name="Shape 516"/>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0" name="Shape 520"/>
          <p:cNvSpPr/>
          <p:nvPr>
            <p:ph type="title"/>
          </p:nvPr>
        </p:nvSpPr>
        <p:spPr>
          <a:prstGeom prst="rect">
            <a:avLst/>
          </a:prstGeom>
        </p:spPr>
        <p:txBody>
          <a:bodyPr/>
          <a:lstStyle>
            <a:lvl1pPr defTabSz="578358">
              <a:defRPr b="1" sz="7919"/>
            </a:lvl1pPr>
          </a:lstStyle>
          <a:p>
            <a:pPr/>
            <a:r>
              <a:t>Example - Brackets</a:t>
            </a:r>
          </a:p>
        </p:txBody>
      </p:sp>
      <p:sp>
        <p:nvSpPr>
          <p:cNvPr id="521" name="Shape 521"/>
          <p:cNvSpPr/>
          <p:nvPr/>
        </p:nvSpPr>
        <p:spPr>
          <a:xfrm>
            <a:off x="2950900" y="4389675"/>
            <a:ext cx="2637496"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522" name="Shape 522"/>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23" name="Shape 523"/>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24" name="Shape 524"/>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525" name="Shape 525"/>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 name="Shape 529"/>
          <p:cNvSpPr/>
          <p:nvPr>
            <p:ph type="title"/>
          </p:nvPr>
        </p:nvSpPr>
        <p:spPr>
          <a:prstGeom prst="rect">
            <a:avLst/>
          </a:prstGeom>
        </p:spPr>
        <p:txBody>
          <a:bodyPr/>
          <a:lstStyle>
            <a:lvl1pPr defTabSz="578358">
              <a:defRPr b="1" sz="7919"/>
            </a:lvl1pPr>
          </a:lstStyle>
          <a:p>
            <a:pPr/>
            <a:r>
              <a:t>Example - Brackets</a:t>
            </a:r>
          </a:p>
        </p:txBody>
      </p:sp>
      <p:sp>
        <p:nvSpPr>
          <p:cNvPr id="530" name="Shape 530"/>
          <p:cNvSpPr/>
          <p:nvPr/>
        </p:nvSpPr>
        <p:spPr>
          <a:xfrm>
            <a:off x="2950900" y="4389675"/>
            <a:ext cx="2637496"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531" name="Shape 531"/>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32" name="Shape 532"/>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33" name="Shape 533"/>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534" name="Shape 534"/>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535" name="Shape 535"/>
          <p:cNvSpPr/>
          <p:nvPr/>
        </p:nvSpPr>
        <p:spPr>
          <a:xfrm>
            <a:off x="9242561" y="6492291"/>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9" name="Shape 539"/>
          <p:cNvSpPr/>
          <p:nvPr>
            <p:ph type="title"/>
          </p:nvPr>
        </p:nvSpPr>
        <p:spPr>
          <a:prstGeom prst="rect">
            <a:avLst/>
          </a:prstGeom>
        </p:spPr>
        <p:txBody>
          <a:bodyPr/>
          <a:lstStyle>
            <a:lvl1pPr defTabSz="578358">
              <a:defRPr b="1" sz="7919"/>
            </a:lvl1pPr>
          </a:lstStyle>
          <a:p>
            <a:pPr/>
            <a:r>
              <a:t>Example - Brackets</a:t>
            </a:r>
          </a:p>
        </p:txBody>
      </p:sp>
      <p:sp>
        <p:nvSpPr>
          <p:cNvPr id="540" name="Shape 540"/>
          <p:cNvSpPr/>
          <p:nvPr/>
        </p:nvSpPr>
        <p:spPr>
          <a:xfrm>
            <a:off x="2950900" y="4389675"/>
            <a:ext cx="2637496"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541" name="Shape 541"/>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42" name="Shape 542"/>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43" name="Shape 543"/>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544" name="Shape 544"/>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545" name="Shape 545"/>
          <p:cNvSpPr/>
          <p:nvPr/>
        </p:nvSpPr>
        <p:spPr>
          <a:xfrm>
            <a:off x="9242561" y="6492291"/>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9" name="Shape 549"/>
          <p:cNvSpPr/>
          <p:nvPr>
            <p:ph type="title"/>
          </p:nvPr>
        </p:nvSpPr>
        <p:spPr>
          <a:prstGeom prst="rect">
            <a:avLst/>
          </a:prstGeom>
        </p:spPr>
        <p:txBody>
          <a:bodyPr/>
          <a:lstStyle>
            <a:lvl1pPr defTabSz="578358">
              <a:defRPr b="1" sz="7919"/>
            </a:lvl1pPr>
          </a:lstStyle>
          <a:p>
            <a:pPr/>
            <a:r>
              <a:t>Example - Brackets</a:t>
            </a:r>
          </a:p>
        </p:txBody>
      </p:sp>
      <p:sp>
        <p:nvSpPr>
          <p:cNvPr id="550" name="Shape 550"/>
          <p:cNvSpPr/>
          <p:nvPr/>
        </p:nvSpPr>
        <p:spPr>
          <a:xfrm>
            <a:off x="2950900" y="4389675"/>
            <a:ext cx="2637496"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551" name="Shape 551"/>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52" name="Shape 552"/>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53" name="Shape 553"/>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554" name="Shape 554"/>
          <p:cNvSpPr/>
          <p:nvPr/>
        </p:nvSpPr>
        <p:spPr>
          <a:xfrm>
            <a:off x="9242561" y="7540424"/>
            <a:ext cx="2939271" cy="914401"/>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6" name="Shape 556"/>
          <p:cNvSpPr/>
          <p:nvPr>
            <p:ph type="title"/>
          </p:nvPr>
        </p:nvSpPr>
        <p:spPr>
          <a:prstGeom prst="rect">
            <a:avLst/>
          </a:prstGeom>
        </p:spPr>
        <p:txBody>
          <a:bodyPr/>
          <a:lstStyle>
            <a:lvl1pPr defTabSz="578358">
              <a:defRPr b="1" sz="7919"/>
            </a:lvl1pPr>
          </a:lstStyle>
          <a:p>
            <a:pPr/>
            <a:r>
              <a:t>Example - Brackets</a:t>
            </a:r>
          </a:p>
        </p:txBody>
      </p:sp>
      <p:sp>
        <p:nvSpPr>
          <p:cNvPr id="557" name="Shape 557"/>
          <p:cNvSpPr/>
          <p:nvPr/>
        </p:nvSpPr>
        <p:spPr>
          <a:xfrm>
            <a:off x="2950900" y="4389675"/>
            <a:ext cx="2637496"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558" name="Shape 558"/>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59" name="Shape 559"/>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60" name="Shape 560"/>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561" name="Shape 561"/>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5" name="Shape 565"/>
          <p:cNvSpPr/>
          <p:nvPr>
            <p:ph type="title"/>
          </p:nvPr>
        </p:nvSpPr>
        <p:spPr>
          <a:prstGeom prst="rect">
            <a:avLst/>
          </a:prstGeom>
        </p:spPr>
        <p:txBody>
          <a:bodyPr/>
          <a:lstStyle>
            <a:lvl1pPr defTabSz="578358">
              <a:defRPr b="1" sz="7919"/>
            </a:lvl1pPr>
          </a:lstStyle>
          <a:p>
            <a:pPr/>
            <a:r>
              <a:t>Example - Brackets</a:t>
            </a:r>
          </a:p>
        </p:txBody>
      </p:sp>
      <p:sp>
        <p:nvSpPr>
          <p:cNvPr id="566" name="Shape 566"/>
          <p:cNvSpPr/>
          <p:nvPr/>
        </p:nvSpPr>
        <p:spPr>
          <a:xfrm>
            <a:off x="2950900" y="4389675"/>
            <a:ext cx="2637496"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567" name="Shape 567"/>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68" name="Shape 568"/>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69" name="Shape 569"/>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570" name="Shape 570"/>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571" name="Shape 571"/>
          <p:cNvSpPr/>
          <p:nvPr/>
        </p:nvSpPr>
        <p:spPr>
          <a:xfrm>
            <a:off x="8297282"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hueOff val="101205"/>
                    <a:satOff val="-13598"/>
                    <a:lumOff val="23877"/>
                  </a:schemeClr>
                </a:solidFill>
              </a:defRPr>
            </a:lvl1pPr>
          </a:lstStyle>
          <a:p>
            <a:pPr/>
            <a:r>
              <a:t>Invalid</a:t>
            </a:r>
          </a:p>
        </p:txBody>
      </p:sp>
      <p:sp>
        <p:nvSpPr>
          <p:cNvPr id="572" name="Shape 572"/>
          <p:cNvSpPr/>
          <p:nvPr/>
        </p:nvSpPr>
        <p:spPr>
          <a:xfrm>
            <a:off x="6059916" y="4728600"/>
            <a:ext cx="1765847" cy="296400"/>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 name="Shape 576"/>
          <p:cNvSpPr/>
          <p:nvPr>
            <p:ph type="title"/>
          </p:nvPr>
        </p:nvSpPr>
        <p:spPr>
          <a:prstGeom prst="rect">
            <a:avLst/>
          </a:prstGeom>
        </p:spPr>
        <p:txBody>
          <a:bodyPr/>
          <a:lstStyle>
            <a:lvl1pPr defTabSz="578358">
              <a:defRPr b="1" sz="7919"/>
            </a:lvl1pPr>
          </a:lstStyle>
          <a:p>
            <a:pPr/>
            <a:r>
              <a:t>Example - Brackets</a:t>
            </a:r>
          </a:p>
        </p:txBody>
      </p:sp>
      <p:sp>
        <p:nvSpPr>
          <p:cNvPr id="577" name="Shape 577"/>
          <p:cNvSpPr/>
          <p:nvPr/>
        </p:nvSpPr>
        <p:spPr>
          <a:xfrm>
            <a:off x="819311" y="2806700"/>
            <a:ext cx="11950378"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Let S be a stack</a:t>
            </a:r>
          </a:p>
          <a:p>
            <a:pPr algn="l"/>
            <a:r>
              <a:rPr>
                <a:solidFill>
                  <a:schemeClr val="accent5">
                    <a:hueOff val="101205"/>
                    <a:satOff val="-13598"/>
                    <a:lumOff val="23877"/>
                  </a:schemeClr>
                </a:solidFill>
              </a:rPr>
              <a:t>For</a:t>
            </a:r>
            <a:r>
              <a:t> bracket </a:t>
            </a:r>
            <a:r>
              <a:rPr>
                <a:solidFill>
                  <a:schemeClr val="accent5">
                    <a:hueOff val="101205"/>
                    <a:satOff val="-13598"/>
                    <a:lumOff val="23877"/>
                  </a:schemeClr>
                </a:solidFill>
              </a:rPr>
              <a:t>in</a:t>
            </a:r>
            <a:r>
              <a:t> bracket_string:</a:t>
            </a:r>
          </a:p>
          <a:p>
            <a:pPr algn="l"/>
          </a:p>
          <a:p>
            <a:pPr algn="l"/>
            <a:r>
              <a:t>    rev = getReversedBracket(bracket)</a:t>
            </a:r>
          </a:p>
          <a:p>
            <a:pPr algn="l"/>
          </a:p>
          <a:p>
            <a:pPr algn="l"/>
            <a:r>
              <a:t>    </a:t>
            </a:r>
            <a:r>
              <a:rPr>
                <a:solidFill>
                  <a:schemeClr val="accent5">
                    <a:hueOff val="101205"/>
                    <a:satOff val="-13598"/>
                    <a:lumOff val="23877"/>
                  </a:schemeClr>
                </a:solidFill>
              </a:rPr>
              <a:t>If</a:t>
            </a:r>
            <a:r>
              <a:t> isLeftBracket(bracket):</a:t>
            </a:r>
          </a:p>
          <a:p>
            <a:pPr algn="l"/>
            <a:r>
              <a:t>        S.push(bracket)</a:t>
            </a:r>
          </a:p>
          <a:p>
            <a:pPr algn="l"/>
          </a:p>
          <a:p>
            <a:pPr algn="l"/>
            <a:r>
              <a:t>    </a:t>
            </a:r>
            <a:r>
              <a:rPr>
                <a:solidFill>
                  <a:schemeClr val="accent5">
                    <a:hueOff val="101205"/>
                    <a:satOff val="-13598"/>
                    <a:lumOff val="23877"/>
                  </a:schemeClr>
                </a:solidFill>
              </a:rPr>
              <a:t>Else If</a:t>
            </a:r>
            <a:r>
              <a:t> S.isEmpty() or S.pop() != rev:</a:t>
            </a:r>
          </a:p>
          <a:p>
            <a:pPr algn="l"/>
            <a:r>
              <a:t>        </a:t>
            </a:r>
            <a:r>
              <a:rPr>
                <a:solidFill>
                  <a:schemeClr val="accent5">
                    <a:hueOff val="101205"/>
                    <a:satOff val="-13598"/>
                    <a:lumOff val="23877"/>
                  </a:schemeClr>
                </a:solidFill>
              </a:rPr>
              <a:t>return</a:t>
            </a:r>
            <a:r>
              <a:t> </a:t>
            </a:r>
            <a:r>
              <a:rPr>
                <a:solidFill>
                  <a:schemeClr val="accent6">
                    <a:hueOff val="-241736"/>
                    <a:satOff val="29413"/>
                    <a:lumOff val="20727"/>
                  </a:schemeClr>
                </a:solidFill>
              </a:rPr>
              <a:t>false </a:t>
            </a:r>
            <a:r>
              <a:rPr>
                <a:solidFill>
                  <a:schemeClr val="accent1">
                    <a:hueOff val="-136794"/>
                    <a:satOff val="-2150"/>
                    <a:lumOff val="15693"/>
                  </a:schemeClr>
                </a:solidFill>
              </a:rPr>
              <a:t>// Invalid</a:t>
            </a:r>
            <a:endParaRPr>
              <a:solidFill>
                <a:schemeClr val="accent6">
                  <a:hueOff val="-241736"/>
                  <a:satOff val="29413"/>
                  <a:lumOff val="20727"/>
                </a:schemeClr>
              </a:solidFill>
            </a:endParaRPr>
          </a:p>
          <a:p>
            <a:pPr algn="l"/>
            <a:endParaRPr>
              <a:solidFill>
                <a:schemeClr val="accent1">
                  <a:hueOff val="-136794"/>
                  <a:satOff val="-2150"/>
                  <a:lumOff val="15693"/>
                </a:schemeClr>
              </a:solidFill>
            </a:endParaRPr>
          </a:p>
          <a:p>
            <a:pPr algn="l"/>
            <a:r>
              <a:rPr>
                <a:solidFill>
                  <a:schemeClr val="accent5">
                    <a:hueOff val="101205"/>
                    <a:satOff val="-13598"/>
                    <a:lumOff val="23877"/>
                  </a:schemeClr>
                </a:solidFill>
              </a:rPr>
              <a:t>return</a:t>
            </a:r>
            <a:r>
              <a:t> S.isEmpty()</a:t>
            </a:r>
            <a:r>
              <a:rPr>
                <a:solidFill>
                  <a:schemeClr val="accent6">
                    <a:hueOff val="-241736"/>
                    <a:satOff val="29413"/>
                    <a:lumOff val="20727"/>
                  </a:schemeClr>
                </a:solidFill>
              </a:rPr>
              <a:t> </a:t>
            </a:r>
            <a:r>
              <a:rPr>
                <a:solidFill>
                  <a:schemeClr val="accent1">
                    <a:hueOff val="-136794"/>
                    <a:satOff val="-2150"/>
                    <a:lumOff val="15693"/>
                  </a:schemeClr>
                </a:solidFill>
              </a:rPr>
              <a:t>// Valid if S is empty</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1" name="Shape 581"/>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582" name="Shape 582"/>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83" name="Shape 583"/>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84" name="Shape 584"/>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85" name="Shape 585"/>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86" name="Shape 586"/>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87" name="Shape 587"/>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88" name="Shape 588"/>
          <p:cNvSpPr/>
          <p:nvPr/>
        </p:nvSpPr>
        <p:spPr>
          <a:xfrm>
            <a:off x="1017947"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Disk Pile 1</a:t>
            </a:r>
          </a:p>
        </p:txBody>
      </p:sp>
      <p:sp>
        <p:nvSpPr>
          <p:cNvPr id="589" name="Shape 589"/>
          <p:cNvSpPr/>
          <p:nvPr/>
        </p:nvSpPr>
        <p:spPr>
          <a:xfrm>
            <a:off x="5035380" y="7652378"/>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Disk Pile 2</a:t>
            </a:r>
          </a:p>
        </p:txBody>
      </p:sp>
      <p:sp>
        <p:nvSpPr>
          <p:cNvPr id="590" name="Shape 590"/>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Disk Pile 3</a:t>
            </a:r>
          </a:p>
        </p:txBody>
      </p:sp>
      <p:sp>
        <p:nvSpPr>
          <p:cNvPr id="591" name="Shape 591"/>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92" name="Shape 592"/>
          <p:cNvSpPr/>
          <p:nvPr/>
        </p:nvSpPr>
        <p:spPr>
          <a:xfrm>
            <a:off x="1538087" y="6433475"/>
            <a:ext cx="2101855" cy="39244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93" name="Shape 593"/>
          <p:cNvSpPr/>
          <p:nvPr/>
        </p:nvSpPr>
        <p:spPr>
          <a:xfrm>
            <a:off x="1964992" y="5965824"/>
            <a:ext cx="1248044"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94" name="Shape 594"/>
          <p:cNvSpPr/>
          <p:nvPr/>
        </p:nvSpPr>
        <p:spPr>
          <a:xfrm>
            <a:off x="8145127" y="3998383"/>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Peg</a:t>
            </a:r>
          </a:p>
        </p:txBody>
      </p:sp>
      <p:sp>
        <p:nvSpPr>
          <p:cNvPr id="595" name="Shape 595"/>
          <p:cNvSpPr/>
          <p:nvPr/>
        </p:nvSpPr>
        <p:spPr>
          <a:xfrm flipH="1" flipV="1">
            <a:off x="3043389" y="2679470"/>
            <a:ext cx="5027092" cy="158440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6" name="Shape 596"/>
          <p:cNvSpPr/>
          <p:nvPr/>
        </p:nvSpPr>
        <p:spPr>
          <a:xfrm flipH="1" flipV="1">
            <a:off x="6926762" y="2539847"/>
            <a:ext cx="1238204" cy="146844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7" name="Shape 597"/>
          <p:cNvSpPr/>
          <p:nvPr/>
        </p:nvSpPr>
        <p:spPr>
          <a:xfrm flipV="1">
            <a:off x="9063125" y="2413387"/>
            <a:ext cx="1238084" cy="172213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8" name="Shape 598"/>
          <p:cNvSpPr/>
          <p:nvPr/>
        </p:nvSpPr>
        <p:spPr>
          <a:xfrm>
            <a:off x="2234073" y="5498173"/>
            <a:ext cx="709882"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defRPr b="1"/>
            </a:pPr>
            <a:r>
              <a:t>What is a </a:t>
            </a:r>
            <a:r>
              <a:t>Stack</a:t>
            </a:r>
            <a:r>
              <a:t>?</a:t>
            </a:r>
          </a:p>
        </p:txBody>
      </p:sp>
      <p:sp>
        <p:nvSpPr>
          <p:cNvPr id="153" name="Shape 153"/>
          <p:cNvSpPr/>
          <p:nvPr/>
        </p:nvSpPr>
        <p:spPr>
          <a:xfrm>
            <a:off x="8464552" y="5349128"/>
            <a:ext cx="2137177"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Apple</a:t>
            </a:r>
          </a:p>
        </p:txBody>
      </p:sp>
      <p:sp>
        <p:nvSpPr>
          <p:cNvPr id="154" name="Shape 154"/>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155" name="Shape 155"/>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156" name="Shape 156"/>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157" name="Shape 157"/>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158" name="Shape 158"/>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Shape 602"/>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603" name="Shape 603"/>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04" name="Shape 604"/>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05" name="Shape 605"/>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06" name="Shape 606"/>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07" name="Shape 607"/>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08" name="Shape 608"/>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09" name="Shape 609"/>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610" name="Shape 610"/>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611" name="Shape 611"/>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612" name="Shape 612"/>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13" name="Shape 613"/>
          <p:cNvSpPr/>
          <p:nvPr/>
        </p:nvSpPr>
        <p:spPr>
          <a:xfrm>
            <a:off x="1538087" y="6433475"/>
            <a:ext cx="2101855" cy="39244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14" name="Shape 614"/>
          <p:cNvSpPr/>
          <p:nvPr/>
        </p:nvSpPr>
        <p:spPr>
          <a:xfrm>
            <a:off x="1964992" y="5965824"/>
            <a:ext cx="1248044"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15" name="Shape 615"/>
          <p:cNvSpPr/>
          <p:nvPr/>
        </p:nvSpPr>
        <p:spPr>
          <a:xfrm>
            <a:off x="2234073" y="5498173"/>
            <a:ext cx="709882"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9" name="Shape 619"/>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620" name="Shape 620"/>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1" name="Shape 621"/>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2" name="Shape 622"/>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3" name="Shape 623"/>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4" name="Shape 624"/>
          <p:cNvSpPr/>
          <p:nvPr/>
        </p:nvSpPr>
        <p:spPr>
          <a:xfrm>
            <a:off x="1538087" y="6433475"/>
            <a:ext cx="2101855" cy="39244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5" name="Shape 625"/>
          <p:cNvSpPr/>
          <p:nvPr/>
        </p:nvSpPr>
        <p:spPr>
          <a:xfrm>
            <a:off x="1964992" y="5965824"/>
            <a:ext cx="1248044"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6" name="Shape 626"/>
          <p:cNvSpPr/>
          <p:nvPr/>
        </p:nvSpPr>
        <p:spPr>
          <a:xfrm>
            <a:off x="6251506" y="6971671"/>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7" name="Shape 627"/>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8" name="Shape 628"/>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9" name="Shape 629"/>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30" name="Shape 630"/>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631" name="Shape 631"/>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632" name="Shape 632"/>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633" name="Shape 633"/>
          <p:cNvSpPr/>
          <p:nvPr/>
        </p:nvSpPr>
        <p:spPr>
          <a:xfrm>
            <a:off x="1843720" y="8586457"/>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634" name="Shape 634"/>
          <p:cNvSpPr/>
          <p:nvPr/>
        </p:nvSpPr>
        <p:spPr>
          <a:xfrm>
            <a:off x="5723524" y="8609972"/>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6" name="Shape 636"/>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637" name="Shape 637"/>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38" name="Shape 638"/>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39" name="Shape 639"/>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40" name="Shape 640"/>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41" name="Shape 641"/>
          <p:cNvSpPr/>
          <p:nvPr/>
        </p:nvSpPr>
        <p:spPr>
          <a:xfrm>
            <a:off x="1538087" y="6433475"/>
            <a:ext cx="2101855" cy="39244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42" name="Shape 642"/>
          <p:cNvSpPr/>
          <p:nvPr/>
        </p:nvSpPr>
        <p:spPr>
          <a:xfrm>
            <a:off x="9999858" y="6971671"/>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43" name="Shape 643"/>
          <p:cNvSpPr/>
          <p:nvPr/>
        </p:nvSpPr>
        <p:spPr>
          <a:xfrm>
            <a:off x="6251506" y="6971671"/>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44" name="Shape 644"/>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45" name="Shape 645"/>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46" name="Shape 646"/>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47" name="Shape 647"/>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648" name="Shape 648"/>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649" name="Shape 649"/>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650" name="Shape 650"/>
          <p:cNvSpPr/>
          <p:nvPr/>
        </p:nvSpPr>
        <p:spPr>
          <a:xfrm>
            <a:off x="1843720" y="8586457"/>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651" name="Shape 651"/>
          <p:cNvSpPr/>
          <p:nvPr/>
        </p:nvSpPr>
        <p:spPr>
          <a:xfrm>
            <a:off x="9740957" y="8609972"/>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3" name="Shape 653"/>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654" name="Shape 654"/>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55" name="Shape 655"/>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56" name="Shape 656"/>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57" name="Shape 657"/>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58" name="Shape 658"/>
          <p:cNvSpPr/>
          <p:nvPr/>
        </p:nvSpPr>
        <p:spPr>
          <a:xfrm>
            <a:off x="1538087" y="6433475"/>
            <a:ext cx="2101855" cy="39244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59" name="Shape 659"/>
          <p:cNvSpPr/>
          <p:nvPr/>
        </p:nvSpPr>
        <p:spPr>
          <a:xfrm>
            <a:off x="9999858" y="6971671"/>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60" name="Shape 660"/>
          <p:cNvSpPr/>
          <p:nvPr/>
        </p:nvSpPr>
        <p:spPr>
          <a:xfrm>
            <a:off x="10268939" y="6531305"/>
            <a:ext cx="709883"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61" name="Shape 661"/>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62" name="Shape 662"/>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63" name="Shape 663"/>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64" name="Shape 664"/>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665" name="Shape 665"/>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666" name="Shape 666"/>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667" name="Shape 667"/>
          <p:cNvSpPr/>
          <p:nvPr/>
        </p:nvSpPr>
        <p:spPr>
          <a:xfrm>
            <a:off x="5884853"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668" name="Shape 668"/>
          <p:cNvSpPr/>
          <p:nvPr/>
        </p:nvSpPr>
        <p:spPr>
          <a:xfrm>
            <a:off x="9764657" y="8582686"/>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0" name="Shape 670"/>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671" name="Shape 671"/>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2" name="Shape 672"/>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3" name="Shape 673"/>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4" name="Shape 674"/>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5" name="Shape 675"/>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6" name="Shape 676"/>
          <p:cNvSpPr/>
          <p:nvPr/>
        </p:nvSpPr>
        <p:spPr>
          <a:xfrm>
            <a:off x="9999858" y="6971671"/>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7" name="Shape 677"/>
          <p:cNvSpPr/>
          <p:nvPr/>
        </p:nvSpPr>
        <p:spPr>
          <a:xfrm>
            <a:off x="10268939" y="6531305"/>
            <a:ext cx="709883"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8" name="Shape 678"/>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9" name="Shape 679"/>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80" name="Shape 680"/>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81" name="Shape 681"/>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682" name="Shape 682"/>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683" name="Shape 683"/>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684" name="Shape 684"/>
          <p:cNvSpPr/>
          <p:nvPr/>
        </p:nvSpPr>
        <p:spPr>
          <a:xfrm>
            <a:off x="1743938" y="861374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685" name="Shape 685"/>
          <p:cNvSpPr/>
          <p:nvPr/>
        </p:nvSpPr>
        <p:spPr>
          <a:xfrm>
            <a:off x="5623742" y="8586457"/>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7" name="Shape 687"/>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688" name="Shape 688"/>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89" name="Shape 689"/>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0" name="Shape 690"/>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1" name="Shape 691"/>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2" name="Shape 692"/>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3" name="Shape 693"/>
          <p:cNvSpPr/>
          <p:nvPr/>
        </p:nvSpPr>
        <p:spPr>
          <a:xfrm>
            <a:off x="9999858" y="6971671"/>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4" name="Shape 694"/>
          <p:cNvSpPr/>
          <p:nvPr/>
        </p:nvSpPr>
        <p:spPr>
          <a:xfrm>
            <a:off x="2234073" y="6480505"/>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5" name="Shape 695"/>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6" name="Shape 696"/>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7" name="Shape 697"/>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8" name="Shape 698"/>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699" name="Shape 699"/>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700" name="Shape 700"/>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701" name="Shape 701"/>
          <p:cNvSpPr/>
          <p:nvPr/>
        </p:nvSpPr>
        <p:spPr>
          <a:xfrm>
            <a:off x="9878586"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702" name="Shape 702"/>
          <p:cNvSpPr/>
          <p:nvPr/>
        </p:nvSpPr>
        <p:spPr>
          <a:xfrm>
            <a:off x="1706091" y="8609972"/>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4" name="Shape 704"/>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705" name="Shape 705"/>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06" name="Shape 706"/>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07" name="Shape 707"/>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08" name="Shape 708"/>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09" name="Shape 709"/>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0" name="Shape 710"/>
          <p:cNvSpPr/>
          <p:nvPr/>
        </p:nvSpPr>
        <p:spPr>
          <a:xfrm>
            <a:off x="5982425" y="6480505"/>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1" name="Shape 711"/>
          <p:cNvSpPr/>
          <p:nvPr/>
        </p:nvSpPr>
        <p:spPr>
          <a:xfrm>
            <a:off x="2234073" y="6480505"/>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2" name="Shape 712"/>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3" name="Shape 713"/>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4" name="Shape 714"/>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5" name="Shape 715"/>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716" name="Shape 716"/>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717" name="Shape 717"/>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718" name="Shape 718"/>
          <p:cNvSpPr/>
          <p:nvPr/>
        </p:nvSpPr>
        <p:spPr>
          <a:xfrm>
            <a:off x="9878586"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719" name="Shape 719"/>
          <p:cNvSpPr/>
          <p:nvPr/>
        </p:nvSpPr>
        <p:spPr>
          <a:xfrm>
            <a:off x="5723524" y="8609972"/>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1" name="Shape 721"/>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722" name="Shape 722"/>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3" name="Shape 723"/>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4" name="Shape 724"/>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5" name="Shape 725"/>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6" name="Shape 726"/>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7" name="Shape 727"/>
          <p:cNvSpPr/>
          <p:nvPr/>
        </p:nvSpPr>
        <p:spPr>
          <a:xfrm>
            <a:off x="5982425" y="6480505"/>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8" name="Shape 728"/>
          <p:cNvSpPr/>
          <p:nvPr/>
        </p:nvSpPr>
        <p:spPr>
          <a:xfrm>
            <a:off x="6251506" y="6012853"/>
            <a:ext cx="709882"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9" name="Shape 729"/>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30" name="Shape 730"/>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31" name="Shape 731"/>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32" name="Shape 732"/>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733" name="Shape 733"/>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734" name="Shape 734"/>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735" name="Shape 735"/>
          <p:cNvSpPr/>
          <p:nvPr/>
        </p:nvSpPr>
        <p:spPr>
          <a:xfrm>
            <a:off x="1843720"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736" name="Shape 736"/>
          <p:cNvSpPr/>
          <p:nvPr/>
        </p:nvSpPr>
        <p:spPr>
          <a:xfrm>
            <a:off x="5723524" y="8609972"/>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8" name="Shape 738"/>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739" name="Shape 739"/>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0" name="Shape 740"/>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1" name="Shape 741"/>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2" name="Shape 742"/>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3" name="Shape 743"/>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4" name="Shape 744"/>
          <p:cNvSpPr/>
          <p:nvPr/>
        </p:nvSpPr>
        <p:spPr>
          <a:xfrm>
            <a:off x="5982425" y="6480505"/>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5" name="Shape 745"/>
          <p:cNvSpPr/>
          <p:nvPr/>
        </p:nvSpPr>
        <p:spPr>
          <a:xfrm>
            <a:off x="6251506" y="6012853"/>
            <a:ext cx="709882"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6" name="Shape 746"/>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7" name="Shape 747"/>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8" name="Shape 748"/>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9" name="Shape 749"/>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750" name="Shape 750"/>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751" name="Shape 751"/>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752" name="Shape 752"/>
          <p:cNvSpPr/>
          <p:nvPr/>
        </p:nvSpPr>
        <p:spPr>
          <a:xfrm>
            <a:off x="1843720"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753" name="Shape 753"/>
          <p:cNvSpPr/>
          <p:nvPr/>
        </p:nvSpPr>
        <p:spPr>
          <a:xfrm>
            <a:off x="9740957" y="8609972"/>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5" name="Shape 755"/>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756" name="Shape 756"/>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57" name="Shape 757"/>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58" name="Shape 758"/>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59" name="Shape 759"/>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0" name="Shape 760"/>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1" name="Shape 761"/>
          <p:cNvSpPr/>
          <p:nvPr/>
        </p:nvSpPr>
        <p:spPr>
          <a:xfrm>
            <a:off x="5982425" y="6480505"/>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2" name="Shape 762"/>
          <p:cNvSpPr/>
          <p:nvPr/>
        </p:nvSpPr>
        <p:spPr>
          <a:xfrm>
            <a:off x="10268939" y="6480505"/>
            <a:ext cx="709883"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3" name="Shape 763"/>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4" name="Shape 764"/>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5" name="Shape 765"/>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6" name="Shape 766"/>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767" name="Shape 767"/>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768" name="Shape 768"/>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769" name="Shape 769"/>
          <p:cNvSpPr/>
          <p:nvPr/>
        </p:nvSpPr>
        <p:spPr>
          <a:xfrm>
            <a:off x="5861153"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770" name="Shape 770"/>
          <p:cNvSpPr/>
          <p:nvPr/>
        </p:nvSpPr>
        <p:spPr>
          <a:xfrm>
            <a:off x="9740957" y="8609972"/>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a:defRPr b="1"/>
            </a:pPr>
            <a:r>
              <a:t>What is a </a:t>
            </a:r>
            <a:r>
              <a:t>Stack</a:t>
            </a:r>
            <a:r>
              <a:t>?</a:t>
            </a:r>
          </a:p>
        </p:txBody>
      </p:sp>
      <p:sp>
        <p:nvSpPr>
          <p:cNvPr id="163" name="Shape 163"/>
          <p:cNvSpPr/>
          <p:nvPr/>
        </p:nvSpPr>
        <p:spPr>
          <a:xfrm>
            <a:off x="8464552" y="5349128"/>
            <a:ext cx="2137177"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Apple</a:t>
            </a:r>
          </a:p>
        </p:txBody>
      </p:sp>
      <p:sp>
        <p:nvSpPr>
          <p:cNvPr id="164" name="Shape 164"/>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165" name="Shape 165"/>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166" name="Shape 166"/>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167" name="Shape 167"/>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168" name="Shape 168"/>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169" name="Shape 169"/>
          <p:cNvSpPr/>
          <p:nvPr/>
        </p:nvSpPr>
        <p:spPr>
          <a:xfrm>
            <a:off x="451842" y="4599318"/>
            <a:ext cx="1029825" cy="419497"/>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2" name="Shape 772"/>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773" name="Shape 773"/>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74" name="Shape 774"/>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75" name="Shape 775"/>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76" name="Shape 776"/>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77" name="Shape 777"/>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78" name="Shape 778"/>
          <p:cNvSpPr/>
          <p:nvPr/>
        </p:nvSpPr>
        <p:spPr>
          <a:xfrm>
            <a:off x="1964992" y="6971671"/>
            <a:ext cx="1248044"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79" name="Shape 779"/>
          <p:cNvSpPr/>
          <p:nvPr/>
        </p:nvSpPr>
        <p:spPr>
          <a:xfrm>
            <a:off x="10268939" y="6480505"/>
            <a:ext cx="709883"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80" name="Shape 780"/>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81" name="Shape 781"/>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82" name="Shape 782"/>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83" name="Shape 783"/>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784" name="Shape 784"/>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785" name="Shape 785"/>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786" name="Shape 786"/>
          <p:cNvSpPr/>
          <p:nvPr/>
        </p:nvSpPr>
        <p:spPr>
          <a:xfrm>
            <a:off x="5861153"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787" name="Shape 787"/>
          <p:cNvSpPr/>
          <p:nvPr/>
        </p:nvSpPr>
        <p:spPr>
          <a:xfrm>
            <a:off x="1706091" y="8609972"/>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9" name="Shape 789"/>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790" name="Shape 790"/>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1" name="Shape 791"/>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2" name="Shape 792"/>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3" name="Shape 793"/>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4" name="Shape 794"/>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5" name="Shape 795"/>
          <p:cNvSpPr/>
          <p:nvPr/>
        </p:nvSpPr>
        <p:spPr>
          <a:xfrm>
            <a:off x="1964992" y="6971671"/>
            <a:ext cx="1248044"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6" name="Shape 796"/>
          <p:cNvSpPr/>
          <p:nvPr/>
        </p:nvSpPr>
        <p:spPr>
          <a:xfrm>
            <a:off x="2234073" y="6480505"/>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7" name="Shape 797"/>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8" name="Shape 798"/>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9" name="Shape 799"/>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00" name="Shape 800"/>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801" name="Shape 801"/>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802" name="Shape 802"/>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803" name="Shape 803"/>
          <p:cNvSpPr/>
          <p:nvPr/>
        </p:nvSpPr>
        <p:spPr>
          <a:xfrm>
            <a:off x="9878586"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804" name="Shape 804"/>
          <p:cNvSpPr/>
          <p:nvPr/>
        </p:nvSpPr>
        <p:spPr>
          <a:xfrm>
            <a:off x="1706091" y="8609972"/>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6" name="Shape 806"/>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807" name="Shape 807"/>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08" name="Shape 808"/>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09" name="Shape 809"/>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0" name="Shape 810"/>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1" name="Shape 811"/>
          <p:cNvSpPr/>
          <p:nvPr/>
        </p:nvSpPr>
        <p:spPr>
          <a:xfrm>
            <a:off x="9572953" y="6433475"/>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2" name="Shape 812"/>
          <p:cNvSpPr/>
          <p:nvPr/>
        </p:nvSpPr>
        <p:spPr>
          <a:xfrm>
            <a:off x="1964992" y="6971671"/>
            <a:ext cx="1248044"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3" name="Shape 813"/>
          <p:cNvSpPr/>
          <p:nvPr/>
        </p:nvSpPr>
        <p:spPr>
          <a:xfrm>
            <a:off x="2234073" y="6480505"/>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4" name="Shape 814"/>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5" name="Shape 815"/>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6" name="Shape 816"/>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7" name="Shape 817"/>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818" name="Shape 818"/>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819" name="Shape 819"/>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820" name="Shape 820"/>
          <p:cNvSpPr/>
          <p:nvPr/>
        </p:nvSpPr>
        <p:spPr>
          <a:xfrm>
            <a:off x="5861153"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821" name="Shape 821"/>
          <p:cNvSpPr/>
          <p:nvPr/>
        </p:nvSpPr>
        <p:spPr>
          <a:xfrm>
            <a:off x="9740957" y="8609972"/>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3" name="Shape 823"/>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824" name="Shape 824"/>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25" name="Shape 825"/>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26" name="Shape 826"/>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27" name="Shape 827"/>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28" name="Shape 828"/>
          <p:cNvSpPr/>
          <p:nvPr/>
        </p:nvSpPr>
        <p:spPr>
          <a:xfrm>
            <a:off x="9572953" y="6433475"/>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29" name="Shape 829"/>
          <p:cNvSpPr/>
          <p:nvPr/>
        </p:nvSpPr>
        <p:spPr>
          <a:xfrm>
            <a:off x="1964992" y="6971671"/>
            <a:ext cx="1248044"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30" name="Shape 830"/>
          <p:cNvSpPr/>
          <p:nvPr/>
        </p:nvSpPr>
        <p:spPr>
          <a:xfrm>
            <a:off x="6251506" y="6971671"/>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31" name="Shape 831"/>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32" name="Shape 832"/>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33" name="Shape 833"/>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34" name="Shape 834"/>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835" name="Shape 835"/>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836" name="Shape 836"/>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837" name="Shape 837"/>
          <p:cNvSpPr/>
          <p:nvPr/>
        </p:nvSpPr>
        <p:spPr>
          <a:xfrm>
            <a:off x="1843720"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838" name="Shape 838"/>
          <p:cNvSpPr/>
          <p:nvPr/>
        </p:nvSpPr>
        <p:spPr>
          <a:xfrm>
            <a:off x="5723524" y="8609972"/>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0" name="Shape 840"/>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841" name="Shape 841"/>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2" name="Shape 842"/>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3" name="Shape 843"/>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4" name="Shape 844"/>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5" name="Shape 845"/>
          <p:cNvSpPr/>
          <p:nvPr/>
        </p:nvSpPr>
        <p:spPr>
          <a:xfrm>
            <a:off x="9572953" y="6433475"/>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6" name="Shape 846"/>
          <p:cNvSpPr/>
          <p:nvPr/>
        </p:nvSpPr>
        <p:spPr>
          <a:xfrm>
            <a:off x="9999858" y="5965824"/>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7" name="Shape 847"/>
          <p:cNvSpPr/>
          <p:nvPr/>
        </p:nvSpPr>
        <p:spPr>
          <a:xfrm>
            <a:off x="6251506" y="6971671"/>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8" name="Shape 848"/>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9" name="Shape 849"/>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50" name="Shape 850"/>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51" name="Shape 851"/>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852" name="Shape 852"/>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853" name="Shape 853"/>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854" name="Shape 854"/>
          <p:cNvSpPr/>
          <p:nvPr/>
        </p:nvSpPr>
        <p:spPr>
          <a:xfrm>
            <a:off x="1843720"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855" name="Shape 855"/>
          <p:cNvSpPr/>
          <p:nvPr/>
        </p:nvSpPr>
        <p:spPr>
          <a:xfrm>
            <a:off x="9740957" y="8609972"/>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7" name="Shape 857"/>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858" name="Shape 858"/>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59" name="Shape 859"/>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0" name="Shape 860"/>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1" name="Shape 861"/>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2" name="Shape 862"/>
          <p:cNvSpPr/>
          <p:nvPr/>
        </p:nvSpPr>
        <p:spPr>
          <a:xfrm>
            <a:off x="9572953" y="6433475"/>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3" name="Shape 863"/>
          <p:cNvSpPr/>
          <p:nvPr/>
        </p:nvSpPr>
        <p:spPr>
          <a:xfrm>
            <a:off x="9999858" y="5965824"/>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4" name="Shape 864"/>
          <p:cNvSpPr/>
          <p:nvPr/>
        </p:nvSpPr>
        <p:spPr>
          <a:xfrm>
            <a:off x="10268939" y="5498172"/>
            <a:ext cx="709883"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5" name="Shape 865"/>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6" name="Shape 866"/>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7" name="Shape 867"/>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8" name="Shape 868"/>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869" name="Shape 869"/>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870" name="Shape 870"/>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871" name="Shape 871"/>
          <p:cNvSpPr/>
          <p:nvPr/>
        </p:nvSpPr>
        <p:spPr>
          <a:xfrm>
            <a:off x="5861153"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872" name="Shape 872"/>
          <p:cNvSpPr/>
          <p:nvPr/>
        </p:nvSpPr>
        <p:spPr>
          <a:xfrm>
            <a:off x="9740957" y="8609972"/>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4" name="Shape 874"/>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875" name="Shape 875"/>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76" name="Shape 876"/>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77" name="Shape 877"/>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78" name="Shape 878"/>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79" name="Shape 879"/>
          <p:cNvSpPr/>
          <p:nvPr/>
        </p:nvSpPr>
        <p:spPr>
          <a:xfrm>
            <a:off x="9572953" y="6433475"/>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80" name="Shape 880"/>
          <p:cNvSpPr/>
          <p:nvPr/>
        </p:nvSpPr>
        <p:spPr>
          <a:xfrm>
            <a:off x="9999858" y="5965824"/>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81" name="Shape 881"/>
          <p:cNvSpPr/>
          <p:nvPr/>
        </p:nvSpPr>
        <p:spPr>
          <a:xfrm>
            <a:off x="10268939" y="5498172"/>
            <a:ext cx="709883"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82" name="Shape 882"/>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83" name="Shape 883"/>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84" name="Shape 884"/>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85" name="Shape 885"/>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886" name="Shape 886"/>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887" name="Shape 887"/>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1" name="Shape 891"/>
          <p:cNvSpPr/>
          <p:nvPr>
            <p:ph type="ctrTitle"/>
          </p:nvPr>
        </p:nvSpPr>
        <p:spPr>
          <a:xfrm>
            <a:off x="982478" y="131492"/>
            <a:ext cx="10464801" cy="2966013"/>
          </a:xfrm>
          <a:prstGeom prst="rect">
            <a:avLst/>
          </a:prstGeom>
        </p:spPr>
        <p:txBody>
          <a:bodyPr anchor="ctr"/>
          <a:lstStyle>
            <a:lvl1pPr defTabSz="467359">
              <a:defRPr b="1" sz="6400"/>
            </a:lvl1pPr>
          </a:lstStyle>
          <a:p>
            <a:pPr/>
            <a:r>
              <a:t>Stack implementation details in next video </a:t>
            </a:r>
          </a:p>
        </p:txBody>
      </p:sp>
      <p:sp>
        <p:nvSpPr>
          <p:cNvPr id="892" name="Shape 892"/>
          <p:cNvSpPr/>
          <p:nvPr/>
        </p:nvSpPr>
        <p:spPr>
          <a:xfrm>
            <a:off x="779530" y="8745788"/>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
        <p:nvSpPr>
          <p:cNvPr id="893" name="Shape 893"/>
          <p:cNvSpPr/>
          <p:nvPr/>
        </p:nvSpPr>
        <p:spPr>
          <a:xfrm>
            <a:off x="868497" y="7232177"/>
            <a:ext cx="11267805" cy="16586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286258">
              <a:defRPr sz="3675"/>
            </a:lvl1pPr>
          </a:lstStyle>
          <a:p>
            <a:pPr/>
            <a:r>
              <a:t>Implementation source code and tests can all be found at the following link:</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7" name="Shape 897"/>
          <p:cNvSpPr/>
          <p:nvPr>
            <p:ph type="ctrTitle"/>
          </p:nvPr>
        </p:nvSpPr>
        <p:spPr>
          <a:xfrm>
            <a:off x="212343" y="230105"/>
            <a:ext cx="12580114" cy="4542935"/>
          </a:xfrm>
          <a:prstGeom prst="rect">
            <a:avLst/>
          </a:prstGeom>
        </p:spPr>
        <p:txBody>
          <a:bodyPr/>
          <a:lstStyle/>
          <a:p>
            <a:pPr defTabSz="449833">
              <a:defRPr b="1" sz="11550"/>
            </a:pPr>
            <a:r>
              <a:t>Stack</a:t>
            </a:r>
          </a:p>
          <a:p>
            <a:pPr defTabSz="449833">
              <a:defRPr b="1" sz="11550"/>
            </a:pPr>
            <a:r>
              <a:t>Implementation</a:t>
            </a:r>
          </a:p>
        </p:txBody>
      </p:sp>
      <p:sp>
        <p:nvSpPr>
          <p:cNvPr id="898" name="Shape 898"/>
          <p:cNvSpPr/>
          <p:nvPr>
            <p:ph type="subTitle" sz="quarter" idx="1"/>
          </p:nvPr>
        </p:nvSpPr>
        <p:spPr>
          <a:xfrm>
            <a:off x="1270000" y="6042176"/>
            <a:ext cx="10464800" cy="1130301"/>
          </a:xfrm>
          <a:prstGeom prst="rect">
            <a:avLst/>
          </a:prstGeom>
        </p:spPr>
        <p:txBody>
          <a:bodyPr/>
          <a:lstStyle>
            <a:lvl1pPr>
              <a:defRPr sz="4500"/>
            </a:lvl1pPr>
          </a:lstStyle>
          <a:p>
            <a:pPr/>
            <a:r>
              <a:t>William Fiset</a:t>
            </a:r>
          </a:p>
        </p:txBody>
      </p:sp>
      <p:sp>
        <p:nvSpPr>
          <p:cNvPr id="899" name="Shape 899"/>
          <p:cNvSpPr/>
          <p:nvPr/>
        </p:nvSpPr>
        <p:spPr>
          <a:xfrm>
            <a:off x="5344219" y="4941639"/>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Part 2/3</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3" name="Shape 903"/>
          <p:cNvSpPr/>
          <p:nvPr>
            <p:ph type="title"/>
          </p:nvPr>
        </p:nvSpPr>
        <p:spPr>
          <a:prstGeom prst="rect">
            <a:avLst/>
          </a:prstGeom>
        </p:spPr>
        <p:txBody>
          <a:bodyPr/>
          <a:lstStyle>
            <a:lvl1pPr>
              <a:defRPr b="1"/>
            </a:lvl1pPr>
          </a:lstStyle>
          <a:p>
            <a:pPr/>
            <a:r>
              <a:t>Pushing</a:t>
            </a:r>
          </a:p>
        </p:txBody>
      </p:sp>
      <p:sp>
        <p:nvSpPr>
          <p:cNvPr id="904" name="Shape 904"/>
          <p:cNvSpPr/>
          <p:nvPr/>
        </p:nvSpPr>
        <p:spPr>
          <a:xfrm>
            <a:off x="1765131" y="5038697"/>
            <a:ext cx="231636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Push(4)</a:t>
            </a:r>
          </a:p>
          <a:p>
            <a:pPr algn="l"/>
            <a:r>
              <a:t>Push(2)</a:t>
            </a:r>
          </a:p>
          <a:p>
            <a:pPr algn="l"/>
            <a:r>
              <a:t>Push(5)</a:t>
            </a:r>
          </a:p>
          <a:p>
            <a:pPr algn="l"/>
            <a:r>
              <a:t>Push(13)</a:t>
            </a:r>
          </a:p>
        </p:txBody>
      </p:sp>
      <p:sp>
        <p:nvSpPr>
          <p:cNvPr id="905" name="Shape 905"/>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a:defRPr b="1"/>
            </a:pPr>
            <a:r>
              <a:t>What is a </a:t>
            </a:r>
            <a:r>
              <a:t>Stack</a:t>
            </a:r>
            <a:r>
              <a:t>?</a:t>
            </a:r>
          </a:p>
        </p:txBody>
      </p:sp>
      <p:sp>
        <p:nvSpPr>
          <p:cNvPr id="174" name="Shape 174"/>
          <p:cNvSpPr/>
          <p:nvPr/>
        </p:nvSpPr>
        <p:spPr>
          <a:xfrm>
            <a:off x="8464552" y="4478429"/>
            <a:ext cx="2137177"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Apple</a:t>
            </a:r>
          </a:p>
        </p:txBody>
      </p:sp>
      <p:sp>
        <p:nvSpPr>
          <p:cNvPr id="175" name="Shape 175"/>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176" name="Shape 176"/>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177" name="Shape 177"/>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178" name="Shape 178"/>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179" name="Shape 179"/>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180" name="Shape 180"/>
          <p:cNvSpPr/>
          <p:nvPr/>
        </p:nvSpPr>
        <p:spPr>
          <a:xfrm>
            <a:off x="451842" y="4599318"/>
            <a:ext cx="1029825" cy="419497"/>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81" name="Shape 181"/>
          <p:cNvSpPr/>
          <p:nvPr/>
        </p:nvSpPr>
        <p:spPr>
          <a:xfrm flipV="1">
            <a:off x="9533139" y="5279213"/>
            <a:ext cx="1" cy="661275"/>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9" name="Shape 909"/>
          <p:cNvSpPr/>
          <p:nvPr>
            <p:ph type="title"/>
          </p:nvPr>
        </p:nvSpPr>
        <p:spPr>
          <a:prstGeom prst="rect">
            <a:avLst/>
          </a:prstGeom>
        </p:spPr>
        <p:txBody>
          <a:bodyPr/>
          <a:lstStyle>
            <a:lvl1pPr>
              <a:defRPr b="1"/>
            </a:lvl1pPr>
          </a:lstStyle>
          <a:p>
            <a:pPr/>
            <a:r>
              <a:t>Pushing</a:t>
            </a:r>
          </a:p>
        </p:txBody>
      </p:sp>
      <p:sp>
        <p:nvSpPr>
          <p:cNvPr id="910" name="Shape 910"/>
          <p:cNvSpPr/>
          <p:nvPr/>
        </p:nvSpPr>
        <p:spPr>
          <a:xfrm>
            <a:off x="1765131" y="5038697"/>
            <a:ext cx="231636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Push(4)</a:t>
            </a:r>
          </a:p>
          <a:p>
            <a:pPr algn="l"/>
            <a:r>
              <a:t>Push(2)</a:t>
            </a:r>
          </a:p>
          <a:p>
            <a:pPr algn="l"/>
            <a:r>
              <a:t>Push(5)</a:t>
            </a:r>
          </a:p>
          <a:p>
            <a:pPr algn="l"/>
            <a:r>
              <a:t>Push(13)</a:t>
            </a:r>
          </a:p>
        </p:txBody>
      </p:sp>
      <p:sp>
        <p:nvSpPr>
          <p:cNvPr id="911" name="Shape 911"/>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912" name="Shape 912"/>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913" name="Shape 913"/>
          <p:cNvSpPr/>
          <p:nvPr/>
        </p:nvSpPr>
        <p:spPr>
          <a:xfrm>
            <a:off x="11639367" y="8186013"/>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914" name="Shape 914"/>
          <p:cNvSpPr/>
          <p:nvPr/>
        </p:nvSpPr>
        <p:spPr>
          <a:xfrm flipH="1">
            <a:off x="11101634" y="8497163"/>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8" name="Shape 918"/>
          <p:cNvSpPr/>
          <p:nvPr>
            <p:ph type="title"/>
          </p:nvPr>
        </p:nvSpPr>
        <p:spPr>
          <a:prstGeom prst="rect">
            <a:avLst/>
          </a:prstGeom>
        </p:spPr>
        <p:txBody>
          <a:bodyPr/>
          <a:lstStyle>
            <a:lvl1pPr>
              <a:defRPr b="1"/>
            </a:lvl1pPr>
          </a:lstStyle>
          <a:p>
            <a:pPr/>
            <a:r>
              <a:t>Pushing</a:t>
            </a:r>
          </a:p>
        </p:txBody>
      </p:sp>
      <p:sp>
        <p:nvSpPr>
          <p:cNvPr id="919" name="Shape 919"/>
          <p:cNvSpPr/>
          <p:nvPr/>
        </p:nvSpPr>
        <p:spPr>
          <a:xfrm>
            <a:off x="1765131" y="5038697"/>
            <a:ext cx="231636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Push(4)</a:t>
            </a:r>
          </a:p>
          <a:p>
            <a:pPr algn="l"/>
            <a:r>
              <a:t>Push(2)</a:t>
            </a:r>
          </a:p>
          <a:p>
            <a:pPr algn="l"/>
            <a:r>
              <a:t>Push(5)</a:t>
            </a:r>
          </a:p>
          <a:p>
            <a:pPr algn="l"/>
            <a:r>
              <a:t>Push(13)</a:t>
            </a:r>
          </a:p>
        </p:txBody>
      </p:sp>
      <p:sp>
        <p:nvSpPr>
          <p:cNvPr id="920" name="Shape 920"/>
          <p:cNvSpPr/>
          <p:nvPr/>
        </p:nvSpPr>
        <p:spPr>
          <a:xfrm>
            <a:off x="9756853" y="6147067"/>
            <a:ext cx="1257902" cy="122734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921" name="Shape 921"/>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922" name="Shape 922"/>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923" name="Shape 923"/>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24" name="Shape 924"/>
          <p:cNvSpPr/>
          <p:nvPr/>
        </p:nvSpPr>
        <p:spPr>
          <a:xfrm>
            <a:off x="11728267" y="644958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925" name="Shape 925"/>
          <p:cNvSpPr/>
          <p:nvPr/>
        </p:nvSpPr>
        <p:spPr>
          <a:xfrm flipH="1">
            <a:off x="11190534" y="6760739"/>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26" name="Shape 926"/>
          <p:cNvSpPr/>
          <p:nvPr/>
        </p:nvSpPr>
        <p:spPr>
          <a:xfrm>
            <a:off x="824358" y="5215680"/>
            <a:ext cx="875431" cy="308821"/>
          </a:xfrm>
          <a:prstGeom prst="rightArrow">
            <a:avLst>
              <a:gd name="adj1" fmla="val 25084"/>
              <a:gd name="adj2" fmla="val 97397"/>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0" name="Shape 930"/>
          <p:cNvSpPr/>
          <p:nvPr>
            <p:ph type="title"/>
          </p:nvPr>
        </p:nvSpPr>
        <p:spPr>
          <a:prstGeom prst="rect">
            <a:avLst/>
          </a:prstGeom>
        </p:spPr>
        <p:txBody>
          <a:bodyPr/>
          <a:lstStyle>
            <a:lvl1pPr>
              <a:defRPr b="1"/>
            </a:lvl1pPr>
          </a:lstStyle>
          <a:p>
            <a:pPr/>
            <a:r>
              <a:t>Pushing</a:t>
            </a:r>
          </a:p>
        </p:txBody>
      </p:sp>
      <p:sp>
        <p:nvSpPr>
          <p:cNvPr id="931" name="Shape 931"/>
          <p:cNvSpPr/>
          <p:nvPr/>
        </p:nvSpPr>
        <p:spPr>
          <a:xfrm>
            <a:off x="1765131" y="5038697"/>
            <a:ext cx="231636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Push(4)</a:t>
            </a:r>
          </a:p>
          <a:p>
            <a:pPr algn="l"/>
            <a:r>
              <a:t>Push(2)</a:t>
            </a:r>
          </a:p>
          <a:p>
            <a:pPr algn="l"/>
            <a:r>
              <a:t>Push(5)</a:t>
            </a:r>
          </a:p>
          <a:p>
            <a:pPr algn="l"/>
            <a:r>
              <a:t>Push(13)</a:t>
            </a:r>
          </a:p>
        </p:txBody>
      </p:sp>
      <p:sp>
        <p:nvSpPr>
          <p:cNvPr id="932" name="Shape 932"/>
          <p:cNvSpPr/>
          <p:nvPr/>
        </p:nvSpPr>
        <p:spPr>
          <a:xfrm>
            <a:off x="9756853" y="6147067"/>
            <a:ext cx="1257902" cy="122734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933" name="Shape 933"/>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934" name="Shape 934"/>
          <p:cNvSpPr/>
          <p:nvPr/>
        </p:nvSpPr>
        <p:spPr>
          <a:xfrm>
            <a:off x="9756853" y="4410643"/>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2</a:t>
            </a:r>
          </a:p>
        </p:txBody>
      </p:sp>
      <p:sp>
        <p:nvSpPr>
          <p:cNvPr id="935" name="Shape 935"/>
          <p:cNvSpPr/>
          <p:nvPr/>
        </p:nvSpPr>
        <p:spPr>
          <a:xfrm>
            <a:off x="10385804" y="5654991"/>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6" name="Shape 936"/>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937" name="Shape 937"/>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8" name="Shape 938"/>
          <p:cNvSpPr/>
          <p:nvPr/>
        </p:nvSpPr>
        <p:spPr>
          <a:xfrm>
            <a:off x="11652067" y="4713164"/>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939" name="Shape 939"/>
          <p:cNvSpPr/>
          <p:nvPr/>
        </p:nvSpPr>
        <p:spPr>
          <a:xfrm flipH="1">
            <a:off x="11114334" y="5024314"/>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40" name="Shape 940"/>
          <p:cNvSpPr/>
          <p:nvPr/>
        </p:nvSpPr>
        <p:spPr>
          <a:xfrm>
            <a:off x="824358" y="5738116"/>
            <a:ext cx="875431" cy="308821"/>
          </a:xfrm>
          <a:prstGeom prst="rightArrow">
            <a:avLst>
              <a:gd name="adj1" fmla="val 25084"/>
              <a:gd name="adj2" fmla="val 97397"/>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4" name="Shape 944"/>
          <p:cNvSpPr/>
          <p:nvPr>
            <p:ph type="title"/>
          </p:nvPr>
        </p:nvSpPr>
        <p:spPr>
          <a:prstGeom prst="rect">
            <a:avLst/>
          </a:prstGeom>
        </p:spPr>
        <p:txBody>
          <a:bodyPr/>
          <a:lstStyle>
            <a:lvl1pPr>
              <a:defRPr b="1"/>
            </a:lvl1pPr>
          </a:lstStyle>
          <a:p>
            <a:pPr/>
            <a:r>
              <a:t>Pushing</a:t>
            </a:r>
          </a:p>
        </p:txBody>
      </p:sp>
      <p:sp>
        <p:nvSpPr>
          <p:cNvPr id="945" name="Shape 945"/>
          <p:cNvSpPr/>
          <p:nvPr/>
        </p:nvSpPr>
        <p:spPr>
          <a:xfrm>
            <a:off x="1765131" y="5038697"/>
            <a:ext cx="231636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Push(4)</a:t>
            </a:r>
          </a:p>
          <a:p>
            <a:pPr algn="l"/>
            <a:r>
              <a:t>Push(2)</a:t>
            </a:r>
          </a:p>
          <a:p>
            <a:pPr algn="l"/>
            <a:r>
              <a:t>Push(5)</a:t>
            </a:r>
          </a:p>
          <a:p>
            <a:pPr algn="l"/>
            <a:r>
              <a:t>Push(13)</a:t>
            </a:r>
          </a:p>
        </p:txBody>
      </p:sp>
      <p:sp>
        <p:nvSpPr>
          <p:cNvPr id="946" name="Shape 946"/>
          <p:cNvSpPr/>
          <p:nvPr/>
        </p:nvSpPr>
        <p:spPr>
          <a:xfrm>
            <a:off x="9756853" y="6147067"/>
            <a:ext cx="1257902" cy="122734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947" name="Shape 947"/>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948" name="Shape 948"/>
          <p:cNvSpPr/>
          <p:nvPr/>
        </p:nvSpPr>
        <p:spPr>
          <a:xfrm>
            <a:off x="9756853" y="4410643"/>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2</a:t>
            </a:r>
          </a:p>
        </p:txBody>
      </p:sp>
      <p:sp>
        <p:nvSpPr>
          <p:cNvPr id="949" name="Shape 949"/>
          <p:cNvSpPr/>
          <p:nvPr/>
        </p:nvSpPr>
        <p:spPr>
          <a:xfrm>
            <a:off x="9756853" y="2674218"/>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5</a:t>
            </a:r>
          </a:p>
        </p:txBody>
      </p:sp>
      <p:sp>
        <p:nvSpPr>
          <p:cNvPr id="950" name="Shape 950"/>
          <p:cNvSpPr/>
          <p:nvPr/>
        </p:nvSpPr>
        <p:spPr>
          <a:xfrm>
            <a:off x="10385804" y="5654991"/>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51" name="Shape 951"/>
          <p:cNvSpPr/>
          <p:nvPr/>
        </p:nvSpPr>
        <p:spPr>
          <a:xfrm>
            <a:off x="10385804" y="3918566"/>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52" name="Shape 952"/>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953" name="Shape 953"/>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54" name="Shape 954"/>
          <p:cNvSpPr/>
          <p:nvPr/>
        </p:nvSpPr>
        <p:spPr>
          <a:xfrm>
            <a:off x="11652067" y="297673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955" name="Shape 955"/>
          <p:cNvSpPr/>
          <p:nvPr/>
        </p:nvSpPr>
        <p:spPr>
          <a:xfrm flipH="1">
            <a:off x="11114334" y="3287889"/>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56" name="Shape 956"/>
          <p:cNvSpPr/>
          <p:nvPr/>
        </p:nvSpPr>
        <p:spPr>
          <a:xfrm>
            <a:off x="790492" y="6214746"/>
            <a:ext cx="875431" cy="308821"/>
          </a:xfrm>
          <a:prstGeom prst="rightArrow">
            <a:avLst>
              <a:gd name="adj1" fmla="val 25084"/>
              <a:gd name="adj2" fmla="val 97397"/>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0" name="Shape 960"/>
          <p:cNvSpPr/>
          <p:nvPr>
            <p:ph type="title"/>
          </p:nvPr>
        </p:nvSpPr>
        <p:spPr>
          <a:prstGeom prst="rect">
            <a:avLst/>
          </a:prstGeom>
        </p:spPr>
        <p:txBody>
          <a:bodyPr/>
          <a:lstStyle>
            <a:lvl1pPr>
              <a:defRPr b="1"/>
            </a:lvl1pPr>
          </a:lstStyle>
          <a:p>
            <a:pPr/>
            <a:r>
              <a:t>Pushing</a:t>
            </a:r>
          </a:p>
        </p:txBody>
      </p:sp>
      <p:sp>
        <p:nvSpPr>
          <p:cNvPr id="961" name="Shape 961"/>
          <p:cNvSpPr/>
          <p:nvPr/>
        </p:nvSpPr>
        <p:spPr>
          <a:xfrm>
            <a:off x="1765131" y="5038697"/>
            <a:ext cx="231636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Push(4)</a:t>
            </a:r>
          </a:p>
          <a:p>
            <a:pPr algn="l"/>
            <a:r>
              <a:t>Push(2)</a:t>
            </a:r>
          </a:p>
          <a:p>
            <a:pPr algn="l"/>
            <a:r>
              <a:t>Push(5)</a:t>
            </a:r>
          </a:p>
          <a:p>
            <a:pPr algn="l"/>
            <a:r>
              <a:t>Push(13)</a:t>
            </a:r>
          </a:p>
        </p:txBody>
      </p:sp>
      <p:sp>
        <p:nvSpPr>
          <p:cNvPr id="962" name="Shape 962"/>
          <p:cNvSpPr/>
          <p:nvPr/>
        </p:nvSpPr>
        <p:spPr>
          <a:xfrm>
            <a:off x="9756853" y="6147067"/>
            <a:ext cx="1257902" cy="122734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963" name="Shape 963"/>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964" name="Shape 964"/>
          <p:cNvSpPr/>
          <p:nvPr/>
        </p:nvSpPr>
        <p:spPr>
          <a:xfrm>
            <a:off x="9756853" y="4410643"/>
            <a:ext cx="1257902" cy="122734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2</a:t>
            </a:r>
          </a:p>
        </p:txBody>
      </p:sp>
      <p:sp>
        <p:nvSpPr>
          <p:cNvPr id="965" name="Shape 965"/>
          <p:cNvSpPr/>
          <p:nvPr/>
        </p:nvSpPr>
        <p:spPr>
          <a:xfrm>
            <a:off x="9756853" y="2674218"/>
            <a:ext cx="1257902" cy="122734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5</a:t>
            </a:r>
          </a:p>
        </p:txBody>
      </p:sp>
      <p:sp>
        <p:nvSpPr>
          <p:cNvPr id="966" name="Shape 966"/>
          <p:cNvSpPr/>
          <p:nvPr/>
        </p:nvSpPr>
        <p:spPr>
          <a:xfrm>
            <a:off x="9756853" y="937794"/>
            <a:ext cx="1257902" cy="1227343"/>
          </a:xfrm>
          <a:prstGeom prst="ellipse">
            <a:avLst/>
          </a:prstGeom>
          <a:blipFill>
            <a:blip r:embed="rId2"/>
          </a:blipFill>
          <a:ln w="12700">
            <a:miter lim="400000"/>
          </a:ln>
        </p:spPr>
        <p:txBody>
          <a:bodyPr lIns="50800" tIns="50800" rIns="50800" bIns="50800" anchor="ctr"/>
          <a:lstStyle/>
          <a:p>
            <a:pPr>
              <a:defRPr b="1" sz="3500">
                <a:latin typeface="Helvetica"/>
                <a:ea typeface="Helvetica"/>
                <a:cs typeface="Helvetica"/>
                <a:sym typeface="Helvetica"/>
              </a:defRPr>
            </a:pPr>
          </a:p>
        </p:txBody>
      </p:sp>
      <p:sp>
        <p:nvSpPr>
          <p:cNvPr id="967" name="Shape 967"/>
          <p:cNvSpPr/>
          <p:nvPr/>
        </p:nvSpPr>
        <p:spPr>
          <a:xfrm>
            <a:off x="10053396" y="1240315"/>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13</a:t>
            </a:r>
          </a:p>
        </p:txBody>
      </p:sp>
      <p:sp>
        <p:nvSpPr>
          <p:cNvPr id="968" name="Shape 968"/>
          <p:cNvSpPr/>
          <p:nvPr/>
        </p:nvSpPr>
        <p:spPr>
          <a:xfrm>
            <a:off x="10385804" y="5654991"/>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9" name="Shape 969"/>
          <p:cNvSpPr/>
          <p:nvPr/>
        </p:nvSpPr>
        <p:spPr>
          <a:xfrm>
            <a:off x="10385804" y="3918566"/>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0" name="Shape 970"/>
          <p:cNvSpPr/>
          <p:nvPr/>
        </p:nvSpPr>
        <p:spPr>
          <a:xfrm>
            <a:off x="10385804" y="2182142"/>
            <a:ext cx="1" cy="4750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1" name="Shape 971"/>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972" name="Shape 972"/>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3" name="Shape 973"/>
          <p:cNvSpPr/>
          <p:nvPr/>
        </p:nvSpPr>
        <p:spPr>
          <a:xfrm>
            <a:off x="11702867" y="124031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974" name="Shape 974"/>
          <p:cNvSpPr/>
          <p:nvPr/>
        </p:nvSpPr>
        <p:spPr>
          <a:xfrm flipH="1">
            <a:off x="11165134" y="1551465"/>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5" name="Shape 975"/>
          <p:cNvSpPr/>
          <p:nvPr/>
        </p:nvSpPr>
        <p:spPr>
          <a:xfrm>
            <a:off x="875158" y="6739680"/>
            <a:ext cx="875431" cy="308821"/>
          </a:xfrm>
          <a:prstGeom prst="rightArrow">
            <a:avLst>
              <a:gd name="adj1" fmla="val 25084"/>
              <a:gd name="adj2" fmla="val 97397"/>
            </a:avLst>
          </a:pr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7" name="Shape 977"/>
          <p:cNvSpPr/>
          <p:nvPr>
            <p:ph type="title"/>
          </p:nvPr>
        </p:nvSpPr>
        <p:spPr>
          <a:prstGeom prst="rect">
            <a:avLst/>
          </a:prstGeom>
        </p:spPr>
        <p:txBody>
          <a:bodyPr/>
          <a:lstStyle>
            <a:lvl1pPr>
              <a:defRPr b="1"/>
            </a:lvl1pPr>
          </a:lstStyle>
          <a:p>
            <a:pPr/>
            <a:r>
              <a:t>Popping</a:t>
            </a:r>
          </a:p>
        </p:txBody>
      </p:sp>
      <p:sp>
        <p:nvSpPr>
          <p:cNvPr id="978" name="Shape 978"/>
          <p:cNvSpPr/>
          <p:nvPr/>
        </p:nvSpPr>
        <p:spPr>
          <a:xfrm>
            <a:off x="9756853" y="6147067"/>
            <a:ext cx="1257902" cy="122734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979" name="Shape 979"/>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980" name="Shape 980"/>
          <p:cNvSpPr/>
          <p:nvPr/>
        </p:nvSpPr>
        <p:spPr>
          <a:xfrm>
            <a:off x="9756853" y="4410643"/>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2</a:t>
            </a:r>
          </a:p>
        </p:txBody>
      </p:sp>
      <p:sp>
        <p:nvSpPr>
          <p:cNvPr id="981" name="Shape 981"/>
          <p:cNvSpPr/>
          <p:nvPr/>
        </p:nvSpPr>
        <p:spPr>
          <a:xfrm>
            <a:off x="9756853" y="2674218"/>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5</a:t>
            </a:r>
          </a:p>
        </p:txBody>
      </p:sp>
      <p:sp>
        <p:nvSpPr>
          <p:cNvPr id="982" name="Shape 982"/>
          <p:cNvSpPr/>
          <p:nvPr/>
        </p:nvSpPr>
        <p:spPr>
          <a:xfrm>
            <a:off x="9756853" y="937794"/>
            <a:ext cx="1257902" cy="1227343"/>
          </a:xfrm>
          <a:prstGeom prst="ellipse">
            <a:avLst/>
          </a:prstGeom>
          <a:blipFill>
            <a:blip r:embed="rId3"/>
          </a:blipFill>
          <a:ln w="12700">
            <a:miter lim="400000"/>
          </a:ln>
        </p:spPr>
        <p:txBody>
          <a:bodyPr lIns="50800" tIns="50800" rIns="50800" bIns="50800" anchor="ctr"/>
          <a:lstStyle/>
          <a:p>
            <a:pPr>
              <a:defRPr b="1" sz="3500">
                <a:latin typeface="Helvetica"/>
                <a:ea typeface="Helvetica"/>
                <a:cs typeface="Helvetica"/>
                <a:sym typeface="Helvetica"/>
              </a:defRPr>
            </a:pPr>
          </a:p>
        </p:txBody>
      </p:sp>
      <p:sp>
        <p:nvSpPr>
          <p:cNvPr id="983" name="Shape 983"/>
          <p:cNvSpPr/>
          <p:nvPr/>
        </p:nvSpPr>
        <p:spPr>
          <a:xfrm>
            <a:off x="10053396" y="1240315"/>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13</a:t>
            </a:r>
          </a:p>
        </p:txBody>
      </p:sp>
      <p:sp>
        <p:nvSpPr>
          <p:cNvPr id="984" name="Shape 984"/>
          <p:cNvSpPr/>
          <p:nvPr/>
        </p:nvSpPr>
        <p:spPr>
          <a:xfrm>
            <a:off x="10385804" y="5654991"/>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5" name="Shape 985"/>
          <p:cNvSpPr/>
          <p:nvPr/>
        </p:nvSpPr>
        <p:spPr>
          <a:xfrm>
            <a:off x="10385804" y="3918566"/>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6" name="Shape 986"/>
          <p:cNvSpPr/>
          <p:nvPr/>
        </p:nvSpPr>
        <p:spPr>
          <a:xfrm>
            <a:off x="10385804" y="2182142"/>
            <a:ext cx="1" cy="4750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7" name="Shape 987"/>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988" name="Shape 988"/>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9" name="Shape 989"/>
          <p:cNvSpPr/>
          <p:nvPr/>
        </p:nvSpPr>
        <p:spPr>
          <a:xfrm>
            <a:off x="11702867" y="124031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990" name="Shape 990"/>
          <p:cNvSpPr/>
          <p:nvPr/>
        </p:nvSpPr>
        <p:spPr>
          <a:xfrm flipH="1">
            <a:off x="11165134" y="1551465"/>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91" name="Shape 991"/>
          <p:cNvSpPr/>
          <p:nvPr/>
        </p:nvSpPr>
        <p:spPr>
          <a:xfrm>
            <a:off x="1765131" y="5038697"/>
            <a:ext cx="176584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Pop()</a:t>
            </a:r>
          </a:p>
          <a:p>
            <a:pPr algn="l"/>
            <a:r>
              <a:t>Pop()</a:t>
            </a:r>
          </a:p>
          <a:p>
            <a:pPr algn="l"/>
            <a:r>
              <a:t>Pop()</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5" name="Shape 995"/>
          <p:cNvSpPr/>
          <p:nvPr>
            <p:ph type="title"/>
          </p:nvPr>
        </p:nvSpPr>
        <p:spPr>
          <a:prstGeom prst="rect">
            <a:avLst/>
          </a:prstGeom>
        </p:spPr>
        <p:txBody>
          <a:bodyPr/>
          <a:lstStyle>
            <a:lvl1pPr>
              <a:defRPr b="1"/>
            </a:lvl1pPr>
          </a:lstStyle>
          <a:p>
            <a:pPr/>
            <a:r>
              <a:t>Popping</a:t>
            </a:r>
          </a:p>
        </p:txBody>
      </p:sp>
      <p:sp>
        <p:nvSpPr>
          <p:cNvPr id="996" name="Shape 996"/>
          <p:cNvSpPr/>
          <p:nvPr/>
        </p:nvSpPr>
        <p:spPr>
          <a:xfrm>
            <a:off x="1765131" y="5038697"/>
            <a:ext cx="176584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Pop()</a:t>
            </a:r>
          </a:p>
          <a:p>
            <a:pPr algn="l"/>
            <a:r>
              <a:t>Pop()</a:t>
            </a:r>
          </a:p>
          <a:p>
            <a:pPr algn="l"/>
            <a:r>
              <a:t>Pop()</a:t>
            </a:r>
          </a:p>
        </p:txBody>
      </p:sp>
      <p:sp>
        <p:nvSpPr>
          <p:cNvPr id="997" name="Shape 997"/>
          <p:cNvSpPr/>
          <p:nvPr/>
        </p:nvSpPr>
        <p:spPr>
          <a:xfrm>
            <a:off x="9756853" y="6147067"/>
            <a:ext cx="1257902" cy="122734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998" name="Shape 998"/>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999" name="Shape 999"/>
          <p:cNvSpPr/>
          <p:nvPr/>
        </p:nvSpPr>
        <p:spPr>
          <a:xfrm>
            <a:off x="9756853" y="4410643"/>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2</a:t>
            </a:r>
          </a:p>
        </p:txBody>
      </p:sp>
      <p:sp>
        <p:nvSpPr>
          <p:cNvPr id="1000" name="Shape 1000"/>
          <p:cNvSpPr/>
          <p:nvPr/>
        </p:nvSpPr>
        <p:spPr>
          <a:xfrm>
            <a:off x="9756853" y="2674218"/>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5</a:t>
            </a:r>
          </a:p>
        </p:txBody>
      </p:sp>
      <p:sp>
        <p:nvSpPr>
          <p:cNvPr id="1001" name="Shape 1001"/>
          <p:cNvSpPr/>
          <p:nvPr/>
        </p:nvSpPr>
        <p:spPr>
          <a:xfrm>
            <a:off x="9756853" y="937794"/>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1002" name="Shape 1002"/>
          <p:cNvSpPr/>
          <p:nvPr/>
        </p:nvSpPr>
        <p:spPr>
          <a:xfrm>
            <a:off x="10385804" y="5654991"/>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03" name="Shape 1003"/>
          <p:cNvSpPr/>
          <p:nvPr/>
        </p:nvSpPr>
        <p:spPr>
          <a:xfrm>
            <a:off x="10385804" y="3918566"/>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04" name="Shape 1004"/>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1005" name="Shape 1005"/>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06" name="Shape 1006"/>
          <p:cNvSpPr/>
          <p:nvPr/>
        </p:nvSpPr>
        <p:spPr>
          <a:xfrm>
            <a:off x="11702867" y="297673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1007" name="Shape 1007"/>
          <p:cNvSpPr/>
          <p:nvPr/>
        </p:nvSpPr>
        <p:spPr>
          <a:xfrm flipH="1">
            <a:off x="11165134" y="3287889"/>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08" name="Shape 1008"/>
          <p:cNvSpPr/>
          <p:nvPr/>
        </p:nvSpPr>
        <p:spPr>
          <a:xfrm>
            <a:off x="824358" y="5215680"/>
            <a:ext cx="875431" cy="308821"/>
          </a:xfrm>
          <a:prstGeom prst="rightArrow">
            <a:avLst>
              <a:gd name="adj1" fmla="val 25084"/>
              <a:gd name="adj2" fmla="val 97397"/>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2" name="Shape 1012"/>
          <p:cNvSpPr/>
          <p:nvPr>
            <p:ph type="title"/>
          </p:nvPr>
        </p:nvSpPr>
        <p:spPr>
          <a:prstGeom prst="rect">
            <a:avLst/>
          </a:prstGeom>
        </p:spPr>
        <p:txBody>
          <a:bodyPr/>
          <a:lstStyle>
            <a:lvl1pPr>
              <a:defRPr b="1"/>
            </a:lvl1pPr>
          </a:lstStyle>
          <a:p>
            <a:pPr/>
            <a:r>
              <a:t>Popping</a:t>
            </a:r>
          </a:p>
        </p:txBody>
      </p:sp>
      <p:sp>
        <p:nvSpPr>
          <p:cNvPr id="1013" name="Shape 1013"/>
          <p:cNvSpPr/>
          <p:nvPr/>
        </p:nvSpPr>
        <p:spPr>
          <a:xfrm>
            <a:off x="9756853" y="6147067"/>
            <a:ext cx="1257902" cy="122734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1014" name="Shape 1014"/>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1015" name="Shape 1015"/>
          <p:cNvSpPr/>
          <p:nvPr/>
        </p:nvSpPr>
        <p:spPr>
          <a:xfrm>
            <a:off x="9756853" y="4410643"/>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2</a:t>
            </a:r>
          </a:p>
        </p:txBody>
      </p:sp>
      <p:sp>
        <p:nvSpPr>
          <p:cNvPr id="1016" name="Shape 1016"/>
          <p:cNvSpPr/>
          <p:nvPr/>
        </p:nvSpPr>
        <p:spPr>
          <a:xfrm>
            <a:off x="9756853" y="2674218"/>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1017" name="Shape 1017"/>
          <p:cNvSpPr/>
          <p:nvPr/>
        </p:nvSpPr>
        <p:spPr>
          <a:xfrm>
            <a:off x="10385804" y="5654991"/>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18" name="Shape 1018"/>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1019" name="Shape 1019"/>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20" name="Shape 1020"/>
          <p:cNvSpPr/>
          <p:nvPr/>
        </p:nvSpPr>
        <p:spPr>
          <a:xfrm>
            <a:off x="11702867" y="456564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1021" name="Shape 1021"/>
          <p:cNvSpPr/>
          <p:nvPr/>
        </p:nvSpPr>
        <p:spPr>
          <a:xfrm flipH="1">
            <a:off x="11165134" y="4876800"/>
            <a:ext cx="450855"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22" name="Shape 1022"/>
          <p:cNvSpPr/>
          <p:nvPr/>
        </p:nvSpPr>
        <p:spPr>
          <a:xfrm>
            <a:off x="1765131" y="5038697"/>
            <a:ext cx="176584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Pop()</a:t>
            </a:r>
          </a:p>
          <a:p>
            <a:pPr algn="l"/>
            <a:r>
              <a:t>Pop()</a:t>
            </a:r>
          </a:p>
          <a:p>
            <a:pPr algn="l"/>
            <a:r>
              <a:t>Pop()</a:t>
            </a:r>
          </a:p>
        </p:txBody>
      </p:sp>
      <p:sp>
        <p:nvSpPr>
          <p:cNvPr id="1023" name="Shape 1023"/>
          <p:cNvSpPr/>
          <p:nvPr/>
        </p:nvSpPr>
        <p:spPr>
          <a:xfrm>
            <a:off x="807425" y="5738116"/>
            <a:ext cx="875431" cy="308821"/>
          </a:xfrm>
          <a:prstGeom prst="rightArrow">
            <a:avLst>
              <a:gd name="adj1" fmla="val 25084"/>
              <a:gd name="adj2" fmla="val 97397"/>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7" name="Shape 1027"/>
          <p:cNvSpPr/>
          <p:nvPr>
            <p:ph type="title"/>
          </p:nvPr>
        </p:nvSpPr>
        <p:spPr>
          <a:prstGeom prst="rect">
            <a:avLst/>
          </a:prstGeom>
        </p:spPr>
        <p:txBody>
          <a:bodyPr/>
          <a:lstStyle>
            <a:lvl1pPr>
              <a:defRPr b="1"/>
            </a:lvl1pPr>
          </a:lstStyle>
          <a:p>
            <a:pPr/>
            <a:r>
              <a:t>Popping</a:t>
            </a:r>
          </a:p>
        </p:txBody>
      </p:sp>
      <p:sp>
        <p:nvSpPr>
          <p:cNvPr id="1028" name="Shape 1028"/>
          <p:cNvSpPr/>
          <p:nvPr/>
        </p:nvSpPr>
        <p:spPr>
          <a:xfrm>
            <a:off x="9756853" y="6147067"/>
            <a:ext cx="1257902" cy="122734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1029" name="Shape 1029"/>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1030" name="Shape 1030"/>
          <p:cNvSpPr/>
          <p:nvPr/>
        </p:nvSpPr>
        <p:spPr>
          <a:xfrm>
            <a:off x="9756853" y="4410643"/>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1031" name="Shape 1031"/>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1032" name="Shape 1032"/>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33" name="Shape 1033"/>
          <p:cNvSpPr/>
          <p:nvPr/>
        </p:nvSpPr>
        <p:spPr>
          <a:xfrm>
            <a:off x="11626667" y="644958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1034" name="Shape 1034"/>
          <p:cNvSpPr/>
          <p:nvPr/>
        </p:nvSpPr>
        <p:spPr>
          <a:xfrm flipH="1">
            <a:off x="11088934" y="6760739"/>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35" name="Shape 1035"/>
          <p:cNvSpPr/>
          <p:nvPr/>
        </p:nvSpPr>
        <p:spPr>
          <a:xfrm>
            <a:off x="1765131" y="5038697"/>
            <a:ext cx="176584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Pop()</a:t>
            </a:r>
          </a:p>
          <a:p>
            <a:pPr algn="l"/>
            <a:r>
              <a:t>Pop()</a:t>
            </a:r>
          </a:p>
          <a:p>
            <a:pPr algn="l"/>
            <a:r>
              <a:t>Pop()</a:t>
            </a:r>
          </a:p>
        </p:txBody>
      </p:sp>
      <p:sp>
        <p:nvSpPr>
          <p:cNvPr id="1036" name="Shape 1036"/>
          <p:cNvSpPr/>
          <p:nvPr/>
        </p:nvSpPr>
        <p:spPr>
          <a:xfrm>
            <a:off x="824358" y="6248613"/>
            <a:ext cx="875431" cy="308821"/>
          </a:xfrm>
          <a:prstGeom prst="rightArrow">
            <a:avLst>
              <a:gd name="adj1" fmla="val 25084"/>
              <a:gd name="adj2" fmla="val 97397"/>
            </a:avLst>
          </a:pr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8" name="Shape 1038"/>
          <p:cNvSpPr/>
          <p:nvPr>
            <p:ph type="title"/>
          </p:nvPr>
        </p:nvSpPr>
        <p:spPr>
          <a:prstGeom prst="rect">
            <a:avLst/>
          </a:prstGeom>
        </p:spPr>
        <p:txBody>
          <a:bodyPr/>
          <a:lstStyle>
            <a:lvl1pPr>
              <a:defRPr b="1"/>
            </a:lvl1pPr>
          </a:lstStyle>
          <a:p>
            <a:pPr/>
            <a:r>
              <a:t>Popping</a:t>
            </a:r>
          </a:p>
        </p:txBody>
      </p:sp>
      <p:sp>
        <p:nvSpPr>
          <p:cNvPr id="1039" name="Shape 1039"/>
          <p:cNvSpPr/>
          <p:nvPr/>
        </p:nvSpPr>
        <p:spPr>
          <a:xfrm>
            <a:off x="9756853" y="6147067"/>
            <a:ext cx="1257902" cy="1227344"/>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1040" name="Shape 1040"/>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1041" name="Shape 1041"/>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1042" name="Shape 1042"/>
          <p:cNvSpPr/>
          <p:nvPr/>
        </p:nvSpPr>
        <p:spPr>
          <a:xfrm>
            <a:off x="11643600" y="8186013"/>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1043" name="Shape 1043"/>
          <p:cNvSpPr/>
          <p:nvPr/>
        </p:nvSpPr>
        <p:spPr>
          <a:xfrm flipH="1">
            <a:off x="11105867" y="8497163"/>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44" name="Shape 1044"/>
          <p:cNvSpPr/>
          <p:nvPr/>
        </p:nvSpPr>
        <p:spPr>
          <a:xfrm>
            <a:off x="1765131" y="5038697"/>
            <a:ext cx="176584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Pop()</a:t>
            </a:r>
          </a:p>
          <a:p>
            <a:pPr algn="l"/>
            <a:r>
              <a:t>Pop()</a:t>
            </a:r>
          </a:p>
          <a:p>
            <a:pPr algn="l"/>
            <a:r>
              <a:t>Pop()</a:t>
            </a:r>
          </a:p>
        </p:txBody>
      </p:sp>
      <p:sp>
        <p:nvSpPr>
          <p:cNvPr id="1045" name="Shape 1045"/>
          <p:cNvSpPr/>
          <p:nvPr/>
        </p:nvSpPr>
        <p:spPr>
          <a:xfrm>
            <a:off x="790492" y="6739680"/>
            <a:ext cx="875431" cy="308821"/>
          </a:xfrm>
          <a:prstGeom prst="rightArrow">
            <a:avLst>
              <a:gd name="adj1" fmla="val 25084"/>
              <a:gd name="adj2" fmla="val 97397"/>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prstGeom prst="rect">
            <a:avLst/>
          </a:prstGeom>
        </p:spPr>
        <p:txBody>
          <a:bodyPr/>
          <a:lstStyle/>
          <a:p>
            <a:pPr>
              <a:defRPr b="1"/>
            </a:pPr>
            <a:r>
              <a:t>What is a </a:t>
            </a:r>
            <a:r>
              <a:t>Stack</a:t>
            </a:r>
            <a:r>
              <a:t>?</a:t>
            </a:r>
          </a:p>
        </p:txBody>
      </p:sp>
      <p:sp>
        <p:nvSpPr>
          <p:cNvPr id="184" name="Shape 184"/>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185" name="Shape 185"/>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186" name="Shape 186"/>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187" name="Shape 187"/>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188" name="Shape 188"/>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189" name="Shape 189"/>
          <p:cNvSpPr/>
          <p:nvPr/>
        </p:nvSpPr>
        <p:spPr>
          <a:xfrm>
            <a:off x="451842" y="4599318"/>
            <a:ext cx="1029825" cy="419497"/>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9" name="Shape 1049"/>
          <p:cNvSpPr/>
          <p:nvPr>
            <p:ph type="title"/>
          </p:nvPr>
        </p:nvSpPr>
        <p:spPr>
          <a:prstGeom prst="rect">
            <a:avLst/>
          </a:prstGeom>
        </p:spPr>
        <p:txBody>
          <a:bodyPr/>
          <a:lstStyle>
            <a:lvl1pPr>
              <a:defRPr b="1"/>
            </a:lvl1pPr>
          </a:lstStyle>
          <a:p>
            <a:pPr/>
            <a:r>
              <a:t>Popping</a:t>
            </a:r>
          </a:p>
        </p:txBody>
      </p:sp>
      <p:sp>
        <p:nvSpPr>
          <p:cNvPr id="1050" name="Shape 1050"/>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1051" name="Shape 1051"/>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1052" name="Shape 1052"/>
          <p:cNvSpPr/>
          <p:nvPr/>
        </p:nvSpPr>
        <p:spPr>
          <a:xfrm>
            <a:off x="11643600" y="8186013"/>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1053" name="Shape 1053"/>
          <p:cNvSpPr/>
          <p:nvPr/>
        </p:nvSpPr>
        <p:spPr>
          <a:xfrm flipH="1">
            <a:off x="11105867" y="8497163"/>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54" name="Shape 1054"/>
          <p:cNvSpPr/>
          <p:nvPr/>
        </p:nvSpPr>
        <p:spPr>
          <a:xfrm>
            <a:off x="1765131" y="5038697"/>
            <a:ext cx="176584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Pop()</a:t>
            </a:r>
          </a:p>
          <a:p>
            <a:pPr algn="l"/>
            <a:r>
              <a:t>Pop()</a:t>
            </a:r>
          </a:p>
          <a:p>
            <a:pPr algn="l"/>
            <a:r>
              <a:t>Pop()</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6" name="Shape 1056"/>
          <p:cNvSpPr/>
          <p:nvPr>
            <p:ph type="ctrTitle"/>
          </p:nvPr>
        </p:nvSpPr>
        <p:spPr>
          <a:xfrm>
            <a:off x="1270000" y="43024"/>
            <a:ext cx="10464800" cy="3302001"/>
          </a:xfrm>
          <a:prstGeom prst="rect">
            <a:avLst/>
          </a:prstGeom>
        </p:spPr>
        <p:txBody>
          <a:bodyPr anchor="ctr"/>
          <a:lstStyle>
            <a:lvl1pPr defTabSz="525779">
              <a:defRPr b="1" sz="7200"/>
            </a:lvl1pPr>
          </a:lstStyle>
          <a:p>
            <a:pPr/>
            <a:r>
              <a:t>Implementation in next video </a:t>
            </a:r>
          </a:p>
        </p:txBody>
      </p:sp>
      <p:sp>
        <p:nvSpPr>
          <p:cNvPr id="1057" name="Shape 1057"/>
          <p:cNvSpPr/>
          <p:nvPr/>
        </p:nvSpPr>
        <p:spPr>
          <a:xfrm>
            <a:off x="1270000" y="7264978"/>
            <a:ext cx="10464800" cy="15720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280415">
              <a:defRPr sz="3455"/>
            </a:lvl1pPr>
          </a:lstStyle>
          <a:p>
            <a:pPr/>
            <a:r>
              <a:t>Implementation source code and tests can all be found at the following link:</a:t>
            </a:r>
          </a:p>
        </p:txBody>
      </p:sp>
      <p:sp>
        <p:nvSpPr>
          <p:cNvPr id="1058" name="Shape 1058"/>
          <p:cNvSpPr/>
          <p:nvPr/>
        </p:nvSpPr>
        <p:spPr>
          <a:xfrm>
            <a:off x="183139" y="8780389"/>
            <a:ext cx="12638522"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3" name="Shape 1063"/>
          <p:cNvSpPr/>
          <p:nvPr>
            <p:ph type="title"/>
          </p:nvPr>
        </p:nvSpPr>
        <p:spPr>
          <a:xfrm>
            <a:off x="-824453" y="791778"/>
            <a:ext cx="14100187" cy="4449089"/>
          </a:xfrm>
          <a:prstGeom prst="rect">
            <a:avLst/>
          </a:prstGeom>
        </p:spPr>
        <p:txBody>
          <a:bodyPr/>
          <a:lstStyle/>
          <a:p>
            <a:pPr>
              <a:defRPr b="1" sz="10900"/>
            </a:pPr>
            <a:r>
              <a:t>Stack</a:t>
            </a:r>
            <a:r>
              <a:t> </a:t>
            </a:r>
          </a:p>
          <a:p>
            <a:pPr>
              <a:defRPr b="1" sz="10900"/>
            </a:pPr>
            <a:r>
              <a:t>Source Code</a:t>
            </a:r>
          </a:p>
        </p:txBody>
      </p:sp>
      <p:sp>
        <p:nvSpPr>
          <p:cNvPr id="1064" name="Shape 1064"/>
          <p:cNvSpPr/>
          <p:nvPr/>
        </p:nvSpPr>
        <p:spPr>
          <a:xfrm>
            <a:off x="4009984" y="6686389"/>
            <a:ext cx="4984832"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900"/>
            </a:lvl1pPr>
          </a:lstStyle>
          <a:p>
            <a:pPr/>
            <a:r>
              <a:t>William Fiset</a:t>
            </a:r>
          </a:p>
        </p:txBody>
      </p:sp>
      <p:sp>
        <p:nvSpPr>
          <p:cNvPr id="1065" name="Shape 1065"/>
          <p:cNvSpPr/>
          <p:nvPr/>
        </p:nvSpPr>
        <p:spPr>
          <a:xfrm>
            <a:off x="5344219" y="5576594"/>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Part 3/3</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9" name="Shape 1069"/>
          <p:cNvSpPr/>
          <p:nvPr>
            <p:ph type="title"/>
          </p:nvPr>
        </p:nvSpPr>
        <p:spPr>
          <a:xfrm>
            <a:off x="-858320" y="419245"/>
            <a:ext cx="14100187" cy="2169240"/>
          </a:xfrm>
          <a:prstGeom prst="rect">
            <a:avLst/>
          </a:prstGeom>
        </p:spPr>
        <p:txBody>
          <a:bodyPr/>
          <a:lstStyle>
            <a:lvl1pPr>
              <a:defRPr b="1" sz="9000"/>
            </a:lvl1pPr>
          </a:lstStyle>
          <a:p>
            <a:pPr/>
            <a:r>
              <a:t>Source Code Link</a:t>
            </a:r>
          </a:p>
        </p:txBody>
      </p:sp>
      <p:sp>
        <p:nvSpPr>
          <p:cNvPr id="1070" name="Shape 1070"/>
          <p:cNvSpPr/>
          <p:nvPr/>
        </p:nvSpPr>
        <p:spPr>
          <a:xfrm>
            <a:off x="241501" y="7710973"/>
            <a:ext cx="1252179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NOTE: Make sure you have understood part</a:t>
            </a:r>
            <a:r>
              <a:t> 1, 2 from the Stack</a:t>
            </a:r>
            <a:r>
              <a:t> series before continuing! </a:t>
            </a:r>
          </a:p>
        </p:txBody>
      </p:sp>
      <p:sp>
        <p:nvSpPr>
          <p:cNvPr id="1071" name="Shape 1071"/>
          <p:cNvSpPr/>
          <p:nvPr/>
        </p:nvSpPr>
        <p:spPr>
          <a:xfrm>
            <a:off x="1900485" y="2919361"/>
            <a:ext cx="8647820" cy="20649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9625">
              <a:defRPr sz="4240"/>
            </a:lvl1pPr>
          </a:lstStyle>
          <a:p>
            <a:pPr/>
            <a:r>
              <a:t>Implementation source code and tests can all be found at the following link:</a:t>
            </a:r>
          </a:p>
        </p:txBody>
      </p:sp>
      <p:sp>
        <p:nvSpPr>
          <p:cNvPr id="1072" name="Shape 1072"/>
          <p:cNvSpPr/>
          <p:nvPr/>
        </p:nvSpPr>
        <p:spPr>
          <a:xfrm>
            <a:off x="332237" y="5469188"/>
            <a:ext cx="123403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defRPr b="1"/>
            </a:pPr>
            <a:r>
              <a:t>What is a </a:t>
            </a:r>
            <a:r>
              <a:t>Stack</a:t>
            </a:r>
            <a:r>
              <a:t>?</a:t>
            </a:r>
          </a:p>
        </p:txBody>
      </p:sp>
      <p:sp>
        <p:nvSpPr>
          <p:cNvPr id="192" name="Shape 192"/>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193" name="Shape 193"/>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194" name="Shape 194"/>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195" name="Shape 195"/>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196" name="Shape 196"/>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197" name="Shape 197"/>
          <p:cNvSpPr/>
          <p:nvPr/>
        </p:nvSpPr>
        <p:spPr>
          <a:xfrm>
            <a:off x="426442" y="5094618"/>
            <a:ext cx="1029825" cy="419497"/>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98" name="Shape 198"/>
          <p:cNvSpPr/>
          <p:nvPr/>
        </p:nvSpPr>
        <p:spPr>
          <a:xfrm>
            <a:off x="8470331" y="428129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199" name="Shape 199"/>
          <p:cNvSpPr/>
          <p:nvPr/>
        </p:nvSpPr>
        <p:spPr>
          <a:xfrm>
            <a:off x="9533139" y="5180646"/>
            <a:ext cx="1" cy="661275"/>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