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sldImg"/>
          </p:nvPr>
        </p:nvSpPr>
        <p:spPr>
          <a:prstGeom prst="rect">
            <a:avLst/>
          </a:prstGeom>
        </p:spPr>
        <p:txBody>
          <a:bodyPr/>
          <a:lstStyle/>
          <a:p>
            <a:pPr/>
          </a:p>
        </p:txBody>
      </p:sp>
      <p:sp>
        <p:nvSpPr>
          <p:cNvPr id="122" name="Shape 122"/>
          <p:cNvSpPr/>
          <p:nvPr>
            <p:ph type="body" sz="quarter" idx="1"/>
          </p:nvPr>
        </p:nvSpPr>
        <p:spPr>
          <a:prstGeom prst="rect">
            <a:avLst/>
          </a:prstGeom>
        </p:spPr>
        <p:txBody>
          <a:bodyPr/>
          <a:lstStyle/>
          <a:p>
            <a:pPr/>
            <a:r>
              <a:t>Hello and welcome to this new series on Data Structures where I will be covering a host of data structures, in particular how to construct them, how they work what are they useful for and so on. Each data structure will be accompanied with some working source code, because often there are these really neat data structures you want to use and learn about but it’s impossible to get your hands on a working copy, or at least a decently fast implementation so i’m here to fill in that hole.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sldImg"/>
          </p:nvPr>
        </p:nvSpPr>
        <p:spPr>
          <a:prstGeom prst="rect">
            <a:avLst/>
          </a:prstGeom>
        </p:spPr>
        <p:txBody>
          <a:bodyPr/>
          <a:lstStyle/>
          <a:p>
            <a:pPr/>
          </a:p>
        </p:txBody>
      </p:sp>
      <p:sp>
        <p:nvSpPr>
          <p:cNvPr id="170" name="Shape 170"/>
          <p:cNvSpPr/>
          <p:nvPr>
            <p:ph type="body" sz="quarter" idx="1"/>
          </p:nvPr>
        </p:nvSpPr>
        <p:spPr>
          <a:prstGeom prst="rect">
            <a:avLst/>
          </a:prstGeom>
        </p:spPr>
        <p:txBody>
          <a:bodyPr/>
          <a:lstStyle/>
          <a:p>
            <a:pPr/>
            <a:r>
              <a:t>To standardize a way of talking about how much time and how much space is required for an algorithm to run theoretical computer scientists have invented Big O Notation amongst other things such as big theta and big omega, but we’re interested in big O because it tells us about the worse case. </a:t>
            </a:r>
          </a:p>
          <a:p>
            <a:pPr/>
          </a:p>
          <a:p>
            <a:pPr/>
            <a:r>
              <a:t>Big O notation only cares about the worst case, so if your algorithm sorts numbers imagine the input is the worst possible arrangement of numbers for your particular algorithm to sort. Or as a concrete example suppose you have an unordered list of unique numbers and you are searching for the index/position of the number 7 from beginning of the list then the worst possible input is not when 7 is at the very beginning of the list or somewhere in the middle the worst case is when the number 7 is the very last element in the list. For that particular case the time complexity would be linear with respect to the size of the array because you may have to traverse every single element in the array until 7 is found. The same concept applies for space, you just have to consider what is the worse possible amount of space my algorithm is going to need for any possible input?</a:t>
            </a:r>
          </a:p>
          <a:p>
            <a:pPr/>
          </a:p>
          <a:p>
            <a:pPr/>
            <a:r>
              <a:t>There’s also the fact that Big O only really cares about what happens when your input becomes really big, we’re no interested in what happens when the input is small. For this reason we get to ignore constants added and multiplied to our big O notation.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sldImg"/>
          </p:nvPr>
        </p:nvSpPr>
        <p:spPr>
          <a:prstGeom prst="rect">
            <a:avLst/>
          </a:prstGeom>
        </p:spPr>
        <p:txBody>
          <a:bodyPr/>
          <a:lstStyle/>
          <a:p>
            <a:pPr/>
          </a:p>
        </p:txBody>
      </p:sp>
      <p:sp>
        <p:nvSpPr>
          <p:cNvPr id="176" name="Shape 176"/>
          <p:cNvSpPr/>
          <p:nvPr>
            <p:ph type="body" sz="quarter" idx="1"/>
          </p:nvPr>
        </p:nvSpPr>
        <p:spPr>
          <a:prstGeom prst="rect">
            <a:avLst/>
          </a:prstGeom>
        </p:spPr>
        <p:txBody>
          <a:bodyPr/>
          <a:lstStyle/>
          <a:p>
            <a:pPr/>
            <a:r>
              <a:t>Mention that there are other possible complexities between these such as sqrt(n) and loglogn and n^5 and so on.. Actually most mathematical expressions containing n wrapped in a Big O character is Big O notation valid.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Shape 183"/>
          <p:cNvSpPr/>
          <p:nvPr>
            <p:ph type="sldImg"/>
          </p:nvPr>
        </p:nvSpPr>
        <p:spPr>
          <a:prstGeom prst="rect">
            <a:avLst/>
          </a:prstGeom>
        </p:spPr>
        <p:txBody>
          <a:bodyPr/>
          <a:lstStyle/>
          <a:p>
            <a:pPr/>
          </a:p>
        </p:txBody>
      </p:sp>
      <p:sp>
        <p:nvSpPr>
          <p:cNvPr id="184" name="Shape 184"/>
          <p:cNvSpPr/>
          <p:nvPr>
            <p:ph type="body" sz="quarter" idx="1"/>
          </p:nvPr>
        </p:nvSpPr>
        <p:spPr>
          <a:prstGeom prst="rect">
            <a:avLst/>
          </a:prstGeom>
        </p:spPr>
        <p:txBody>
          <a:bodyPr/>
          <a:lstStyle/>
          <a:p>
            <a:pPr/>
            <a:r>
              <a:t>To reiterate what we just saw two slides ago recall that Big O only really cares about what happens when your input becomes really big, we’re only interested in seeing what happens when the value of n goes to infinity. So this is how &amp; why we get the first two properties. The first being that we can simply remove constant values added in our Big O notation. Recall that n is our input size and it’s what is changing, so as it gets really big the value of c is fixed so it disappears and can be ignored. The same is true for constants being multiplied even for large constants, for some value of n as n goes to infinity the value of c becomes irrelevant. Of course this is all theoretical, in the real world a constant the size of 200 billion probably does have a substantial effect on the running time of your algorithm. </a:t>
            </a:r>
          </a:p>
          <a:p>
            <a:pPr/>
          </a:p>
          <a:p>
            <a:pPr/>
            <a:r>
              <a:t>We often use functions to define the complexity of how fast an algorithm runs or how much space the algorithm uses and we can apply Big O notation to this by wrapping the function in a Big O, literally.</a:t>
            </a:r>
          </a:p>
          <a:p>
            <a:pPr/>
          </a:p>
          <a:p>
            <a:pPr/>
            <a:r>
              <a:t>Explain example involving f(n)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sldImg"/>
          </p:nvPr>
        </p:nvSpPr>
        <p:spPr>
          <a:prstGeom prst="rect">
            <a:avLst/>
          </a:prstGeom>
        </p:spPr>
        <p:txBody>
          <a:bodyPr/>
          <a:lstStyle/>
          <a:p>
            <a:pPr/>
          </a:p>
        </p:txBody>
      </p:sp>
      <p:sp>
        <p:nvSpPr>
          <p:cNvPr id="191" name="Shape 191"/>
          <p:cNvSpPr/>
          <p:nvPr>
            <p:ph type="body" sz="quarter" idx="1"/>
          </p:nvPr>
        </p:nvSpPr>
        <p:spPr>
          <a:prstGeom prst="rect">
            <a:avLst/>
          </a:prstGeom>
        </p:spPr>
        <p:txBody>
          <a:bodyPr/>
          <a:lstStyle/>
          <a:p>
            <a:pPr/>
            <a:r>
              <a:t>Both of the following code samples run in constant time with respect to n the input size because they do not depend on n at all</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ph type="sldImg"/>
          </p:nvPr>
        </p:nvSpPr>
        <p:spPr>
          <a:prstGeom prst="rect">
            <a:avLst/>
          </a:prstGeom>
        </p:spPr>
        <p:txBody>
          <a:bodyPr/>
          <a:lstStyle/>
          <a:p>
            <a:pPr/>
          </a:p>
        </p:txBody>
      </p:sp>
      <p:sp>
        <p:nvSpPr>
          <p:cNvPr id="200" name="Shape 200"/>
          <p:cNvSpPr/>
          <p:nvPr>
            <p:ph type="body" sz="quarter" idx="1"/>
          </p:nvPr>
        </p:nvSpPr>
        <p:spPr>
          <a:prstGeom prst="rect">
            <a:avLst/>
          </a:prstGeom>
        </p:spPr>
        <p:txBody>
          <a:bodyPr/>
          <a:lstStyle/>
          <a:p>
            <a:pPr/>
            <a:r>
              <a:t>The following runs in linear time with respect to the input size n because we do a constant amount of work n times. The work we are doing is incrementing the counter i.</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Shape 220"/>
          <p:cNvSpPr/>
          <p:nvPr>
            <p:ph type="sldImg"/>
          </p:nvPr>
        </p:nvSpPr>
        <p:spPr>
          <a:prstGeom prst="rect">
            <a:avLst/>
          </a:prstGeom>
        </p:spPr>
        <p:txBody>
          <a:bodyPr/>
          <a:lstStyle/>
          <a:p>
            <a:pPr/>
          </a:p>
        </p:txBody>
      </p:sp>
      <p:sp>
        <p:nvSpPr>
          <p:cNvPr id="221" name="Shape 221"/>
          <p:cNvSpPr/>
          <p:nvPr>
            <p:ph type="body" sz="quarter" idx="1"/>
          </p:nvPr>
        </p:nvSpPr>
        <p:spPr>
          <a:prstGeom prst="rect">
            <a:avLst/>
          </a:prstGeom>
        </p:spPr>
        <p:txBody>
          <a:bodyPr/>
          <a:lstStyle/>
          <a:p>
            <a:pPr/>
            <a:r>
              <a:t>You may be wondering how you ever get logarithmic or linearithmic time complexity. Here I will go over a very classic algorithm of doing a binary search which yields a logarithmic time complexity. </a:t>
            </a:r>
          </a:p>
          <a:p>
            <a:pPr/>
          </a:p>
          <a:p>
            <a:pPr/>
            <a:r>
              <a:t>Read what is on slide.</a:t>
            </a:r>
          </a:p>
          <a:p>
            <a:pPr/>
          </a:p>
          <a:p>
            <a:pPr/>
            <a:r>
              <a:t>So what this algorithm does is it starts by making two pointers at the very start and very end of an array. Then it selects a midpoint between the two and checks if it has found the value we were looking for, then it has either found it or needs to discard exactly half of the remaining array and readjust either the high or the low pointer. Remark that even in the worst case we are still continuously discarding half of the remaining array at each iteration, so very quickly we will run out of array to check. If you do the math it turns out that in the worst case you will do exactly log base 2 of n iterations meaning that the binary search runs in logarithmic time.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Shape 226"/>
          <p:cNvSpPr/>
          <p:nvPr>
            <p:ph type="sldImg"/>
          </p:nvPr>
        </p:nvSpPr>
        <p:spPr>
          <a:prstGeom prst="rect">
            <a:avLst/>
          </a:prstGeom>
        </p:spPr>
        <p:txBody>
          <a:bodyPr/>
          <a:lstStyle/>
          <a:p>
            <a:pPr/>
          </a:p>
        </p:txBody>
      </p:sp>
      <p:sp>
        <p:nvSpPr>
          <p:cNvPr id="227" name="Shape 227"/>
          <p:cNvSpPr/>
          <p:nvPr>
            <p:ph type="body" sz="quarter" idx="1"/>
          </p:nvPr>
        </p:nvSpPr>
        <p:spPr>
          <a:prstGeom prst="rect">
            <a:avLst/>
          </a:prstGeom>
        </p:spPr>
        <p:txBody>
          <a:bodyPr/>
          <a:lstStyle/>
          <a:p>
            <a:pPr/>
            <a:r>
              <a:t>Here is a slightly different example worth going over. First notice that there is an outer loop with the i counter that does n work, then notice that there are two inner loops that do 3n and 2n work. The rule we use to determine the complexity of this algorithm is to multiply loops on different levels and add those that are on the same. So it you look at our function f(n) you can see that we have n multiplied by 3n plus 2n giving us 5n squared or a quadratic complexity.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Shape 232"/>
          <p:cNvSpPr/>
          <p:nvPr>
            <p:ph type="sldImg"/>
          </p:nvPr>
        </p:nvSpPr>
        <p:spPr>
          <a:prstGeom prst="rect">
            <a:avLst/>
          </a:prstGeom>
        </p:spPr>
        <p:txBody>
          <a:bodyPr/>
          <a:lstStyle/>
          <a:p>
            <a:pPr/>
          </a:p>
        </p:txBody>
      </p:sp>
      <p:sp>
        <p:nvSpPr>
          <p:cNvPr id="233" name="Shape 233"/>
          <p:cNvSpPr/>
          <p:nvPr>
            <p:ph type="body" sz="quarter" idx="1"/>
          </p:nvPr>
        </p:nvSpPr>
        <p:spPr>
          <a:prstGeom prst="rect">
            <a:avLst/>
          </a:prstGeom>
        </p:spPr>
        <p:txBody>
          <a:bodyPr/>
          <a:lstStyle/>
          <a:p>
            <a:pPr/>
            <a:r>
              <a:t>Here is the next example try and work it out yourself before I give you the answer. Hint: Try constructing the function f(n) to easily determine the overall complexity.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ph type="sldImg"/>
          </p:nvPr>
        </p:nvSpPr>
        <p:spPr>
          <a:prstGeom prst="rect">
            <a:avLst/>
          </a:prstGeom>
        </p:spPr>
        <p:txBody>
          <a:bodyPr/>
          <a:lstStyle/>
          <a:p>
            <a:pPr/>
          </a:p>
        </p:txBody>
      </p:sp>
      <p:sp>
        <p:nvSpPr>
          <p:cNvPr id="127" name="Shape 127"/>
          <p:cNvSpPr/>
          <p:nvPr>
            <p:ph type="body" sz="quarter" idx="1"/>
          </p:nvPr>
        </p:nvSpPr>
        <p:spPr>
          <a:prstGeom prst="rect">
            <a:avLst/>
          </a:prstGeom>
        </p:spPr>
        <p:txBody>
          <a:bodyPr/>
          <a:lstStyle/>
          <a:p>
            <a:pPr/>
            <a:r>
              <a:t>Before we can even begin talking about certain types of DSs we need to understand some fundamental basics about what a DS is, as well as some terminology surrounding DSs. Most important of all will be the understanding of time complexity and the distinction between an ADT and the DS itself.</a:t>
            </a:r>
          </a:p>
          <a:p>
            <a:pPr/>
          </a:p>
          <a:p>
            <a:pPr/>
            <a:r>
              <a:t>In this video we will be talking about What is an ADT and in the next video we dive into Big O complexity.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sldImg"/>
          </p:nvPr>
        </p:nvSpPr>
        <p:spPr>
          <a:prstGeom prst="rect">
            <a:avLst/>
          </a:prstGeom>
        </p:spPr>
        <p:txBody>
          <a:bodyPr/>
          <a:lstStyle/>
          <a:p>
            <a:pPr/>
          </a:p>
        </p:txBody>
      </p:sp>
      <p:sp>
        <p:nvSpPr>
          <p:cNvPr id="134" name="Shape 134"/>
          <p:cNvSpPr/>
          <p:nvPr>
            <p:ph type="body" sz="quarter" idx="1"/>
          </p:nvPr>
        </p:nvSpPr>
        <p:spPr>
          <a:prstGeom prst="rect">
            <a:avLst/>
          </a:prstGeom>
        </p:spPr>
        <p:txBody>
          <a:bodyPr/>
          <a:lstStyle/>
          <a:p>
            <a:pPr/>
            <a:r>
              <a:t>Let us begin by answering the question: What is a DS? One definition I like that I found on Wiki sums it up really well:</a:t>
            </a:r>
          </a:p>
          <a:p>
            <a:pPr/>
          </a:p>
          <a:p>
            <a:pPr/>
            <a:r>
              <a:t>Read on slide</a:t>
            </a:r>
          </a:p>
          <a:p>
            <a:pPr/>
          </a:p>
          <a:p>
            <a:pPr/>
            <a:r>
              <a:t>This is all a data structure really is, it is a way of organizing data in some fashion so that later on it can be accessed, queried, updated and so on in an was effective manner.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a:p>
        </p:txBody>
      </p:sp>
      <p:sp>
        <p:nvSpPr>
          <p:cNvPr id="139" name="Shape 139"/>
          <p:cNvSpPr/>
          <p:nvPr>
            <p:ph type="body" sz="quarter" idx="1"/>
          </p:nvPr>
        </p:nvSpPr>
        <p:spPr>
          <a:prstGeom prst="rect">
            <a:avLst/>
          </a:prstGeom>
        </p:spPr>
        <p:txBody>
          <a:bodyPr/>
          <a:lstStyle/>
          <a:p>
            <a:pPr/>
          </a:p>
          <a:p>
            <a:pPr/>
          </a:p>
          <a:p>
            <a:pPr/>
            <a:r>
              <a:t>Read Slide</a:t>
            </a:r>
          </a:p>
          <a:p>
            <a:pPr/>
          </a:p>
          <a:p>
            <a:pPr/>
            <a:r>
              <a:t>As a side note, the one major distinction I have noticed between excellent programmers and mediocre and bad programmers is that the ones who excel are the ones who fundamentally understand how and when to use the appropriate data structure for the task they’re trying to code. Data structures can make the difference between an ok product and an outstanding one, it is no wonder every computer science under graduate student is required to take a course in data structures. </a:t>
            </a:r>
          </a:p>
          <a:p>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sldImg"/>
          </p:nvPr>
        </p:nvSpPr>
        <p:spPr>
          <a:prstGeom prst="rect">
            <a:avLst/>
          </a:prstGeom>
        </p:spPr>
        <p:txBody>
          <a:bodyPr/>
          <a:lstStyle/>
          <a:p>
            <a:pPr/>
          </a:p>
        </p:txBody>
      </p:sp>
      <p:sp>
        <p:nvSpPr>
          <p:cNvPr id="143" name="Shape 143"/>
          <p:cNvSpPr/>
          <p:nvPr>
            <p:ph type="body" sz="quarter" idx="1"/>
          </p:nvPr>
        </p:nvSpPr>
        <p:spPr>
          <a:prstGeom prst="rect">
            <a:avLst/>
          </a:prstGeom>
        </p:spPr>
        <p:txBody>
          <a:bodyPr/>
          <a:lstStyle/>
          <a:p>
            <a:pPr/>
            <a:r>
              <a:t>Now it is time to distinguish between what an Abstract Data Type is and a data structure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sldImg"/>
          </p:nvPr>
        </p:nvSpPr>
        <p:spPr>
          <a:prstGeom prst="rect">
            <a:avLst/>
          </a:prstGeom>
        </p:spPr>
        <p:txBody>
          <a:bodyPr/>
          <a:lstStyle/>
          <a:p>
            <a:pPr/>
          </a:p>
        </p:txBody>
      </p:sp>
      <p:sp>
        <p:nvSpPr>
          <p:cNvPr id="148" name="Shape 148"/>
          <p:cNvSpPr/>
          <p:nvPr>
            <p:ph type="body" sz="quarter" idx="1"/>
          </p:nvPr>
        </p:nvSpPr>
        <p:spPr>
          <a:prstGeom prst="rect">
            <a:avLst/>
          </a:prstGeom>
        </p:spPr>
        <p:txBody>
          <a:bodyPr/>
          <a:lstStyle/>
          <a:p>
            <a:pPr/>
            <a:r>
              <a:t>Read what’s on slide</a:t>
            </a:r>
          </a:p>
          <a:p>
            <a:pPr/>
          </a:p>
          <a:p>
            <a:pPr/>
            <a:r>
              <a:t>Suppose your ADT is a list, well lists usually have operations such as add, remove, get, set and so on. In your underlying implementation of the List ADT you could be using a 5 dimensional array with two Stacks and a queue to implement a List and call this your data structure and that would be fine, although perhaps very inefficient and overly complex.</a:t>
            </a:r>
          </a:p>
          <a:p>
            <a:pPr/>
          </a:p>
          <a:p>
            <a:pPr/>
            <a:r>
              <a:t>Let’s see some examples.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sldImg"/>
          </p:nvPr>
        </p:nvSpPr>
        <p:spPr>
          <a:prstGeom prst="rect">
            <a:avLst/>
          </a:prstGeom>
        </p:spPr>
        <p:txBody>
          <a:bodyPr/>
          <a:lstStyle/>
          <a:p>
            <a:pPr/>
          </a:p>
        </p:txBody>
      </p:sp>
      <p:sp>
        <p:nvSpPr>
          <p:cNvPr id="155" name="Shape 155"/>
          <p:cNvSpPr/>
          <p:nvPr>
            <p:ph type="body" sz="quarter" idx="1"/>
          </p:nvPr>
        </p:nvSpPr>
        <p:spPr>
          <a:prstGeom prst="rect">
            <a:avLst/>
          </a:prstGeom>
        </p:spPr>
        <p:txBody>
          <a:bodyPr/>
          <a:lstStyle/>
          <a:p>
            <a:pPr/>
            <a:r>
              <a:t>Here are some examples of ADTs on the left and the underlying implementation on the right hand side. So as you can see a List can be implemented in many many ways, you can have a list as a static or dynamic array or even as a linked list they all provide ways of adding, removing and indexing elements in a list. </a:t>
            </a:r>
          </a:p>
          <a:p>
            <a:pPr/>
          </a:p>
          <a:p>
            <a:pPr/>
            <a:r>
              <a:t>Next we have a Queue and the Map ADTs which themselves can be implemented a variety of ways. Notice that under the implementation for Queue I put Stack based Queue, well yes you can create a Queue with only Stacks, I was asked that question when I interviewed with Google, ps I got the job, but I’m not saying that it’s the most efficient way to implement a Queue, but it does work and it is possible. </a:t>
            </a:r>
          </a:p>
          <a:p>
            <a:pPr/>
          </a:p>
          <a:p>
            <a:pPr/>
            <a:r>
              <a:t>Lastly I put vehicle there just to prove a point. If the abstraction is a vehicle there are many ways you can construct a vehicle that can do things like move around, park, turn etc.. So concrete things that can do this are Golf Carts, Smarts Cars and Bikes. Often however you will see that data structures and ADTs are used interchangeably used amongst people to refer to the same thing, so one might say Map and another might say hash map but they’re really talking about the same thing.</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sldImg"/>
          </p:nvPr>
        </p:nvSpPr>
        <p:spPr>
          <a:prstGeom prst="rect">
            <a:avLst/>
          </a:prstGeom>
        </p:spPr>
        <p:txBody>
          <a:bodyPr/>
          <a:lstStyle/>
          <a:p>
            <a:pPr/>
          </a:p>
        </p:txBody>
      </p:sp>
      <p:sp>
        <p:nvSpPr>
          <p:cNvPr id="159" name="Shape 159"/>
          <p:cNvSpPr/>
          <p:nvPr>
            <p:ph type="body" sz="quarter" idx="1"/>
          </p:nvPr>
        </p:nvSpPr>
        <p:spPr>
          <a:prstGeom prst="rect">
            <a:avLst/>
          </a:prstGeom>
        </p:spPr>
        <p:txBody>
          <a:bodyPr/>
          <a:lstStyle/>
          <a:p>
            <a:pPr/>
            <a:r>
              <a:t>Alright now that we’re done with ADTs we need to have a quick look at the wild world of computational complexity do really understand the operations performed by DSs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sldImg"/>
          </p:nvPr>
        </p:nvSpPr>
        <p:spPr>
          <a:prstGeom prst="rect">
            <a:avLst/>
          </a:prstGeom>
        </p:spPr>
        <p:txBody>
          <a:bodyPr/>
          <a:lstStyle/>
          <a:p>
            <a:pPr/>
          </a:p>
        </p:txBody>
      </p:sp>
      <p:sp>
        <p:nvSpPr>
          <p:cNvPr id="165" name="Shape 165"/>
          <p:cNvSpPr/>
          <p:nvPr>
            <p:ph type="body" sz="quarter" idx="1"/>
          </p:nvPr>
        </p:nvSpPr>
        <p:spPr>
          <a:prstGeom prst="rect">
            <a:avLst/>
          </a:prstGeom>
        </p:spPr>
        <p:txBody>
          <a:bodyPr/>
          <a:lstStyle/>
          <a:p>
            <a:pPr/>
          </a:p>
          <a:p>
            <a:pPr/>
            <a:r>
              <a:t>Read Slide</a:t>
            </a:r>
          </a:p>
          <a:p>
            <a:pPr/>
            <a:r>
              <a:t>If your program takes the lifetime of the universe the finish then it’s no good and similarly if your program runs in constant time but requires space equal to the sum of all the bytes of all the files on the internet your algorithm is also useless.</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i="1" sz="2400">
                <a:latin typeface="+mn-lt"/>
                <a:ea typeface="+mn-ea"/>
                <a:cs typeface="+mn-cs"/>
                <a:sym typeface="Helvetica Light"/>
              </a:defRPr>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3175"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19250" y="660400"/>
            <a:ext cx="9758016" cy="59055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299" y="638919"/>
            <a:ext cx="5325770" cy="8216901"/>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atin typeface="+mn-lt"/>
                <a:ea typeface="+mn-ea"/>
                <a:cs typeface="+mn-cs"/>
                <a:sym typeface="Helvetica Light"/>
              </a:defRPr>
            </a:lvl1pPr>
          </a:lstStyle>
          <a:p>
            <a:pPr/>
            <a:r>
              <a:t>Title Text</a:t>
            </a:r>
          </a:p>
        </p:txBody>
      </p:sp>
      <p:sp>
        <p:nvSpPr>
          <p:cNvPr id="40" name="Shape 40"/>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mailto:william.alexandre.fiset@gmail.com?subject=" TargetMode="External"/><Relationship Id="rId3" Type="http://schemas.openxmlformats.org/officeDocument/2006/relationships/hyperlink" Target="http://www.williamfiset.com"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lvl1pPr defTabSz="525779">
              <a:defRPr b="1" sz="9000"/>
            </a:lvl1pPr>
          </a:lstStyle>
          <a:p>
            <a:pPr/>
            <a:r>
              <a:t>Data Structures an Introduction</a:t>
            </a:r>
          </a:p>
        </p:txBody>
      </p:sp>
      <p:sp>
        <p:nvSpPr>
          <p:cNvPr id="120" name="Shape 120"/>
          <p:cNvSpPr/>
          <p:nvPr>
            <p:ph type="subTitle" sz="quarter" idx="1"/>
          </p:nvPr>
        </p:nvSpPr>
        <p:spPr>
          <a:xfrm>
            <a:off x="1270000" y="5422900"/>
            <a:ext cx="10464800" cy="1130300"/>
          </a:xfrm>
          <a:prstGeom prst="rect">
            <a:avLst/>
          </a:prstGeom>
        </p:spPr>
        <p:txBody>
          <a:bodyPr/>
          <a:lstStyle>
            <a:lvl1pPr>
              <a:defRPr sz="4500"/>
            </a:lvl1pPr>
          </a:lstStyle>
          <a:p>
            <a:pPr/>
            <a:r>
              <a:t>William Fiset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title"/>
          </p:nvPr>
        </p:nvSpPr>
        <p:spPr>
          <a:prstGeom prst="rect">
            <a:avLst/>
          </a:prstGeom>
        </p:spPr>
        <p:txBody>
          <a:bodyPr/>
          <a:lstStyle>
            <a:lvl1pPr defTabSz="549148">
              <a:defRPr sz="7519"/>
            </a:lvl1pPr>
          </a:lstStyle>
          <a:p>
            <a:pPr/>
            <a:r>
              <a:t>Complexity Analysis</a:t>
            </a:r>
          </a:p>
        </p:txBody>
      </p:sp>
      <p:sp>
        <p:nvSpPr>
          <p:cNvPr id="162" name="Shape 162"/>
          <p:cNvSpPr/>
          <p:nvPr/>
        </p:nvSpPr>
        <p:spPr>
          <a:xfrm>
            <a:off x="657893" y="2815710"/>
            <a:ext cx="10979100" cy="243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lvl1pPr>
          </a:lstStyle>
          <a:p>
            <a:pPr/>
            <a:r>
              <a:t>As programmers, we often find ourselves asking the same two questions over and over again:</a:t>
            </a:r>
          </a:p>
        </p:txBody>
      </p:sp>
      <p:sp>
        <p:nvSpPr>
          <p:cNvPr id="163" name="Shape 163"/>
          <p:cNvSpPr/>
          <p:nvPr/>
        </p:nvSpPr>
        <p:spPr>
          <a:xfrm>
            <a:off x="1682723" y="5316781"/>
            <a:ext cx="9639354" cy="3835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4200"/>
            </a:pPr>
            <a:r>
              <a:t>How much </a:t>
            </a:r>
            <a:r>
              <a:rPr b="1">
                <a:solidFill>
                  <a:schemeClr val="accent6"/>
                </a:solidFill>
              </a:rPr>
              <a:t>time</a:t>
            </a:r>
            <a:r>
              <a:t> does this algorithm need to finish?</a:t>
            </a:r>
          </a:p>
          <a:p>
            <a:pPr>
              <a:defRPr sz="4200"/>
            </a:pPr>
          </a:p>
          <a:p>
            <a:pPr>
              <a:defRPr sz="4200"/>
            </a:pPr>
            <a:r>
              <a:t>How much </a:t>
            </a:r>
            <a:r>
              <a:rPr b="1">
                <a:solidFill>
                  <a:schemeClr val="accent6"/>
                </a:solidFill>
              </a:rPr>
              <a:t>space</a:t>
            </a:r>
            <a:r>
              <a:t> does this algorithm need for its computation?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title"/>
          </p:nvPr>
        </p:nvSpPr>
        <p:spPr>
          <a:prstGeom prst="rect">
            <a:avLst/>
          </a:prstGeom>
        </p:spPr>
        <p:txBody>
          <a:bodyPr/>
          <a:lstStyle/>
          <a:p>
            <a:pPr/>
            <a:r>
              <a:t>Big-O Notation</a:t>
            </a:r>
          </a:p>
        </p:txBody>
      </p:sp>
      <p:sp>
        <p:nvSpPr>
          <p:cNvPr id="168" name="Shape 168"/>
          <p:cNvSpPr/>
          <p:nvPr/>
        </p:nvSpPr>
        <p:spPr>
          <a:xfrm>
            <a:off x="952500" y="2730499"/>
            <a:ext cx="11099801" cy="4292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4700"/>
            </a:pPr>
            <a:r>
              <a:t>Big-O Notation gives an upper bound of the complexity in the </a:t>
            </a:r>
            <a:r>
              <a:rPr b="1">
                <a:solidFill>
                  <a:schemeClr val="accent5">
                    <a:hueOff val="101205"/>
                    <a:satOff val="-13598"/>
                    <a:lumOff val="23877"/>
                  </a:schemeClr>
                </a:solidFill>
              </a:rPr>
              <a:t>worst</a:t>
            </a:r>
            <a:r>
              <a:t> case, helping to quantify performance as the input size becomes </a:t>
            </a:r>
            <a:r>
              <a:rPr b="1">
                <a:solidFill>
                  <a:schemeClr val="accent5">
                    <a:hueOff val="101205"/>
                    <a:satOff val="-13598"/>
                    <a:lumOff val="23877"/>
                  </a:schemeClr>
                </a:solidFill>
              </a:rPr>
              <a:t>arbitrarily</a:t>
            </a:r>
            <a:r>
              <a:t> </a:t>
            </a:r>
            <a:r>
              <a:rPr b="1">
                <a:solidFill>
                  <a:schemeClr val="accent5">
                    <a:hueOff val="101205"/>
                    <a:satOff val="-13598"/>
                    <a:lumOff val="23877"/>
                  </a:schemeClr>
                </a:solidFill>
              </a:rPr>
              <a:t>large</a:t>
            </a:r>
            <a:r>
              <a: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title"/>
          </p:nvPr>
        </p:nvSpPr>
        <p:spPr>
          <a:prstGeom prst="rect">
            <a:avLst/>
          </a:prstGeom>
        </p:spPr>
        <p:txBody>
          <a:bodyPr/>
          <a:lstStyle/>
          <a:p>
            <a:pPr/>
            <a:r>
              <a:t>Big-O Notation</a:t>
            </a:r>
          </a:p>
        </p:txBody>
      </p:sp>
      <p:sp>
        <p:nvSpPr>
          <p:cNvPr id="173" name="Shape 173"/>
          <p:cNvSpPr/>
          <p:nvPr/>
        </p:nvSpPr>
        <p:spPr>
          <a:xfrm>
            <a:off x="373733" y="2371076"/>
            <a:ext cx="11618216" cy="99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n - The size of the input</a:t>
            </a:r>
          </a:p>
          <a:p>
            <a:pPr>
              <a:defRPr sz="3000"/>
            </a:pPr>
            <a:r>
              <a:t>Complexities ordered in from smallest to largest</a:t>
            </a:r>
          </a:p>
        </p:txBody>
      </p:sp>
      <p:sp>
        <p:nvSpPr>
          <p:cNvPr id="174" name="Shape 174"/>
          <p:cNvSpPr/>
          <p:nvPr/>
        </p:nvSpPr>
        <p:spPr>
          <a:xfrm>
            <a:off x="-726119" y="3776311"/>
            <a:ext cx="13160837" cy="548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4500"/>
            </a:pPr>
            <a:r>
              <a:t>Constant Time: </a:t>
            </a:r>
            <a:r>
              <a:rPr b="1">
                <a:solidFill>
                  <a:schemeClr val="accent4">
                    <a:hueOff val="102361"/>
                    <a:satOff val="14118"/>
                    <a:lumOff val="10675"/>
                  </a:schemeClr>
                </a:solidFill>
              </a:rPr>
              <a:t>O(1)</a:t>
            </a:r>
          </a:p>
          <a:p>
            <a:pPr>
              <a:defRPr sz="4500"/>
            </a:pPr>
            <a:r>
              <a:t>  Logarithmic Time: </a:t>
            </a:r>
            <a:r>
              <a:rPr b="1">
                <a:solidFill>
                  <a:schemeClr val="accent4">
                    <a:hueOff val="102361"/>
                    <a:satOff val="14118"/>
                    <a:lumOff val="10675"/>
                  </a:schemeClr>
                </a:solidFill>
              </a:rPr>
              <a:t>O(log(n))</a:t>
            </a:r>
          </a:p>
          <a:p>
            <a:pPr>
              <a:defRPr sz="4500"/>
            </a:pPr>
            <a:r>
              <a:t>  Linear Time: </a:t>
            </a:r>
            <a:r>
              <a:rPr b="1">
                <a:solidFill>
                  <a:schemeClr val="accent4">
                    <a:hueOff val="102361"/>
                    <a:satOff val="14118"/>
                    <a:lumOff val="10675"/>
                  </a:schemeClr>
                </a:solidFill>
              </a:rPr>
              <a:t>O(n)</a:t>
            </a:r>
          </a:p>
          <a:p>
            <a:pPr>
              <a:defRPr sz="4500"/>
            </a:pPr>
            <a:r>
              <a:t>  Linearithmic Time: </a:t>
            </a:r>
            <a:r>
              <a:rPr b="1">
                <a:solidFill>
                  <a:schemeClr val="accent4">
                    <a:hueOff val="102361"/>
                    <a:satOff val="14118"/>
                    <a:lumOff val="10675"/>
                  </a:schemeClr>
                </a:solidFill>
              </a:rPr>
              <a:t>O(nlog(n))</a:t>
            </a:r>
          </a:p>
          <a:p>
            <a:pPr>
              <a:defRPr sz="4500"/>
            </a:pPr>
            <a:r>
              <a:t>  Quadric Time: </a:t>
            </a:r>
            <a:r>
              <a:rPr b="1">
                <a:solidFill>
                  <a:schemeClr val="accent4">
                    <a:hueOff val="102361"/>
                    <a:satOff val="14118"/>
                    <a:lumOff val="10675"/>
                  </a:schemeClr>
                </a:solidFill>
              </a:rPr>
              <a:t>O(n</a:t>
            </a:r>
            <a:r>
              <a:rPr b="1" baseline="31999">
                <a:solidFill>
                  <a:schemeClr val="accent4">
                    <a:hueOff val="102361"/>
                    <a:satOff val="14118"/>
                    <a:lumOff val="10675"/>
                  </a:schemeClr>
                </a:solidFill>
              </a:rPr>
              <a:t>2</a:t>
            </a:r>
            <a:r>
              <a:rPr b="1">
                <a:solidFill>
                  <a:schemeClr val="accent4">
                    <a:hueOff val="102361"/>
                    <a:satOff val="14118"/>
                    <a:lumOff val="10675"/>
                  </a:schemeClr>
                </a:solidFill>
              </a:rPr>
              <a:t>)</a:t>
            </a:r>
          </a:p>
          <a:p>
            <a:pPr>
              <a:defRPr sz="4500"/>
            </a:pPr>
            <a:r>
              <a:t>    Cubic Time: </a:t>
            </a:r>
            <a:r>
              <a:rPr b="1">
                <a:solidFill>
                  <a:schemeClr val="accent4">
                    <a:hueOff val="102361"/>
                    <a:satOff val="14118"/>
                    <a:lumOff val="10675"/>
                  </a:schemeClr>
                </a:solidFill>
              </a:rPr>
              <a:t>O(n</a:t>
            </a:r>
            <a:r>
              <a:rPr b="1" baseline="31999">
                <a:solidFill>
                  <a:schemeClr val="accent4">
                    <a:hueOff val="102361"/>
                    <a:satOff val="14118"/>
                    <a:lumOff val="10675"/>
                  </a:schemeClr>
                </a:solidFill>
              </a:rPr>
              <a:t>3</a:t>
            </a:r>
            <a:r>
              <a:rPr b="1">
                <a:solidFill>
                  <a:schemeClr val="accent4">
                    <a:hueOff val="102361"/>
                    <a:satOff val="14118"/>
                    <a:lumOff val="10675"/>
                  </a:schemeClr>
                </a:solidFill>
              </a:rPr>
              <a:t>)</a:t>
            </a:r>
          </a:p>
          <a:p>
            <a:pPr>
              <a:defRPr sz="4500"/>
            </a:pPr>
            <a:r>
              <a:t>     Exponential Time: </a:t>
            </a:r>
            <a:r>
              <a:rPr b="1">
                <a:solidFill>
                  <a:schemeClr val="accent4">
                    <a:hueOff val="102361"/>
                    <a:satOff val="14118"/>
                    <a:lumOff val="10675"/>
                  </a:schemeClr>
                </a:solidFill>
              </a:rPr>
              <a:t>O(b</a:t>
            </a:r>
            <a:r>
              <a:rPr b="1" baseline="31999">
                <a:solidFill>
                  <a:schemeClr val="accent4">
                    <a:hueOff val="102361"/>
                    <a:satOff val="14118"/>
                    <a:lumOff val="10675"/>
                  </a:schemeClr>
                </a:solidFill>
              </a:rPr>
              <a:t>n</a:t>
            </a:r>
            <a:r>
              <a:rPr b="1">
                <a:solidFill>
                  <a:schemeClr val="accent4">
                    <a:hueOff val="102361"/>
                    <a:satOff val="14118"/>
                    <a:lumOff val="10675"/>
                  </a:schemeClr>
                </a:solidFill>
              </a:rPr>
              <a:t>)</a:t>
            </a:r>
            <a:r>
              <a:t>, b &gt; 1</a:t>
            </a:r>
          </a:p>
          <a:p>
            <a:pPr>
              <a:defRPr sz="4500"/>
            </a:pPr>
            <a:r>
              <a:t>Factorial Time: </a:t>
            </a:r>
            <a:r>
              <a:rPr b="1">
                <a:solidFill>
                  <a:schemeClr val="accent4">
                    <a:hueOff val="102361"/>
                    <a:satOff val="14118"/>
                    <a:lumOff val="10675"/>
                  </a:schemeClr>
                </a:solidFill>
              </a:rPr>
              <a:t>O(n!)</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title"/>
          </p:nvPr>
        </p:nvSpPr>
        <p:spPr>
          <a:prstGeom prst="rect">
            <a:avLst/>
          </a:prstGeom>
        </p:spPr>
        <p:txBody>
          <a:bodyPr/>
          <a:lstStyle/>
          <a:p>
            <a:pPr/>
            <a:r>
              <a:t>Big-O Properties</a:t>
            </a:r>
          </a:p>
        </p:txBody>
      </p:sp>
      <p:sp>
        <p:nvSpPr>
          <p:cNvPr id="179" name="Shape 179"/>
          <p:cNvSpPr/>
          <p:nvPr/>
        </p:nvSpPr>
        <p:spPr>
          <a:xfrm>
            <a:off x="1184770" y="8869332"/>
            <a:ext cx="10635259"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Practical examples coming up don’t worry :)</a:t>
            </a:r>
          </a:p>
        </p:txBody>
      </p:sp>
      <p:sp>
        <p:nvSpPr>
          <p:cNvPr id="180" name="Shape 180"/>
          <p:cNvSpPr/>
          <p:nvPr/>
        </p:nvSpPr>
        <p:spPr>
          <a:xfrm>
            <a:off x="2063870" y="3140616"/>
            <a:ext cx="809677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          </a:t>
            </a:r>
            <a:r>
              <a:rPr b="1"/>
              <a:t>O(cn)</a:t>
            </a:r>
            <a:r>
              <a:t> = </a:t>
            </a:r>
            <a:r>
              <a:rPr b="1">
                <a:solidFill>
                  <a:schemeClr val="accent4">
                    <a:hueOff val="102361"/>
                    <a:satOff val="14118"/>
                    <a:lumOff val="10675"/>
                  </a:schemeClr>
                </a:solidFill>
              </a:rPr>
              <a:t>O(n)</a:t>
            </a:r>
            <a:r>
              <a:t>, c &gt; 0</a:t>
            </a:r>
          </a:p>
        </p:txBody>
      </p:sp>
      <p:sp>
        <p:nvSpPr>
          <p:cNvPr id="181" name="Shape 181"/>
          <p:cNvSpPr/>
          <p:nvPr/>
        </p:nvSpPr>
        <p:spPr>
          <a:xfrm>
            <a:off x="1291948" y="4490532"/>
            <a:ext cx="10420904" cy="426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Let f be a function that describes the running time of a particular algorithm for an input of size n: </a:t>
            </a:r>
          </a:p>
          <a:p>
            <a:pPr/>
          </a:p>
          <a:p>
            <a:pPr/>
            <a:r>
              <a:t>f(n) = 7log(n)</a:t>
            </a:r>
            <a:r>
              <a:rPr baseline="31999"/>
              <a:t>3</a:t>
            </a:r>
            <a:r>
              <a:t> + 15n</a:t>
            </a:r>
            <a:r>
              <a:rPr baseline="31999"/>
              <a:t>2</a:t>
            </a:r>
            <a:r>
              <a:t> + 2n</a:t>
            </a:r>
            <a:r>
              <a:rPr baseline="31999"/>
              <a:t>3</a:t>
            </a:r>
            <a:r>
              <a:t> + 8</a:t>
            </a:r>
            <a:endParaRPr baseline="31999"/>
          </a:p>
          <a:p>
            <a:pPr/>
            <a:endParaRPr b="1">
              <a:solidFill>
                <a:schemeClr val="accent4">
                  <a:hueOff val="102361"/>
                  <a:satOff val="14118"/>
                  <a:lumOff val="10675"/>
                </a:schemeClr>
              </a:solidFill>
            </a:endParaRPr>
          </a:p>
          <a:p>
            <a:pPr/>
            <a:r>
              <a:t>O(f(n))</a:t>
            </a:r>
            <a:r>
              <a:rPr b="1"/>
              <a:t> =</a:t>
            </a:r>
            <a:r>
              <a:rPr b="1">
                <a:solidFill>
                  <a:schemeClr val="accent4">
                    <a:hueOff val="102361"/>
                    <a:satOff val="14118"/>
                    <a:lumOff val="10675"/>
                  </a:schemeClr>
                </a:solidFill>
              </a:rPr>
              <a:t> O(n</a:t>
            </a:r>
            <a:r>
              <a:rPr b="1" baseline="31999">
                <a:solidFill>
                  <a:schemeClr val="accent4">
                    <a:hueOff val="102361"/>
                    <a:satOff val="14118"/>
                    <a:lumOff val="10675"/>
                  </a:schemeClr>
                </a:solidFill>
              </a:rPr>
              <a:t>3</a:t>
            </a:r>
            <a:r>
              <a:rPr b="1">
                <a:solidFill>
                  <a:schemeClr val="accent4">
                    <a:hueOff val="102361"/>
                    <a:satOff val="14118"/>
                    <a:lumOff val="10675"/>
                  </a:schemeClr>
                </a:solidFill>
              </a:rPr>
              <a:t>)</a:t>
            </a:r>
            <a:endParaRPr b="1">
              <a:solidFill>
                <a:schemeClr val="accent4">
                  <a:hueOff val="102361"/>
                  <a:satOff val="14118"/>
                  <a:lumOff val="10675"/>
                </a:schemeClr>
              </a:solidFill>
            </a:endParaRPr>
          </a:p>
        </p:txBody>
      </p:sp>
      <p:sp>
        <p:nvSpPr>
          <p:cNvPr id="182" name="Shape 182"/>
          <p:cNvSpPr/>
          <p:nvPr/>
        </p:nvSpPr>
        <p:spPr>
          <a:xfrm>
            <a:off x="3990673" y="2487328"/>
            <a:ext cx="424316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t>O(n + c)</a:t>
            </a:r>
            <a:r>
              <a:t> = </a:t>
            </a:r>
            <a:r>
              <a:rPr b="1">
                <a:solidFill>
                  <a:schemeClr val="accent4">
                    <a:hueOff val="102361"/>
                    <a:satOff val="14118"/>
                    <a:lumOff val="10675"/>
                  </a:schemeClr>
                </a:solidFill>
              </a:rPr>
              <a:t>O(n)</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Shape 186"/>
          <p:cNvSpPr/>
          <p:nvPr>
            <p:ph type="title"/>
          </p:nvPr>
        </p:nvSpPr>
        <p:spPr>
          <a:prstGeom prst="rect">
            <a:avLst/>
          </a:prstGeom>
        </p:spPr>
        <p:txBody>
          <a:bodyPr/>
          <a:lstStyle/>
          <a:p>
            <a:pPr/>
            <a:r>
              <a:t>Big-O Examples</a:t>
            </a:r>
          </a:p>
        </p:txBody>
      </p:sp>
      <p:sp>
        <p:nvSpPr>
          <p:cNvPr id="187" name="Shape 187"/>
          <p:cNvSpPr/>
          <p:nvPr/>
        </p:nvSpPr>
        <p:spPr>
          <a:xfrm>
            <a:off x="714434" y="5693529"/>
            <a:ext cx="4701928" cy="2311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5000"/>
            </a:pPr>
            <a:r>
              <a:t>a := 1</a:t>
            </a:r>
          </a:p>
          <a:p>
            <a:pPr algn="l">
              <a:defRPr sz="5000"/>
            </a:pPr>
            <a:r>
              <a:t>b := 2</a:t>
            </a:r>
          </a:p>
          <a:p>
            <a:pPr algn="l">
              <a:defRPr sz="5000"/>
            </a:pPr>
            <a:r>
              <a:t>c := a + 5*b</a:t>
            </a:r>
          </a:p>
        </p:txBody>
      </p:sp>
      <p:sp>
        <p:nvSpPr>
          <p:cNvPr id="188" name="Shape 188"/>
          <p:cNvSpPr/>
          <p:nvPr/>
        </p:nvSpPr>
        <p:spPr>
          <a:xfrm>
            <a:off x="634255" y="3312420"/>
            <a:ext cx="11736290"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800"/>
            </a:pPr>
            <a:r>
              <a:t>The following run in </a:t>
            </a:r>
            <a:r>
              <a:rPr u="sng"/>
              <a:t>constant</a:t>
            </a:r>
            <a:r>
              <a:t> time: </a:t>
            </a:r>
            <a:r>
              <a:rPr b="1">
                <a:solidFill>
                  <a:schemeClr val="accent4">
                    <a:hueOff val="102361"/>
                    <a:satOff val="14118"/>
                    <a:lumOff val="10675"/>
                  </a:schemeClr>
                </a:solidFill>
              </a:rPr>
              <a:t>O(1)</a:t>
            </a:r>
          </a:p>
        </p:txBody>
      </p:sp>
      <p:sp>
        <p:nvSpPr>
          <p:cNvPr id="189" name="Shape 189"/>
          <p:cNvSpPr/>
          <p:nvPr/>
        </p:nvSpPr>
        <p:spPr>
          <a:xfrm>
            <a:off x="6475903" y="5551102"/>
            <a:ext cx="6231137" cy="304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5000"/>
            </a:pPr>
            <a:r>
              <a:t>i := 0</a:t>
            </a:r>
          </a:p>
          <a:p>
            <a:pPr algn="l">
              <a:defRPr sz="5000"/>
            </a:pPr>
            <a:r>
              <a:rPr>
                <a:solidFill>
                  <a:schemeClr val="accent5">
                    <a:hueOff val="101205"/>
                    <a:satOff val="-13598"/>
                    <a:lumOff val="23877"/>
                  </a:schemeClr>
                </a:solidFill>
              </a:rPr>
              <a:t>While</a:t>
            </a:r>
            <a:r>
              <a:t> i &lt; 11 </a:t>
            </a:r>
            <a:r>
              <a:rPr>
                <a:solidFill>
                  <a:schemeClr val="accent5">
                    <a:hueOff val="101205"/>
                    <a:satOff val="-13598"/>
                    <a:lumOff val="23877"/>
                  </a:schemeClr>
                </a:solidFill>
              </a:rPr>
              <a:t>Do</a:t>
            </a:r>
          </a:p>
          <a:p>
            <a:pPr algn="l">
              <a:defRPr sz="5000"/>
            </a:pPr>
            <a:r>
              <a:t>    i = i + 1</a:t>
            </a:r>
          </a:p>
          <a:p>
            <a:pPr algn="l">
              <a:defRPr sz="5000"/>
            </a:pPr>
            <a:r>
              <a:t>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title"/>
          </p:nvPr>
        </p:nvSpPr>
        <p:spPr>
          <a:prstGeom prst="rect">
            <a:avLst/>
          </a:prstGeom>
        </p:spPr>
        <p:txBody>
          <a:bodyPr/>
          <a:lstStyle/>
          <a:p>
            <a:pPr/>
            <a:r>
              <a:t>Big-O Examples</a:t>
            </a:r>
          </a:p>
        </p:txBody>
      </p:sp>
      <p:sp>
        <p:nvSpPr>
          <p:cNvPr id="194" name="Shape 194"/>
          <p:cNvSpPr/>
          <p:nvPr/>
        </p:nvSpPr>
        <p:spPr>
          <a:xfrm>
            <a:off x="446564" y="5222561"/>
            <a:ext cx="5848834" cy="304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5000"/>
            </a:pPr>
            <a:r>
              <a:t>i := 0</a:t>
            </a:r>
          </a:p>
          <a:p>
            <a:pPr algn="l">
              <a:defRPr sz="5000"/>
            </a:pPr>
            <a:r>
              <a:rPr>
                <a:solidFill>
                  <a:schemeClr val="accent5">
                    <a:hueOff val="101205"/>
                    <a:satOff val="-13598"/>
                    <a:lumOff val="23877"/>
                  </a:schemeClr>
                </a:solidFill>
              </a:rPr>
              <a:t>While</a:t>
            </a:r>
            <a:r>
              <a:t> i &lt; n </a:t>
            </a:r>
            <a:r>
              <a:rPr>
                <a:solidFill>
                  <a:schemeClr val="accent5">
                    <a:hueOff val="101205"/>
                    <a:satOff val="-13598"/>
                    <a:lumOff val="23877"/>
                  </a:schemeClr>
                </a:solidFill>
              </a:rPr>
              <a:t>Do</a:t>
            </a:r>
          </a:p>
          <a:p>
            <a:pPr algn="l">
              <a:defRPr sz="5000"/>
            </a:pPr>
            <a:r>
              <a:t>    i = i + 1</a:t>
            </a:r>
          </a:p>
          <a:p>
            <a:pPr algn="l">
              <a:defRPr sz="5000"/>
            </a:pPr>
            <a:r>
              <a:t>   </a:t>
            </a:r>
          </a:p>
        </p:txBody>
      </p:sp>
      <p:sp>
        <p:nvSpPr>
          <p:cNvPr id="195" name="Shape 195"/>
          <p:cNvSpPr/>
          <p:nvPr/>
        </p:nvSpPr>
        <p:spPr>
          <a:xfrm>
            <a:off x="924805" y="3312420"/>
            <a:ext cx="11155190"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800"/>
            </a:pPr>
            <a:r>
              <a:t>The following run in </a:t>
            </a:r>
            <a:r>
              <a:rPr u="sng"/>
              <a:t>linear</a:t>
            </a:r>
            <a:r>
              <a:t> time: </a:t>
            </a:r>
            <a:r>
              <a:rPr b="1">
                <a:solidFill>
                  <a:schemeClr val="accent4">
                    <a:hueOff val="102361"/>
                    <a:satOff val="14118"/>
                    <a:lumOff val="10675"/>
                  </a:schemeClr>
                </a:solidFill>
              </a:rPr>
              <a:t>O(n)</a:t>
            </a:r>
          </a:p>
        </p:txBody>
      </p:sp>
      <p:sp>
        <p:nvSpPr>
          <p:cNvPr id="196" name="Shape 196"/>
          <p:cNvSpPr/>
          <p:nvPr/>
        </p:nvSpPr>
        <p:spPr>
          <a:xfrm>
            <a:off x="7217402" y="5222561"/>
            <a:ext cx="5848834" cy="304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5000"/>
            </a:pPr>
            <a:r>
              <a:t>i := 0</a:t>
            </a:r>
          </a:p>
          <a:p>
            <a:pPr algn="l">
              <a:defRPr sz="5000"/>
            </a:pPr>
            <a:r>
              <a:rPr>
                <a:solidFill>
                  <a:schemeClr val="accent5">
                    <a:hueOff val="101205"/>
                    <a:satOff val="-13598"/>
                    <a:lumOff val="23877"/>
                  </a:schemeClr>
                </a:solidFill>
              </a:rPr>
              <a:t>While</a:t>
            </a:r>
            <a:r>
              <a:t> i &lt; n </a:t>
            </a:r>
            <a:r>
              <a:rPr>
                <a:solidFill>
                  <a:schemeClr val="accent5">
                    <a:hueOff val="101205"/>
                    <a:satOff val="-13598"/>
                    <a:lumOff val="23877"/>
                  </a:schemeClr>
                </a:solidFill>
              </a:rPr>
              <a:t>Do</a:t>
            </a:r>
          </a:p>
          <a:p>
            <a:pPr algn="l">
              <a:defRPr sz="5000"/>
            </a:pPr>
            <a:r>
              <a:t>    i = i + 3</a:t>
            </a:r>
          </a:p>
          <a:p>
            <a:pPr algn="l">
              <a:defRPr sz="5000"/>
            </a:pPr>
            <a:r>
              <a:t>   </a:t>
            </a:r>
          </a:p>
        </p:txBody>
      </p:sp>
      <p:sp>
        <p:nvSpPr>
          <p:cNvPr id="197" name="Shape 197"/>
          <p:cNvSpPr/>
          <p:nvPr/>
        </p:nvSpPr>
        <p:spPr>
          <a:xfrm>
            <a:off x="1387027" y="7980867"/>
            <a:ext cx="3967908"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f(n) = n</a:t>
            </a:r>
          </a:p>
          <a:p>
            <a:pPr/>
            <a:r>
              <a:t>O(f(n)) = </a:t>
            </a:r>
            <a:r>
              <a:rPr b="1">
                <a:solidFill>
                  <a:schemeClr val="accent4">
                    <a:hueOff val="102361"/>
                    <a:satOff val="14118"/>
                    <a:lumOff val="10675"/>
                  </a:schemeClr>
                </a:solidFill>
              </a:rPr>
              <a:t>O(n)</a:t>
            </a:r>
          </a:p>
        </p:txBody>
      </p:sp>
      <p:sp>
        <p:nvSpPr>
          <p:cNvPr id="198" name="Shape 198"/>
          <p:cNvSpPr/>
          <p:nvPr/>
        </p:nvSpPr>
        <p:spPr>
          <a:xfrm>
            <a:off x="8157865" y="7980867"/>
            <a:ext cx="3967908"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f(n) = n/3</a:t>
            </a:r>
          </a:p>
          <a:p>
            <a:pPr/>
            <a:r>
              <a:t>O(f(n)) = </a:t>
            </a:r>
            <a:r>
              <a:rPr b="1">
                <a:solidFill>
                  <a:schemeClr val="accent4">
                    <a:hueOff val="102361"/>
                    <a:satOff val="14118"/>
                    <a:lumOff val="10675"/>
                  </a:schemeClr>
                </a:solidFill>
              </a:rPr>
              <a:t>O(n)</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202"/>
          <p:cNvSpPr/>
          <p:nvPr>
            <p:ph type="title"/>
          </p:nvPr>
        </p:nvSpPr>
        <p:spPr>
          <a:prstGeom prst="rect">
            <a:avLst/>
          </a:prstGeom>
        </p:spPr>
        <p:txBody>
          <a:bodyPr/>
          <a:lstStyle/>
          <a:p>
            <a:pPr/>
            <a:r>
              <a:t>Big-O Examples</a:t>
            </a:r>
          </a:p>
        </p:txBody>
      </p:sp>
      <p:sp>
        <p:nvSpPr>
          <p:cNvPr id="203" name="Shape 203"/>
          <p:cNvSpPr/>
          <p:nvPr/>
        </p:nvSpPr>
        <p:spPr>
          <a:xfrm>
            <a:off x="1464280" y="4508500"/>
            <a:ext cx="8922545"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For</a:t>
            </a:r>
            <a:r>
              <a:t> (i := 0 ; i &lt; n; i = i + 1)</a:t>
            </a:r>
          </a:p>
          <a:p>
            <a:pPr algn="l"/>
            <a:r>
              <a:t>   </a:t>
            </a:r>
          </a:p>
        </p:txBody>
      </p:sp>
      <p:sp>
        <p:nvSpPr>
          <p:cNvPr id="204" name="Shape 204"/>
          <p:cNvSpPr/>
          <p:nvPr/>
        </p:nvSpPr>
        <p:spPr>
          <a:xfrm>
            <a:off x="2617975" y="5141360"/>
            <a:ext cx="8922545"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rPr>
                <a:solidFill>
                  <a:schemeClr val="accent5">
                    <a:hueOff val="101205"/>
                    <a:satOff val="-13598"/>
                    <a:lumOff val="23877"/>
                  </a:schemeClr>
                </a:solidFill>
              </a:rPr>
              <a:t>F</a:t>
            </a:r>
            <a:r>
              <a:rPr b="1">
                <a:solidFill>
                  <a:schemeClr val="accent5">
                    <a:hueOff val="101205"/>
                    <a:satOff val="-13598"/>
                    <a:lumOff val="23877"/>
                  </a:schemeClr>
                </a:solidFill>
              </a:rPr>
              <a:t>or</a:t>
            </a:r>
            <a:r>
              <a:t> (j := 0 ; j &lt; n; j = j + 1)</a:t>
            </a:r>
          </a:p>
          <a:p>
            <a:pPr algn="l"/>
            <a:r>
              <a:t>   </a:t>
            </a:r>
          </a:p>
        </p:txBody>
      </p:sp>
      <p:sp>
        <p:nvSpPr>
          <p:cNvPr id="205" name="Shape 205"/>
          <p:cNvSpPr/>
          <p:nvPr/>
        </p:nvSpPr>
        <p:spPr>
          <a:xfrm>
            <a:off x="1464280" y="7423243"/>
            <a:ext cx="8922545"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For</a:t>
            </a:r>
            <a:r>
              <a:t> (i := 0 ; i &lt; n; i = i + 1)</a:t>
            </a:r>
          </a:p>
          <a:p>
            <a:pPr algn="l"/>
            <a:r>
              <a:t>   </a:t>
            </a:r>
          </a:p>
        </p:txBody>
      </p:sp>
      <p:sp>
        <p:nvSpPr>
          <p:cNvPr id="206" name="Shape 206"/>
          <p:cNvSpPr/>
          <p:nvPr/>
        </p:nvSpPr>
        <p:spPr>
          <a:xfrm>
            <a:off x="2617975" y="8109043"/>
            <a:ext cx="8922545"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For</a:t>
            </a:r>
            <a:r>
              <a:t> (j := i ; j &lt; n; j = j + 1)</a:t>
            </a:r>
          </a:p>
          <a:p>
            <a:pPr algn="l"/>
            <a:r>
              <a:t>   </a:t>
            </a:r>
          </a:p>
        </p:txBody>
      </p:sp>
      <p:sp>
        <p:nvSpPr>
          <p:cNvPr id="207" name="Shape 207"/>
          <p:cNvSpPr/>
          <p:nvPr/>
        </p:nvSpPr>
        <p:spPr>
          <a:xfrm>
            <a:off x="114324" y="2050956"/>
            <a:ext cx="12776151"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Both of the following run in quadratic time. </a:t>
            </a:r>
          </a:p>
          <a:p>
            <a:pPr/>
            <a:r>
              <a:t>The first may be obvious since </a:t>
            </a:r>
            <a:r>
              <a:rPr i="1"/>
              <a:t>n</a:t>
            </a:r>
            <a:r>
              <a:t> work done</a:t>
            </a:r>
          </a:p>
          <a:p>
            <a:pPr/>
            <a:r>
              <a:rPr i="1"/>
              <a:t>n</a:t>
            </a:r>
            <a:r>
              <a:t> times is </a:t>
            </a:r>
            <a:r>
              <a:rPr i="1"/>
              <a:t>n*n</a:t>
            </a:r>
            <a:r>
              <a:t> = </a:t>
            </a:r>
            <a:r>
              <a:rPr b="1">
                <a:solidFill>
                  <a:schemeClr val="accent4">
                    <a:hueOff val="102361"/>
                    <a:satOff val="14118"/>
                    <a:lumOff val="10675"/>
                  </a:schemeClr>
                </a:solidFill>
              </a:rPr>
              <a:t>O(n</a:t>
            </a:r>
            <a:r>
              <a:rPr b="1" baseline="31999">
                <a:solidFill>
                  <a:schemeClr val="accent4">
                    <a:hueOff val="102361"/>
                    <a:satOff val="14118"/>
                    <a:lumOff val="10675"/>
                  </a:schemeClr>
                </a:solidFill>
              </a:rPr>
              <a:t>2</a:t>
            </a:r>
            <a:r>
              <a:rPr b="1">
                <a:solidFill>
                  <a:schemeClr val="accent4">
                    <a:hueOff val="102361"/>
                    <a:satOff val="14118"/>
                    <a:lumOff val="10675"/>
                  </a:schemeClr>
                </a:solidFill>
              </a:rPr>
              <a:t>)</a:t>
            </a:r>
            <a:r>
              <a:t>, but what about the second one?</a:t>
            </a:r>
          </a:p>
        </p:txBody>
      </p:sp>
      <p:sp>
        <p:nvSpPr>
          <p:cNvPr id="208" name="Shape 208"/>
          <p:cNvSpPr/>
          <p:nvPr/>
        </p:nvSpPr>
        <p:spPr>
          <a:xfrm>
            <a:off x="5396987" y="8746449"/>
            <a:ext cx="534419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replaced 0 with i</a:t>
            </a:r>
          </a:p>
        </p:txBody>
      </p:sp>
      <p:sp>
        <p:nvSpPr>
          <p:cNvPr id="209" name="Shape 209"/>
          <p:cNvSpPr/>
          <p:nvPr/>
        </p:nvSpPr>
        <p:spPr>
          <a:xfrm>
            <a:off x="2132880" y="6179753"/>
            <a:ext cx="873904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f(n) = n*n = n</a:t>
            </a:r>
            <a:r>
              <a:rPr baseline="31999"/>
              <a:t>2</a:t>
            </a:r>
            <a:r>
              <a:t>, O(f(n)) = </a:t>
            </a:r>
            <a:r>
              <a:rPr b="1">
                <a:solidFill>
                  <a:schemeClr val="accent4">
                    <a:hueOff val="102361"/>
                    <a:satOff val="14118"/>
                    <a:lumOff val="10675"/>
                  </a:schemeClr>
                </a:solidFill>
              </a:rPr>
              <a:t>O(n</a:t>
            </a:r>
            <a:r>
              <a:rPr b="1" baseline="31999">
                <a:solidFill>
                  <a:schemeClr val="accent4">
                    <a:hueOff val="102361"/>
                    <a:satOff val="14118"/>
                    <a:lumOff val="10675"/>
                  </a:schemeClr>
                </a:solidFill>
              </a:rPr>
              <a:t>2</a:t>
            </a:r>
            <a:r>
              <a:rPr b="1">
                <a:solidFill>
                  <a:schemeClr val="accent4">
                    <a:hueOff val="102361"/>
                    <a:satOff val="14118"/>
                    <a:lumOff val="10675"/>
                  </a:schemeClr>
                </a:solidFill>
              </a:rPr>
              <a:t>)</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ph type="title"/>
          </p:nvPr>
        </p:nvSpPr>
        <p:spPr>
          <a:prstGeom prst="rect">
            <a:avLst/>
          </a:prstGeom>
        </p:spPr>
        <p:txBody>
          <a:bodyPr/>
          <a:lstStyle/>
          <a:p>
            <a:pPr/>
            <a:r>
              <a:t>Big-O Examples</a:t>
            </a:r>
          </a:p>
        </p:txBody>
      </p:sp>
      <p:sp>
        <p:nvSpPr>
          <p:cNvPr id="212" name="Shape 212"/>
          <p:cNvSpPr/>
          <p:nvPr/>
        </p:nvSpPr>
        <p:spPr>
          <a:xfrm>
            <a:off x="585607" y="2284796"/>
            <a:ext cx="11833586" cy="467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100"/>
            </a:pPr>
            <a:r>
              <a:t>For a moment just focus on the second loop.</a:t>
            </a:r>
          </a:p>
          <a:p>
            <a:pPr>
              <a:defRPr sz="3100"/>
            </a:pPr>
            <a:r>
              <a:t>Since </a:t>
            </a:r>
            <a:r>
              <a:rPr i="1"/>
              <a:t>i</a:t>
            </a:r>
            <a:r>
              <a:t> goes from [0,n) the amount of looping</a:t>
            </a:r>
          </a:p>
          <a:p>
            <a:pPr>
              <a:defRPr sz="3100"/>
            </a:pPr>
            <a:r>
              <a:t>done is directly determined by what </a:t>
            </a:r>
            <a:r>
              <a:rPr i="1"/>
              <a:t>i</a:t>
            </a:r>
            <a:r>
              <a:t> is.</a:t>
            </a:r>
          </a:p>
          <a:p>
            <a:pPr>
              <a:defRPr sz="3100"/>
            </a:pPr>
            <a:r>
              <a:t>Remark that if </a:t>
            </a:r>
            <a:r>
              <a:rPr b="1" i="1"/>
              <a:t>i=0</a:t>
            </a:r>
            <a:r>
              <a:t>, we do </a:t>
            </a:r>
            <a:r>
              <a:rPr i="1"/>
              <a:t>n</a:t>
            </a:r>
            <a:r>
              <a:t> work, if </a:t>
            </a:r>
            <a:r>
              <a:rPr i="1"/>
              <a:t>i=1</a:t>
            </a:r>
            <a:r>
              <a:t>, we do </a:t>
            </a:r>
            <a:r>
              <a:rPr i="1"/>
              <a:t>n-1</a:t>
            </a:r>
            <a:r>
              <a:t> work, if </a:t>
            </a:r>
            <a:r>
              <a:rPr i="1"/>
              <a:t>i=2</a:t>
            </a:r>
            <a:r>
              <a:t>, we do </a:t>
            </a:r>
            <a:r>
              <a:rPr i="1"/>
              <a:t>n-2</a:t>
            </a:r>
            <a:r>
              <a:t> work, etc…</a:t>
            </a:r>
          </a:p>
          <a:p>
            <a:pPr>
              <a:defRPr sz="3100"/>
            </a:pPr>
          </a:p>
          <a:p>
            <a:pPr>
              <a:defRPr sz="3100"/>
            </a:pPr>
            <a:r>
              <a:t>So the question then becomes what is:</a:t>
            </a:r>
          </a:p>
          <a:p>
            <a:pPr>
              <a:defRPr sz="3100"/>
            </a:pPr>
            <a:r>
              <a:rPr i="1"/>
              <a:t>(n) + (n-1) + (n-2) + (n-3) + … + 3 + 2 + 1</a:t>
            </a:r>
            <a:r>
              <a:t>?</a:t>
            </a:r>
          </a:p>
          <a:p>
            <a:pPr>
              <a:defRPr sz="3100"/>
            </a:pPr>
            <a:r>
              <a:t>Remarkably this turns out to be </a:t>
            </a:r>
            <a:r>
              <a:rPr i="1"/>
              <a:t>n(n+1)/2</a:t>
            </a:r>
            <a:r>
              <a:t>, so</a:t>
            </a:r>
          </a:p>
          <a:p>
            <a:pPr>
              <a:defRPr sz="3100"/>
            </a:pPr>
            <a:r>
              <a:t>O(n(n+1)/2) = O(n</a:t>
            </a:r>
            <a:r>
              <a:rPr baseline="31999"/>
              <a:t>2</a:t>
            </a:r>
            <a:r>
              <a:t>/2 + n/2) = </a:t>
            </a:r>
            <a:r>
              <a:rPr b="1">
                <a:solidFill>
                  <a:schemeClr val="accent4">
                    <a:hueOff val="102361"/>
                    <a:satOff val="14118"/>
                    <a:lumOff val="10675"/>
                  </a:schemeClr>
                </a:solidFill>
              </a:rPr>
              <a:t>O(n</a:t>
            </a:r>
            <a:r>
              <a:rPr b="1" baseline="31999">
                <a:solidFill>
                  <a:schemeClr val="accent4">
                    <a:hueOff val="102361"/>
                    <a:satOff val="14118"/>
                    <a:lumOff val="10675"/>
                  </a:schemeClr>
                </a:solidFill>
              </a:rPr>
              <a:t>2</a:t>
            </a:r>
            <a:r>
              <a:rPr b="1">
                <a:solidFill>
                  <a:schemeClr val="accent4">
                    <a:hueOff val="102361"/>
                    <a:satOff val="14118"/>
                    <a:lumOff val="10675"/>
                  </a:schemeClr>
                </a:solidFill>
              </a:rPr>
              <a:t>)</a:t>
            </a:r>
          </a:p>
        </p:txBody>
      </p:sp>
      <p:sp>
        <p:nvSpPr>
          <p:cNvPr id="213" name="Shape 213"/>
          <p:cNvSpPr/>
          <p:nvPr/>
        </p:nvSpPr>
        <p:spPr>
          <a:xfrm>
            <a:off x="1464280" y="7461343"/>
            <a:ext cx="8922545"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For</a:t>
            </a:r>
            <a:r>
              <a:t> (i := 0 ; i &lt; n; i = i + 1)</a:t>
            </a:r>
          </a:p>
          <a:p>
            <a:pPr algn="l"/>
            <a:r>
              <a:t>   </a:t>
            </a:r>
          </a:p>
        </p:txBody>
      </p:sp>
      <p:sp>
        <p:nvSpPr>
          <p:cNvPr id="214" name="Shape 214"/>
          <p:cNvSpPr/>
          <p:nvPr/>
        </p:nvSpPr>
        <p:spPr>
          <a:xfrm>
            <a:off x="2617975" y="8109043"/>
            <a:ext cx="8922545"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For</a:t>
            </a:r>
            <a:r>
              <a:t> (j := i ; j &lt; n; j = j + 1)</a:t>
            </a:r>
          </a:p>
          <a:p>
            <a:pPr algn="l"/>
            <a:r>
              <a:t>   </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Shape 216"/>
          <p:cNvSpPr/>
          <p:nvPr>
            <p:ph type="title"/>
          </p:nvPr>
        </p:nvSpPr>
        <p:spPr>
          <a:prstGeom prst="rect">
            <a:avLst/>
          </a:prstGeom>
        </p:spPr>
        <p:txBody>
          <a:bodyPr/>
          <a:lstStyle/>
          <a:p>
            <a:pPr/>
            <a:r>
              <a:t>Big-O Examples</a:t>
            </a:r>
          </a:p>
        </p:txBody>
      </p:sp>
      <p:sp>
        <p:nvSpPr>
          <p:cNvPr id="217" name="Shape 217"/>
          <p:cNvSpPr/>
          <p:nvPr/>
        </p:nvSpPr>
        <p:spPr>
          <a:xfrm>
            <a:off x="585607" y="2280626"/>
            <a:ext cx="11833586" cy="193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100"/>
            </a:lvl1pPr>
          </a:lstStyle>
          <a:p>
            <a:pPr/>
            <a:r>
              <a:t>Suppose we have a sorted array and we want to find the index of a particular value in the array, if it exists. What is the time complexity of the following algorithm?</a:t>
            </a:r>
          </a:p>
        </p:txBody>
      </p:sp>
      <p:sp>
        <p:nvSpPr>
          <p:cNvPr id="218" name="Shape 218"/>
          <p:cNvSpPr/>
          <p:nvPr/>
        </p:nvSpPr>
        <p:spPr>
          <a:xfrm>
            <a:off x="1728045" y="4395082"/>
            <a:ext cx="10665843" cy="4991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000"/>
            </a:pPr>
            <a:r>
              <a:t>low  := 0</a:t>
            </a:r>
          </a:p>
          <a:p>
            <a:pPr algn="l">
              <a:defRPr sz="3000"/>
            </a:pPr>
            <a:r>
              <a:t>high := n-1</a:t>
            </a:r>
          </a:p>
          <a:p>
            <a:pPr algn="l">
              <a:defRPr sz="3000"/>
            </a:pPr>
            <a:r>
              <a:rPr b="1">
                <a:solidFill>
                  <a:schemeClr val="accent5">
                    <a:hueOff val="101205"/>
                    <a:satOff val="-13598"/>
                    <a:lumOff val="23877"/>
                  </a:schemeClr>
                </a:solidFill>
              </a:rPr>
              <a:t>While</a:t>
            </a:r>
            <a:r>
              <a:t> low &lt;= high </a:t>
            </a:r>
            <a:r>
              <a:rPr b="1">
                <a:solidFill>
                  <a:schemeClr val="accent5">
                    <a:hueOff val="101205"/>
                    <a:satOff val="-13598"/>
                    <a:lumOff val="23877"/>
                  </a:schemeClr>
                </a:solidFill>
              </a:rPr>
              <a:t>Do</a:t>
            </a:r>
          </a:p>
          <a:p>
            <a:pPr algn="l">
              <a:defRPr sz="3000"/>
            </a:pPr>
          </a:p>
          <a:p>
            <a:pPr algn="l">
              <a:defRPr sz="3000"/>
            </a:pPr>
            <a:r>
              <a:t>    mid := (low + high) / 2</a:t>
            </a:r>
          </a:p>
          <a:p>
            <a:pPr algn="l">
              <a:defRPr sz="3000"/>
            </a:pPr>
          </a:p>
          <a:p>
            <a:pPr algn="l">
              <a:defRPr sz="3000"/>
            </a:pPr>
            <a:r>
              <a:t>    </a:t>
            </a:r>
            <a:r>
              <a:rPr b="1">
                <a:solidFill>
                  <a:schemeClr val="accent5">
                    <a:hueOff val="101205"/>
                    <a:satOff val="-13598"/>
                    <a:lumOff val="23877"/>
                  </a:schemeClr>
                </a:solidFill>
              </a:rPr>
              <a:t>If</a:t>
            </a:r>
            <a:r>
              <a:t> array[mid] == value: </a:t>
            </a:r>
            <a:r>
              <a:rPr b="1">
                <a:solidFill>
                  <a:schemeClr val="accent5">
                    <a:hueOff val="101205"/>
                    <a:satOff val="-13598"/>
                    <a:lumOff val="23877"/>
                  </a:schemeClr>
                </a:solidFill>
              </a:rPr>
              <a:t>return</a:t>
            </a:r>
            <a:r>
              <a:t> mid</a:t>
            </a:r>
          </a:p>
          <a:p>
            <a:pPr algn="l">
              <a:defRPr sz="3000"/>
            </a:pPr>
            <a:r>
              <a:t>    </a:t>
            </a:r>
            <a:r>
              <a:rPr b="1">
                <a:solidFill>
                  <a:schemeClr val="accent5">
                    <a:hueOff val="101205"/>
                    <a:satOff val="-13598"/>
                    <a:lumOff val="23877"/>
                  </a:schemeClr>
                </a:solidFill>
              </a:rPr>
              <a:t>Else If</a:t>
            </a:r>
            <a:r>
              <a:t> array[mid] &lt; value: lo = mid + 1 </a:t>
            </a:r>
          </a:p>
          <a:p>
            <a:pPr algn="l">
              <a:defRPr sz="3000"/>
            </a:pPr>
            <a:r>
              <a:t>    </a:t>
            </a:r>
            <a:r>
              <a:rPr b="1">
                <a:solidFill>
                  <a:schemeClr val="accent5">
                    <a:hueOff val="101205"/>
                    <a:satOff val="-13598"/>
                    <a:lumOff val="23877"/>
                  </a:schemeClr>
                </a:solidFill>
              </a:rPr>
              <a:t>Else If</a:t>
            </a:r>
            <a:r>
              <a:t> array[mid] &gt; value: hi = mid - 1</a:t>
            </a:r>
          </a:p>
          <a:p>
            <a:pPr algn="l">
              <a:defRPr sz="3000"/>
            </a:pPr>
          </a:p>
          <a:p>
            <a:pPr algn="l">
              <a:defRPr sz="3000"/>
            </a:pPr>
            <a:r>
              <a:rPr b="1">
                <a:solidFill>
                  <a:schemeClr val="accent5">
                    <a:hueOff val="101205"/>
                    <a:satOff val="-13598"/>
                    <a:lumOff val="23877"/>
                  </a:schemeClr>
                </a:solidFill>
              </a:rPr>
              <a:t>return</a:t>
            </a:r>
            <a:r>
              <a:t> -1 </a:t>
            </a:r>
            <a:r>
              <a:rPr b="1">
                <a:solidFill>
                  <a:schemeClr val="accent2"/>
                </a:solidFill>
              </a:rPr>
              <a:t>// Value not found</a:t>
            </a:r>
          </a:p>
        </p:txBody>
      </p:sp>
      <p:sp>
        <p:nvSpPr>
          <p:cNvPr id="219" name="Shape 219"/>
          <p:cNvSpPr/>
          <p:nvPr/>
        </p:nvSpPr>
        <p:spPr>
          <a:xfrm>
            <a:off x="6262299" y="4597400"/>
            <a:ext cx="6435031"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100"/>
            </a:pPr>
            <a:r>
              <a:t>Ans: O(log</a:t>
            </a:r>
            <a:r>
              <a:rPr baseline="-5999"/>
              <a:t>2</a:t>
            </a:r>
            <a:r>
              <a:t>(n)) = </a:t>
            </a:r>
            <a:r>
              <a:rPr b="1">
                <a:solidFill>
                  <a:schemeClr val="accent4">
                    <a:hueOff val="102361"/>
                    <a:satOff val="14118"/>
                    <a:lumOff val="10675"/>
                  </a:schemeClr>
                </a:solidFill>
              </a:rPr>
              <a:t>O(log(n))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9" grpId="1"/>
    </p:bldLst>
  </p:timing>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ph type="title"/>
          </p:nvPr>
        </p:nvSpPr>
        <p:spPr>
          <a:prstGeom prst="rect">
            <a:avLst/>
          </a:prstGeom>
        </p:spPr>
        <p:txBody>
          <a:bodyPr/>
          <a:lstStyle/>
          <a:p>
            <a:pPr/>
            <a:r>
              <a:t>Big-O Examples</a:t>
            </a:r>
          </a:p>
        </p:txBody>
      </p:sp>
      <p:sp>
        <p:nvSpPr>
          <p:cNvPr id="224" name="Shape 224"/>
          <p:cNvSpPr/>
          <p:nvPr/>
        </p:nvSpPr>
        <p:spPr>
          <a:xfrm>
            <a:off x="2928069" y="2214185"/>
            <a:ext cx="6536979" cy="594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i := 0</a:t>
            </a:r>
          </a:p>
          <a:p>
            <a:pPr algn="l">
              <a:defRPr sz="4000"/>
            </a:pPr>
            <a:r>
              <a:rPr>
                <a:solidFill>
                  <a:schemeClr val="accent5">
                    <a:hueOff val="101205"/>
                    <a:satOff val="-13598"/>
                    <a:lumOff val="23877"/>
                  </a:schemeClr>
                </a:solidFill>
              </a:rPr>
              <a:t>While</a:t>
            </a:r>
            <a:r>
              <a:t> i &lt; n </a:t>
            </a:r>
            <a:r>
              <a:rPr>
                <a:solidFill>
                  <a:schemeClr val="accent5">
                    <a:hueOff val="101205"/>
                    <a:satOff val="-13598"/>
                    <a:lumOff val="23877"/>
                  </a:schemeClr>
                </a:solidFill>
              </a:rPr>
              <a:t>Do</a:t>
            </a:r>
          </a:p>
          <a:p>
            <a:pPr algn="l">
              <a:defRPr sz="4000"/>
            </a:pPr>
            <a:r>
              <a:t>    j = 0</a:t>
            </a:r>
          </a:p>
          <a:p>
            <a:pPr algn="l">
              <a:defRPr sz="4000"/>
            </a:pPr>
            <a:r>
              <a:t>    </a:t>
            </a:r>
            <a:r>
              <a:rPr>
                <a:solidFill>
                  <a:schemeClr val="accent5">
                    <a:hueOff val="101205"/>
                    <a:satOff val="-13598"/>
                    <a:lumOff val="23877"/>
                  </a:schemeClr>
                </a:solidFill>
              </a:rPr>
              <a:t>While</a:t>
            </a:r>
            <a:r>
              <a:t> j &lt; 3*n </a:t>
            </a:r>
            <a:r>
              <a:rPr>
                <a:solidFill>
                  <a:schemeClr val="accent5">
                    <a:hueOff val="101205"/>
                    <a:satOff val="-13598"/>
                    <a:lumOff val="23877"/>
                  </a:schemeClr>
                </a:solidFill>
              </a:rPr>
              <a:t>Do</a:t>
            </a:r>
            <a:endParaRPr>
              <a:solidFill>
                <a:schemeClr val="accent5">
                  <a:hueOff val="101205"/>
                  <a:satOff val="-13598"/>
                  <a:lumOff val="23877"/>
                </a:schemeClr>
              </a:solidFill>
            </a:endParaRPr>
          </a:p>
          <a:p>
            <a:pPr algn="l">
              <a:defRPr sz="4000"/>
            </a:pPr>
            <a:r>
              <a:rPr>
                <a:solidFill>
                  <a:schemeClr val="accent5">
                    <a:hueOff val="101205"/>
                    <a:satOff val="-13598"/>
                    <a:lumOff val="23877"/>
                  </a:schemeClr>
                </a:solidFill>
              </a:rPr>
              <a:t>       </a:t>
            </a:r>
            <a:r>
              <a:t>j = j + 1</a:t>
            </a:r>
          </a:p>
          <a:p>
            <a:pPr algn="l">
              <a:defRPr sz="4000"/>
            </a:pPr>
            <a:r>
              <a:t>    j = 0</a:t>
            </a:r>
          </a:p>
          <a:p>
            <a:pPr algn="l">
              <a:defRPr sz="4000"/>
            </a:pPr>
            <a:r>
              <a:t>    </a:t>
            </a:r>
            <a:r>
              <a:rPr>
                <a:solidFill>
                  <a:schemeClr val="accent5">
                    <a:hueOff val="101205"/>
                    <a:satOff val="-13598"/>
                    <a:lumOff val="23877"/>
                  </a:schemeClr>
                </a:solidFill>
              </a:rPr>
              <a:t>While</a:t>
            </a:r>
            <a:r>
              <a:t> j &lt; 2*n </a:t>
            </a:r>
            <a:r>
              <a:rPr>
                <a:solidFill>
                  <a:schemeClr val="accent5">
                    <a:hueOff val="101205"/>
                    <a:satOff val="-13598"/>
                    <a:lumOff val="23877"/>
                  </a:schemeClr>
                </a:solidFill>
              </a:rPr>
              <a:t>Do</a:t>
            </a:r>
            <a:endParaRPr>
              <a:solidFill>
                <a:schemeClr val="accent5">
                  <a:hueOff val="101205"/>
                  <a:satOff val="-13598"/>
                  <a:lumOff val="23877"/>
                </a:schemeClr>
              </a:solidFill>
            </a:endParaRPr>
          </a:p>
          <a:p>
            <a:pPr algn="l">
              <a:defRPr sz="4000"/>
            </a:pPr>
            <a:r>
              <a:rPr>
                <a:solidFill>
                  <a:schemeClr val="accent5">
                    <a:hueOff val="101205"/>
                    <a:satOff val="-13598"/>
                    <a:lumOff val="23877"/>
                  </a:schemeClr>
                </a:solidFill>
              </a:rPr>
              <a:t>       </a:t>
            </a:r>
            <a:r>
              <a:t>j = j + 1</a:t>
            </a:r>
          </a:p>
          <a:p>
            <a:pPr algn="l">
              <a:defRPr sz="4000"/>
            </a:pPr>
            <a:r>
              <a:t>    i = i + 1</a:t>
            </a:r>
          </a:p>
          <a:p>
            <a:pPr algn="l">
              <a:defRPr sz="4000"/>
            </a:pPr>
            <a:r>
              <a:t>   </a:t>
            </a:r>
          </a:p>
        </p:txBody>
      </p:sp>
      <p:sp>
        <p:nvSpPr>
          <p:cNvPr id="225" name="Shape 225"/>
          <p:cNvSpPr/>
          <p:nvPr/>
        </p:nvSpPr>
        <p:spPr>
          <a:xfrm>
            <a:off x="2775148" y="7960333"/>
            <a:ext cx="745450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f(n) = n * (3n + 2n) = 5n</a:t>
            </a:r>
            <a:r>
              <a:rPr baseline="31999"/>
              <a:t>2</a:t>
            </a:r>
          </a:p>
          <a:p>
            <a:pPr/>
            <a:r>
              <a:t>O(f(n)) = </a:t>
            </a:r>
            <a:r>
              <a:rPr b="1">
                <a:solidFill>
                  <a:schemeClr val="accent4">
                    <a:hueOff val="102361"/>
                    <a:satOff val="14118"/>
                    <a:lumOff val="10675"/>
                  </a:schemeClr>
                </a:solidFill>
              </a:rPr>
              <a:t>O(n</a:t>
            </a:r>
            <a:r>
              <a:rPr b="1" baseline="31999">
                <a:solidFill>
                  <a:schemeClr val="accent4">
                    <a:hueOff val="102361"/>
                    <a:satOff val="14118"/>
                    <a:lumOff val="10675"/>
                  </a:schemeClr>
                </a:solidFill>
              </a:rPr>
              <a:t>2</a:t>
            </a:r>
            <a:r>
              <a:rPr b="1">
                <a:solidFill>
                  <a:schemeClr val="accent4">
                    <a:hueOff val="102361"/>
                    <a:satOff val="14118"/>
                    <a:lumOff val="10675"/>
                  </a:schemeClr>
                </a:solidFill>
              </a:rP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5" grpId="1"/>
    </p:bld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prstGeom prst="rect">
            <a:avLst/>
          </a:prstGeom>
        </p:spPr>
        <p:txBody>
          <a:bodyPr/>
          <a:lstStyle>
            <a:lvl1pPr>
              <a:defRPr b="1"/>
            </a:lvl1pPr>
          </a:lstStyle>
          <a:p>
            <a:pPr/>
            <a:r>
              <a:t>Outline</a:t>
            </a:r>
          </a:p>
        </p:txBody>
      </p:sp>
      <p:sp>
        <p:nvSpPr>
          <p:cNvPr id="125" name="Shape 125"/>
          <p:cNvSpPr/>
          <p:nvPr>
            <p:ph type="body" idx="1"/>
          </p:nvPr>
        </p:nvSpPr>
        <p:spPr>
          <a:xfrm>
            <a:off x="952500" y="1721660"/>
            <a:ext cx="11099800" cy="7695079"/>
          </a:xfrm>
          <a:prstGeom prst="rect">
            <a:avLst/>
          </a:prstGeom>
        </p:spPr>
        <p:txBody>
          <a:bodyPr/>
          <a:lstStyle/>
          <a:p>
            <a:pPr marL="360045" indent="-360045" defTabSz="473201">
              <a:spcBef>
                <a:spcPts val="3200"/>
              </a:spcBef>
              <a:defRPr sz="3807"/>
            </a:pPr>
            <a:r>
              <a:t>Discussion</a:t>
            </a:r>
          </a:p>
          <a:p>
            <a:pPr lvl="1" marL="805363" indent="-445318" defTabSz="473201">
              <a:spcBef>
                <a:spcPts val="3200"/>
              </a:spcBef>
              <a:defRPr sz="3807"/>
            </a:pPr>
            <a:r>
              <a:t>What is a Data Structure?</a:t>
            </a:r>
          </a:p>
          <a:p>
            <a:pPr lvl="1" marL="805363" indent="-445318" defTabSz="473201">
              <a:spcBef>
                <a:spcPts val="3200"/>
              </a:spcBef>
              <a:defRPr sz="3807"/>
            </a:pPr>
            <a:r>
              <a:t>Why do we want data structures?</a:t>
            </a:r>
          </a:p>
          <a:p>
            <a:pPr marL="360045" indent="-360045" defTabSz="473201">
              <a:spcBef>
                <a:spcPts val="3200"/>
              </a:spcBef>
              <a:defRPr sz="3807"/>
            </a:pPr>
            <a:r>
              <a:t>Abstract Data Type (ADT) vs. Data Structure</a:t>
            </a:r>
          </a:p>
          <a:p>
            <a:pPr lvl="1" marL="720090" indent="-360045" defTabSz="473201">
              <a:spcBef>
                <a:spcPts val="3200"/>
              </a:spcBef>
              <a:defRPr sz="3807"/>
            </a:pPr>
            <a:r>
              <a:t>Concrete examples</a:t>
            </a:r>
          </a:p>
          <a:p>
            <a:pPr marL="360045" indent="-360045" defTabSz="473201">
              <a:spcBef>
                <a:spcPts val="3200"/>
              </a:spcBef>
              <a:defRPr sz="3807"/>
            </a:pPr>
            <a:r>
              <a:t>Introduction to Big-O notation and  computational complexity</a:t>
            </a:r>
          </a:p>
          <a:p>
            <a:pPr lvl="1" marL="720090" indent="-360045" defTabSz="473201">
              <a:spcBef>
                <a:spcPts val="3200"/>
              </a:spcBef>
              <a:defRPr sz="3807"/>
            </a:pPr>
            <a:r>
              <a:t>Lots and lots of examples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 name="Shape 229"/>
          <p:cNvSpPr/>
          <p:nvPr>
            <p:ph type="title"/>
          </p:nvPr>
        </p:nvSpPr>
        <p:spPr>
          <a:prstGeom prst="rect">
            <a:avLst/>
          </a:prstGeom>
        </p:spPr>
        <p:txBody>
          <a:bodyPr/>
          <a:lstStyle/>
          <a:p>
            <a:pPr/>
            <a:r>
              <a:t>Big-O Examples</a:t>
            </a:r>
          </a:p>
        </p:txBody>
      </p:sp>
      <p:sp>
        <p:nvSpPr>
          <p:cNvPr id="230" name="Shape 230"/>
          <p:cNvSpPr/>
          <p:nvPr/>
        </p:nvSpPr>
        <p:spPr>
          <a:xfrm>
            <a:off x="2928069" y="2214185"/>
            <a:ext cx="7148662" cy="594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i := 0</a:t>
            </a:r>
          </a:p>
          <a:p>
            <a:pPr algn="l">
              <a:defRPr sz="4000"/>
            </a:pPr>
            <a:r>
              <a:rPr>
                <a:solidFill>
                  <a:schemeClr val="accent5">
                    <a:hueOff val="101205"/>
                    <a:satOff val="-13598"/>
                    <a:lumOff val="23877"/>
                  </a:schemeClr>
                </a:solidFill>
              </a:rPr>
              <a:t>While</a:t>
            </a:r>
            <a:r>
              <a:t> i &lt; 3 * n </a:t>
            </a:r>
            <a:r>
              <a:rPr>
                <a:solidFill>
                  <a:schemeClr val="accent5">
                    <a:hueOff val="101205"/>
                    <a:satOff val="-13598"/>
                    <a:lumOff val="23877"/>
                  </a:schemeClr>
                </a:solidFill>
              </a:rPr>
              <a:t>Do</a:t>
            </a:r>
          </a:p>
          <a:p>
            <a:pPr algn="l">
              <a:defRPr sz="4000"/>
            </a:pPr>
            <a:r>
              <a:t>    j := 10</a:t>
            </a:r>
          </a:p>
          <a:p>
            <a:pPr algn="l">
              <a:defRPr sz="4000"/>
            </a:pPr>
            <a:r>
              <a:t>    </a:t>
            </a:r>
            <a:r>
              <a:rPr>
                <a:solidFill>
                  <a:schemeClr val="accent5">
                    <a:hueOff val="101205"/>
                    <a:satOff val="-13598"/>
                    <a:lumOff val="23877"/>
                  </a:schemeClr>
                </a:solidFill>
              </a:rPr>
              <a:t>While</a:t>
            </a:r>
            <a:r>
              <a:t> j &lt;= 50 </a:t>
            </a:r>
            <a:r>
              <a:rPr>
                <a:solidFill>
                  <a:schemeClr val="accent5">
                    <a:hueOff val="101205"/>
                    <a:satOff val="-13598"/>
                    <a:lumOff val="23877"/>
                  </a:schemeClr>
                </a:solidFill>
              </a:rPr>
              <a:t>Do</a:t>
            </a:r>
            <a:endParaRPr>
              <a:solidFill>
                <a:schemeClr val="accent5">
                  <a:hueOff val="101205"/>
                  <a:satOff val="-13598"/>
                  <a:lumOff val="23877"/>
                </a:schemeClr>
              </a:solidFill>
            </a:endParaRPr>
          </a:p>
          <a:p>
            <a:pPr algn="l">
              <a:defRPr sz="4000"/>
            </a:pPr>
            <a:r>
              <a:rPr>
                <a:solidFill>
                  <a:schemeClr val="accent5">
                    <a:hueOff val="101205"/>
                    <a:satOff val="-13598"/>
                    <a:lumOff val="23877"/>
                  </a:schemeClr>
                </a:solidFill>
              </a:rPr>
              <a:t>       </a:t>
            </a:r>
            <a:r>
              <a:t>j = j + 1</a:t>
            </a:r>
          </a:p>
          <a:p>
            <a:pPr algn="l">
              <a:defRPr sz="4000"/>
            </a:pPr>
            <a:r>
              <a:t>    j = 0</a:t>
            </a:r>
          </a:p>
          <a:p>
            <a:pPr algn="l">
              <a:defRPr sz="4000"/>
            </a:pPr>
            <a:r>
              <a:t>    </a:t>
            </a:r>
            <a:r>
              <a:rPr>
                <a:solidFill>
                  <a:schemeClr val="accent5">
                    <a:hueOff val="101205"/>
                    <a:satOff val="-13598"/>
                    <a:lumOff val="23877"/>
                  </a:schemeClr>
                </a:solidFill>
              </a:rPr>
              <a:t>While</a:t>
            </a:r>
            <a:r>
              <a:t> j &lt; n*n*n </a:t>
            </a:r>
            <a:r>
              <a:rPr>
                <a:solidFill>
                  <a:schemeClr val="accent5">
                    <a:hueOff val="101205"/>
                    <a:satOff val="-13598"/>
                    <a:lumOff val="23877"/>
                  </a:schemeClr>
                </a:solidFill>
              </a:rPr>
              <a:t>Do</a:t>
            </a:r>
            <a:endParaRPr>
              <a:solidFill>
                <a:schemeClr val="accent5">
                  <a:hueOff val="101205"/>
                  <a:satOff val="-13598"/>
                  <a:lumOff val="23877"/>
                </a:schemeClr>
              </a:solidFill>
            </a:endParaRPr>
          </a:p>
          <a:p>
            <a:pPr algn="l">
              <a:defRPr sz="4000"/>
            </a:pPr>
            <a:r>
              <a:rPr>
                <a:solidFill>
                  <a:schemeClr val="accent5">
                    <a:hueOff val="101205"/>
                    <a:satOff val="-13598"/>
                    <a:lumOff val="23877"/>
                  </a:schemeClr>
                </a:solidFill>
              </a:rPr>
              <a:t>       </a:t>
            </a:r>
            <a:r>
              <a:t>j = j + 2</a:t>
            </a:r>
          </a:p>
          <a:p>
            <a:pPr algn="l">
              <a:defRPr sz="4000"/>
            </a:pPr>
            <a:r>
              <a:t>    i = i + 1</a:t>
            </a:r>
          </a:p>
          <a:p>
            <a:pPr algn="l">
              <a:defRPr sz="4000"/>
            </a:pPr>
            <a:r>
              <a:t>   </a:t>
            </a:r>
          </a:p>
        </p:txBody>
      </p:sp>
      <p:sp>
        <p:nvSpPr>
          <p:cNvPr id="231" name="Shape 231"/>
          <p:cNvSpPr/>
          <p:nvPr/>
        </p:nvSpPr>
        <p:spPr>
          <a:xfrm>
            <a:off x="1031850" y="7960333"/>
            <a:ext cx="10941100"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f(n) = 3n * (40 + n</a:t>
            </a:r>
            <a:r>
              <a:rPr baseline="31999"/>
              <a:t>3</a:t>
            </a:r>
            <a:r>
              <a:t>/2) = 3n/40 + 3n</a:t>
            </a:r>
            <a:r>
              <a:rPr baseline="31999"/>
              <a:t>4</a:t>
            </a:r>
            <a:r>
              <a:t>/2</a:t>
            </a:r>
          </a:p>
          <a:p>
            <a:pPr/>
            <a:r>
              <a:t>O(f(n)) = </a:t>
            </a:r>
            <a:r>
              <a:rPr b="1">
                <a:solidFill>
                  <a:schemeClr val="accent4">
                    <a:hueOff val="102361"/>
                    <a:satOff val="14118"/>
                    <a:lumOff val="10675"/>
                  </a:schemeClr>
                </a:solidFill>
              </a:rPr>
              <a:t>O(n</a:t>
            </a:r>
            <a:r>
              <a:rPr b="1" baseline="31999">
                <a:solidFill>
                  <a:schemeClr val="accent4">
                    <a:hueOff val="102361"/>
                    <a:satOff val="14118"/>
                    <a:lumOff val="10675"/>
                  </a:schemeClr>
                </a:solidFill>
              </a:rPr>
              <a:t>4</a:t>
            </a:r>
            <a:r>
              <a:rPr b="1">
                <a:solidFill>
                  <a:schemeClr val="accent4">
                    <a:hueOff val="102361"/>
                    <a:satOff val="14118"/>
                    <a:lumOff val="10675"/>
                  </a:schemeClr>
                </a:solidFill>
              </a:rP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1" grpId="1"/>
    </p:bldLst>
  </p:timing>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Shape 235"/>
          <p:cNvSpPr/>
          <p:nvPr>
            <p:ph type="title"/>
          </p:nvPr>
        </p:nvSpPr>
        <p:spPr>
          <a:prstGeom prst="rect">
            <a:avLst/>
          </a:prstGeom>
        </p:spPr>
        <p:txBody>
          <a:bodyPr/>
          <a:lstStyle/>
          <a:p>
            <a:pPr/>
            <a:r>
              <a:t>Big-O Examples</a:t>
            </a:r>
          </a:p>
        </p:txBody>
      </p:sp>
      <p:sp>
        <p:nvSpPr>
          <p:cNvPr id="236" name="Shape 236"/>
          <p:cNvSpPr/>
          <p:nvPr/>
        </p:nvSpPr>
        <p:spPr>
          <a:xfrm>
            <a:off x="251953" y="3428933"/>
            <a:ext cx="12500894" cy="426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Finding all subsets of a set - </a:t>
            </a:r>
            <a:r>
              <a:rPr b="1">
                <a:solidFill>
                  <a:schemeClr val="accent4">
                    <a:hueOff val="102361"/>
                    <a:satOff val="14118"/>
                    <a:lumOff val="10675"/>
                  </a:schemeClr>
                </a:solidFill>
              </a:rPr>
              <a:t>O(2</a:t>
            </a:r>
            <a:r>
              <a:rPr b="1" baseline="31999">
                <a:solidFill>
                  <a:schemeClr val="accent4">
                    <a:hueOff val="102361"/>
                    <a:satOff val="14118"/>
                    <a:lumOff val="10675"/>
                  </a:schemeClr>
                </a:solidFill>
              </a:rPr>
              <a:t>n</a:t>
            </a:r>
            <a:r>
              <a:rPr b="1">
                <a:solidFill>
                  <a:schemeClr val="accent4">
                    <a:hueOff val="102361"/>
                    <a:satOff val="14118"/>
                    <a:lumOff val="10675"/>
                  </a:schemeClr>
                </a:solidFill>
              </a:rPr>
              <a:t>)</a:t>
            </a:r>
          </a:p>
          <a:p>
            <a:pPr/>
          </a:p>
          <a:p>
            <a:pPr/>
            <a:r>
              <a:t>Finding all permutations of a string - </a:t>
            </a:r>
            <a:r>
              <a:rPr b="1">
                <a:solidFill>
                  <a:schemeClr val="accent4">
                    <a:hueOff val="102361"/>
                    <a:satOff val="14118"/>
                    <a:lumOff val="10675"/>
                  </a:schemeClr>
                </a:solidFill>
              </a:rPr>
              <a:t>O(n!)</a:t>
            </a:r>
          </a:p>
          <a:p>
            <a:pPr/>
          </a:p>
          <a:p>
            <a:pPr/>
            <a:r>
              <a:t>Sorting using mergesort - </a:t>
            </a:r>
            <a:r>
              <a:rPr b="1">
                <a:solidFill>
                  <a:schemeClr val="accent4">
                    <a:hueOff val="102361"/>
                    <a:satOff val="14118"/>
                    <a:lumOff val="10675"/>
                  </a:schemeClr>
                </a:solidFill>
              </a:rPr>
              <a:t>O(nlog(n))</a:t>
            </a:r>
          </a:p>
          <a:p>
            <a:pPr/>
          </a:p>
          <a:p>
            <a:pPr/>
            <a:r>
              <a:t>Iterating over all the cells in a matrix of size n by m - </a:t>
            </a:r>
            <a:r>
              <a:rPr b="1">
                <a:solidFill>
                  <a:schemeClr val="accent4">
                    <a:hueOff val="102361"/>
                    <a:satOff val="14118"/>
                    <a:lumOff val="10675"/>
                  </a:schemeClr>
                </a:solidFill>
              </a:rPr>
              <a:t>O(nm)</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 name="Shape 238"/>
          <p:cNvSpPr/>
          <p:nvPr>
            <p:ph type="title"/>
          </p:nvPr>
        </p:nvSpPr>
        <p:spPr>
          <a:xfrm>
            <a:off x="952500" y="266700"/>
            <a:ext cx="11099800" cy="2159000"/>
          </a:xfrm>
          <a:prstGeom prst="rect">
            <a:avLst/>
          </a:prstGeom>
        </p:spPr>
        <p:txBody>
          <a:bodyPr/>
          <a:lstStyle/>
          <a:p>
            <a:pPr/>
            <a:r>
              <a:t>Contact Info</a:t>
            </a:r>
          </a:p>
        </p:txBody>
      </p:sp>
      <p:sp>
        <p:nvSpPr>
          <p:cNvPr id="239" name="Shape 239"/>
          <p:cNvSpPr/>
          <p:nvPr/>
        </p:nvSpPr>
        <p:spPr>
          <a:xfrm>
            <a:off x="527211" y="2749549"/>
            <a:ext cx="11950378"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Have any questions or comments?</a:t>
            </a:r>
          </a:p>
          <a:p>
            <a:pPr/>
          </a:p>
          <a:p>
            <a:pPr/>
            <a:r>
              <a:t>Leave a comment or shoot me an email and I will get back to you when I have time :)</a:t>
            </a:r>
          </a:p>
        </p:txBody>
      </p:sp>
      <p:sp>
        <p:nvSpPr>
          <p:cNvPr id="240" name="Shape 240"/>
          <p:cNvSpPr/>
          <p:nvPr/>
        </p:nvSpPr>
        <p:spPr>
          <a:xfrm>
            <a:off x="802468" y="5981700"/>
            <a:ext cx="1139986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Email: </a:t>
            </a:r>
            <a:r>
              <a:rPr>
                <a:hlinkClick r:id="rId2" invalidUrl="" action="" tgtFrame="" tooltip="" history="1" highlightClick="0" endSnd="0"/>
              </a:rPr>
              <a:t>william.alexandre.fiset@gmail.com</a:t>
            </a:r>
          </a:p>
          <a:p>
            <a:pPr/>
            <a:r>
              <a:t>Website: </a:t>
            </a:r>
            <a:r>
              <a:rPr u="sng">
                <a:hlinkClick r:id="rId3" invalidUrl="" action="" tgtFrame="" tooltip="" history="1" highlightClick="0" endSnd="0"/>
              </a:rPr>
              <a:t>www.williamfiset.com</a:t>
            </a:r>
          </a:p>
        </p:txBody>
      </p:sp>
      <p:sp>
        <p:nvSpPr>
          <p:cNvPr id="241" name="Shape 241"/>
          <p:cNvSpPr/>
          <p:nvPr/>
        </p:nvSpPr>
        <p:spPr>
          <a:xfrm>
            <a:off x="466923" y="8705850"/>
            <a:ext cx="12070954"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1800"/>
            </a:lvl1pPr>
          </a:lstStyle>
          <a:p>
            <a:pPr/>
            <a:r>
              <a:t>NOTE: Please do NOT contact me via any social media outlets such as FB, G+, Skype … And especially do not contact me to tell me you need help with your HW or want to become the next Steve Jobs.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ph type="title"/>
          </p:nvPr>
        </p:nvSpPr>
        <p:spPr>
          <a:xfrm>
            <a:off x="952500" y="3797300"/>
            <a:ext cx="11099800" cy="2159000"/>
          </a:xfrm>
          <a:prstGeom prst="rect">
            <a:avLst/>
          </a:prstGeom>
        </p:spPr>
        <p:txBody>
          <a:bodyPr/>
          <a:lstStyle>
            <a:lvl1pPr>
              <a:defRPr b="1" sz="11000"/>
            </a:lvl1pPr>
          </a:lstStyle>
          <a:p>
            <a:pPr/>
            <a:r>
              <a:t>Discussion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title"/>
          </p:nvPr>
        </p:nvSpPr>
        <p:spPr>
          <a:prstGeom prst="rect">
            <a:avLst/>
          </a:prstGeom>
        </p:spPr>
        <p:txBody>
          <a:bodyPr/>
          <a:lstStyle/>
          <a:p>
            <a:pPr defTabSz="508254">
              <a:defRPr sz="6960"/>
            </a:pPr>
            <a:r>
              <a:t>What is a </a:t>
            </a:r>
            <a:r>
              <a:t>Data Structure</a:t>
            </a:r>
            <a:r>
              <a:t>?</a:t>
            </a:r>
          </a:p>
        </p:txBody>
      </p:sp>
      <p:sp>
        <p:nvSpPr>
          <p:cNvPr id="132" name="Shape 132"/>
          <p:cNvSpPr/>
          <p:nvPr/>
        </p:nvSpPr>
        <p:spPr>
          <a:xfrm>
            <a:off x="448683" y="3892550"/>
            <a:ext cx="12107433" cy="1968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200"/>
            </a:lvl1pPr>
          </a:lstStyle>
          <a:p>
            <a:pPr/>
            <a:r>
              <a:t>A Data Structure (DS) is a way of organizing data so that it can be used effectively.</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title"/>
          </p:nvPr>
        </p:nvSpPr>
        <p:spPr>
          <a:prstGeom prst="rect">
            <a:avLst/>
          </a:prstGeom>
        </p:spPr>
        <p:txBody>
          <a:bodyPr/>
          <a:lstStyle>
            <a:lvl1pPr defTabSz="508254">
              <a:defRPr sz="6960"/>
            </a:lvl1pPr>
          </a:lstStyle>
          <a:p>
            <a:pPr/>
            <a:r>
              <a:t>Why do we want Data Structures?</a:t>
            </a:r>
          </a:p>
        </p:txBody>
      </p:sp>
      <p:sp>
        <p:nvSpPr>
          <p:cNvPr id="137" name="Shape 137"/>
          <p:cNvSpPr/>
          <p:nvPr/>
        </p:nvSpPr>
        <p:spPr>
          <a:xfrm>
            <a:off x="952500" y="3660634"/>
            <a:ext cx="11501847" cy="374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1) They are essential ingredients in  creating fast and powerful algorithms.</a:t>
            </a:r>
          </a:p>
          <a:p>
            <a:pPr algn="l"/>
          </a:p>
          <a:p>
            <a:pPr algn="l"/>
            <a:r>
              <a:t>2) They help to manage and organize data.</a:t>
            </a:r>
          </a:p>
          <a:p>
            <a:pPr algn="l"/>
          </a:p>
          <a:p>
            <a:pPr algn="l"/>
            <a:r>
              <a:t>3) They make code cleaner and easier to understand (IMHO).</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title"/>
          </p:nvPr>
        </p:nvSpPr>
        <p:spPr>
          <a:xfrm>
            <a:off x="534044" y="2763837"/>
            <a:ext cx="11936711" cy="3738563"/>
          </a:xfrm>
          <a:prstGeom prst="rect">
            <a:avLst/>
          </a:prstGeom>
        </p:spPr>
        <p:txBody>
          <a:bodyPr/>
          <a:lstStyle>
            <a:lvl1pPr defTabSz="455675">
              <a:defRPr b="1" sz="8580"/>
            </a:lvl1pPr>
          </a:lstStyle>
          <a:p>
            <a:pPr/>
            <a:r>
              <a:t>Abstract Data Type vs. Data Structure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title"/>
          </p:nvPr>
        </p:nvSpPr>
        <p:spPr>
          <a:prstGeom prst="rect">
            <a:avLst/>
          </a:prstGeom>
        </p:spPr>
        <p:txBody>
          <a:bodyPr/>
          <a:lstStyle>
            <a:lvl1pPr defTabSz="578358">
              <a:defRPr sz="7919"/>
            </a:lvl1pPr>
          </a:lstStyle>
          <a:p>
            <a:pPr/>
            <a:r>
              <a:t>Abstract Data Type</a:t>
            </a:r>
          </a:p>
        </p:txBody>
      </p:sp>
      <p:sp>
        <p:nvSpPr>
          <p:cNvPr id="146" name="Shape 146"/>
          <p:cNvSpPr/>
          <p:nvPr/>
        </p:nvSpPr>
        <p:spPr>
          <a:xfrm>
            <a:off x="448683" y="3507082"/>
            <a:ext cx="12107433" cy="374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An Abstract Data Type (ADT) is an abstraction of a data structure, providing only the interface in which the data structure must adhere to. The interface does not give any specific details about how this should be implemented or in what programming language.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title"/>
          </p:nvPr>
        </p:nvSpPr>
        <p:spPr>
          <a:prstGeom prst="rect">
            <a:avLst/>
          </a:prstGeom>
        </p:spPr>
        <p:txBody>
          <a:bodyPr/>
          <a:lstStyle/>
          <a:p>
            <a:pPr/>
            <a:r>
              <a:t>Examples</a:t>
            </a:r>
          </a:p>
        </p:txBody>
      </p:sp>
      <p:graphicFrame>
        <p:nvGraphicFramePr>
          <p:cNvPr id="151" name="Table 151"/>
          <p:cNvGraphicFramePr/>
          <p:nvPr/>
        </p:nvGraphicFramePr>
        <p:xfrm>
          <a:off x="1139694" y="3088309"/>
          <a:ext cx="10738112" cy="639197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62705"/>
                <a:gridCol w="5362705"/>
              </a:tblGrid>
              <a:tr h="1594818">
                <a:tc>
                  <a:txBody>
                    <a:bodyPr/>
                    <a:lstStyle/>
                    <a:p>
                      <a:pPr defTabSz="914400">
                        <a:defRPr>
                          <a:solidFill>
                            <a:srgbClr val="000000"/>
                          </a:solidFill>
                        </a:defRPr>
                      </a:pPr>
                      <a:r>
                        <a:rPr sz="2800">
                          <a:solidFill>
                            <a:srgbClr val="FFFFFF"/>
                          </a:solidFill>
                          <a:latin typeface="+mj-lt"/>
                          <a:ea typeface="+mj-ea"/>
                          <a:cs typeface="+mj-cs"/>
                          <a:sym typeface="Menlo"/>
                        </a:rPr>
                        <a:t>List</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latin typeface="+mj-lt"/>
                          <a:ea typeface="+mj-ea"/>
                          <a:cs typeface="+mj-cs"/>
                          <a:sym typeface="Menlo"/>
                        </a:rPr>
                        <a:t>Static Array
Dynamic Array
Linked List</a:t>
                      </a:r>
                    </a:p>
                  </a:txBody>
                  <a:tcPr marL="50800" marR="50800" marT="50800" marB="50800" anchor="ctr" anchorCtr="0" horzOverflow="overflow">
                    <a:lnR w="12700">
                      <a:solidFill>
                        <a:srgbClr val="D6D6D6"/>
                      </a:solidFill>
                      <a:miter lim="400000"/>
                    </a:lnR>
                    <a:lnT w="12700">
                      <a:solidFill>
                        <a:srgbClr val="D6D6D6"/>
                      </a:solidFill>
                      <a:miter lim="400000"/>
                    </a:lnT>
                  </a:tcPr>
                </a:tc>
              </a:tr>
              <a:tr h="1594818">
                <a:tc>
                  <a:txBody>
                    <a:bodyPr/>
                    <a:lstStyle/>
                    <a:p>
                      <a:pPr defTabSz="914400">
                        <a:defRPr>
                          <a:solidFill>
                            <a:srgbClr val="000000"/>
                          </a:solidFill>
                        </a:defRPr>
                      </a:pPr>
                      <a:r>
                        <a:rPr sz="2800">
                          <a:solidFill>
                            <a:srgbClr val="FFFFFF"/>
                          </a:solidFill>
                          <a:latin typeface="+mj-lt"/>
                          <a:ea typeface="+mj-ea"/>
                          <a:cs typeface="+mj-cs"/>
                          <a:sym typeface="Menlo"/>
                        </a:rPr>
                        <a:t>Queue</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latin typeface="+mj-lt"/>
                          <a:ea typeface="+mj-ea"/>
                          <a:cs typeface="+mj-cs"/>
                          <a:sym typeface="Menlo"/>
                        </a:rPr>
                        <a:t>Linked List based Queue
Array based Queue
Stack based Queue</a:t>
                      </a:r>
                    </a:p>
                  </a:txBody>
                  <a:tcPr marL="50800" marR="50800" marT="50800" marB="50800" anchor="ctr" anchorCtr="0" horzOverflow="overflow">
                    <a:lnR w="12700">
                      <a:solidFill>
                        <a:srgbClr val="D6D6D6"/>
                      </a:solidFill>
                      <a:miter lim="400000"/>
                    </a:lnR>
                  </a:tcPr>
                </a:tc>
              </a:tr>
              <a:tr h="1594818">
                <a:tc>
                  <a:txBody>
                    <a:bodyPr/>
                    <a:lstStyle/>
                    <a:p>
                      <a:pPr defTabSz="914400">
                        <a:defRPr>
                          <a:solidFill>
                            <a:srgbClr val="000000"/>
                          </a:solidFill>
                        </a:defRPr>
                      </a:pPr>
                      <a:r>
                        <a:rPr sz="2800">
                          <a:solidFill>
                            <a:srgbClr val="FFFFFF"/>
                          </a:solidFill>
                          <a:latin typeface="+mj-lt"/>
                          <a:ea typeface="+mj-ea"/>
                          <a:cs typeface="+mj-cs"/>
                          <a:sym typeface="Menlo"/>
                        </a:rPr>
                        <a:t>Map</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latin typeface="+mj-lt"/>
                          <a:ea typeface="+mj-ea"/>
                          <a:cs typeface="+mj-cs"/>
                          <a:sym typeface="Menlo"/>
                        </a:rPr>
                        <a:t>Tree Map
Hash Map / Hash Table</a:t>
                      </a:r>
                    </a:p>
                  </a:txBody>
                  <a:tcPr marL="50800" marR="50800" marT="50800" marB="50800" anchor="ctr" anchorCtr="0" horzOverflow="overflow">
                    <a:lnR w="12700">
                      <a:solidFill>
                        <a:srgbClr val="D6D6D6"/>
                      </a:solidFill>
                      <a:miter lim="400000"/>
                    </a:lnR>
                  </a:tcPr>
                </a:tc>
              </a:tr>
              <a:tr h="1594818">
                <a:tc>
                  <a:txBody>
                    <a:bodyPr/>
                    <a:lstStyle/>
                    <a:p>
                      <a:pPr defTabSz="914400">
                        <a:defRPr>
                          <a:solidFill>
                            <a:srgbClr val="000000"/>
                          </a:solidFill>
                        </a:defRPr>
                      </a:pPr>
                      <a:r>
                        <a:rPr sz="2800">
                          <a:solidFill>
                            <a:srgbClr val="FFFFFF"/>
                          </a:solidFill>
                          <a:latin typeface="+mj-lt"/>
                          <a:ea typeface="+mj-ea"/>
                          <a:cs typeface="+mj-cs"/>
                          <a:sym typeface="Menlo"/>
                        </a:rPr>
                        <a:t>Vehicle</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latin typeface="+mj-lt"/>
                          <a:ea typeface="+mj-ea"/>
                          <a:cs typeface="+mj-cs"/>
                          <a:sym typeface="Menlo"/>
                        </a:rPr>
                        <a:t>Golf Cart
Bicycle
Smart Car</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52" name="Shape 152"/>
          <p:cNvSpPr/>
          <p:nvPr/>
        </p:nvSpPr>
        <p:spPr>
          <a:xfrm>
            <a:off x="2506920" y="2249836"/>
            <a:ext cx="314213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Abstraction</a:t>
            </a:r>
          </a:p>
        </p:txBody>
      </p:sp>
      <p:sp>
        <p:nvSpPr>
          <p:cNvPr id="153" name="Shape 153"/>
          <p:cNvSpPr/>
          <p:nvPr/>
        </p:nvSpPr>
        <p:spPr>
          <a:xfrm>
            <a:off x="7051210" y="2249836"/>
            <a:ext cx="396790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Implementation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ctrTitle"/>
          </p:nvPr>
        </p:nvSpPr>
        <p:spPr>
          <a:xfrm>
            <a:off x="237775" y="1970776"/>
            <a:ext cx="12529249" cy="5812048"/>
          </a:xfrm>
          <a:prstGeom prst="rect">
            <a:avLst/>
          </a:prstGeom>
        </p:spPr>
        <p:txBody>
          <a:bodyPr anchor="ctr"/>
          <a:lstStyle/>
          <a:p>
            <a:pPr>
              <a:defRPr b="1" sz="11000"/>
            </a:pPr>
            <a:r>
              <a:t>Computational</a:t>
            </a:r>
          </a:p>
          <a:p>
            <a:pPr>
              <a:defRPr b="1" sz="11000"/>
            </a:pPr>
            <a:r>
              <a:t>Complexity</a:t>
            </a:r>
          </a:p>
          <a:p>
            <a:pPr>
              <a:defRPr b="1" sz="11000"/>
            </a:pPr>
            <a:r>
              <a:t>Analysis</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