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ph type="sldImg"/>
          </p:nvPr>
        </p:nvSpPr>
        <p:spPr>
          <a:prstGeom prst="rect">
            <a:avLst/>
          </a:prstGeom>
        </p:spPr>
        <p:txBody>
          <a:bodyPr/>
          <a:lstStyle/>
          <a:p>
            <a:pPr/>
          </a:p>
        </p:txBody>
      </p:sp>
      <p:sp>
        <p:nvSpPr>
          <p:cNvPr id="123" name="Shape 123"/>
          <p:cNvSpPr/>
          <p:nvPr>
            <p:ph type="body" sz="quarter" idx="1"/>
          </p:nvPr>
        </p:nvSpPr>
        <p:spPr>
          <a:prstGeom prst="rect">
            <a:avLst/>
          </a:prstGeom>
        </p:spPr>
        <p:txBody>
          <a:bodyPr/>
          <a:lstStyle/>
          <a:p>
            <a:pPr/>
            <a:r>
              <a:t>Let’s talk about Arrays, probably the most used data structure, this is part 1 of 2 in the array videos. The reason the array is used so much is because it forms a fundamental building block for all other data structures, so we see it everywhere. With arrays and pointers alone i’m pretty sure you can construct just about any data structure.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1" name="Shape 351"/>
          <p:cNvSpPr/>
          <p:nvPr>
            <p:ph type="sldImg"/>
          </p:nvPr>
        </p:nvSpPr>
        <p:spPr>
          <a:prstGeom prst="rect">
            <a:avLst/>
          </a:prstGeom>
        </p:spPr>
        <p:txBody>
          <a:bodyPr/>
          <a:lstStyle/>
          <a:p>
            <a:pPr/>
          </a:p>
        </p:txBody>
      </p:sp>
      <p:sp>
        <p:nvSpPr>
          <p:cNvPr id="352" name="Shape 352"/>
          <p:cNvSpPr/>
          <p:nvPr>
            <p:ph type="body" sz="quarter" idx="1"/>
          </p:nvPr>
        </p:nvSpPr>
        <p:spPr>
          <a:prstGeom prst="rect">
            <a:avLst/>
          </a:prstGeom>
        </p:spPr>
        <p:txBody>
          <a:bodyPr/>
          <a:lstStyle/>
          <a:p>
            <a:pPr/>
            <a:r>
              <a:t>Alright time for to have a look at some source code! I implemented a dynamic array we can have a look at in some detail. Also, if you want the source code for the dynamic array in the next video have a look at the link to the code repo provided on this slide. I should also have provided a link in the description. Thanks for watching and see you in the next video!</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sldImg"/>
          </p:nvPr>
        </p:nvSpPr>
        <p:spPr>
          <a:prstGeom prst="rect">
            <a:avLst/>
          </a:prstGeom>
        </p:spPr>
        <p:txBody>
          <a:bodyPr/>
          <a:lstStyle/>
          <a:p>
            <a:pPr/>
          </a:p>
        </p:txBody>
      </p:sp>
      <p:sp>
        <p:nvSpPr>
          <p:cNvPr id="128" name="Shape 128"/>
          <p:cNvSpPr/>
          <p:nvPr>
            <p:ph type="body" sz="quarter" idx="1"/>
          </p:nvPr>
        </p:nvSpPr>
        <p:spPr>
          <a:prstGeom prst="rect">
            <a:avLst/>
          </a:prstGeom>
        </p:spPr>
        <p:txBody>
          <a:bodyPr/>
          <a:lstStyle/>
          <a:p>
            <a:pPr/>
            <a:r>
              <a:t>First we’re going to begin by having a discussion about arrays and answer some of the fundamental questions such as what, where and how are arrays used. Next I will explain the basic structure of the array and common operations we can do with them including how dynamic arrays work. Lastly we will go over some complexity analysis and look at some source code on how to construct a dynamic array using a static array.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Shape 135"/>
          <p:cNvSpPr/>
          <p:nvPr>
            <p:ph type="sldImg"/>
          </p:nvPr>
        </p:nvSpPr>
        <p:spPr>
          <a:prstGeom prst="rect">
            <a:avLst/>
          </a:prstGeom>
        </p:spPr>
        <p:txBody>
          <a:bodyPr/>
          <a:lstStyle/>
          <a:p>
            <a:pPr/>
          </a:p>
        </p:txBody>
      </p:sp>
      <p:sp>
        <p:nvSpPr>
          <p:cNvPr id="136" name="Shape 136"/>
          <p:cNvSpPr/>
          <p:nvPr>
            <p:ph type="body" sz="quarter" idx="1"/>
          </p:nvPr>
        </p:nvSpPr>
        <p:spPr>
          <a:prstGeom prst="rect">
            <a:avLst/>
          </a:prstGeom>
        </p:spPr>
        <p:txBody>
          <a:bodyPr/>
          <a:lstStyle/>
          <a:p>
            <a:pPr/>
            <a:r>
              <a:t>Read slide.</a:t>
            </a:r>
          </a:p>
          <a:p>
            <a:pPr/>
          </a:p>
          <a:p>
            <a:pPr/>
            <a:r>
              <a:t>Furthermore I would like to add that a static array is given as a contiguous chunk of memory meaning that the chunk of memory you got doesn’t look like a piece of swiss cheese with a bunch of holes and gaps.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Shape 140"/>
          <p:cNvSpPr/>
          <p:nvPr>
            <p:ph type="sldImg"/>
          </p:nvPr>
        </p:nvSpPr>
        <p:spPr>
          <a:prstGeom prst="rect">
            <a:avLst/>
          </a:prstGeom>
        </p:spPr>
        <p:txBody>
          <a:bodyPr/>
          <a:lstStyle/>
          <a:p>
            <a:pPr/>
          </a:p>
        </p:txBody>
      </p:sp>
      <p:sp>
        <p:nvSpPr>
          <p:cNvPr id="141" name="Shape 141"/>
          <p:cNvSpPr/>
          <p:nvPr>
            <p:ph type="body" sz="quarter" idx="1"/>
          </p:nvPr>
        </p:nvSpPr>
        <p:spPr>
          <a:prstGeom prst="rect">
            <a:avLst/>
          </a:prstGeom>
        </p:spPr>
        <p:txBody>
          <a:bodyPr/>
          <a:lstStyle/>
          <a:p>
            <a:pPr/>
            <a:r>
              <a:t>Arrays are used everywhere, absolutely everywhere it’s hard to make a program that doesn’t use them. Here are a few places arrays get used you may or may not have known.</a:t>
            </a:r>
          </a:p>
          <a:p>
            <a:pPr/>
          </a:p>
          <a:p>
            <a:pPr/>
            <a:r>
              <a:t>First is to temporarily store objects this is the most common thing we do with arrays</a:t>
            </a:r>
          </a:p>
          <a:p>
            <a:pPr/>
          </a:p>
          <a:p>
            <a:pPr/>
            <a:r>
              <a:t>Next is when we use arrays as buffers to store information from an input or an output stream. Suppose you have a really large file you need to process, but it cannot all fit in memory then you can use a buffer to read small chunks of the file one at a time.</a:t>
            </a:r>
          </a:p>
          <a:p>
            <a:pPr/>
          </a:p>
          <a:p>
            <a:pPr/>
            <a:r>
              <a:t>Arrays are also great as lookup tables because of their indexing property. This way it is easy to retrieve data from a lookup table if you know where everything it supposed to be and at what offset.</a:t>
            </a:r>
          </a:p>
          <a:p>
            <a:pPr/>
          </a:p>
          <a:p>
            <a:pPr/>
            <a:r>
              <a:t>Next, we can also use arrays as a workaround in a programming language that only allows one return value to return multiple values via a pointer or reference to an array.</a:t>
            </a:r>
          </a:p>
          <a:p>
            <a:pPr/>
          </a:p>
          <a:p>
            <a:pPr/>
            <a:r>
              <a:t>This last example is a bit more advanced but arrays are heavily used in a programming technique called dynamic programming with tabulation to cache already computed subproblems. A classic example is the knapsack problem or the coin change problem.</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 name="Shape 147"/>
          <p:cNvSpPr/>
          <p:nvPr>
            <p:ph type="sldImg"/>
          </p:nvPr>
        </p:nvSpPr>
        <p:spPr>
          <a:prstGeom prst="rect">
            <a:avLst/>
          </a:prstGeom>
        </p:spPr>
        <p:txBody>
          <a:bodyPr/>
          <a:lstStyle/>
          <a:p>
            <a:pPr/>
          </a:p>
        </p:txBody>
      </p:sp>
      <p:sp>
        <p:nvSpPr>
          <p:cNvPr id="148" name="Shape 148"/>
          <p:cNvSpPr/>
          <p:nvPr>
            <p:ph type="body" sz="quarter" idx="1"/>
          </p:nvPr>
        </p:nvSpPr>
        <p:spPr>
          <a:prstGeom prst="rect">
            <a:avLst/>
          </a:prstGeom>
        </p:spPr>
        <p:txBody>
          <a:bodyPr/>
          <a:lstStyle/>
          <a:p>
            <a:pPr/>
            <a:r>
              <a:t>Access time is constant for both the static and the dynamic array since arrays are indexable. </a:t>
            </a:r>
          </a:p>
          <a:p>
            <a:pPr/>
            <a:r>
              <a:t>Searching takes linear time because we have to traverse all the elements in the worse case.</a:t>
            </a:r>
          </a:p>
          <a:p>
            <a:pPr/>
          </a:p>
          <a:p>
            <a:pPr/>
            <a:r>
              <a:t>Inserting, Appending and deletion for static arrays does not make sense, you cannot make a static array larger or smaller.</a:t>
            </a:r>
          </a:p>
          <a:p>
            <a:pPr/>
          </a:p>
          <a:p>
            <a:pPr/>
            <a:r>
              <a:t>When Inserting with a dynamic array this operation is linear since potentially all elements will need to be shifted to the right if the element is being inserted at the beginning. I am assuming here that we are implementing a dynamic array using static arrays.</a:t>
            </a:r>
          </a:p>
          <a:p>
            <a:pPr/>
          </a:p>
          <a:p>
            <a:pPr/>
            <a:r>
              <a:t>Appending however, is constant time how strange no? When appending, we sometimes need to resize the internal static array, but this happens so rarely that appending becomes amortized constant time.</a:t>
            </a:r>
          </a:p>
          <a:p>
            <a:pPr/>
          </a:p>
          <a:p>
            <a:pPr/>
            <a:r>
              <a:t>Deletions are linear for the same reason that insertions are linear (you must shift elements over).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Shape 173"/>
          <p:cNvSpPr/>
          <p:nvPr>
            <p:ph type="sldImg"/>
          </p:nvPr>
        </p:nvSpPr>
        <p:spPr>
          <a:prstGeom prst="rect">
            <a:avLst/>
          </a:prstGeom>
        </p:spPr>
        <p:txBody>
          <a:bodyPr/>
          <a:lstStyle/>
          <a:p>
            <a:pPr/>
          </a:p>
        </p:txBody>
      </p:sp>
      <p:sp>
        <p:nvSpPr>
          <p:cNvPr id="174" name="Shape 174"/>
          <p:cNvSpPr/>
          <p:nvPr>
            <p:ph type="body" sz="quarter" idx="1"/>
          </p:nvPr>
        </p:nvSpPr>
        <p:spPr>
          <a:prstGeom prst="rect">
            <a:avLst/>
          </a:prstGeom>
        </p:spPr>
        <p:txBody>
          <a:bodyPr/>
          <a:lstStyle/>
          <a:p>
            <a:pPr/>
            <a:r>
              <a:t>Now if we look at A you can see that it contains the values 44,12,-5,17,6,0,3,9,100. Currently all the elements are district but this is not a requirement of an array. Also remark that the very first element 44 has index or position 0 in the array, not 1 this confuses so many intro computer science students you have no idea. The confusing part is that most if not all of mathematics is 1 based while computer science is 0 based and this causes a lot of confusion. But the worst of all is quantum computing. I did research one summer in Quantum computing during by undergrad and the field is an absolute mess. It tries to please mathematicians, computer scientists and physicists all at the same time and it just does not work well… Anyways back to arrays, I’ll save the quantum computing for later. I should also note that elements can be iterated over using a for each loop, which does not require you to explicitly reference indices, although the indexing is being done internally.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6" name="Shape 326"/>
          <p:cNvSpPr/>
          <p:nvPr>
            <p:ph type="sldImg"/>
          </p:nvPr>
        </p:nvSpPr>
        <p:spPr>
          <a:prstGeom prst="rect">
            <a:avLst/>
          </a:prstGeom>
        </p:spPr>
        <p:txBody>
          <a:bodyPr/>
          <a:lstStyle/>
          <a:p>
            <a:pPr/>
          </a:p>
        </p:txBody>
      </p:sp>
      <p:sp>
        <p:nvSpPr>
          <p:cNvPr id="327" name="Shape 327"/>
          <p:cNvSpPr/>
          <p:nvPr>
            <p:ph type="body" sz="quarter" idx="1"/>
          </p:nvPr>
        </p:nvSpPr>
        <p:spPr>
          <a:prstGeom prst="rect">
            <a:avLst/>
          </a:prstGeom>
        </p:spPr>
        <p:txBody>
          <a:bodyPr/>
          <a:lstStyle/>
          <a:p>
            <a:pPr/>
            <a:r>
              <a:t>The dynamic array can do all the similar get and set operations a static array can do, but unlike the static array the dynamic array can grow and shrink in size.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3" name="Shape 333"/>
          <p:cNvSpPr/>
          <p:nvPr>
            <p:ph type="sldImg"/>
          </p:nvPr>
        </p:nvSpPr>
        <p:spPr>
          <a:prstGeom prst="rect">
            <a:avLst/>
          </a:prstGeom>
        </p:spPr>
        <p:txBody>
          <a:bodyPr/>
          <a:lstStyle/>
          <a:p>
            <a:pPr/>
          </a:p>
        </p:txBody>
      </p:sp>
      <p:sp>
        <p:nvSpPr>
          <p:cNvPr id="334" name="Shape 334"/>
          <p:cNvSpPr/>
          <p:nvPr>
            <p:ph type="body" sz="quarter" idx="1"/>
          </p:nvPr>
        </p:nvSpPr>
        <p:spPr>
          <a:prstGeom prst="rect">
            <a:avLst/>
          </a:prstGeom>
        </p:spPr>
        <p:txBody>
          <a:bodyPr/>
          <a:lstStyle/>
          <a:p>
            <a:pPr/>
            <a:r>
              <a:t>Read Slide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5" name="Shape 345"/>
          <p:cNvSpPr/>
          <p:nvPr>
            <p:ph type="sldImg"/>
          </p:nvPr>
        </p:nvSpPr>
        <p:spPr>
          <a:prstGeom prst="rect">
            <a:avLst/>
          </a:prstGeom>
        </p:spPr>
        <p:txBody>
          <a:bodyPr/>
          <a:lstStyle/>
          <a:p>
            <a:pPr/>
          </a:p>
        </p:txBody>
      </p:sp>
      <p:sp>
        <p:nvSpPr>
          <p:cNvPr id="346" name="Shape 346"/>
          <p:cNvSpPr/>
          <p:nvPr>
            <p:ph type="body" sz="quarter" idx="1"/>
          </p:nvPr>
        </p:nvSpPr>
        <p:spPr>
          <a:prstGeom prst="rect">
            <a:avLst/>
          </a:prstGeom>
        </p:spPr>
        <p:txBody>
          <a:bodyPr/>
          <a:lstStyle/>
          <a:p>
            <a:pPr/>
            <a:r>
              <a:t>Read slide</a:t>
            </a:r>
          </a:p>
          <a:p>
            <a:pPr/>
          </a:p>
          <a:p>
            <a:pPr/>
            <a:r>
              <a:t>Then we begin by adding elements one at a time. First 7, then -9 and 3. Oops we cannot fit 3 in our current static array so let’s double the size, copy our new elements into this new static array and now we can add 3 because we have two additional slots. Let’s add 12, ok still doing good for now let’s add five, oh we need to resize again, so copy all the elements into the new larger array. Now let’s finish off by adding -6. </a:t>
            </a:r>
          </a:p>
          <a:p>
            <a:pPr/>
          </a:p>
          <a:p>
            <a:pPr/>
            <a:r>
              <a:t>In this example I decided to double the size, but we could also expand the new array size by factor of 1.5, by 3 or by 10 just not a number less than or equal to 1 and not 1.00001 either, something that will actually make some new cells. Also be mindful that too large expansions can easily lead to lots of wasted memory if those empty cells of the new static array are never used.</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Title Text</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i="1" sz="2400">
                <a:latin typeface="+mn-lt"/>
                <a:ea typeface="+mn-ea"/>
                <a:cs typeface="+mn-cs"/>
                <a:sym typeface="Helvetica Light"/>
              </a:defRPr>
            </a:lvl1pPr>
          </a:lstStyle>
          <a:p>
            <a:pPr/>
            <a:r>
              <a:t>–Johnny Appleseed</a:t>
            </a:r>
          </a:p>
        </p:txBody>
      </p:sp>
      <p:sp>
        <p:nvSpPr>
          <p:cNvPr id="94" name="Shape 94"/>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a:latin typeface="+mn-lt"/>
                <a:ea typeface="+mn-ea"/>
                <a:cs typeface="+mn-cs"/>
                <a:sym typeface="Helvetica Light"/>
              </a:defRPr>
            </a:lvl1pPr>
          </a:lstStyle>
          <a:p>
            <a:pPr/>
            <a:r>
              <a:t>“Type a quote here.” </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3175"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1619250" y="660400"/>
            <a:ext cx="9758016" cy="59055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lstStyle/>
          <a:p>
            <a:pPr/>
            <a:r>
              <a:t>Title Text</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6718299" y="638919"/>
            <a:ext cx="5325770" cy="8216901"/>
          </a:xfrm>
          <a:prstGeom prst="rect">
            <a:avLst/>
          </a:prstGeom>
        </p:spPr>
        <p:txBody>
          <a:bodyPr lIns="91439" tIns="45719" rIns="91439" bIns="45719" anchor="t">
            <a:noAutofit/>
          </a:bodyPr>
          <a:lstStyle/>
          <a:p>
            <a:pPr/>
          </a:p>
        </p:txBody>
      </p:sp>
      <p:sp>
        <p:nvSpPr>
          <p:cNvPr id="39" name="Shape 39"/>
          <p:cNvSpPr/>
          <p:nvPr>
            <p:ph type="title"/>
          </p:nvPr>
        </p:nvSpPr>
        <p:spPr>
          <a:xfrm>
            <a:off x="952500" y="635000"/>
            <a:ext cx="5334000" cy="3987800"/>
          </a:xfrm>
          <a:prstGeom prst="rect">
            <a:avLst/>
          </a:prstGeom>
        </p:spPr>
        <p:txBody>
          <a:bodyPr anchor="b"/>
          <a:lstStyle>
            <a:lvl1pPr>
              <a:defRPr sz="6000">
                <a:latin typeface="+mn-lt"/>
                <a:ea typeface="+mn-ea"/>
                <a:cs typeface="+mn-cs"/>
                <a:sym typeface="Helvetica Light"/>
              </a:defRPr>
            </a:lvl1pPr>
          </a:lstStyle>
          <a:p>
            <a:pPr/>
            <a:r>
              <a:t>Title Text</a:t>
            </a:r>
          </a:p>
        </p:txBody>
      </p:sp>
      <p:sp>
        <p:nvSpPr>
          <p:cNvPr id="40" name="Shape 40"/>
          <p:cNvSpPr/>
          <p:nvPr>
            <p:ph type="body" sz="quarter" idx="1"/>
          </p:nvPr>
        </p:nvSpPr>
        <p:spPr>
          <a:xfrm>
            <a:off x="952500" y="4762500"/>
            <a:ext cx="5334000" cy="41148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Title Text</a:t>
            </a:r>
          </a:p>
        </p:txBody>
      </p:sp>
      <p:sp>
        <p:nvSpPr>
          <p:cNvPr id="57" name="Shape 57"/>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Title Text</a:t>
            </a:r>
          </a:p>
        </p:txBody>
      </p:sp>
      <p:sp>
        <p:nvSpPr>
          <p:cNvPr id="67" name="Shape 67"/>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quarter" idx="13"/>
          </p:nvPr>
        </p:nvSpPr>
        <p:spPr>
          <a:xfrm>
            <a:off x="6731000" y="4965700"/>
            <a:ext cx="5334000" cy="3898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31000" y="635000"/>
            <a:ext cx="5334000" cy="3898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635000"/>
            <a:ext cx="5334000" cy="82296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Shape 2"/>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latin typeface="+mn-lt"/>
                <a:ea typeface="+mn-ea"/>
                <a:cs typeface="+mn-cs"/>
                <a:sym typeface="Helvetica Light"/>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github.com/williamfiset/data-structures" TargetMode="Externa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github.com/williamfiset/data-structures" TargetMode="Externa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ctrTitle"/>
          </p:nvPr>
        </p:nvSpPr>
        <p:spPr>
          <a:prstGeom prst="rect">
            <a:avLst/>
          </a:prstGeom>
        </p:spPr>
        <p:txBody>
          <a:bodyPr/>
          <a:lstStyle>
            <a:lvl1pPr defTabSz="560831">
              <a:defRPr b="1" sz="9600"/>
            </a:lvl1pPr>
          </a:lstStyle>
          <a:p>
            <a:pPr/>
            <a:r>
              <a:t>Static and Dynamic Arrays</a:t>
            </a:r>
          </a:p>
        </p:txBody>
      </p:sp>
      <p:sp>
        <p:nvSpPr>
          <p:cNvPr id="120" name="Shape 120"/>
          <p:cNvSpPr/>
          <p:nvPr>
            <p:ph type="subTitle" sz="quarter" idx="1"/>
          </p:nvPr>
        </p:nvSpPr>
        <p:spPr>
          <a:xfrm>
            <a:off x="1270000" y="6647588"/>
            <a:ext cx="10464800" cy="1130301"/>
          </a:xfrm>
          <a:prstGeom prst="rect">
            <a:avLst/>
          </a:prstGeom>
        </p:spPr>
        <p:txBody>
          <a:bodyPr/>
          <a:lstStyle>
            <a:lvl1pPr>
              <a:defRPr sz="4500"/>
            </a:lvl1pPr>
          </a:lstStyle>
          <a:p>
            <a:pPr/>
            <a:r>
              <a:t>William Fiset</a:t>
            </a:r>
          </a:p>
        </p:txBody>
      </p:sp>
      <p:sp>
        <p:nvSpPr>
          <p:cNvPr id="121" name="Shape 121"/>
          <p:cNvSpPr/>
          <p:nvPr/>
        </p:nvSpPr>
        <p:spPr>
          <a:xfrm>
            <a:off x="5344219" y="5482794"/>
            <a:ext cx="231636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Part 1/2</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1" name="Shape 241"/>
          <p:cNvSpPr/>
          <p:nvPr>
            <p:ph type="ctrTitle"/>
          </p:nvPr>
        </p:nvSpPr>
        <p:spPr>
          <a:xfrm>
            <a:off x="2373535" y="360461"/>
            <a:ext cx="8257730" cy="1468339"/>
          </a:xfrm>
          <a:prstGeom prst="rect">
            <a:avLst/>
          </a:prstGeom>
        </p:spPr>
        <p:txBody>
          <a:bodyPr anchor="ctr"/>
          <a:lstStyle/>
          <a:p>
            <a:pPr/>
            <a:r>
              <a:t>Static Array</a:t>
            </a:r>
          </a:p>
        </p:txBody>
      </p:sp>
      <p:sp>
        <p:nvSpPr>
          <p:cNvPr id="242" name="Shape 242"/>
          <p:cNvSpPr/>
          <p:nvPr/>
        </p:nvSpPr>
        <p:spPr>
          <a:xfrm>
            <a:off x="4597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3" name="Shape 243"/>
          <p:cNvSpPr/>
          <p:nvPr/>
        </p:nvSpPr>
        <p:spPr>
          <a:xfrm>
            <a:off x="5740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4" name="Shape 244"/>
          <p:cNvSpPr/>
          <p:nvPr/>
        </p:nvSpPr>
        <p:spPr>
          <a:xfrm>
            <a:off x="6883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5" name="Shape 245"/>
          <p:cNvSpPr/>
          <p:nvPr/>
        </p:nvSpPr>
        <p:spPr>
          <a:xfrm>
            <a:off x="8026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6" name="Shape 246"/>
          <p:cNvSpPr/>
          <p:nvPr/>
        </p:nvSpPr>
        <p:spPr>
          <a:xfrm>
            <a:off x="93090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7" name="Shape 247"/>
          <p:cNvSpPr/>
          <p:nvPr/>
        </p:nvSpPr>
        <p:spPr>
          <a:xfrm flipV="1">
            <a:off x="4591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8" name="Shape 248"/>
          <p:cNvSpPr/>
          <p:nvPr/>
        </p:nvSpPr>
        <p:spPr>
          <a:xfrm flipV="1">
            <a:off x="5734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9" name="Shape 249"/>
          <p:cNvSpPr/>
          <p:nvPr/>
        </p:nvSpPr>
        <p:spPr>
          <a:xfrm flipV="1">
            <a:off x="6877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50" name="Shape 250"/>
          <p:cNvSpPr/>
          <p:nvPr/>
        </p:nvSpPr>
        <p:spPr>
          <a:xfrm flipV="1">
            <a:off x="8020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51" name="Shape 251"/>
          <p:cNvSpPr/>
          <p:nvPr/>
        </p:nvSpPr>
        <p:spPr>
          <a:xfrm flipV="1">
            <a:off x="93027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52" name="Shape 252"/>
          <p:cNvSpPr/>
          <p:nvPr/>
        </p:nvSpPr>
        <p:spPr>
          <a:xfrm flipV="1">
            <a:off x="104457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53" name="Shape 253"/>
          <p:cNvSpPr/>
          <p:nvPr/>
        </p:nvSpPr>
        <p:spPr>
          <a:xfrm flipV="1">
            <a:off x="115887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54" name="Shape 254"/>
          <p:cNvSpPr/>
          <p:nvPr/>
        </p:nvSpPr>
        <p:spPr>
          <a:xfrm>
            <a:off x="104520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55" name="Shape 255"/>
          <p:cNvSpPr/>
          <p:nvPr/>
        </p:nvSpPr>
        <p:spPr>
          <a:xfrm>
            <a:off x="115950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aphicFrame>
        <p:nvGraphicFramePr>
          <p:cNvPr id="256" name="Table 256"/>
          <p:cNvGraphicFramePr/>
          <p:nvPr/>
        </p:nvGraphicFramePr>
        <p:xfrm>
          <a:off x="1718121" y="2176784"/>
          <a:ext cx="10470258" cy="1082032"/>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61950"/>
                <a:gridCol w="1161950"/>
                <a:gridCol w="1161950"/>
                <a:gridCol w="1161950"/>
                <a:gridCol w="1161950"/>
                <a:gridCol w="1161950"/>
                <a:gridCol w="1161950"/>
                <a:gridCol w="1161950"/>
                <a:gridCol w="1161950"/>
              </a:tblGrid>
              <a:tr h="1069330">
                <a:tc>
                  <a:txBody>
                    <a:bodyPr/>
                    <a:lstStyle/>
                    <a:p>
                      <a:pPr defTabSz="914400">
                        <a:defRPr>
                          <a:solidFill>
                            <a:srgbClr val="000000"/>
                          </a:solidFill>
                        </a:defRPr>
                      </a:pPr>
                      <a:r>
                        <a:rPr b="1" sz="4200">
                          <a:solidFill>
                            <a:srgbClr val="F2FB5C"/>
                          </a:solidFill>
                          <a:latin typeface="+mj-lt"/>
                          <a:ea typeface="+mj-ea"/>
                          <a:cs typeface="+mj-cs"/>
                          <a:sym typeface="Menlo"/>
                        </a:rPr>
                        <a:t>-1</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12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17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4200">
                          <a:solidFill>
                            <a:srgbClr val="F2FB5C"/>
                          </a:solidFill>
                          <a:latin typeface="+mj-lt"/>
                          <a:ea typeface="+mj-ea"/>
                          <a:cs typeface="+mj-cs"/>
                          <a:sym typeface="Menlo"/>
                        </a:rPr>
                        <a:t>18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100</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57" name="Table 257"/>
          <p:cNvGraphicFramePr/>
          <p:nvPr/>
        </p:nvGraphicFramePr>
        <p:xfrm>
          <a:off x="1718121" y="4081784"/>
          <a:ext cx="10470258" cy="1082032"/>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61950"/>
                <a:gridCol w="1161950"/>
                <a:gridCol w="1161950"/>
                <a:gridCol w="1161950"/>
                <a:gridCol w="1161950"/>
                <a:gridCol w="1161950"/>
                <a:gridCol w="1161950"/>
                <a:gridCol w="1161950"/>
                <a:gridCol w="1161950"/>
              </a:tblGrid>
              <a:tr h="1069330">
                <a:tc>
                  <a:txBody>
                    <a:bodyPr/>
                    <a:lstStyle/>
                    <a:p>
                      <a:pPr defTabSz="914400">
                        <a:defRPr>
                          <a:solidFill>
                            <a:srgbClr val="000000"/>
                          </a:solidFill>
                        </a:defRPr>
                      </a:pPr>
                      <a:r>
                        <a:rPr sz="4200">
                          <a:solidFill>
                            <a:srgbClr val="FFFFFF"/>
                          </a:solidFill>
                          <a:latin typeface="+mj-lt"/>
                          <a:ea typeface="+mj-ea"/>
                          <a:cs typeface="+mj-cs"/>
                          <a:sym typeface="Menlo"/>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8</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258" name="Shape 258"/>
          <p:cNvSpPr/>
          <p:nvPr/>
        </p:nvSpPr>
        <p:spPr>
          <a:xfrm>
            <a:off x="103013" y="2317749"/>
            <a:ext cx="1521174"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600"/>
            </a:lvl1pPr>
          </a:lstStyle>
          <a:p>
            <a:pPr/>
            <a:r>
              <a:t>A = </a:t>
            </a:r>
          </a:p>
        </p:txBody>
      </p:sp>
      <p:sp>
        <p:nvSpPr>
          <p:cNvPr id="259" name="Shape 259"/>
          <p:cNvSpPr/>
          <p:nvPr/>
        </p:nvSpPr>
        <p:spPr>
          <a:xfrm>
            <a:off x="2311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0" name="Shape 260"/>
          <p:cNvSpPr/>
          <p:nvPr/>
        </p:nvSpPr>
        <p:spPr>
          <a:xfrm>
            <a:off x="3454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1" name="Shape 261"/>
          <p:cNvSpPr/>
          <p:nvPr/>
        </p:nvSpPr>
        <p:spPr>
          <a:xfrm>
            <a:off x="4597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2" name="Shape 262"/>
          <p:cNvSpPr/>
          <p:nvPr/>
        </p:nvSpPr>
        <p:spPr>
          <a:xfrm>
            <a:off x="6883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3" name="Shape 263"/>
          <p:cNvSpPr/>
          <p:nvPr/>
        </p:nvSpPr>
        <p:spPr>
          <a:xfrm flipV="1">
            <a:off x="2305050"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4" name="Shape 264"/>
          <p:cNvSpPr/>
          <p:nvPr/>
        </p:nvSpPr>
        <p:spPr>
          <a:xfrm flipV="1">
            <a:off x="3448050"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5" name="Shape 265"/>
          <p:cNvSpPr/>
          <p:nvPr/>
        </p:nvSpPr>
        <p:spPr>
          <a:xfrm flipV="1">
            <a:off x="4591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6" name="Shape 266"/>
          <p:cNvSpPr/>
          <p:nvPr/>
        </p:nvSpPr>
        <p:spPr>
          <a:xfrm flipV="1">
            <a:off x="5734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7" name="Shape 267"/>
          <p:cNvSpPr/>
          <p:nvPr/>
        </p:nvSpPr>
        <p:spPr>
          <a:xfrm flipV="1">
            <a:off x="6877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8" name="Shape 268"/>
          <p:cNvSpPr/>
          <p:nvPr/>
        </p:nvSpPr>
        <p:spPr>
          <a:xfrm>
            <a:off x="1434690" y="5473776"/>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A[0] = 44</a:t>
            </a:r>
          </a:p>
        </p:txBody>
      </p:sp>
      <p:sp>
        <p:nvSpPr>
          <p:cNvPr id="269" name="Shape 269"/>
          <p:cNvSpPr/>
          <p:nvPr/>
        </p:nvSpPr>
        <p:spPr>
          <a:xfrm>
            <a:off x="1434690" y="6167038"/>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A[1] = 12</a:t>
            </a:r>
          </a:p>
        </p:txBody>
      </p:sp>
      <p:sp>
        <p:nvSpPr>
          <p:cNvPr id="270" name="Shape 270"/>
          <p:cNvSpPr/>
          <p:nvPr/>
        </p:nvSpPr>
        <p:spPr>
          <a:xfrm>
            <a:off x="1445319" y="6879784"/>
            <a:ext cx="231636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A[4] = 6</a:t>
            </a:r>
          </a:p>
        </p:txBody>
      </p:sp>
      <p:sp>
        <p:nvSpPr>
          <p:cNvPr id="271" name="Shape 271"/>
          <p:cNvSpPr/>
          <p:nvPr/>
        </p:nvSpPr>
        <p:spPr>
          <a:xfrm>
            <a:off x="1445319" y="7569430"/>
            <a:ext cx="231636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A[7] = 9</a:t>
            </a:r>
          </a:p>
        </p:txBody>
      </p:sp>
      <p:sp>
        <p:nvSpPr>
          <p:cNvPr id="272" name="Shape 272"/>
          <p:cNvSpPr/>
          <p:nvPr/>
        </p:nvSpPr>
        <p:spPr>
          <a:xfrm>
            <a:off x="6593533" y="5461076"/>
            <a:ext cx="286687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A[0] := -1</a:t>
            </a:r>
          </a:p>
        </p:txBody>
      </p:sp>
      <p:sp>
        <p:nvSpPr>
          <p:cNvPr id="273" name="Shape 273"/>
          <p:cNvSpPr/>
          <p:nvPr/>
        </p:nvSpPr>
        <p:spPr>
          <a:xfrm>
            <a:off x="6593533" y="6299276"/>
            <a:ext cx="286687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A[5] := 18</a:t>
            </a:r>
          </a:p>
        </p:txBody>
      </p:sp>
      <p:sp>
        <p:nvSpPr>
          <p:cNvPr id="274" name="Shape 274"/>
          <p:cNvSpPr/>
          <p:nvPr/>
        </p:nvSpPr>
        <p:spPr>
          <a:xfrm>
            <a:off x="1244464" y="8317388"/>
            <a:ext cx="8257730"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a:solidFill>
                  <a:schemeClr val="accent5">
                    <a:hueOff val="101205"/>
                    <a:satOff val="-13598"/>
                    <a:lumOff val="23877"/>
                  </a:schemeClr>
                </a:solidFill>
              </a:defRPr>
            </a:lvl1pPr>
          </a:lstStyle>
          <a:p>
            <a:pPr/>
            <a:r>
              <a:t>A[9] =&gt; index out of bounds!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6" name="Shape 276"/>
          <p:cNvSpPr/>
          <p:nvPr>
            <p:ph type="ctrTitle"/>
          </p:nvPr>
        </p:nvSpPr>
        <p:spPr>
          <a:xfrm>
            <a:off x="2373535" y="360461"/>
            <a:ext cx="8257730" cy="1468339"/>
          </a:xfrm>
          <a:prstGeom prst="rect">
            <a:avLst/>
          </a:prstGeom>
        </p:spPr>
        <p:txBody>
          <a:bodyPr anchor="ctr"/>
          <a:lstStyle/>
          <a:p>
            <a:pPr/>
            <a:r>
              <a:t>Static Array</a:t>
            </a:r>
          </a:p>
        </p:txBody>
      </p:sp>
      <p:sp>
        <p:nvSpPr>
          <p:cNvPr id="277" name="Shape 277"/>
          <p:cNvSpPr/>
          <p:nvPr/>
        </p:nvSpPr>
        <p:spPr>
          <a:xfrm>
            <a:off x="5740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78" name="Shape 278"/>
          <p:cNvSpPr/>
          <p:nvPr/>
        </p:nvSpPr>
        <p:spPr>
          <a:xfrm>
            <a:off x="6883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79" name="Shape 279"/>
          <p:cNvSpPr/>
          <p:nvPr/>
        </p:nvSpPr>
        <p:spPr>
          <a:xfrm>
            <a:off x="8026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80" name="Shape 280"/>
          <p:cNvSpPr/>
          <p:nvPr/>
        </p:nvSpPr>
        <p:spPr>
          <a:xfrm>
            <a:off x="93090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81" name="Shape 281"/>
          <p:cNvSpPr/>
          <p:nvPr/>
        </p:nvSpPr>
        <p:spPr>
          <a:xfrm flipV="1">
            <a:off x="5734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82" name="Shape 282"/>
          <p:cNvSpPr/>
          <p:nvPr/>
        </p:nvSpPr>
        <p:spPr>
          <a:xfrm flipV="1">
            <a:off x="6877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83" name="Shape 283"/>
          <p:cNvSpPr/>
          <p:nvPr/>
        </p:nvSpPr>
        <p:spPr>
          <a:xfrm flipV="1">
            <a:off x="8020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84" name="Shape 284"/>
          <p:cNvSpPr/>
          <p:nvPr/>
        </p:nvSpPr>
        <p:spPr>
          <a:xfrm flipV="1">
            <a:off x="93027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85" name="Shape 285"/>
          <p:cNvSpPr/>
          <p:nvPr/>
        </p:nvSpPr>
        <p:spPr>
          <a:xfrm flipV="1">
            <a:off x="104457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86" name="Shape 286"/>
          <p:cNvSpPr/>
          <p:nvPr/>
        </p:nvSpPr>
        <p:spPr>
          <a:xfrm flipV="1">
            <a:off x="115887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87" name="Shape 287"/>
          <p:cNvSpPr/>
          <p:nvPr/>
        </p:nvSpPr>
        <p:spPr>
          <a:xfrm>
            <a:off x="104520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88" name="Shape 288"/>
          <p:cNvSpPr/>
          <p:nvPr/>
        </p:nvSpPr>
        <p:spPr>
          <a:xfrm>
            <a:off x="115950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89" name="Shape 289"/>
          <p:cNvSpPr/>
          <p:nvPr/>
        </p:nvSpPr>
        <p:spPr>
          <a:xfrm>
            <a:off x="6593533" y="5461076"/>
            <a:ext cx="286687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A[0] := -1</a:t>
            </a:r>
          </a:p>
        </p:txBody>
      </p:sp>
      <p:sp>
        <p:nvSpPr>
          <p:cNvPr id="290" name="Shape 290"/>
          <p:cNvSpPr/>
          <p:nvPr/>
        </p:nvSpPr>
        <p:spPr>
          <a:xfrm>
            <a:off x="6593533" y="6299276"/>
            <a:ext cx="286687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A[5] := 18</a:t>
            </a:r>
          </a:p>
        </p:txBody>
      </p:sp>
      <p:sp>
        <p:nvSpPr>
          <p:cNvPr id="291" name="Shape 291"/>
          <p:cNvSpPr/>
          <p:nvPr/>
        </p:nvSpPr>
        <p:spPr>
          <a:xfrm>
            <a:off x="6579689" y="7141360"/>
            <a:ext cx="286687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A[6] := 25</a:t>
            </a:r>
          </a:p>
        </p:txBody>
      </p:sp>
      <p:graphicFrame>
        <p:nvGraphicFramePr>
          <p:cNvPr id="292" name="Table 292"/>
          <p:cNvGraphicFramePr/>
          <p:nvPr/>
        </p:nvGraphicFramePr>
        <p:xfrm>
          <a:off x="1718121" y="2176784"/>
          <a:ext cx="10470258" cy="1082032"/>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61950"/>
                <a:gridCol w="1161950"/>
                <a:gridCol w="1161950"/>
                <a:gridCol w="1161950"/>
                <a:gridCol w="1161950"/>
                <a:gridCol w="1161950"/>
                <a:gridCol w="1161950"/>
                <a:gridCol w="1161950"/>
                <a:gridCol w="1161950"/>
              </a:tblGrid>
              <a:tr h="1069330">
                <a:tc>
                  <a:txBody>
                    <a:bodyPr/>
                    <a:lstStyle/>
                    <a:p>
                      <a:pPr defTabSz="914400">
                        <a:defRPr>
                          <a:solidFill>
                            <a:srgbClr val="000000"/>
                          </a:solidFill>
                        </a:defRPr>
                      </a:pPr>
                      <a:r>
                        <a:rPr b="1" sz="4200">
                          <a:solidFill>
                            <a:srgbClr val="F2FB5C"/>
                          </a:solidFill>
                          <a:latin typeface="+mj-lt"/>
                          <a:ea typeface="+mj-ea"/>
                          <a:cs typeface="+mj-cs"/>
                          <a:sym typeface="Menlo"/>
                        </a:rPr>
                        <a:t>-1</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12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17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4200">
                          <a:solidFill>
                            <a:srgbClr val="F2FB5C"/>
                          </a:solidFill>
                          <a:latin typeface="+mj-lt"/>
                          <a:ea typeface="+mj-ea"/>
                          <a:cs typeface="+mj-cs"/>
                          <a:sym typeface="Menlo"/>
                        </a:rPr>
                        <a:t>18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4200">
                          <a:solidFill>
                            <a:srgbClr val="F2FB5C"/>
                          </a:solidFill>
                          <a:latin typeface="+mj-lt"/>
                          <a:ea typeface="+mj-ea"/>
                          <a:cs typeface="+mj-cs"/>
                          <a:sym typeface="Menlo"/>
                        </a:rPr>
                        <a:t>25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100</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93" name="Table 293"/>
          <p:cNvGraphicFramePr/>
          <p:nvPr/>
        </p:nvGraphicFramePr>
        <p:xfrm>
          <a:off x="1718121" y="4081784"/>
          <a:ext cx="10470258" cy="1082032"/>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61950"/>
                <a:gridCol w="1161950"/>
                <a:gridCol w="1161950"/>
                <a:gridCol w="1161950"/>
                <a:gridCol w="1161950"/>
                <a:gridCol w="1161950"/>
                <a:gridCol w="1161950"/>
                <a:gridCol w="1161950"/>
                <a:gridCol w="1161950"/>
              </a:tblGrid>
              <a:tr h="1069330">
                <a:tc>
                  <a:txBody>
                    <a:bodyPr/>
                    <a:lstStyle/>
                    <a:p>
                      <a:pPr defTabSz="914400">
                        <a:defRPr>
                          <a:solidFill>
                            <a:srgbClr val="000000"/>
                          </a:solidFill>
                        </a:defRPr>
                      </a:pPr>
                      <a:r>
                        <a:rPr sz="4200">
                          <a:solidFill>
                            <a:srgbClr val="FFFFFF"/>
                          </a:solidFill>
                          <a:latin typeface="+mj-lt"/>
                          <a:ea typeface="+mj-ea"/>
                          <a:cs typeface="+mj-cs"/>
                          <a:sym typeface="Menlo"/>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8</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294" name="Shape 294"/>
          <p:cNvSpPr/>
          <p:nvPr/>
        </p:nvSpPr>
        <p:spPr>
          <a:xfrm>
            <a:off x="103013" y="2317749"/>
            <a:ext cx="1521174"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600"/>
            </a:lvl1pPr>
          </a:lstStyle>
          <a:p>
            <a:pPr/>
            <a:r>
              <a:t>A = </a:t>
            </a:r>
          </a:p>
        </p:txBody>
      </p:sp>
      <p:sp>
        <p:nvSpPr>
          <p:cNvPr id="295" name="Shape 295"/>
          <p:cNvSpPr/>
          <p:nvPr/>
        </p:nvSpPr>
        <p:spPr>
          <a:xfrm>
            <a:off x="2311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96" name="Shape 296"/>
          <p:cNvSpPr/>
          <p:nvPr/>
        </p:nvSpPr>
        <p:spPr>
          <a:xfrm>
            <a:off x="3454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97" name="Shape 297"/>
          <p:cNvSpPr/>
          <p:nvPr/>
        </p:nvSpPr>
        <p:spPr>
          <a:xfrm>
            <a:off x="4597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98" name="Shape 298"/>
          <p:cNvSpPr/>
          <p:nvPr/>
        </p:nvSpPr>
        <p:spPr>
          <a:xfrm>
            <a:off x="5740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99" name="Shape 299"/>
          <p:cNvSpPr/>
          <p:nvPr/>
        </p:nvSpPr>
        <p:spPr>
          <a:xfrm>
            <a:off x="6883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0" name="Shape 300"/>
          <p:cNvSpPr/>
          <p:nvPr/>
        </p:nvSpPr>
        <p:spPr>
          <a:xfrm flipV="1">
            <a:off x="2305050"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1" name="Shape 301"/>
          <p:cNvSpPr/>
          <p:nvPr/>
        </p:nvSpPr>
        <p:spPr>
          <a:xfrm flipV="1">
            <a:off x="3448050"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2" name="Shape 302"/>
          <p:cNvSpPr/>
          <p:nvPr/>
        </p:nvSpPr>
        <p:spPr>
          <a:xfrm flipV="1">
            <a:off x="4591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3" name="Shape 303"/>
          <p:cNvSpPr/>
          <p:nvPr/>
        </p:nvSpPr>
        <p:spPr>
          <a:xfrm flipV="1">
            <a:off x="5734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4" name="Shape 304"/>
          <p:cNvSpPr/>
          <p:nvPr/>
        </p:nvSpPr>
        <p:spPr>
          <a:xfrm flipV="1">
            <a:off x="6877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5" name="Shape 305"/>
          <p:cNvSpPr/>
          <p:nvPr/>
        </p:nvSpPr>
        <p:spPr>
          <a:xfrm>
            <a:off x="1434690" y="5473776"/>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A[0] = 44</a:t>
            </a:r>
          </a:p>
        </p:txBody>
      </p:sp>
      <p:sp>
        <p:nvSpPr>
          <p:cNvPr id="306" name="Shape 306"/>
          <p:cNvSpPr/>
          <p:nvPr/>
        </p:nvSpPr>
        <p:spPr>
          <a:xfrm>
            <a:off x="1434690" y="6167038"/>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A[1] = 12</a:t>
            </a:r>
          </a:p>
        </p:txBody>
      </p:sp>
      <p:sp>
        <p:nvSpPr>
          <p:cNvPr id="307" name="Shape 307"/>
          <p:cNvSpPr/>
          <p:nvPr/>
        </p:nvSpPr>
        <p:spPr>
          <a:xfrm>
            <a:off x="1445319" y="6879784"/>
            <a:ext cx="231636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A[4] = 6</a:t>
            </a:r>
          </a:p>
        </p:txBody>
      </p:sp>
      <p:sp>
        <p:nvSpPr>
          <p:cNvPr id="308" name="Shape 308"/>
          <p:cNvSpPr/>
          <p:nvPr/>
        </p:nvSpPr>
        <p:spPr>
          <a:xfrm>
            <a:off x="1445319" y="7569430"/>
            <a:ext cx="231636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A[7] = 9</a:t>
            </a:r>
          </a:p>
        </p:txBody>
      </p:sp>
      <p:sp>
        <p:nvSpPr>
          <p:cNvPr id="309" name="Shape 309"/>
          <p:cNvSpPr/>
          <p:nvPr/>
        </p:nvSpPr>
        <p:spPr>
          <a:xfrm>
            <a:off x="1244464" y="8317388"/>
            <a:ext cx="8257730"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a:solidFill>
                  <a:schemeClr val="accent5">
                    <a:hueOff val="101205"/>
                    <a:satOff val="-13598"/>
                    <a:lumOff val="23877"/>
                  </a:schemeClr>
                </a:solidFill>
              </a:defRPr>
            </a:lvl1pPr>
          </a:lstStyle>
          <a:p>
            <a:pPr/>
            <a:r>
              <a:t>A[9] =&gt; index out of bounds!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1" name="Shape 311"/>
          <p:cNvSpPr/>
          <p:nvPr>
            <p:ph type="title"/>
          </p:nvPr>
        </p:nvSpPr>
        <p:spPr>
          <a:xfrm>
            <a:off x="534044" y="2763837"/>
            <a:ext cx="11936711" cy="3738563"/>
          </a:xfrm>
          <a:prstGeom prst="rect">
            <a:avLst/>
          </a:prstGeom>
        </p:spPr>
        <p:txBody>
          <a:bodyPr/>
          <a:lstStyle/>
          <a:p>
            <a:pPr>
              <a:defRPr b="1" sz="11000"/>
            </a:pPr>
            <a:r>
              <a:t>Operations on Dynamic </a:t>
            </a:r>
            <a:r>
              <a:t>Arrays</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3" name="Shape 313"/>
          <p:cNvSpPr/>
          <p:nvPr>
            <p:ph type="ctrTitle"/>
          </p:nvPr>
        </p:nvSpPr>
        <p:spPr>
          <a:xfrm>
            <a:off x="2373535" y="360461"/>
            <a:ext cx="8257730" cy="1468339"/>
          </a:xfrm>
          <a:prstGeom prst="rect">
            <a:avLst/>
          </a:prstGeom>
        </p:spPr>
        <p:txBody>
          <a:bodyPr anchor="ctr"/>
          <a:lstStyle/>
          <a:p>
            <a:pPr/>
            <a:r>
              <a:t>Dynamic Array</a:t>
            </a:r>
          </a:p>
        </p:txBody>
      </p:sp>
      <p:sp>
        <p:nvSpPr>
          <p:cNvPr id="314" name="Shape 314"/>
          <p:cNvSpPr/>
          <p:nvPr/>
        </p:nvSpPr>
        <p:spPr>
          <a:xfrm>
            <a:off x="1653064" y="1993900"/>
            <a:ext cx="9698672" cy="1219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800"/>
            </a:pPr>
            <a:r>
              <a:t>The dynamic array can </a:t>
            </a:r>
            <a:r>
              <a:rPr b="1">
                <a:solidFill>
                  <a:schemeClr val="accent2">
                    <a:satOff val="-13916"/>
                    <a:lumOff val="13989"/>
                  </a:schemeClr>
                </a:solidFill>
              </a:rPr>
              <a:t>grow</a:t>
            </a:r>
            <a:r>
              <a:t> and </a:t>
            </a:r>
            <a:r>
              <a:rPr b="1">
                <a:solidFill>
                  <a:schemeClr val="accent2">
                    <a:satOff val="-13916"/>
                    <a:lumOff val="13989"/>
                  </a:schemeClr>
                </a:solidFill>
              </a:rPr>
              <a:t>shrink</a:t>
            </a:r>
            <a:r>
              <a:t> in size. </a:t>
            </a:r>
          </a:p>
        </p:txBody>
      </p:sp>
      <p:graphicFrame>
        <p:nvGraphicFramePr>
          <p:cNvPr id="315" name="Table 315"/>
          <p:cNvGraphicFramePr/>
          <p:nvPr/>
        </p:nvGraphicFramePr>
        <p:xfrm>
          <a:off x="6871340" y="3812793"/>
          <a:ext cx="2214662" cy="108203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00980"/>
                <a:gridCol w="1100980"/>
              </a:tblGrid>
              <a:tr h="1069330">
                <a:tc>
                  <a:txBody>
                    <a:bodyPr/>
                    <a:lstStyle/>
                    <a:p>
                      <a:pPr defTabSz="914400">
                        <a:defRPr>
                          <a:solidFill>
                            <a:srgbClr val="000000"/>
                          </a:solidFill>
                        </a:defRPr>
                      </a:pPr>
                      <a:r>
                        <a:rPr sz="4200">
                          <a:solidFill>
                            <a:srgbClr val="FFFFFF"/>
                          </a:solidFill>
                          <a:latin typeface="+mj-lt"/>
                          <a:ea typeface="+mj-ea"/>
                          <a:cs typeface="+mj-cs"/>
                          <a:sym typeface="Menlo"/>
                        </a:rPr>
                        <a:t>34</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4</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316" name="Shape 316"/>
          <p:cNvSpPr/>
          <p:nvPr/>
        </p:nvSpPr>
        <p:spPr>
          <a:xfrm>
            <a:off x="5032746" y="4033575"/>
            <a:ext cx="1521173"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600"/>
            </a:lvl1pPr>
          </a:lstStyle>
          <a:p>
            <a:pPr/>
            <a:r>
              <a:t>A = </a:t>
            </a:r>
          </a:p>
        </p:txBody>
      </p:sp>
      <p:sp>
        <p:nvSpPr>
          <p:cNvPr id="317" name="Shape 317"/>
          <p:cNvSpPr/>
          <p:nvPr/>
        </p:nvSpPr>
        <p:spPr>
          <a:xfrm>
            <a:off x="1393548" y="5529000"/>
            <a:ext cx="286687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A.add(-7) </a:t>
            </a:r>
          </a:p>
        </p:txBody>
      </p:sp>
      <p:graphicFrame>
        <p:nvGraphicFramePr>
          <p:cNvPr id="318" name="Table 318"/>
          <p:cNvGraphicFramePr/>
          <p:nvPr/>
        </p:nvGraphicFramePr>
        <p:xfrm>
          <a:off x="6845940" y="5245983"/>
          <a:ext cx="3356420" cy="108203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4573"/>
                <a:gridCol w="1114573"/>
                <a:gridCol w="1114573"/>
              </a:tblGrid>
              <a:tr h="1069330">
                <a:tc>
                  <a:txBody>
                    <a:bodyPr/>
                    <a:lstStyle/>
                    <a:p>
                      <a:pPr defTabSz="914400">
                        <a:defRPr>
                          <a:solidFill>
                            <a:srgbClr val="000000"/>
                          </a:solidFill>
                        </a:defRPr>
                      </a:pPr>
                      <a:r>
                        <a:rPr sz="4200">
                          <a:solidFill>
                            <a:srgbClr val="FFFFFF"/>
                          </a:solidFill>
                          <a:latin typeface="+mj-lt"/>
                          <a:ea typeface="+mj-ea"/>
                          <a:cs typeface="+mj-cs"/>
                          <a:sym typeface="Menlo"/>
                        </a:rPr>
                        <a:t>34</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-7</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319" name="Shape 319"/>
          <p:cNvSpPr/>
          <p:nvPr/>
        </p:nvSpPr>
        <p:spPr>
          <a:xfrm>
            <a:off x="5007346" y="5466765"/>
            <a:ext cx="1521173"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600"/>
            </a:lvl1pPr>
          </a:lstStyle>
          <a:p>
            <a:pPr/>
            <a:r>
              <a:t>A = </a:t>
            </a:r>
          </a:p>
        </p:txBody>
      </p:sp>
      <p:sp>
        <p:nvSpPr>
          <p:cNvPr id="320" name="Shape 320"/>
          <p:cNvSpPr/>
          <p:nvPr/>
        </p:nvSpPr>
        <p:spPr>
          <a:xfrm>
            <a:off x="1339626" y="6962189"/>
            <a:ext cx="286687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A.add(34) </a:t>
            </a:r>
          </a:p>
        </p:txBody>
      </p:sp>
      <p:graphicFrame>
        <p:nvGraphicFramePr>
          <p:cNvPr id="321" name="Table 321"/>
          <p:cNvGraphicFramePr/>
          <p:nvPr/>
        </p:nvGraphicFramePr>
        <p:xfrm>
          <a:off x="6792018" y="6679173"/>
          <a:ext cx="4527942" cy="108203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28810"/>
                <a:gridCol w="1128810"/>
                <a:gridCol w="1128810"/>
                <a:gridCol w="1128810"/>
              </a:tblGrid>
              <a:tr h="1069330">
                <a:tc>
                  <a:txBody>
                    <a:bodyPr/>
                    <a:lstStyle/>
                    <a:p>
                      <a:pPr defTabSz="914400">
                        <a:defRPr>
                          <a:solidFill>
                            <a:srgbClr val="000000"/>
                          </a:solidFill>
                        </a:defRPr>
                      </a:pPr>
                      <a:r>
                        <a:rPr sz="4200">
                          <a:solidFill>
                            <a:srgbClr val="FFFFFF"/>
                          </a:solidFill>
                          <a:latin typeface="+mj-lt"/>
                          <a:ea typeface="+mj-ea"/>
                          <a:cs typeface="+mj-cs"/>
                          <a:sym typeface="Menlo"/>
                        </a:rPr>
                        <a:t>34</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34</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322" name="Shape 322"/>
          <p:cNvSpPr/>
          <p:nvPr/>
        </p:nvSpPr>
        <p:spPr>
          <a:xfrm>
            <a:off x="4953424" y="6899954"/>
            <a:ext cx="1521174"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600"/>
            </a:lvl1pPr>
          </a:lstStyle>
          <a:p>
            <a:pPr/>
            <a:r>
              <a:t>A = </a:t>
            </a:r>
          </a:p>
        </p:txBody>
      </p:sp>
      <p:sp>
        <p:nvSpPr>
          <p:cNvPr id="323" name="Shape 323"/>
          <p:cNvSpPr/>
          <p:nvPr/>
        </p:nvSpPr>
        <p:spPr>
          <a:xfrm>
            <a:off x="797669" y="8395379"/>
            <a:ext cx="341739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A.remove(4) </a:t>
            </a:r>
          </a:p>
        </p:txBody>
      </p:sp>
      <p:graphicFrame>
        <p:nvGraphicFramePr>
          <p:cNvPr id="324" name="Table 324"/>
          <p:cNvGraphicFramePr/>
          <p:nvPr/>
        </p:nvGraphicFramePr>
        <p:xfrm>
          <a:off x="6779318" y="8106013"/>
          <a:ext cx="3369120" cy="108203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8806"/>
                <a:gridCol w="1118806"/>
                <a:gridCol w="1118806"/>
              </a:tblGrid>
              <a:tr h="1069330">
                <a:tc>
                  <a:txBody>
                    <a:bodyPr/>
                    <a:lstStyle/>
                    <a:p>
                      <a:pPr defTabSz="914400">
                        <a:defRPr>
                          <a:solidFill>
                            <a:srgbClr val="000000"/>
                          </a:solidFill>
                        </a:defRPr>
                      </a:pPr>
                      <a:r>
                        <a:rPr sz="4200">
                          <a:solidFill>
                            <a:srgbClr val="FFFFFF"/>
                          </a:solidFill>
                          <a:latin typeface="+mj-lt"/>
                          <a:ea typeface="+mj-ea"/>
                          <a:cs typeface="+mj-cs"/>
                          <a:sym typeface="Menlo"/>
                        </a:rPr>
                        <a:t>34</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34</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325" name="Shape 325"/>
          <p:cNvSpPr/>
          <p:nvPr/>
        </p:nvSpPr>
        <p:spPr>
          <a:xfrm>
            <a:off x="4940724" y="8326794"/>
            <a:ext cx="1521174"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600"/>
            </a:lvl1pPr>
          </a:lstStyle>
          <a:p>
            <a:pPr/>
            <a:r>
              <a:t>A = </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9" name="Shape 329"/>
          <p:cNvSpPr/>
          <p:nvPr>
            <p:ph type="ctrTitle"/>
          </p:nvPr>
        </p:nvSpPr>
        <p:spPr>
          <a:xfrm>
            <a:off x="2373535" y="360461"/>
            <a:ext cx="8257730" cy="1468339"/>
          </a:xfrm>
          <a:prstGeom prst="rect">
            <a:avLst/>
          </a:prstGeom>
        </p:spPr>
        <p:txBody>
          <a:bodyPr anchor="ctr"/>
          <a:lstStyle/>
          <a:p>
            <a:pPr/>
            <a:r>
              <a:t>Dynamic Array</a:t>
            </a:r>
          </a:p>
        </p:txBody>
      </p:sp>
      <p:sp>
        <p:nvSpPr>
          <p:cNvPr id="330" name="Shape 330"/>
          <p:cNvSpPr/>
          <p:nvPr/>
        </p:nvSpPr>
        <p:spPr>
          <a:xfrm>
            <a:off x="301570" y="2286000"/>
            <a:ext cx="12401660" cy="66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800"/>
            </a:pPr>
            <a:r>
              <a:rPr b="1"/>
              <a:t>Q:</a:t>
            </a:r>
            <a:r>
              <a:t> How can we implement a dynamic array? </a:t>
            </a:r>
          </a:p>
        </p:txBody>
      </p:sp>
      <p:sp>
        <p:nvSpPr>
          <p:cNvPr id="331" name="Shape 331"/>
          <p:cNvSpPr/>
          <p:nvPr/>
        </p:nvSpPr>
        <p:spPr>
          <a:xfrm>
            <a:off x="1070080" y="3232150"/>
            <a:ext cx="10864640"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800"/>
            </a:pPr>
            <a:r>
              <a:rPr b="1"/>
              <a:t>A:</a:t>
            </a:r>
            <a:r>
              <a:t> One way is to use a static array! </a:t>
            </a:r>
          </a:p>
        </p:txBody>
      </p:sp>
      <p:sp>
        <p:nvSpPr>
          <p:cNvPr id="332" name="Shape 332"/>
          <p:cNvSpPr/>
          <p:nvPr/>
        </p:nvSpPr>
        <p:spPr>
          <a:xfrm>
            <a:off x="804430" y="4378800"/>
            <a:ext cx="11395940" cy="4546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625642" indent="-625642" algn="l">
              <a:buSzPct val="100000"/>
              <a:buAutoNum type="arabicParenR" startAt="1"/>
              <a:defRPr sz="3000"/>
            </a:pPr>
            <a:r>
              <a:t>Create a static array with an initial capacity.</a:t>
            </a:r>
          </a:p>
          <a:p>
            <a:pPr algn="l">
              <a:defRPr sz="3000"/>
            </a:pPr>
          </a:p>
          <a:p>
            <a:pPr marL="625642" indent="-625642" algn="l">
              <a:buSzPct val="100000"/>
              <a:buAutoNum type="arabicParenR" startAt="2"/>
              <a:defRPr sz="3000"/>
            </a:pPr>
            <a:r>
              <a:t>Add elements to the underlying static array, keeping track of the number of elements.</a:t>
            </a:r>
          </a:p>
          <a:p>
            <a:pPr algn="l">
              <a:defRPr sz="3000"/>
            </a:pPr>
          </a:p>
          <a:p>
            <a:pPr marL="625642" indent="-625642" algn="l">
              <a:buSzPct val="100000"/>
              <a:buAutoNum type="arabicParenR" startAt="3"/>
              <a:defRPr sz="3000"/>
            </a:pPr>
            <a:r>
              <a:t>If adding another element will exceed the capacity, then create a new static array with twice the capacity and copy the original elements into it.</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6" name="Shape 336"/>
          <p:cNvSpPr/>
          <p:nvPr>
            <p:ph type="ctrTitle"/>
          </p:nvPr>
        </p:nvSpPr>
        <p:spPr>
          <a:xfrm>
            <a:off x="2373535" y="360461"/>
            <a:ext cx="8257730" cy="1468339"/>
          </a:xfrm>
          <a:prstGeom prst="rect">
            <a:avLst/>
          </a:prstGeom>
        </p:spPr>
        <p:txBody>
          <a:bodyPr anchor="ctr"/>
          <a:lstStyle/>
          <a:p>
            <a:pPr/>
            <a:r>
              <a:t>Dynamic Array</a:t>
            </a:r>
          </a:p>
        </p:txBody>
      </p:sp>
      <p:graphicFrame>
        <p:nvGraphicFramePr>
          <p:cNvPr id="337" name="Table 337"/>
          <p:cNvGraphicFramePr/>
          <p:nvPr/>
        </p:nvGraphicFramePr>
        <p:xfrm>
          <a:off x="1140246" y="3542034"/>
          <a:ext cx="2405808" cy="1082032"/>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96553"/>
                <a:gridCol w="1196553"/>
              </a:tblGrid>
              <a:tr h="1069330">
                <a:tc>
                  <a:txBody>
                    <a:bodyPr/>
                    <a:lstStyle/>
                    <a:p>
                      <a:pPr defTabSz="914400">
                        <a:defRPr>
                          <a:solidFill>
                            <a:srgbClr val="000000"/>
                          </a:solidFill>
                        </a:defRPr>
                      </a:pPr>
                      <a:r>
                        <a:rPr sz="4200">
                          <a:solidFill>
                            <a:srgbClr val="FFFFFF"/>
                          </a:solidFill>
                        </a:rPr>
                        <a:t>Ø</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rPr>
                        <a:t>Ø</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38" name="Table 338"/>
          <p:cNvGraphicFramePr/>
          <p:nvPr/>
        </p:nvGraphicFramePr>
        <p:xfrm>
          <a:off x="5191546" y="3542034"/>
          <a:ext cx="2405808" cy="1082032"/>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96553"/>
                <a:gridCol w="1196553"/>
              </a:tblGrid>
              <a:tr h="1069330">
                <a:tc>
                  <a:txBody>
                    <a:bodyPr/>
                    <a:lstStyle/>
                    <a:p>
                      <a:pPr defTabSz="914400">
                        <a:defRPr>
                          <a:solidFill>
                            <a:srgbClr val="000000"/>
                          </a:solidFill>
                        </a:defRPr>
                      </a:pPr>
                      <a:r>
                        <a:rPr b="1" sz="4200">
                          <a:solidFill>
                            <a:schemeClr val="accent4">
                              <a:hueOff val="102361"/>
                              <a:satOff val="14118"/>
                              <a:lumOff val="10675"/>
                            </a:schemeClr>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rPr>
                        <a:t>Ø</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39" name="Table 339"/>
          <p:cNvGraphicFramePr/>
          <p:nvPr/>
        </p:nvGraphicFramePr>
        <p:xfrm>
          <a:off x="9471446" y="3542034"/>
          <a:ext cx="2405808" cy="1082032"/>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96553"/>
                <a:gridCol w="1196553"/>
              </a:tblGrid>
              <a:tr h="1069330">
                <a:tc>
                  <a:txBody>
                    <a:bodyPr/>
                    <a:lstStyle/>
                    <a:p>
                      <a:pPr defTabSz="914400">
                        <a:defRPr>
                          <a:solidFill>
                            <a:srgbClr val="000000"/>
                          </a:solidFill>
                        </a:defRPr>
                      </a:pPr>
                      <a:r>
                        <a:rPr sz="4200">
                          <a:solidFill>
                            <a:srgbClr val="FFFFFF"/>
                          </a:solidFill>
                        </a:rPr>
                        <a:t>7</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4200">
                          <a:solidFill>
                            <a:schemeClr val="accent4">
                              <a:hueOff val="102361"/>
                              <a:satOff val="14118"/>
                              <a:lumOff val="10675"/>
                            </a:schemeClr>
                          </a:solidFill>
                          <a:latin typeface="Helvetica"/>
                          <a:ea typeface="Helvetica"/>
                          <a:cs typeface="Helvetica"/>
                          <a:sym typeface="Helvetica"/>
                        </a:rPr>
                        <a:t>-9</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340" name="Shape 340"/>
          <p:cNvSpPr/>
          <p:nvPr/>
        </p:nvSpPr>
        <p:spPr>
          <a:xfrm>
            <a:off x="1486168" y="1749425"/>
            <a:ext cx="9803864"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lvl1pPr>
          </a:lstStyle>
          <a:p>
            <a:pPr/>
            <a:r>
              <a:t>Suppose we create a dynamic array with an initial capacity of two and then begin adding elements to it.</a:t>
            </a:r>
          </a:p>
        </p:txBody>
      </p:sp>
      <p:graphicFrame>
        <p:nvGraphicFramePr>
          <p:cNvPr id="341" name="Table 341"/>
          <p:cNvGraphicFramePr/>
          <p:nvPr/>
        </p:nvGraphicFramePr>
        <p:xfrm>
          <a:off x="1127546" y="5121275"/>
          <a:ext cx="4797004" cy="108203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96075"/>
                <a:gridCol w="1196075"/>
                <a:gridCol w="1196075"/>
                <a:gridCol w="1196075"/>
              </a:tblGrid>
              <a:tr h="1069330">
                <a:tc>
                  <a:txBody>
                    <a:bodyPr/>
                    <a:lstStyle/>
                    <a:p>
                      <a:pPr defTabSz="914400">
                        <a:defRPr>
                          <a:solidFill>
                            <a:srgbClr val="000000"/>
                          </a:solidFill>
                        </a:defRPr>
                      </a:pPr>
                      <a:r>
                        <a:rPr sz="4200">
                          <a:solidFill>
                            <a:srgbClr val="FFFFFF"/>
                          </a:solidFill>
                        </a:rPr>
                        <a:t>7</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4200">
                          <a:solidFill>
                            <a:schemeClr val="accent4">
                              <a:hueOff val="102361"/>
                              <a:satOff val="14118"/>
                              <a:lumOff val="10675"/>
                            </a:schemeClr>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rPr>
                        <a:t>Ø</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42" name="Table 342"/>
          <p:cNvGraphicFramePr/>
          <p:nvPr/>
        </p:nvGraphicFramePr>
        <p:xfrm>
          <a:off x="7071146" y="5121275"/>
          <a:ext cx="4797004" cy="108203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96075"/>
                <a:gridCol w="1196075"/>
                <a:gridCol w="1196075"/>
                <a:gridCol w="1196075"/>
              </a:tblGrid>
              <a:tr h="1069330">
                <a:tc>
                  <a:txBody>
                    <a:bodyPr/>
                    <a:lstStyle/>
                    <a:p>
                      <a:pPr defTabSz="914400">
                        <a:defRPr>
                          <a:solidFill>
                            <a:srgbClr val="000000"/>
                          </a:solidFill>
                        </a:defRPr>
                      </a:pPr>
                      <a:r>
                        <a:rPr sz="4200">
                          <a:solidFill>
                            <a:srgbClr val="FFFFFF"/>
                          </a:solidFill>
                        </a:rPr>
                        <a:t>7</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4200">
                          <a:solidFill>
                            <a:schemeClr val="accent4">
                              <a:hueOff val="102361"/>
                              <a:satOff val="14118"/>
                              <a:lumOff val="10675"/>
                            </a:schemeClr>
                          </a:solidFill>
                          <a:latin typeface="Helvetica"/>
                          <a:ea typeface="Helvetica"/>
                          <a:cs typeface="Helvetica"/>
                          <a:sym typeface="Helvetica"/>
                        </a:rPr>
                        <a:t>12</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43" name="Table 343"/>
          <p:cNvGraphicFramePr/>
          <p:nvPr/>
        </p:nvGraphicFramePr>
        <p:xfrm>
          <a:off x="1127546" y="6700515"/>
          <a:ext cx="10762408" cy="108203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43713"/>
                <a:gridCol w="1343713"/>
                <a:gridCol w="1343713"/>
                <a:gridCol w="1343713"/>
                <a:gridCol w="1343713"/>
                <a:gridCol w="1343713"/>
                <a:gridCol w="1343713"/>
                <a:gridCol w="1343713"/>
              </a:tblGrid>
              <a:tr h="1069330">
                <a:tc>
                  <a:txBody>
                    <a:bodyPr/>
                    <a:lstStyle/>
                    <a:p>
                      <a:pPr defTabSz="914400">
                        <a:defRPr>
                          <a:solidFill>
                            <a:srgbClr val="000000"/>
                          </a:solidFill>
                        </a:defRPr>
                      </a:pPr>
                      <a:r>
                        <a:rPr sz="4200">
                          <a:solidFill>
                            <a:srgbClr val="FFFFFF"/>
                          </a:solidFill>
                        </a:rPr>
                        <a:t>7</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rPr>
                        <a:t>12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4200">
                          <a:solidFill>
                            <a:schemeClr val="accent4">
                              <a:hueOff val="102361"/>
                              <a:satOff val="14118"/>
                              <a:lumOff val="10675"/>
                            </a:schemeClr>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rPr>
                        <a:t>Ø</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rPr>
                        <a:t>Ø</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rPr>
                        <a:t>Ø</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44" name="Table 344"/>
          <p:cNvGraphicFramePr/>
          <p:nvPr/>
        </p:nvGraphicFramePr>
        <p:xfrm>
          <a:off x="1127546" y="8149580"/>
          <a:ext cx="10762408" cy="108203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43713"/>
                <a:gridCol w="1343713"/>
                <a:gridCol w="1343713"/>
                <a:gridCol w="1343713"/>
                <a:gridCol w="1343713"/>
                <a:gridCol w="1343713"/>
                <a:gridCol w="1343713"/>
                <a:gridCol w="1343713"/>
              </a:tblGrid>
              <a:tr h="1069330">
                <a:tc>
                  <a:txBody>
                    <a:bodyPr/>
                    <a:lstStyle/>
                    <a:p>
                      <a:pPr defTabSz="914400">
                        <a:defRPr>
                          <a:solidFill>
                            <a:srgbClr val="000000"/>
                          </a:solidFill>
                        </a:defRPr>
                      </a:pPr>
                      <a:r>
                        <a:rPr sz="4200">
                          <a:solidFill>
                            <a:srgbClr val="FFFFFF"/>
                          </a:solidFill>
                        </a:rPr>
                        <a:t>7</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rPr>
                        <a:t>12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42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rPr>
                        <a:t>Ø</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rPr>
                        <a:t>Ø</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3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3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3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5" fill="hold">
                                  <p:stCondLst>
                                    <p:cond delay="0"/>
                                  </p:stCondLst>
                                  <p:iterate type="el" backwards="0">
                                    <p:tmAbs val="0"/>
                                  </p:iterate>
                                  <p:childTnLst>
                                    <p:set>
                                      <p:cBhvr>
                                        <p:cTn id="22" fill="hold"/>
                                        <p:tgtEl>
                                          <p:spTgt spid="3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6" fill="hold">
                                  <p:stCondLst>
                                    <p:cond delay="0"/>
                                  </p:stCondLst>
                                  <p:iterate type="el" backwards="0">
                                    <p:tmAbs val="0"/>
                                  </p:iterate>
                                  <p:childTnLst>
                                    <p:set>
                                      <p:cBhvr>
                                        <p:cTn id="26" fill="hold"/>
                                        <p:tgtEl>
                                          <p:spTgt spid="3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0" presetID="1" grpId="7" fill="hold">
                                  <p:stCondLst>
                                    <p:cond delay="0"/>
                                  </p:stCondLst>
                                  <p:iterate type="el" backwards="0">
                                    <p:tmAbs val="0"/>
                                  </p:iterate>
                                  <p:childTnLst>
                                    <p:set>
                                      <p:cBhvr>
                                        <p:cTn id="30" fill="hold"/>
                                        <p:tgtEl>
                                          <p:spTgt spid="3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37" grpId="1"/>
      <p:bldP build="whole" bldLvl="1" animBg="1" rev="0" advAuto="0" spid="342" grpId="5"/>
      <p:bldP build="whole" bldLvl="1" animBg="1" rev="0" advAuto="0" spid="338" grpId="2"/>
      <p:bldP build="whole" bldLvl="1" animBg="1" rev="0" advAuto="0" spid="339" grpId="3"/>
      <p:bldP build="whole" bldLvl="1" animBg="1" rev="0" advAuto="0" spid="344" grpId="7"/>
      <p:bldP build="whole" bldLvl="1" animBg="1" rev="0" advAuto="0" spid="341" grpId="4"/>
      <p:bldP build="whole" bldLvl="1" animBg="1" rev="0" advAuto="0" spid="343" grpId="6"/>
    </p:bldLst>
  </p:timing>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8" name="Shape 348"/>
          <p:cNvSpPr/>
          <p:nvPr>
            <p:ph type="ctrTitle"/>
          </p:nvPr>
        </p:nvSpPr>
        <p:spPr>
          <a:xfrm>
            <a:off x="769853" y="1113424"/>
            <a:ext cx="11735731" cy="3310655"/>
          </a:xfrm>
          <a:prstGeom prst="rect">
            <a:avLst/>
          </a:prstGeom>
        </p:spPr>
        <p:txBody>
          <a:bodyPr anchor="ctr"/>
          <a:lstStyle>
            <a:lvl1pPr defTabSz="479044">
              <a:defRPr b="1" sz="5576"/>
            </a:lvl1pPr>
          </a:lstStyle>
          <a:p>
            <a:pPr/>
            <a:r>
              <a:t>Implementation of a dynamic array in next video </a:t>
            </a:r>
          </a:p>
        </p:txBody>
      </p:sp>
      <p:sp>
        <p:nvSpPr>
          <p:cNvPr id="349" name="Shape 349"/>
          <p:cNvSpPr/>
          <p:nvPr/>
        </p:nvSpPr>
        <p:spPr>
          <a:xfrm>
            <a:off x="1900485" y="4035163"/>
            <a:ext cx="8647820" cy="206498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309625">
              <a:defRPr sz="4240"/>
            </a:lvl1pPr>
          </a:lstStyle>
          <a:p>
            <a:pPr/>
            <a:r>
              <a:t>Implementation source code and tests can all be found at the following link:</a:t>
            </a:r>
          </a:p>
        </p:txBody>
      </p:sp>
      <p:sp>
        <p:nvSpPr>
          <p:cNvPr id="350" name="Shape 350"/>
          <p:cNvSpPr/>
          <p:nvPr/>
        </p:nvSpPr>
        <p:spPr>
          <a:xfrm>
            <a:off x="779530" y="6818981"/>
            <a:ext cx="11445740"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800" u="sng">
                <a:hlinkClick r:id="rId3" invalidUrl="" action="" tgtFrame="" tooltip="" history="1" highlightClick="0" endSnd="0"/>
              </a:defRPr>
            </a:lvl1pPr>
          </a:lstStyle>
          <a:p>
            <a:pPr>
              <a:defRPr u="none"/>
            </a:pPr>
            <a:r>
              <a:rPr u="sng">
                <a:hlinkClick r:id="rId3" invalidUrl="" action="" tgtFrame="" tooltip="" history="1" highlightClick="0" endSnd="0"/>
              </a:rPr>
              <a:t>github.com/williamfiset/data-structures</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5" name="Shape 355"/>
          <p:cNvSpPr/>
          <p:nvPr>
            <p:ph type="title"/>
          </p:nvPr>
        </p:nvSpPr>
        <p:spPr>
          <a:xfrm>
            <a:off x="-824453" y="791778"/>
            <a:ext cx="14100187" cy="4449089"/>
          </a:xfrm>
          <a:prstGeom prst="rect">
            <a:avLst/>
          </a:prstGeom>
        </p:spPr>
        <p:txBody>
          <a:bodyPr/>
          <a:lstStyle/>
          <a:p>
            <a:pPr>
              <a:defRPr b="1" sz="10000"/>
            </a:pPr>
            <a:r>
              <a:t>Dynamic Array</a:t>
            </a:r>
            <a:r>
              <a:t> </a:t>
            </a:r>
          </a:p>
          <a:p>
            <a:pPr>
              <a:defRPr b="1" sz="10000"/>
            </a:pPr>
            <a:r>
              <a:t>Source Code</a:t>
            </a:r>
          </a:p>
        </p:txBody>
      </p:sp>
      <p:sp>
        <p:nvSpPr>
          <p:cNvPr id="356" name="Shape 356"/>
          <p:cNvSpPr/>
          <p:nvPr/>
        </p:nvSpPr>
        <p:spPr>
          <a:xfrm>
            <a:off x="4009984" y="6686389"/>
            <a:ext cx="4984832" cy="825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900"/>
            </a:lvl1pPr>
          </a:lstStyle>
          <a:p>
            <a:pPr/>
            <a:r>
              <a:t>William Fiset</a:t>
            </a:r>
          </a:p>
        </p:txBody>
      </p:sp>
      <p:sp>
        <p:nvSpPr>
          <p:cNvPr id="357" name="Shape 357"/>
          <p:cNvSpPr/>
          <p:nvPr/>
        </p:nvSpPr>
        <p:spPr>
          <a:xfrm>
            <a:off x="5344219" y="5364560"/>
            <a:ext cx="231636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Part 2/2</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9" name="Shape 359"/>
          <p:cNvSpPr/>
          <p:nvPr>
            <p:ph type="title"/>
          </p:nvPr>
        </p:nvSpPr>
        <p:spPr>
          <a:xfrm>
            <a:off x="-858320" y="419245"/>
            <a:ext cx="14100187" cy="2169240"/>
          </a:xfrm>
          <a:prstGeom prst="rect">
            <a:avLst/>
          </a:prstGeom>
        </p:spPr>
        <p:txBody>
          <a:bodyPr/>
          <a:lstStyle>
            <a:lvl1pPr>
              <a:defRPr b="1" sz="9000"/>
            </a:lvl1pPr>
          </a:lstStyle>
          <a:p>
            <a:pPr/>
            <a:r>
              <a:t>Source Code Link</a:t>
            </a:r>
          </a:p>
        </p:txBody>
      </p:sp>
      <p:sp>
        <p:nvSpPr>
          <p:cNvPr id="360" name="Shape 360"/>
          <p:cNvSpPr/>
          <p:nvPr/>
        </p:nvSpPr>
        <p:spPr>
          <a:xfrm>
            <a:off x="562111" y="7268633"/>
            <a:ext cx="11880578"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NOTE: Make sure you have understood part </a:t>
            </a:r>
            <a:r>
              <a:t>1</a:t>
            </a:r>
            <a:r>
              <a:t> from the </a:t>
            </a:r>
            <a:r>
              <a:t>Array</a:t>
            </a:r>
            <a:r>
              <a:t> series before continuing! </a:t>
            </a:r>
          </a:p>
        </p:txBody>
      </p:sp>
      <p:sp>
        <p:nvSpPr>
          <p:cNvPr id="361" name="Shape 361"/>
          <p:cNvSpPr/>
          <p:nvPr/>
        </p:nvSpPr>
        <p:spPr>
          <a:xfrm>
            <a:off x="1900485" y="2827842"/>
            <a:ext cx="8647820" cy="206498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309625">
              <a:defRPr sz="4240"/>
            </a:lvl1pPr>
          </a:lstStyle>
          <a:p>
            <a:pPr/>
            <a:r>
              <a:t>Implementation source code and tests can all be found at the following link:</a:t>
            </a:r>
          </a:p>
        </p:txBody>
      </p:sp>
      <p:sp>
        <p:nvSpPr>
          <p:cNvPr id="362" name="Shape 362"/>
          <p:cNvSpPr/>
          <p:nvPr/>
        </p:nvSpPr>
        <p:spPr>
          <a:xfrm>
            <a:off x="779530" y="5494588"/>
            <a:ext cx="11445740"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800" u="sng">
                <a:hlinkClick r:id="rId2" invalidUrl="" action="" tgtFrame="" tooltip="" history="1" highlightClick="0" endSnd="0"/>
              </a:defRPr>
            </a:lvl1pPr>
          </a:lstStyle>
          <a:p>
            <a:pPr>
              <a:defRPr u="none"/>
            </a:pPr>
            <a:r>
              <a:rPr u="sng">
                <a:hlinkClick r:id="rId2" invalidUrl="" action="" tgtFrame="" tooltip="" history="1" highlightClick="0" endSnd="0"/>
              </a:rPr>
              <a:t>github.com/williamfiset/data-structures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Shape 125"/>
          <p:cNvSpPr/>
          <p:nvPr>
            <p:ph type="title"/>
          </p:nvPr>
        </p:nvSpPr>
        <p:spPr>
          <a:prstGeom prst="rect">
            <a:avLst/>
          </a:prstGeom>
        </p:spPr>
        <p:txBody>
          <a:bodyPr/>
          <a:lstStyle/>
          <a:p>
            <a:pPr/>
            <a:r>
              <a:t>Outline</a:t>
            </a:r>
          </a:p>
        </p:txBody>
      </p:sp>
      <p:sp>
        <p:nvSpPr>
          <p:cNvPr id="126" name="Shape 126"/>
          <p:cNvSpPr/>
          <p:nvPr>
            <p:ph type="body" idx="1"/>
          </p:nvPr>
        </p:nvSpPr>
        <p:spPr>
          <a:xfrm>
            <a:off x="1421336" y="2213754"/>
            <a:ext cx="10990221" cy="6798420"/>
          </a:xfrm>
          <a:prstGeom prst="rect">
            <a:avLst/>
          </a:prstGeom>
        </p:spPr>
        <p:txBody>
          <a:bodyPr/>
          <a:lstStyle/>
          <a:p>
            <a:pPr marL="360045" indent="-360045" defTabSz="473201">
              <a:spcBef>
                <a:spcPts val="3200"/>
              </a:spcBef>
              <a:defRPr sz="3807"/>
            </a:pPr>
            <a:r>
              <a:t>Discussion and examples about Arrays</a:t>
            </a:r>
            <a:endParaRPr>
              <a:solidFill>
                <a:schemeClr val="accent4"/>
              </a:solidFill>
            </a:endParaRPr>
          </a:p>
          <a:p>
            <a:pPr lvl="1" marL="720090" indent="-360045" defTabSz="473201">
              <a:spcBef>
                <a:spcPts val="3200"/>
              </a:spcBef>
              <a:defRPr sz="3807"/>
            </a:pPr>
            <a:r>
              <a:t>What is an Array?</a:t>
            </a:r>
          </a:p>
          <a:p>
            <a:pPr lvl="1" marL="720090" indent="-360045" defTabSz="473201">
              <a:spcBef>
                <a:spcPts val="3200"/>
              </a:spcBef>
              <a:defRPr sz="3807"/>
            </a:pPr>
            <a:r>
              <a:t>When and where is a Array used?</a:t>
            </a:r>
          </a:p>
          <a:p>
            <a:pPr lvl="1" marL="720090" indent="-360045" defTabSz="473201">
              <a:spcBef>
                <a:spcPts val="3200"/>
              </a:spcBef>
              <a:defRPr sz="3807"/>
            </a:pPr>
            <a:r>
              <a:t>Complexity</a:t>
            </a:r>
          </a:p>
          <a:p>
            <a:pPr lvl="1" marL="720090" indent="-360045" defTabSz="473201">
              <a:spcBef>
                <a:spcPts val="3200"/>
              </a:spcBef>
              <a:defRPr sz="3807"/>
            </a:pPr>
            <a:r>
              <a:t>Static array usage example</a:t>
            </a:r>
          </a:p>
          <a:p>
            <a:pPr marL="360045" indent="-360045" defTabSz="473201">
              <a:spcBef>
                <a:spcPts val="3200"/>
              </a:spcBef>
              <a:defRPr sz="3807"/>
            </a:pPr>
            <a:r>
              <a:t>Dynamic Array implementation details</a:t>
            </a:r>
          </a:p>
          <a:p>
            <a:pPr marL="360045" indent="-360045" defTabSz="473201">
              <a:spcBef>
                <a:spcPts val="3200"/>
              </a:spcBef>
              <a:defRPr sz="3807"/>
            </a:pPr>
            <a:r>
              <a:t>Code Implementation</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Shape 130"/>
          <p:cNvSpPr/>
          <p:nvPr>
            <p:ph type="title"/>
          </p:nvPr>
        </p:nvSpPr>
        <p:spPr>
          <a:xfrm>
            <a:off x="-2152748" y="3193304"/>
            <a:ext cx="17310295" cy="3366992"/>
          </a:xfrm>
          <a:prstGeom prst="rect">
            <a:avLst/>
          </a:prstGeom>
        </p:spPr>
        <p:txBody>
          <a:bodyPr/>
          <a:lstStyle>
            <a:lvl1pPr defTabSz="537463">
              <a:defRPr b="1" sz="11040"/>
            </a:lvl1pPr>
          </a:lstStyle>
          <a:p>
            <a:pPr/>
            <a:r>
              <a:t>Discussion and examples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Shape 132"/>
          <p:cNvSpPr/>
          <p:nvPr>
            <p:ph type="title"/>
          </p:nvPr>
        </p:nvSpPr>
        <p:spPr>
          <a:xfrm>
            <a:off x="51523" y="522690"/>
            <a:ext cx="12901754" cy="2509496"/>
          </a:xfrm>
          <a:prstGeom prst="rect">
            <a:avLst/>
          </a:prstGeom>
        </p:spPr>
        <p:txBody>
          <a:bodyPr/>
          <a:lstStyle/>
          <a:p>
            <a:pPr defTabSz="531622">
              <a:defRPr b="1" sz="8190"/>
            </a:pPr>
            <a:r>
              <a:t>What is a static </a:t>
            </a:r>
            <a:r>
              <a:t>Array</a:t>
            </a:r>
            <a:r>
              <a:t>?</a:t>
            </a:r>
          </a:p>
        </p:txBody>
      </p:sp>
      <p:sp>
        <p:nvSpPr>
          <p:cNvPr id="133" name="Shape 133"/>
          <p:cNvSpPr/>
          <p:nvPr/>
        </p:nvSpPr>
        <p:spPr>
          <a:xfrm>
            <a:off x="1578673" y="3719613"/>
            <a:ext cx="9847455"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A static array is a fixed length container containing n elements </a:t>
            </a:r>
            <a:r>
              <a:rPr b="1">
                <a:solidFill>
                  <a:schemeClr val="accent2">
                    <a:satOff val="-13916"/>
                    <a:lumOff val="13989"/>
                  </a:schemeClr>
                </a:solidFill>
              </a:rPr>
              <a:t>indexable</a:t>
            </a:r>
            <a:r>
              <a:t> from the range [0, n-1].</a:t>
            </a:r>
          </a:p>
        </p:txBody>
      </p:sp>
      <p:sp>
        <p:nvSpPr>
          <p:cNvPr id="134" name="Shape 134"/>
          <p:cNvSpPr/>
          <p:nvPr/>
        </p:nvSpPr>
        <p:spPr>
          <a:xfrm>
            <a:off x="680548" y="6402587"/>
            <a:ext cx="11643704"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a:t>Q:</a:t>
            </a:r>
            <a:r>
              <a:t> What is meant by being ‘indexable’?</a:t>
            </a:r>
          </a:p>
          <a:p>
            <a:pPr/>
          </a:p>
          <a:p>
            <a:pPr/>
            <a:r>
              <a:rPr b="1"/>
              <a:t>A:</a:t>
            </a:r>
            <a:r>
              <a:t> This means that each slot/index in the array can be referenced with a number.</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Shape 138"/>
          <p:cNvSpPr/>
          <p:nvPr>
            <p:ph type="title"/>
          </p:nvPr>
        </p:nvSpPr>
        <p:spPr>
          <a:prstGeom prst="rect">
            <a:avLst/>
          </a:prstGeom>
        </p:spPr>
        <p:txBody>
          <a:bodyPr/>
          <a:lstStyle/>
          <a:p>
            <a:pPr defTabSz="508254">
              <a:defRPr b="1" sz="6960"/>
            </a:pPr>
            <a:r>
              <a:t>When and where is a static A</a:t>
            </a:r>
            <a:r>
              <a:t>rray</a:t>
            </a:r>
            <a:r>
              <a:t> used?</a:t>
            </a:r>
          </a:p>
        </p:txBody>
      </p:sp>
      <p:sp>
        <p:nvSpPr>
          <p:cNvPr id="139" name="Shape 139"/>
          <p:cNvSpPr/>
          <p:nvPr/>
        </p:nvSpPr>
        <p:spPr>
          <a:xfrm>
            <a:off x="616024" y="2603499"/>
            <a:ext cx="11772753" cy="670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1) Storing and accessing sequential data</a:t>
            </a:r>
          </a:p>
          <a:p>
            <a:pPr algn="l">
              <a:defRPr sz="3400"/>
            </a:pPr>
          </a:p>
          <a:p>
            <a:pPr algn="l">
              <a:defRPr sz="3400"/>
            </a:pPr>
            <a:r>
              <a:t>2) Temporarily storing objects</a:t>
            </a:r>
          </a:p>
          <a:p>
            <a:pPr algn="l">
              <a:defRPr sz="3400"/>
            </a:pPr>
          </a:p>
          <a:p>
            <a:pPr algn="l">
              <a:defRPr sz="3400"/>
            </a:pPr>
            <a:r>
              <a:t>3) Used by IO routines as buffers</a:t>
            </a:r>
          </a:p>
          <a:p>
            <a:pPr algn="l">
              <a:defRPr sz="3400"/>
            </a:pPr>
          </a:p>
          <a:p>
            <a:pPr algn="l">
              <a:defRPr sz="3400"/>
            </a:pPr>
            <a:r>
              <a:t>4) Lookup tables and inverse lookup tables</a:t>
            </a:r>
          </a:p>
          <a:p>
            <a:pPr algn="l">
              <a:defRPr sz="3400"/>
            </a:pPr>
          </a:p>
          <a:p>
            <a:pPr algn="l">
              <a:defRPr sz="3400"/>
            </a:pPr>
            <a:r>
              <a:t>5) Can be used to return multiple values from a function</a:t>
            </a:r>
          </a:p>
          <a:p>
            <a:pPr algn="l">
              <a:defRPr sz="3400"/>
            </a:pPr>
          </a:p>
          <a:p>
            <a:pPr algn="l">
              <a:defRPr sz="3400"/>
            </a:pPr>
            <a:r>
              <a:t>6) Used in dynamic programming to cache answers to subproblems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ph type="ctrTitle"/>
          </p:nvPr>
        </p:nvSpPr>
        <p:spPr>
          <a:xfrm>
            <a:off x="2373535" y="360461"/>
            <a:ext cx="8257730" cy="1468339"/>
          </a:xfrm>
          <a:prstGeom prst="rect">
            <a:avLst/>
          </a:prstGeom>
        </p:spPr>
        <p:txBody>
          <a:bodyPr anchor="ctr"/>
          <a:lstStyle>
            <a:lvl1pPr>
              <a:defRPr b="1"/>
            </a:lvl1pPr>
          </a:lstStyle>
          <a:p>
            <a:pPr/>
            <a:r>
              <a:t>Complexity</a:t>
            </a:r>
          </a:p>
        </p:txBody>
      </p:sp>
      <p:graphicFrame>
        <p:nvGraphicFramePr>
          <p:cNvPr id="144" name="Table 144"/>
          <p:cNvGraphicFramePr/>
          <p:nvPr/>
        </p:nvGraphicFramePr>
        <p:xfrm>
          <a:off x="984250" y="2654300"/>
          <a:ext cx="10464800" cy="646936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3484033"/>
                <a:gridCol w="3484033"/>
                <a:gridCol w="3484033"/>
              </a:tblGrid>
              <a:tr h="1291332">
                <a:tc>
                  <a:txBody>
                    <a:bodyPr/>
                    <a:lstStyle/>
                    <a:p>
                      <a:pPr defTabSz="914400">
                        <a:defRPr>
                          <a:solidFill>
                            <a:srgbClr val="000000"/>
                          </a:solidFill>
                        </a:defRPr>
                      </a:pPr>
                      <a:r>
                        <a:rPr b="1" sz="4700">
                          <a:solidFill>
                            <a:srgbClr val="FFFFFF"/>
                          </a:solidFill>
                          <a:latin typeface="+mj-lt"/>
                          <a:ea typeface="+mj-ea"/>
                          <a:cs typeface="+mj-cs"/>
                          <a:sym typeface="Menlo"/>
                        </a:rPr>
                        <a:t>Access</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4700">
                          <a:solidFill>
                            <a:schemeClr val="accent3">
                              <a:hueOff val="-499813"/>
                              <a:satOff val="-5228"/>
                              <a:lumOff val="24899"/>
                            </a:schemeClr>
                          </a:solidFill>
                          <a:latin typeface="+mj-lt"/>
                          <a:ea typeface="+mj-ea"/>
                          <a:cs typeface="+mj-cs"/>
                          <a:sym typeface="Menlo"/>
                        </a:rPr>
                        <a:t>O(1)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sz="4700">
                          <a:solidFill>
                            <a:schemeClr val="accent3">
                              <a:hueOff val="-499813"/>
                              <a:satOff val="-5228"/>
                              <a:lumOff val="24899"/>
                            </a:schemeClr>
                          </a:solidFill>
                          <a:latin typeface="+mj-lt"/>
                          <a:ea typeface="+mj-ea"/>
                          <a:cs typeface="+mj-cs"/>
                          <a:sym typeface="Menlo"/>
                        </a:rPr>
                        <a:t>O(1)</a:t>
                      </a:r>
                    </a:p>
                  </a:txBody>
                  <a:tcPr marL="50800" marR="50800" marT="50800" marB="50800" anchor="ctr" anchorCtr="0" horzOverflow="overflow">
                    <a:lnR w="12700">
                      <a:solidFill>
                        <a:srgbClr val="D6D6D6"/>
                      </a:solidFill>
                      <a:miter lim="400000"/>
                    </a:lnR>
                    <a:lnT w="12700">
                      <a:solidFill>
                        <a:srgbClr val="D6D6D6"/>
                      </a:solidFill>
                      <a:miter lim="400000"/>
                    </a:lnT>
                  </a:tcPr>
                </a:tc>
              </a:tr>
              <a:tr h="1291332">
                <a:tc>
                  <a:txBody>
                    <a:bodyPr/>
                    <a:lstStyle/>
                    <a:p>
                      <a:pPr defTabSz="914400">
                        <a:defRPr>
                          <a:solidFill>
                            <a:srgbClr val="000000"/>
                          </a:solidFill>
                        </a:defRPr>
                      </a:pPr>
                      <a:r>
                        <a:rPr b="1" sz="4700">
                          <a:solidFill>
                            <a:srgbClr val="FFFFFF"/>
                          </a:solidFill>
                          <a:latin typeface="+mj-lt"/>
                          <a:ea typeface="+mj-ea"/>
                          <a:cs typeface="+mj-cs"/>
                          <a:sym typeface="Menlo"/>
                        </a:rPr>
                        <a:t>Search</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4700">
                          <a:solidFill>
                            <a:schemeClr val="accent4">
                              <a:hueOff val="102361"/>
                              <a:satOff val="14118"/>
                              <a:lumOff val="10675"/>
                            </a:schemeClr>
                          </a:solidFill>
                          <a:latin typeface="+mj-lt"/>
                          <a:ea typeface="+mj-ea"/>
                          <a:cs typeface="+mj-cs"/>
                          <a:sym typeface="Menlo"/>
                        </a:rPr>
                        <a:t>O(n)</a:t>
                      </a:r>
                    </a:p>
                  </a:txBody>
                  <a:tcPr marL="50800" marR="50800" marT="50800" marB="50800" anchor="ctr" anchorCtr="0" horzOverflow="overflow"/>
                </a:tc>
                <a:tc>
                  <a:txBody>
                    <a:bodyPr/>
                    <a:lstStyle/>
                    <a:p>
                      <a:pPr defTabSz="914400">
                        <a:defRPr>
                          <a:solidFill>
                            <a:srgbClr val="000000"/>
                          </a:solidFill>
                        </a:defRPr>
                      </a:pPr>
                      <a:r>
                        <a:rPr sz="4700">
                          <a:solidFill>
                            <a:schemeClr val="accent4">
                              <a:hueOff val="102361"/>
                              <a:satOff val="14118"/>
                              <a:lumOff val="10675"/>
                            </a:schemeClr>
                          </a:solidFill>
                          <a:latin typeface="+mj-lt"/>
                          <a:ea typeface="+mj-ea"/>
                          <a:cs typeface="+mj-cs"/>
                          <a:sym typeface="Menlo"/>
                        </a:rPr>
                        <a:t>O(n)</a:t>
                      </a:r>
                    </a:p>
                  </a:txBody>
                  <a:tcPr marL="50800" marR="50800" marT="50800" marB="50800" anchor="ctr" anchorCtr="0" horzOverflow="overflow">
                    <a:lnR w="12700">
                      <a:solidFill>
                        <a:srgbClr val="D6D6D6"/>
                      </a:solidFill>
                      <a:miter lim="400000"/>
                    </a:lnR>
                  </a:tcPr>
                </a:tc>
              </a:tr>
              <a:tr h="1291332">
                <a:tc>
                  <a:txBody>
                    <a:bodyPr/>
                    <a:lstStyle/>
                    <a:p>
                      <a:pPr defTabSz="914400">
                        <a:defRPr>
                          <a:solidFill>
                            <a:srgbClr val="000000"/>
                          </a:solidFill>
                        </a:defRPr>
                      </a:pPr>
                      <a:r>
                        <a:rPr b="1" sz="4700">
                          <a:solidFill>
                            <a:srgbClr val="FFFFFF"/>
                          </a:solidFill>
                          <a:latin typeface="+mj-lt"/>
                          <a:ea typeface="+mj-ea"/>
                          <a:cs typeface="+mj-cs"/>
                          <a:sym typeface="Menlo"/>
                        </a:rPr>
                        <a:t>Insertion</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4700">
                          <a:solidFill>
                            <a:schemeClr val="accent5">
                              <a:hueOff val="101205"/>
                              <a:satOff val="-13598"/>
                              <a:lumOff val="23877"/>
                            </a:schemeClr>
                          </a:solidFill>
                          <a:latin typeface="+mj-lt"/>
                          <a:ea typeface="+mj-ea"/>
                          <a:cs typeface="+mj-cs"/>
                          <a:sym typeface="Menlo"/>
                        </a:rPr>
                        <a:t>N/A</a:t>
                      </a:r>
                    </a:p>
                  </a:txBody>
                  <a:tcPr marL="50800" marR="50800" marT="50800" marB="50800" anchor="ctr" anchorCtr="0" horzOverflow="overflow"/>
                </a:tc>
                <a:tc>
                  <a:txBody>
                    <a:bodyPr/>
                    <a:lstStyle/>
                    <a:p>
                      <a:pPr defTabSz="914400">
                        <a:defRPr>
                          <a:solidFill>
                            <a:srgbClr val="000000"/>
                          </a:solidFill>
                        </a:defRPr>
                      </a:pPr>
                      <a:r>
                        <a:rPr sz="4700">
                          <a:solidFill>
                            <a:schemeClr val="accent4">
                              <a:hueOff val="102361"/>
                              <a:satOff val="14118"/>
                              <a:lumOff val="10675"/>
                            </a:schemeClr>
                          </a:solidFill>
                          <a:latin typeface="+mj-lt"/>
                          <a:ea typeface="+mj-ea"/>
                          <a:cs typeface="+mj-cs"/>
                          <a:sym typeface="Menlo"/>
                        </a:rPr>
                        <a:t>O(n)</a:t>
                      </a:r>
                    </a:p>
                  </a:txBody>
                  <a:tcPr marL="50800" marR="50800" marT="50800" marB="50800" anchor="ctr" anchorCtr="0" horzOverflow="overflow">
                    <a:lnR w="12700">
                      <a:solidFill>
                        <a:srgbClr val="D6D6D6"/>
                      </a:solidFill>
                      <a:miter lim="400000"/>
                    </a:lnR>
                  </a:tcPr>
                </a:tc>
              </a:tr>
              <a:tr h="1291332">
                <a:tc>
                  <a:txBody>
                    <a:bodyPr/>
                    <a:lstStyle/>
                    <a:p>
                      <a:pPr defTabSz="914400">
                        <a:defRPr>
                          <a:solidFill>
                            <a:srgbClr val="000000"/>
                          </a:solidFill>
                        </a:defRPr>
                      </a:pPr>
                      <a:r>
                        <a:rPr b="1" sz="4700">
                          <a:solidFill>
                            <a:srgbClr val="FFFFFF"/>
                          </a:solidFill>
                          <a:latin typeface="+mj-lt"/>
                          <a:ea typeface="+mj-ea"/>
                          <a:cs typeface="+mj-cs"/>
                          <a:sym typeface="Menlo"/>
                        </a:rPr>
                        <a:t>Appending</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4700">
                          <a:solidFill>
                            <a:schemeClr val="accent5">
                              <a:hueOff val="101205"/>
                              <a:satOff val="-13598"/>
                              <a:lumOff val="23877"/>
                            </a:schemeClr>
                          </a:solidFill>
                          <a:latin typeface="+mj-lt"/>
                          <a:ea typeface="+mj-ea"/>
                          <a:cs typeface="+mj-cs"/>
                          <a:sym typeface="Menlo"/>
                        </a:rPr>
                        <a:t>N/A</a:t>
                      </a:r>
                    </a:p>
                  </a:txBody>
                  <a:tcPr marL="50800" marR="50800" marT="50800" marB="50800" anchor="ctr" anchorCtr="0" horzOverflow="overflow"/>
                </a:tc>
                <a:tc>
                  <a:txBody>
                    <a:bodyPr/>
                    <a:lstStyle/>
                    <a:p>
                      <a:pPr defTabSz="914400">
                        <a:defRPr>
                          <a:solidFill>
                            <a:srgbClr val="000000"/>
                          </a:solidFill>
                        </a:defRPr>
                      </a:pPr>
                      <a:r>
                        <a:rPr sz="4700">
                          <a:solidFill>
                            <a:schemeClr val="accent3">
                              <a:hueOff val="-499813"/>
                              <a:satOff val="-5228"/>
                              <a:lumOff val="24899"/>
                            </a:schemeClr>
                          </a:solidFill>
                          <a:latin typeface="+mj-lt"/>
                          <a:ea typeface="+mj-ea"/>
                          <a:cs typeface="+mj-cs"/>
                          <a:sym typeface="Menlo"/>
                        </a:rPr>
                        <a:t>O(1)</a:t>
                      </a:r>
                    </a:p>
                  </a:txBody>
                  <a:tcPr marL="50800" marR="50800" marT="50800" marB="50800" anchor="ctr" anchorCtr="0" horzOverflow="overflow">
                    <a:lnR w="12700">
                      <a:solidFill>
                        <a:srgbClr val="D6D6D6"/>
                      </a:solidFill>
                      <a:miter lim="400000"/>
                    </a:lnR>
                  </a:tcPr>
                </a:tc>
              </a:tr>
              <a:tr h="1291332">
                <a:tc>
                  <a:txBody>
                    <a:bodyPr/>
                    <a:lstStyle/>
                    <a:p>
                      <a:pPr defTabSz="914400">
                        <a:defRPr>
                          <a:solidFill>
                            <a:srgbClr val="000000"/>
                          </a:solidFill>
                        </a:defRPr>
                      </a:pPr>
                      <a:r>
                        <a:rPr b="1" sz="4700">
                          <a:solidFill>
                            <a:srgbClr val="FFFFFF"/>
                          </a:solidFill>
                          <a:latin typeface="+mj-lt"/>
                          <a:ea typeface="+mj-ea"/>
                          <a:cs typeface="+mj-cs"/>
                          <a:sym typeface="Menlo"/>
                        </a:rPr>
                        <a:t>Deletion</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4700">
                          <a:solidFill>
                            <a:schemeClr val="accent5">
                              <a:hueOff val="101205"/>
                              <a:satOff val="-13598"/>
                              <a:lumOff val="23877"/>
                            </a:schemeClr>
                          </a:solidFill>
                          <a:latin typeface="+mj-lt"/>
                          <a:ea typeface="+mj-ea"/>
                          <a:cs typeface="+mj-cs"/>
                          <a:sym typeface="Menlo"/>
                        </a:rPr>
                        <a:t>N/A</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4700">
                          <a:solidFill>
                            <a:schemeClr val="accent4">
                              <a:hueOff val="102361"/>
                              <a:satOff val="14118"/>
                              <a:lumOff val="10675"/>
                            </a:schemeClr>
                          </a:solidFill>
                          <a:latin typeface="+mj-lt"/>
                          <a:ea typeface="+mj-ea"/>
                          <a:cs typeface="+mj-cs"/>
                          <a:sym typeface="Menlo"/>
                        </a:rPr>
                        <a:t>O(n)</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45" name="Shape 145"/>
          <p:cNvSpPr/>
          <p:nvPr/>
        </p:nvSpPr>
        <p:spPr>
          <a:xfrm>
            <a:off x="4593356" y="1839525"/>
            <a:ext cx="3233888"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400"/>
            </a:lvl1pPr>
          </a:lstStyle>
          <a:p>
            <a:pPr/>
            <a:r>
              <a:t>Static Array</a:t>
            </a:r>
          </a:p>
        </p:txBody>
      </p:sp>
      <p:sp>
        <p:nvSpPr>
          <p:cNvPr id="146" name="Shape 146"/>
          <p:cNvSpPr/>
          <p:nvPr/>
        </p:nvSpPr>
        <p:spPr>
          <a:xfrm>
            <a:off x="7968135" y="1839525"/>
            <a:ext cx="3493853"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400"/>
            </a:lvl1pPr>
          </a:lstStyle>
          <a:p>
            <a:pPr/>
            <a:r>
              <a:t>Dynamic Array</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Shape 150"/>
          <p:cNvSpPr/>
          <p:nvPr>
            <p:ph type="ctrTitle"/>
          </p:nvPr>
        </p:nvSpPr>
        <p:spPr>
          <a:xfrm>
            <a:off x="2373535" y="360461"/>
            <a:ext cx="8257730" cy="1468339"/>
          </a:xfrm>
          <a:prstGeom prst="rect">
            <a:avLst/>
          </a:prstGeom>
        </p:spPr>
        <p:txBody>
          <a:bodyPr anchor="ctr"/>
          <a:lstStyle/>
          <a:p>
            <a:pPr/>
            <a:r>
              <a:t>Static Array</a:t>
            </a:r>
          </a:p>
        </p:txBody>
      </p:sp>
      <p:graphicFrame>
        <p:nvGraphicFramePr>
          <p:cNvPr id="151" name="Table 151"/>
          <p:cNvGraphicFramePr/>
          <p:nvPr/>
        </p:nvGraphicFramePr>
        <p:xfrm>
          <a:off x="1718121" y="2176784"/>
          <a:ext cx="10470258" cy="1082032"/>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61950"/>
                <a:gridCol w="1161950"/>
                <a:gridCol w="1161950"/>
                <a:gridCol w="1161950"/>
                <a:gridCol w="1161950"/>
                <a:gridCol w="1161950"/>
                <a:gridCol w="1161950"/>
                <a:gridCol w="1161950"/>
                <a:gridCol w="1161950"/>
              </a:tblGrid>
              <a:tr h="1069330">
                <a:tc>
                  <a:txBody>
                    <a:bodyPr/>
                    <a:lstStyle/>
                    <a:p>
                      <a:pPr defTabSz="914400">
                        <a:defRPr>
                          <a:solidFill>
                            <a:srgbClr val="000000"/>
                          </a:solidFill>
                        </a:defRPr>
                      </a:pPr>
                      <a:r>
                        <a:rPr sz="4200">
                          <a:solidFill>
                            <a:srgbClr val="FFFFFF"/>
                          </a:solidFill>
                          <a:latin typeface="+mj-lt"/>
                          <a:ea typeface="+mj-ea"/>
                          <a:cs typeface="+mj-cs"/>
                          <a:sym typeface="Menlo"/>
                        </a:rPr>
                        <a:t>44</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12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17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100</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152" name="Table 152"/>
          <p:cNvGraphicFramePr/>
          <p:nvPr/>
        </p:nvGraphicFramePr>
        <p:xfrm>
          <a:off x="1718121" y="4081784"/>
          <a:ext cx="10470258" cy="1082032"/>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61950"/>
                <a:gridCol w="1161950"/>
                <a:gridCol w="1161950"/>
                <a:gridCol w="1161950"/>
                <a:gridCol w="1161950"/>
                <a:gridCol w="1161950"/>
                <a:gridCol w="1161950"/>
                <a:gridCol w="1161950"/>
                <a:gridCol w="1161950"/>
              </a:tblGrid>
              <a:tr h="1069330">
                <a:tc>
                  <a:txBody>
                    <a:bodyPr/>
                    <a:lstStyle/>
                    <a:p>
                      <a:pPr defTabSz="914400">
                        <a:defRPr>
                          <a:solidFill>
                            <a:srgbClr val="000000"/>
                          </a:solidFill>
                        </a:defRPr>
                      </a:pPr>
                      <a:r>
                        <a:rPr sz="4200">
                          <a:solidFill>
                            <a:srgbClr val="FFFFFF"/>
                          </a:solidFill>
                          <a:latin typeface="+mj-lt"/>
                          <a:ea typeface="+mj-ea"/>
                          <a:cs typeface="+mj-cs"/>
                          <a:sym typeface="Menlo"/>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8</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153" name="Shape 153"/>
          <p:cNvSpPr/>
          <p:nvPr/>
        </p:nvSpPr>
        <p:spPr>
          <a:xfrm>
            <a:off x="103013" y="2317749"/>
            <a:ext cx="1521174"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600"/>
            </a:lvl1pPr>
          </a:lstStyle>
          <a:p>
            <a:pPr/>
            <a:r>
              <a:t>A = </a:t>
            </a:r>
          </a:p>
        </p:txBody>
      </p:sp>
      <p:sp>
        <p:nvSpPr>
          <p:cNvPr id="154" name="Shape 154"/>
          <p:cNvSpPr/>
          <p:nvPr/>
        </p:nvSpPr>
        <p:spPr>
          <a:xfrm>
            <a:off x="2311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55" name="Shape 155"/>
          <p:cNvSpPr/>
          <p:nvPr/>
        </p:nvSpPr>
        <p:spPr>
          <a:xfrm>
            <a:off x="3454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56" name="Shape 156"/>
          <p:cNvSpPr/>
          <p:nvPr/>
        </p:nvSpPr>
        <p:spPr>
          <a:xfrm>
            <a:off x="4597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57" name="Shape 157"/>
          <p:cNvSpPr/>
          <p:nvPr/>
        </p:nvSpPr>
        <p:spPr>
          <a:xfrm>
            <a:off x="5740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58" name="Shape 158"/>
          <p:cNvSpPr/>
          <p:nvPr/>
        </p:nvSpPr>
        <p:spPr>
          <a:xfrm>
            <a:off x="6883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59" name="Shape 159"/>
          <p:cNvSpPr/>
          <p:nvPr/>
        </p:nvSpPr>
        <p:spPr>
          <a:xfrm>
            <a:off x="8026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60" name="Shape 160"/>
          <p:cNvSpPr/>
          <p:nvPr/>
        </p:nvSpPr>
        <p:spPr>
          <a:xfrm>
            <a:off x="93090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61" name="Shape 161"/>
          <p:cNvSpPr/>
          <p:nvPr/>
        </p:nvSpPr>
        <p:spPr>
          <a:xfrm flipV="1">
            <a:off x="2305050"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62" name="Shape 162"/>
          <p:cNvSpPr/>
          <p:nvPr/>
        </p:nvSpPr>
        <p:spPr>
          <a:xfrm flipV="1">
            <a:off x="3448050"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63" name="Shape 163"/>
          <p:cNvSpPr/>
          <p:nvPr/>
        </p:nvSpPr>
        <p:spPr>
          <a:xfrm flipV="1">
            <a:off x="4591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64" name="Shape 164"/>
          <p:cNvSpPr/>
          <p:nvPr/>
        </p:nvSpPr>
        <p:spPr>
          <a:xfrm flipV="1">
            <a:off x="5734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65" name="Shape 165"/>
          <p:cNvSpPr/>
          <p:nvPr/>
        </p:nvSpPr>
        <p:spPr>
          <a:xfrm flipV="1">
            <a:off x="6877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66" name="Shape 166"/>
          <p:cNvSpPr/>
          <p:nvPr/>
        </p:nvSpPr>
        <p:spPr>
          <a:xfrm flipV="1">
            <a:off x="8020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67" name="Shape 167"/>
          <p:cNvSpPr/>
          <p:nvPr/>
        </p:nvSpPr>
        <p:spPr>
          <a:xfrm flipV="1">
            <a:off x="93027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68" name="Shape 168"/>
          <p:cNvSpPr/>
          <p:nvPr/>
        </p:nvSpPr>
        <p:spPr>
          <a:xfrm flipV="1">
            <a:off x="104457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69" name="Shape 169"/>
          <p:cNvSpPr/>
          <p:nvPr/>
        </p:nvSpPr>
        <p:spPr>
          <a:xfrm flipV="1">
            <a:off x="115887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70" name="Shape 170"/>
          <p:cNvSpPr/>
          <p:nvPr/>
        </p:nvSpPr>
        <p:spPr>
          <a:xfrm>
            <a:off x="104520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71" name="Shape 171"/>
          <p:cNvSpPr/>
          <p:nvPr/>
        </p:nvSpPr>
        <p:spPr>
          <a:xfrm>
            <a:off x="115950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72" name="Shape 172"/>
          <p:cNvSpPr/>
          <p:nvPr/>
        </p:nvSpPr>
        <p:spPr>
          <a:xfrm>
            <a:off x="293187" y="6148826"/>
            <a:ext cx="12418425"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Elements in </a:t>
            </a:r>
            <a:r>
              <a:rPr i="1"/>
              <a:t>A</a:t>
            </a:r>
            <a:r>
              <a:t> are referenced by their index. There is no other way to access elements in an array. Array indexing is zero-based, meaning the first element is found in position zero.</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Shape 176"/>
          <p:cNvSpPr/>
          <p:nvPr>
            <p:ph type="ctrTitle"/>
          </p:nvPr>
        </p:nvSpPr>
        <p:spPr>
          <a:xfrm>
            <a:off x="2373535" y="360461"/>
            <a:ext cx="8257730" cy="1468339"/>
          </a:xfrm>
          <a:prstGeom prst="rect">
            <a:avLst/>
          </a:prstGeom>
        </p:spPr>
        <p:txBody>
          <a:bodyPr anchor="ctr"/>
          <a:lstStyle/>
          <a:p>
            <a:pPr/>
            <a:r>
              <a:t>Static Array</a:t>
            </a:r>
          </a:p>
        </p:txBody>
      </p:sp>
      <p:graphicFrame>
        <p:nvGraphicFramePr>
          <p:cNvPr id="177" name="Table 177"/>
          <p:cNvGraphicFramePr/>
          <p:nvPr/>
        </p:nvGraphicFramePr>
        <p:xfrm>
          <a:off x="1718121" y="2176784"/>
          <a:ext cx="10470258" cy="1082032"/>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61950"/>
                <a:gridCol w="1161950"/>
                <a:gridCol w="1161950"/>
                <a:gridCol w="1161950"/>
                <a:gridCol w="1161950"/>
                <a:gridCol w="1161950"/>
                <a:gridCol w="1161950"/>
                <a:gridCol w="1161950"/>
                <a:gridCol w="1161950"/>
              </a:tblGrid>
              <a:tr h="1069330">
                <a:tc>
                  <a:txBody>
                    <a:bodyPr/>
                    <a:lstStyle/>
                    <a:p>
                      <a:pPr defTabSz="914400">
                        <a:defRPr>
                          <a:solidFill>
                            <a:srgbClr val="000000"/>
                          </a:solidFill>
                        </a:defRPr>
                      </a:pPr>
                      <a:r>
                        <a:rPr sz="4200">
                          <a:solidFill>
                            <a:srgbClr val="FFFFFF"/>
                          </a:solidFill>
                          <a:latin typeface="+mj-lt"/>
                          <a:ea typeface="+mj-ea"/>
                          <a:cs typeface="+mj-cs"/>
                          <a:sym typeface="Menlo"/>
                        </a:rPr>
                        <a:t>44</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12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17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100</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178" name="Table 178"/>
          <p:cNvGraphicFramePr/>
          <p:nvPr/>
        </p:nvGraphicFramePr>
        <p:xfrm>
          <a:off x="1718121" y="4081784"/>
          <a:ext cx="10470258" cy="1082032"/>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61950"/>
                <a:gridCol w="1161950"/>
                <a:gridCol w="1161950"/>
                <a:gridCol w="1161950"/>
                <a:gridCol w="1161950"/>
                <a:gridCol w="1161950"/>
                <a:gridCol w="1161950"/>
                <a:gridCol w="1161950"/>
                <a:gridCol w="1161950"/>
              </a:tblGrid>
              <a:tr h="1069330">
                <a:tc>
                  <a:txBody>
                    <a:bodyPr/>
                    <a:lstStyle/>
                    <a:p>
                      <a:pPr defTabSz="914400">
                        <a:defRPr>
                          <a:solidFill>
                            <a:srgbClr val="000000"/>
                          </a:solidFill>
                        </a:defRPr>
                      </a:pPr>
                      <a:r>
                        <a:rPr sz="4200">
                          <a:solidFill>
                            <a:srgbClr val="FFFFFF"/>
                          </a:solidFill>
                          <a:latin typeface="+mj-lt"/>
                          <a:ea typeface="+mj-ea"/>
                          <a:cs typeface="+mj-cs"/>
                          <a:sym typeface="Menlo"/>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8</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179" name="Shape 179"/>
          <p:cNvSpPr/>
          <p:nvPr/>
        </p:nvSpPr>
        <p:spPr>
          <a:xfrm>
            <a:off x="103013" y="2317749"/>
            <a:ext cx="1521174"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600"/>
            </a:lvl1pPr>
          </a:lstStyle>
          <a:p>
            <a:pPr/>
            <a:r>
              <a:t>A = </a:t>
            </a:r>
          </a:p>
        </p:txBody>
      </p:sp>
      <p:sp>
        <p:nvSpPr>
          <p:cNvPr id="180" name="Shape 180"/>
          <p:cNvSpPr/>
          <p:nvPr/>
        </p:nvSpPr>
        <p:spPr>
          <a:xfrm>
            <a:off x="2311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81" name="Shape 181"/>
          <p:cNvSpPr/>
          <p:nvPr/>
        </p:nvSpPr>
        <p:spPr>
          <a:xfrm>
            <a:off x="3454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82" name="Shape 182"/>
          <p:cNvSpPr/>
          <p:nvPr/>
        </p:nvSpPr>
        <p:spPr>
          <a:xfrm>
            <a:off x="4597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83" name="Shape 183"/>
          <p:cNvSpPr/>
          <p:nvPr/>
        </p:nvSpPr>
        <p:spPr>
          <a:xfrm>
            <a:off x="5740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84" name="Shape 184"/>
          <p:cNvSpPr/>
          <p:nvPr/>
        </p:nvSpPr>
        <p:spPr>
          <a:xfrm>
            <a:off x="6883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85" name="Shape 185"/>
          <p:cNvSpPr/>
          <p:nvPr/>
        </p:nvSpPr>
        <p:spPr>
          <a:xfrm>
            <a:off x="8026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86" name="Shape 186"/>
          <p:cNvSpPr/>
          <p:nvPr/>
        </p:nvSpPr>
        <p:spPr>
          <a:xfrm>
            <a:off x="93090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87" name="Shape 187"/>
          <p:cNvSpPr/>
          <p:nvPr/>
        </p:nvSpPr>
        <p:spPr>
          <a:xfrm flipV="1">
            <a:off x="2305050"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88" name="Shape 188"/>
          <p:cNvSpPr/>
          <p:nvPr/>
        </p:nvSpPr>
        <p:spPr>
          <a:xfrm flipV="1">
            <a:off x="3448050"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89" name="Shape 189"/>
          <p:cNvSpPr/>
          <p:nvPr/>
        </p:nvSpPr>
        <p:spPr>
          <a:xfrm flipV="1">
            <a:off x="4591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90" name="Shape 190"/>
          <p:cNvSpPr/>
          <p:nvPr/>
        </p:nvSpPr>
        <p:spPr>
          <a:xfrm flipV="1">
            <a:off x="5734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91" name="Shape 191"/>
          <p:cNvSpPr/>
          <p:nvPr/>
        </p:nvSpPr>
        <p:spPr>
          <a:xfrm flipV="1">
            <a:off x="6877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92" name="Shape 192"/>
          <p:cNvSpPr/>
          <p:nvPr/>
        </p:nvSpPr>
        <p:spPr>
          <a:xfrm flipV="1">
            <a:off x="8020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93" name="Shape 193"/>
          <p:cNvSpPr/>
          <p:nvPr/>
        </p:nvSpPr>
        <p:spPr>
          <a:xfrm flipV="1">
            <a:off x="93027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94" name="Shape 194"/>
          <p:cNvSpPr/>
          <p:nvPr/>
        </p:nvSpPr>
        <p:spPr>
          <a:xfrm flipV="1">
            <a:off x="104457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95" name="Shape 195"/>
          <p:cNvSpPr/>
          <p:nvPr/>
        </p:nvSpPr>
        <p:spPr>
          <a:xfrm flipV="1">
            <a:off x="115887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96" name="Shape 196"/>
          <p:cNvSpPr/>
          <p:nvPr/>
        </p:nvSpPr>
        <p:spPr>
          <a:xfrm>
            <a:off x="104520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97" name="Shape 197"/>
          <p:cNvSpPr/>
          <p:nvPr/>
        </p:nvSpPr>
        <p:spPr>
          <a:xfrm>
            <a:off x="115950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98" name="Shape 198"/>
          <p:cNvSpPr/>
          <p:nvPr/>
        </p:nvSpPr>
        <p:spPr>
          <a:xfrm>
            <a:off x="1434690" y="5473776"/>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A[0] = 44</a:t>
            </a:r>
          </a:p>
        </p:txBody>
      </p:sp>
      <p:sp>
        <p:nvSpPr>
          <p:cNvPr id="199" name="Shape 199"/>
          <p:cNvSpPr/>
          <p:nvPr/>
        </p:nvSpPr>
        <p:spPr>
          <a:xfrm>
            <a:off x="1434690" y="6167038"/>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A[1] = 12</a:t>
            </a:r>
          </a:p>
        </p:txBody>
      </p:sp>
      <p:sp>
        <p:nvSpPr>
          <p:cNvPr id="200" name="Shape 200"/>
          <p:cNvSpPr/>
          <p:nvPr/>
        </p:nvSpPr>
        <p:spPr>
          <a:xfrm>
            <a:off x="1445319" y="6879784"/>
            <a:ext cx="231636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A[4] = 6</a:t>
            </a:r>
          </a:p>
        </p:txBody>
      </p:sp>
      <p:sp>
        <p:nvSpPr>
          <p:cNvPr id="201" name="Shape 201"/>
          <p:cNvSpPr/>
          <p:nvPr/>
        </p:nvSpPr>
        <p:spPr>
          <a:xfrm>
            <a:off x="1445319" y="7569430"/>
            <a:ext cx="231636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A[7] = 9</a:t>
            </a:r>
          </a:p>
        </p:txBody>
      </p:sp>
      <p:sp>
        <p:nvSpPr>
          <p:cNvPr id="202" name="Shape 202"/>
          <p:cNvSpPr/>
          <p:nvPr/>
        </p:nvSpPr>
        <p:spPr>
          <a:xfrm>
            <a:off x="1244464" y="8317388"/>
            <a:ext cx="8257730"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a:solidFill>
                  <a:schemeClr val="accent5">
                    <a:hueOff val="101205"/>
                    <a:satOff val="-13598"/>
                    <a:lumOff val="23877"/>
                  </a:schemeClr>
                </a:solidFill>
              </a:defRPr>
            </a:lvl1pPr>
          </a:lstStyle>
          <a:p>
            <a:pPr/>
            <a:r>
              <a:t>A[9] =&gt; index out of bounds!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9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2" fill="hold">
                                  <p:stCondLst>
                                    <p:cond delay="0"/>
                                  </p:stCondLst>
                                  <p:iterate type="el" backwards="0">
                                    <p:tmAbs val="0"/>
                                  </p:iterate>
                                  <p:childTnLst>
                                    <p:set>
                                      <p:cBhvr>
                                        <p:cTn id="12" fill="hold"/>
                                        <p:tgtEl>
                                          <p:spTgt spid="200">
                                            <p:bg/>
                                          </p:spTgt>
                                        </p:tgtEl>
                                        <p:attrNameLst>
                                          <p:attrName>style.visibility</p:attrName>
                                        </p:attrNameLst>
                                      </p:cBhvr>
                                      <p:to>
                                        <p:strVal val="visible"/>
                                      </p:to>
                                    </p:set>
                                  </p:childTnLst>
                                </p:cTn>
                              </p:par>
                              <p:par>
                                <p:cTn id="13" presetClass="entr" nodeType="withEffect" presetSubtype="0" presetID="1" grpId="2" fill="hold">
                                  <p:stCondLst>
                                    <p:cond delay="0"/>
                                  </p:stCondLst>
                                  <p:iterate type="el" backwards="0">
                                    <p:tmAbs val="0"/>
                                  </p:iterate>
                                  <p:childTnLst>
                                    <p:set>
                                      <p:cBhvr>
                                        <p:cTn id="14" fill="hold"/>
                                        <p:tgtEl>
                                          <p:spTgt spid="20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3" fill="hold">
                                  <p:stCondLst>
                                    <p:cond delay="0"/>
                                  </p:stCondLst>
                                  <p:iterate type="el" backwards="0">
                                    <p:tmAbs val="0"/>
                                  </p:iterate>
                                  <p:childTnLst>
                                    <p:set>
                                      <p:cBhvr>
                                        <p:cTn id="18" fill="hold"/>
                                        <p:tgtEl>
                                          <p:spTgt spid="201">
                                            <p:bg/>
                                          </p:spTgt>
                                        </p:tgtEl>
                                        <p:attrNameLst>
                                          <p:attrName>style.visibility</p:attrName>
                                        </p:attrNameLst>
                                      </p:cBhvr>
                                      <p:to>
                                        <p:strVal val="visible"/>
                                      </p:to>
                                    </p:set>
                                  </p:childTnLst>
                                </p:cTn>
                              </p:par>
                              <p:par>
                                <p:cTn id="19" presetClass="entr" nodeType="withEffect" presetSubtype="0" presetID="1" grpId="3" fill="hold">
                                  <p:stCondLst>
                                    <p:cond delay="0"/>
                                  </p:stCondLst>
                                  <p:iterate type="el" backwards="0">
                                    <p:tmAbs val="0"/>
                                  </p:iterate>
                                  <p:childTnLst>
                                    <p:set>
                                      <p:cBhvr>
                                        <p:cTn id="20" fill="hold"/>
                                        <p:tgtEl>
                                          <p:spTgt spid="201">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4" fill="hold">
                                  <p:stCondLst>
                                    <p:cond delay="0"/>
                                  </p:stCondLst>
                                  <p:iterate type="el" backwards="0">
                                    <p:tmAbs val="0"/>
                                  </p:iterate>
                                  <p:childTnLst>
                                    <p:set>
                                      <p:cBhvr>
                                        <p:cTn id="24" fill="hold"/>
                                        <p:tgtEl>
                                          <p:spTgt spid="202">
                                            <p:bg/>
                                          </p:spTgt>
                                        </p:tgtEl>
                                        <p:attrNameLst>
                                          <p:attrName>style.visibility</p:attrName>
                                        </p:attrNameLst>
                                      </p:cBhvr>
                                      <p:to>
                                        <p:strVal val="visible"/>
                                      </p:to>
                                    </p:set>
                                  </p:childTnLst>
                                </p:cTn>
                              </p:par>
                              <p:par>
                                <p:cTn id="25" presetClass="entr" nodeType="withEffect" presetSubtype="0" presetID="1" grpId="4" fill="hold">
                                  <p:stCondLst>
                                    <p:cond delay="0"/>
                                  </p:stCondLst>
                                  <p:iterate type="el" backwards="0">
                                    <p:tmAbs val="0"/>
                                  </p:iterate>
                                  <p:childTnLst>
                                    <p:set>
                                      <p:cBhvr>
                                        <p:cTn id="26" fill="hold"/>
                                        <p:tgtEl>
                                          <p:spTgt spid="202">
                                            <p:txEl>
                                              <p:pRg st="0" end="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02" grpId="4"/>
      <p:bldP build="p" bldLvl="5" animBg="1" rev="0" advAuto="0" spid="200" grpId="2"/>
      <p:bldP build="p" bldLvl="5" animBg="1" rev="0" advAuto="0" spid="199" grpId="1"/>
      <p:bldP build="p" bldLvl="5" animBg="1" rev="0" advAuto="0" spid="201" grpId="3"/>
    </p:bldLst>
  </p:timing>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4" name="Shape 204"/>
          <p:cNvSpPr/>
          <p:nvPr>
            <p:ph type="ctrTitle"/>
          </p:nvPr>
        </p:nvSpPr>
        <p:spPr>
          <a:xfrm>
            <a:off x="2373535" y="360461"/>
            <a:ext cx="8257730" cy="1468339"/>
          </a:xfrm>
          <a:prstGeom prst="rect">
            <a:avLst/>
          </a:prstGeom>
        </p:spPr>
        <p:txBody>
          <a:bodyPr anchor="ctr"/>
          <a:lstStyle/>
          <a:p>
            <a:pPr/>
            <a:r>
              <a:t>Static Array</a:t>
            </a:r>
          </a:p>
        </p:txBody>
      </p:sp>
      <p:sp>
        <p:nvSpPr>
          <p:cNvPr id="205" name="Shape 205"/>
          <p:cNvSpPr/>
          <p:nvPr/>
        </p:nvSpPr>
        <p:spPr>
          <a:xfrm>
            <a:off x="3454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06" name="Shape 206"/>
          <p:cNvSpPr/>
          <p:nvPr/>
        </p:nvSpPr>
        <p:spPr>
          <a:xfrm>
            <a:off x="4597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07" name="Shape 207"/>
          <p:cNvSpPr/>
          <p:nvPr/>
        </p:nvSpPr>
        <p:spPr>
          <a:xfrm>
            <a:off x="5740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08" name="Shape 208"/>
          <p:cNvSpPr/>
          <p:nvPr/>
        </p:nvSpPr>
        <p:spPr>
          <a:xfrm>
            <a:off x="6883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09" name="Shape 209"/>
          <p:cNvSpPr/>
          <p:nvPr/>
        </p:nvSpPr>
        <p:spPr>
          <a:xfrm>
            <a:off x="8026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0" name="Shape 210"/>
          <p:cNvSpPr/>
          <p:nvPr/>
        </p:nvSpPr>
        <p:spPr>
          <a:xfrm>
            <a:off x="93090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1" name="Shape 211"/>
          <p:cNvSpPr/>
          <p:nvPr/>
        </p:nvSpPr>
        <p:spPr>
          <a:xfrm flipV="1">
            <a:off x="3448050"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2" name="Shape 212"/>
          <p:cNvSpPr/>
          <p:nvPr/>
        </p:nvSpPr>
        <p:spPr>
          <a:xfrm flipV="1">
            <a:off x="4591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3" name="Shape 213"/>
          <p:cNvSpPr/>
          <p:nvPr/>
        </p:nvSpPr>
        <p:spPr>
          <a:xfrm flipV="1">
            <a:off x="5734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4" name="Shape 214"/>
          <p:cNvSpPr/>
          <p:nvPr/>
        </p:nvSpPr>
        <p:spPr>
          <a:xfrm flipV="1">
            <a:off x="6877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5" name="Shape 215"/>
          <p:cNvSpPr/>
          <p:nvPr/>
        </p:nvSpPr>
        <p:spPr>
          <a:xfrm flipV="1">
            <a:off x="8020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6" name="Shape 216"/>
          <p:cNvSpPr/>
          <p:nvPr/>
        </p:nvSpPr>
        <p:spPr>
          <a:xfrm flipV="1">
            <a:off x="93027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7" name="Shape 217"/>
          <p:cNvSpPr/>
          <p:nvPr/>
        </p:nvSpPr>
        <p:spPr>
          <a:xfrm flipV="1">
            <a:off x="104457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8" name="Shape 218"/>
          <p:cNvSpPr/>
          <p:nvPr/>
        </p:nvSpPr>
        <p:spPr>
          <a:xfrm flipV="1">
            <a:off x="115887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9" name="Shape 219"/>
          <p:cNvSpPr/>
          <p:nvPr/>
        </p:nvSpPr>
        <p:spPr>
          <a:xfrm>
            <a:off x="104520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0" name="Shape 220"/>
          <p:cNvSpPr/>
          <p:nvPr/>
        </p:nvSpPr>
        <p:spPr>
          <a:xfrm>
            <a:off x="115950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aphicFrame>
        <p:nvGraphicFramePr>
          <p:cNvPr id="221" name="Table 221"/>
          <p:cNvGraphicFramePr/>
          <p:nvPr/>
        </p:nvGraphicFramePr>
        <p:xfrm>
          <a:off x="1718121" y="2176784"/>
          <a:ext cx="10470258" cy="1082032"/>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61950"/>
                <a:gridCol w="1161950"/>
                <a:gridCol w="1161950"/>
                <a:gridCol w="1161950"/>
                <a:gridCol w="1161950"/>
                <a:gridCol w="1161950"/>
                <a:gridCol w="1161950"/>
                <a:gridCol w="1161950"/>
                <a:gridCol w="1161950"/>
              </a:tblGrid>
              <a:tr h="1069330">
                <a:tc>
                  <a:txBody>
                    <a:bodyPr/>
                    <a:lstStyle/>
                    <a:p>
                      <a:pPr defTabSz="914400">
                        <a:defRPr>
                          <a:solidFill>
                            <a:srgbClr val="000000"/>
                          </a:solidFill>
                        </a:defRPr>
                      </a:pPr>
                      <a:r>
                        <a:rPr b="1" sz="4200">
                          <a:solidFill>
                            <a:srgbClr val="F2FB5C"/>
                          </a:solidFill>
                          <a:latin typeface="+mj-lt"/>
                          <a:ea typeface="+mj-ea"/>
                          <a:cs typeface="+mj-cs"/>
                          <a:sym typeface="Menlo"/>
                        </a:rPr>
                        <a:t>-1</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12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17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100</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22" name="Table 222"/>
          <p:cNvGraphicFramePr/>
          <p:nvPr/>
        </p:nvGraphicFramePr>
        <p:xfrm>
          <a:off x="1718121" y="4081784"/>
          <a:ext cx="10470258" cy="1082032"/>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61950"/>
                <a:gridCol w="1161950"/>
                <a:gridCol w="1161950"/>
                <a:gridCol w="1161950"/>
                <a:gridCol w="1161950"/>
                <a:gridCol w="1161950"/>
                <a:gridCol w="1161950"/>
                <a:gridCol w="1161950"/>
                <a:gridCol w="1161950"/>
              </a:tblGrid>
              <a:tr h="1069330">
                <a:tc>
                  <a:txBody>
                    <a:bodyPr/>
                    <a:lstStyle/>
                    <a:p>
                      <a:pPr defTabSz="914400">
                        <a:defRPr>
                          <a:solidFill>
                            <a:srgbClr val="000000"/>
                          </a:solidFill>
                        </a:defRPr>
                      </a:pPr>
                      <a:r>
                        <a:rPr sz="4200">
                          <a:solidFill>
                            <a:srgbClr val="FFFFFF"/>
                          </a:solidFill>
                          <a:latin typeface="+mj-lt"/>
                          <a:ea typeface="+mj-ea"/>
                          <a:cs typeface="+mj-cs"/>
                          <a:sym typeface="Menlo"/>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8</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223" name="Shape 223"/>
          <p:cNvSpPr/>
          <p:nvPr/>
        </p:nvSpPr>
        <p:spPr>
          <a:xfrm>
            <a:off x="103013" y="2317749"/>
            <a:ext cx="1521174"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600"/>
            </a:lvl1pPr>
          </a:lstStyle>
          <a:p>
            <a:pPr/>
            <a:r>
              <a:t>A = </a:t>
            </a:r>
          </a:p>
        </p:txBody>
      </p:sp>
      <p:sp>
        <p:nvSpPr>
          <p:cNvPr id="224" name="Shape 224"/>
          <p:cNvSpPr/>
          <p:nvPr/>
        </p:nvSpPr>
        <p:spPr>
          <a:xfrm>
            <a:off x="2311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5" name="Shape 225"/>
          <p:cNvSpPr/>
          <p:nvPr/>
        </p:nvSpPr>
        <p:spPr>
          <a:xfrm>
            <a:off x="3454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6" name="Shape 226"/>
          <p:cNvSpPr/>
          <p:nvPr/>
        </p:nvSpPr>
        <p:spPr>
          <a:xfrm>
            <a:off x="4597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7" name="Shape 227"/>
          <p:cNvSpPr/>
          <p:nvPr/>
        </p:nvSpPr>
        <p:spPr>
          <a:xfrm>
            <a:off x="5740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8" name="Shape 228"/>
          <p:cNvSpPr/>
          <p:nvPr/>
        </p:nvSpPr>
        <p:spPr>
          <a:xfrm>
            <a:off x="6883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9" name="Shape 229"/>
          <p:cNvSpPr/>
          <p:nvPr/>
        </p:nvSpPr>
        <p:spPr>
          <a:xfrm flipV="1">
            <a:off x="2305050"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0" name="Shape 230"/>
          <p:cNvSpPr/>
          <p:nvPr/>
        </p:nvSpPr>
        <p:spPr>
          <a:xfrm flipV="1">
            <a:off x="3448050"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1" name="Shape 231"/>
          <p:cNvSpPr/>
          <p:nvPr/>
        </p:nvSpPr>
        <p:spPr>
          <a:xfrm flipV="1">
            <a:off x="4591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2" name="Shape 232"/>
          <p:cNvSpPr/>
          <p:nvPr/>
        </p:nvSpPr>
        <p:spPr>
          <a:xfrm flipV="1">
            <a:off x="5734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3" name="Shape 233"/>
          <p:cNvSpPr/>
          <p:nvPr/>
        </p:nvSpPr>
        <p:spPr>
          <a:xfrm flipV="1">
            <a:off x="6877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4" name="Shape 234"/>
          <p:cNvSpPr/>
          <p:nvPr/>
        </p:nvSpPr>
        <p:spPr>
          <a:xfrm>
            <a:off x="1434690" y="5473776"/>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A[0] = 44</a:t>
            </a:r>
          </a:p>
        </p:txBody>
      </p:sp>
      <p:sp>
        <p:nvSpPr>
          <p:cNvPr id="235" name="Shape 235"/>
          <p:cNvSpPr/>
          <p:nvPr/>
        </p:nvSpPr>
        <p:spPr>
          <a:xfrm>
            <a:off x="1434690" y="6167038"/>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A[1] = 12</a:t>
            </a:r>
          </a:p>
        </p:txBody>
      </p:sp>
      <p:sp>
        <p:nvSpPr>
          <p:cNvPr id="236" name="Shape 236"/>
          <p:cNvSpPr/>
          <p:nvPr/>
        </p:nvSpPr>
        <p:spPr>
          <a:xfrm>
            <a:off x="1445319" y="6879784"/>
            <a:ext cx="231636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A[4] = 6</a:t>
            </a:r>
          </a:p>
        </p:txBody>
      </p:sp>
      <p:sp>
        <p:nvSpPr>
          <p:cNvPr id="237" name="Shape 237"/>
          <p:cNvSpPr/>
          <p:nvPr/>
        </p:nvSpPr>
        <p:spPr>
          <a:xfrm>
            <a:off x="1445319" y="7569430"/>
            <a:ext cx="231636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A[7] = 9</a:t>
            </a:r>
          </a:p>
        </p:txBody>
      </p:sp>
      <p:sp>
        <p:nvSpPr>
          <p:cNvPr id="238" name="Shape 238"/>
          <p:cNvSpPr/>
          <p:nvPr/>
        </p:nvSpPr>
        <p:spPr>
          <a:xfrm>
            <a:off x="6593533" y="5461076"/>
            <a:ext cx="286687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A[0] := -1</a:t>
            </a:r>
          </a:p>
        </p:txBody>
      </p:sp>
      <p:sp>
        <p:nvSpPr>
          <p:cNvPr id="239" name="Shape 239"/>
          <p:cNvSpPr/>
          <p:nvPr/>
        </p:nvSpPr>
        <p:spPr>
          <a:xfrm>
            <a:off x="1244464" y="8317388"/>
            <a:ext cx="8257730"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a:solidFill>
                  <a:schemeClr val="accent5">
                    <a:hueOff val="101205"/>
                    <a:satOff val="-13598"/>
                    <a:lumOff val="23877"/>
                  </a:schemeClr>
                </a:solidFill>
              </a:defRPr>
            </a:lvl1pPr>
          </a:lstStyle>
          <a:p>
            <a:pPr/>
            <a:r>
              <a:t>A[9] =&gt; index out of bounds!</a:t>
            </a:r>
          </a:p>
        </p:txBody>
      </p:sp>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