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Let’s talk about queues, one of the most useful DS. This is part one of three in the queue series.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Dequeue again so this time we remove minus one from the queue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Now let’s enqueue 7 to the back of the queue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Oh now we have a dequeue operation so let’s remove the front element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The last operation is to enqueue so just add -6 to the end of the queue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So now that we know what a queue is, where does this data structure actually get used? </a:t>
            </a:r>
          </a:p>
          <a:p>
            <a:pPr/>
          </a:p>
          <a:p>
            <a:pPr/>
            <a:r>
              <a:t>The classic example of where a queue is used is to model an actual queue or a waiting line such as one at a movie theatre or a line of people waiting to get served at mcdonalds. Have you ever been waiting behind people in a line at McDonalds because all the cashes are full and as soon as one of them is freed the next person in line gets to order food? Well that’s a queue.</a:t>
            </a:r>
          </a:p>
          <a:p>
            <a:pPr/>
          </a:p>
          <a:p>
            <a:pPr/>
            <a:r>
              <a:t>Queues are also really useful if you need to keep track of the last x most recently added items because all you need to do is poll whenever the queue contains more than x elements (leaving the most recent elements).</a:t>
            </a:r>
          </a:p>
          <a:p>
            <a:pPr/>
          </a:p>
          <a:p>
            <a:pPr/>
            <a:r>
              <a:t>Queues are often used in server request management. Suppose for a moment that you’re a web server idly waiting for requests from people to use your website and at any given moment you can simultaneously serve up to five people but no more. If 12 requests come in one after another in a short period of time you may not be able to finish processing all the requests as new ones come in so while you process the five that you’re able to the remaining 7 get to chill in a queue waiting to be served and whenever you finish processing a request you simply dequeue the next element in the queue until the queue is empty. While you’re doing all this if more requests to access your webpage come in just enqueue them add the end of the queue.</a:t>
            </a:r>
          </a:p>
          <a:p>
            <a:pPr/>
          </a:p>
          <a:p>
            <a:pPr/>
            <a:r>
              <a:t>Queues are also used when performing a breadth first search traversal of a graph we’re going to see an example of this coming up soon.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As we have seen it is pretty obvious that the enqueue and dequeue operations are constant time. There’s also another operation on queue I have not mentioned and this is peeking. Peeking means looking at the value at the front of the queue without removing it, this is also constant time. However checking if an element is contained within a queue is linear since we would need to scan through all the elements. There is also element removal, not in the sense of dequeuing or polling but actually removing from the entire queue internally, this also requires linear time due to the fact that we need to scan through all the elements of the queue in the worst case.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Alright in the next video we’re going to quickly look at how a stack is actually implemented. If you’re interested in some actual source code for a Stack that can be found at the link at the bottom of this slide. I will also be going over the source code for a Stack in the last video of this Stack series, so stay tuned and thanks for watching!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p>
            <a:pPr/>
            <a:r>
              <a:t>Let’s talk about queues, one of the most useful DS. This is part one of three in the queue series.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a:pPr/>
          </a:p>
        </p:txBody>
      </p:sp>
      <p:sp>
        <p:nvSpPr>
          <p:cNvPr id="409" name="Shape 409"/>
          <p:cNvSpPr/>
          <p:nvPr>
            <p:ph type="body" sz="quarter" idx="1"/>
          </p:nvPr>
        </p:nvSpPr>
        <p:spPr>
          <a:prstGeom prst="rect">
            <a:avLst/>
          </a:prstGeom>
        </p:spPr>
        <p:txBody>
          <a:bodyPr/>
          <a:lstStyle/>
          <a:p>
            <a:pPr/>
            <a:r>
              <a:t>Let’s have an example of how we can use a queue to help us do a breadth first search traversal on a graph. If you don’t know what I mean when I say graph I mean a network not a bar graph or a line graph or anything like that. </a:t>
            </a:r>
          </a:p>
          <a:p>
            <a:pPr/>
          </a:p>
          <a:p>
            <a:pPr/>
            <a:r>
              <a:t>But first I should explain what a BFS is. with a BFS the objective is to start at a node and traverse the entire graph by first visiting all the neighbours of the starting node then visiting on the neighbours of the first node you visited then visit all the neighbours of the second node you visited in that particular order. You can think of each iteration of the BFS as expanding the frontier by one node outwards at each step, so if you were to begin your BFS say at node zero it would look like this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r>
              <a:t>First we begin at zero and add zero to the frontier or the visiting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Here’s our outline, we’ll be going over what queues are and where they’re used. Then we’ll look at some complexity analysis and an example involving queues and lastly we’ll discuss the implementation details of enqueuing and dequeuing followed by some code implementation.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sldImg"/>
          </p:nvPr>
        </p:nvSpPr>
        <p:spPr>
          <a:prstGeom prst="rect">
            <a:avLst/>
          </a:prstGeom>
        </p:spPr>
        <p:txBody>
          <a:bodyPr/>
          <a:lstStyle/>
          <a:p>
            <a:pPr/>
          </a:p>
        </p:txBody>
      </p:sp>
      <p:sp>
        <p:nvSpPr>
          <p:cNvPr id="479" name="Shape 479"/>
          <p:cNvSpPr/>
          <p:nvPr>
            <p:ph type="body" sz="quarter" idx="1"/>
          </p:nvPr>
        </p:nvSpPr>
        <p:spPr>
          <a:prstGeom prst="rect">
            <a:avLst/>
          </a:prstGeom>
        </p:spPr>
        <p:txBody>
          <a:bodyPr/>
          <a:lstStyle/>
          <a:p>
            <a:pPr/>
            <a:r>
              <a:t>Then we visit all the neighbours of zero those are 1 and 9 and add those to the frontier.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ph type="sldImg"/>
          </p:nvPr>
        </p:nvSpPr>
        <p:spPr>
          <a:prstGeom prst="rect">
            <a:avLst/>
          </a:prstGeom>
        </p:spPr>
        <p:txBody>
          <a:bodyPr/>
          <a:lstStyle/>
          <a:p>
            <a:pPr/>
          </a:p>
        </p:txBody>
      </p:sp>
      <p:sp>
        <p:nvSpPr>
          <p:cNvPr id="514" name="Shape 514"/>
          <p:cNvSpPr/>
          <p:nvPr>
            <p:ph type="body" sz="quarter" idx="1"/>
          </p:nvPr>
        </p:nvSpPr>
        <p:spPr>
          <a:prstGeom prst="rect">
            <a:avLst/>
          </a:prstGeom>
        </p:spPr>
        <p:txBody>
          <a:bodyPr/>
          <a:lstStyle/>
          <a:p>
            <a:pPr/>
            <a:r>
              <a:t>Now we visit all the unvisited neighbours of 1 and 9 being only 8</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sldImg"/>
          </p:nvPr>
        </p:nvSpPr>
        <p:spPr>
          <a:prstGeom prst="rect">
            <a:avLst/>
          </a:prstGeom>
        </p:spPr>
        <p:txBody>
          <a:bodyPr/>
          <a:lstStyle/>
          <a:p>
            <a:pPr/>
          </a:p>
        </p:txBody>
      </p:sp>
      <p:sp>
        <p:nvSpPr>
          <p:cNvPr id="549" name="Shape 549"/>
          <p:cNvSpPr/>
          <p:nvPr>
            <p:ph type="body" sz="quarter" idx="1"/>
          </p:nvPr>
        </p:nvSpPr>
        <p:spPr>
          <a:prstGeom prst="rect">
            <a:avLst/>
          </a:prstGeom>
        </p:spPr>
        <p:txBody>
          <a:bodyPr/>
          <a:lstStyle/>
          <a:p>
            <a:pPr/>
            <a:r>
              <a:t>Similarly all the unvisited neighbours are 8 is only 7</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hape 583"/>
          <p:cNvSpPr/>
          <p:nvPr>
            <p:ph type="sldImg"/>
          </p:nvPr>
        </p:nvSpPr>
        <p:spPr>
          <a:prstGeom prst="rect">
            <a:avLst/>
          </a:prstGeom>
        </p:spPr>
        <p:txBody>
          <a:bodyPr/>
          <a:lstStyle/>
          <a:p>
            <a:pPr/>
          </a:p>
        </p:txBody>
      </p:sp>
      <p:sp>
        <p:nvSpPr>
          <p:cNvPr id="584" name="Shape 584"/>
          <p:cNvSpPr/>
          <p:nvPr>
            <p:ph type="body" sz="quarter" idx="1"/>
          </p:nvPr>
        </p:nvSpPr>
        <p:spPr>
          <a:prstGeom prst="rect">
            <a:avLst/>
          </a:prstGeom>
        </p:spPr>
        <p:txBody>
          <a:bodyPr/>
          <a:lstStyle/>
          <a:p>
            <a:pPr/>
            <a:r>
              <a:t>Now we visit all the neighbours of 7 and add them to the frontier.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8" name="Shape 618"/>
          <p:cNvSpPr/>
          <p:nvPr>
            <p:ph type="sldImg"/>
          </p:nvPr>
        </p:nvSpPr>
        <p:spPr>
          <a:prstGeom prst="rect">
            <a:avLst/>
          </a:prstGeom>
        </p:spPr>
        <p:txBody>
          <a:bodyPr/>
          <a:lstStyle/>
          <a:p>
            <a:pPr/>
          </a:p>
        </p:txBody>
      </p:sp>
      <p:sp>
        <p:nvSpPr>
          <p:cNvPr id="619" name="Shape 619"/>
          <p:cNvSpPr/>
          <p:nvPr>
            <p:ph type="body" sz="quarter" idx="1"/>
          </p:nvPr>
        </p:nvSpPr>
        <p:spPr>
          <a:prstGeom prst="rect">
            <a:avLst/>
          </a:prstGeom>
        </p:spPr>
        <p:txBody>
          <a:bodyPr/>
          <a:lstStyle/>
          <a:p>
            <a:pPr/>
            <a:r>
              <a:t>Now we visit all the unvisited nodes adjacent to the nodes on our frontier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Shape 653"/>
          <p:cNvSpPr/>
          <p:nvPr>
            <p:ph type="sldImg"/>
          </p:nvPr>
        </p:nvSpPr>
        <p:spPr>
          <a:prstGeom prst="rect">
            <a:avLst/>
          </a:prstGeom>
        </p:spPr>
        <p:txBody>
          <a:bodyPr/>
          <a:lstStyle/>
          <a:p>
            <a:pPr/>
          </a:p>
        </p:txBody>
      </p:sp>
      <p:sp>
        <p:nvSpPr>
          <p:cNvPr id="654" name="Shape 654"/>
          <p:cNvSpPr/>
          <p:nvPr>
            <p:ph type="body" sz="quarter" idx="1"/>
          </p:nvPr>
        </p:nvSpPr>
        <p:spPr>
          <a:prstGeom prst="rect">
            <a:avLst/>
          </a:prstGeom>
        </p:spPr>
        <p:txBody>
          <a:bodyPr/>
          <a:lstStyle/>
          <a:p>
            <a:pPr/>
            <a:r>
              <a:t>Now we visited all the nodes except for node 12 because there’s no way to reach it so we leave it be a loner node. So now that we know what a BFS is how to we actually implement it?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 name="Shape 658"/>
          <p:cNvSpPr/>
          <p:nvPr>
            <p:ph type="sldImg"/>
          </p:nvPr>
        </p:nvSpPr>
        <p:spPr>
          <a:prstGeom prst="rect">
            <a:avLst/>
          </a:prstGeom>
        </p:spPr>
        <p:txBody>
          <a:bodyPr/>
          <a:lstStyle/>
          <a:p>
            <a:pPr/>
          </a:p>
        </p:txBody>
      </p:sp>
      <p:sp>
        <p:nvSpPr>
          <p:cNvPr id="659" name="Shape 659"/>
          <p:cNvSpPr/>
          <p:nvPr>
            <p:ph type="body" sz="quarter" idx="1"/>
          </p:nvPr>
        </p:nvSpPr>
        <p:spPr>
          <a:prstGeom prst="rect">
            <a:avLst/>
          </a:prstGeom>
        </p:spPr>
        <p:txBody>
          <a:bodyPr/>
          <a:lstStyle/>
          <a:p>
            <a:pPr/>
            <a:r>
              <a:t>One way is to use a queue. The idea is to add the starting node to the queue and visit all the unvisited neighbours of that node adding them to the queue and then marking the current node as visited. Eventually you will run out of nodes as the frontier finishes expanding and the BFS will terminate.</a:t>
            </a:r>
          </a:p>
          <a:p>
            <a:pPr/>
          </a:p>
          <a:p>
            <a:pPr/>
            <a:r>
              <a:t>Walk through pseudo code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Shape 662"/>
          <p:cNvSpPr/>
          <p:nvPr>
            <p:ph type="sldImg"/>
          </p:nvPr>
        </p:nvSpPr>
        <p:spPr>
          <a:prstGeom prst="rect">
            <a:avLst/>
          </a:prstGeom>
        </p:spPr>
        <p:txBody>
          <a:bodyPr/>
          <a:lstStyle/>
          <a:p>
            <a:pPr/>
          </a:p>
        </p:txBody>
      </p:sp>
      <p:sp>
        <p:nvSpPr>
          <p:cNvPr id="663" name="Shape 663"/>
          <p:cNvSpPr/>
          <p:nvPr>
            <p:ph type="body" sz="quarter" idx="1"/>
          </p:nvPr>
        </p:nvSpPr>
        <p:spPr>
          <a:prstGeom prst="rect">
            <a:avLst/>
          </a:prstGeom>
        </p:spPr>
        <p:txBody>
          <a:bodyPr/>
          <a:lstStyle/>
          <a:p>
            <a:pPr/>
            <a:r>
              <a:t>Alright time to look at the implementation of queues. How to we create one of these bad boys?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8" name="Shape 668"/>
          <p:cNvSpPr/>
          <p:nvPr>
            <p:ph type="sldImg"/>
          </p:nvPr>
        </p:nvSpPr>
        <p:spPr>
          <a:prstGeom prst="rect">
            <a:avLst/>
          </a:prstGeom>
        </p:spPr>
        <p:txBody>
          <a:bodyPr/>
          <a:lstStyle/>
          <a:p>
            <a:pPr/>
          </a:p>
        </p:txBody>
      </p:sp>
      <p:sp>
        <p:nvSpPr>
          <p:cNvPr id="669" name="Shape 669"/>
          <p:cNvSpPr/>
          <p:nvPr>
            <p:ph type="body" sz="quarter" idx="1"/>
          </p:nvPr>
        </p:nvSpPr>
        <p:spPr>
          <a:prstGeom prst="rect">
            <a:avLst/>
          </a:prstGeom>
        </p:spPr>
        <p:txBody>
          <a:bodyPr/>
          <a:lstStyle/>
          <a:p>
            <a:pPr/>
            <a:r>
              <a:t>It turns out that you can implement the queue ADT in multiple ways, but the most popular methods  are to use either Arrays, SLL or DLL. Here I will show you how with a SLL, but in the source code implementation we will look at the DLL version so stay tuned.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2" name="Shape 792"/>
          <p:cNvSpPr/>
          <p:nvPr>
            <p:ph type="sldImg"/>
          </p:nvPr>
        </p:nvSpPr>
        <p:spPr>
          <a:prstGeom prst="rect">
            <a:avLst/>
          </a:prstGeom>
        </p:spPr>
        <p:txBody>
          <a:bodyPr/>
          <a:lstStyle/>
          <a:p>
            <a:pPr/>
          </a:p>
        </p:txBody>
      </p:sp>
      <p:sp>
        <p:nvSpPr>
          <p:cNvPr id="793" name="Shape 793"/>
          <p:cNvSpPr/>
          <p:nvPr>
            <p:ph type="body" sz="quarter" idx="1"/>
          </p:nvPr>
        </p:nvSpPr>
        <p:spPr>
          <a:prstGeom prst="rect">
            <a:avLst/>
          </a:prstGeom>
        </p:spPr>
        <p:txBody>
          <a:bodyPr/>
          <a:lstStyle/>
          <a:p>
            <a:pPr/>
            <a:r>
              <a:t>So here we dequeue the first node from the queue by moving the head pointer ahead on node and setting the last node to null so it will be picked up by the garbage collector, this is if you’re coding in Java and it will since it has no other references pointing to it. If you’re using another programming language that requires you to explicitly deallocate and free memory yourself like C or C++ now is the time to do that or you will get memory leaks.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Read Slide.</a:t>
            </a:r>
          </a:p>
          <a:p>
            <a:pPr/>
            <a:r>
              <a:t>Below you can see a basic queue.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0" name="Shape 810"/>
          <p:cNvSpPr/>
          <p:nvPr>
            <p:ph type="sldImg"/>
          </p:nvPr>
        </p:nvSpPr>
        <p:spPr>
          <a:prstGeom prst="rect">
            <a:avLst/>
          </a:prstGeom>
        </p:spPr>
        <p:txBody>
          <a:bodyPr/>
          <a:lstStyle/>
          <a:p>
            <a:pPr/>
          </a:p>
        </p:txBody>
      </p:sp>
      <p:sp>
        <p:nvSpPr>
          <p:cNvPr id="811" name="Shape 811"/>
          <p:cNvSpPr/>
          <p:nvPr>
            <p:ph type="body" sz="quarter" idx="1"/>
          </p:nvPr>
        </p:nvSpPr>
        <p:spPr>
          <a:prstGeom prst="rect">
            <a:avLst/>
          </a:prstGeom>
        </p:spPr>
        <p:txBody>
          <a:bodyPr/>
          <a:lstStyle/>
          <a:p>
            <a:pPr/>
            <a:r>
              <a:t>We perform a similar operation for different the rest of the dequeue operation, all we need to do is move that head pointer ahead one step.</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8" name="Shape 848"/>
          <p:cNvSpPr/>
          <p:nvPr>
            <p:ph type="sldImg"/>
          </p:nvPr>
        </p:nvSpPr>
        <p:spPr>
          <a:prstGeom prst="rect">
            <a:avLst/>
          </a:prstGeom>
        </p:spPr>
        <p:txBody>
          <a:bodyPr/>
          <a:lstStyle/>
          <a:p>
            <a:pPr/>
          </a:p>
        </p:txBody>
      </p:sp>
      <p:sp>
        <p:nvSpPr>
          <p:cNvPr id="849" name="Shape 849"/>
          <p:cNvSpPr/>
          <p:nvPr>
            <p:ph type="body" sz="quarter" idx="1"/>
          </p:nvPr>
        </p:nvSpPr>
        <p:spPr>
          <a:prstGeom prst="rect">
            <a:avLst/>
          </a:prstGeom>
        </p:spPr>
        <p:txBody>
          <a:bodyPr/>
          <a:lstStyle/>
          <a:p>
            <a:pPr/>
            <a:r>
              <a:t>When we have no more elements both pointers should point to null again. So as we have observed from enqueuing and dequeuing operations is that all it is is moving either the tail pointer forwards in the case of enqueuing and the head pointer forwards in the case of dequeuing.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4" name="Shape 854"/>
          <p:cNvSpPr/>
          <p:nvPr>
            <p:ph type="sldImg"/>
          </p:nvPr>
        </p:nvSpPr>
        <p:spPr>
          <a:prstGeom prst="rect">
            <a:avLst/>
          </a:prstGeom>
        </p:spPr>
        <p:txBody>
          <a:bodyPr/>
          <a:lstStyle/>
          <a:p>
            <a:pPr/>
          </a:p>
        </p:txBody>
      </p:sp>
      <p:sp>
        <p:nvSpPr>
          <p:cNvPr id="855" name="Shape 855"/>
          <p:cNvSpPr/>
          <p:nvPr>
            <p:ph type="body" sz="quarter" idx="1"/>
          </p:nvPr>
        </p:nvSpPr>
        <p:spPr>
          <a:prstGeom prst="rect">
            <a:avLst/>
          </a:prstGeom>
        </p:spPr>
        <p:txBody>
          <a:bodyPr/>
          <a:lstStyle/>
          <a:p>
            <a:pPr/>
            <a:r>
              <a:t>Alright time for to have a look at some source code! I implemented a Queue we can have a look at in some detail. Also if you want the source code for the Queue in the next video have a look at the link for the code repo provided on this slide. I should also have provided a link in the description. Thanks for watching and see you in the next video!</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0" name="Shape 860"/>
          <p:cNvSpPr/>
          <p:nvPr>
            <p:ph type="sldImg"/>
          </p:nvPr>
        </p:nvSpPr>
        <p:spPr>
          <a:prstGeom prst="rect">
            <a:avLst/>
          </a:prstGeom>
        </p:spPr>
        <p:txBody>
          <a:bodyPr/>
          <a:lstStyle/>
          <a:p>
            <a:pPr/>
          </a:p>
        </p:txBody>
      </p:sp>
      <p:sp>
        <p:nvSpPr>
          <p:cNvPr id="861" name="Shape 861"/>
          <p:cNvSpPr/>
          <p:nvPr>
            <p:ph type="body" sz="quarter" idx="1"/>
          </p:nvPr>
        </p:nvSpPr>
        <p:spPr>
          <a:prstGeom prst="rect">
            <a:avLst/>
          </a:prstGeom>
        </p:spPr>
        <p:txBody>
          <a:bodyPr/>
          <a:lstStyle/>
          <a:p>
            <a:pPr/>
            <a:r>
              <a:t>Time to look at some source code for a queue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7" name="Shape 867"/>
          <p:cNvSpPr/>
          <p:nvPr>
            <p:ph type="sldImg"/>
          </p:nvPr>
        </p:nvSpPr>
        <p:spPr>
          <a:prstGeom prst="rect">
            <a:avLst/>
          </a:prstGeom>
        </p:spPr>
        <p:txBody>
          <a:bodyPr/>
          <a:lstStyle/>
          <a:p>
            <a:pPr/>
          </a:p>
        </p:txBody>
      </p:sp>
      <p:sp>
        <p:nvSpPr>
          <p:cNvPr id="868" name="Shape 868"/>
          <p:cNvSpPr/>
          <p:nvPr>
            <p:ph type="body" sz="quarter" idx="1"/>
          </p:nvPr>
        </p:nvSpPr>
        <p:spPr>
          <a:prstGeom prst="rect">
            <a:avLst/>
          </a:prstGeom>
        </p:spPr>
        <p:txBody>
          <a:bodyPr/>
          <a:lstStyle/>
          <a:p>
            <a:pPr/>
            <a:r>
              <a:t>Read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So every queue has a back and a front. We insert elements through the back and remove them through the front. Adding elements to the back of the queue is called enqueuing and removing elements for the front of the queue is called dequeuing.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Now let’s talk a little bit more about terminology surrounding queues because there does not seem to be a consistent usage of terms to refer to enqueuing and dequeuing. You will see some people refer to enqueuing as adding for even offering elements to a queue.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Also for dequeuing or removing elements from the front of the queue sometimes this is called polling an element from a queue. Some people also refer to this as removing an element from a queue, but the problem with saying that is: that it can cause some ambiguity. Did they mean removing from the front of the queue specifically or from the entire queue? Make note that if I say removing I am referring to removing from the front of the queue unless I say otherwise.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Now let’s look at an example of how a queue works in some detail. First however notice that I have labeled the queue’s front and back ends where we will be dequeuing and enqueuing respectively to remove and confusion.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The first operation says to enqueue 12, so we add 12 to the end of the queue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Then Dequeue, so we remove the first element from the front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github.com/williamfiset/data-structures"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github.com/williamfiset/data-structures"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github.com/williamfiset/data-structures" TargetMode="Externa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b="1" sz="16000"/>
            </a:lvl1pPr>
          </a:lstStyle>
          <a:p>
            <a:pPr/>
            <a:r>
              <a:t>Queues</a:t>
            </a:r>
          </a:p>
        </p:txBody>
      </p:sp>
      <p:sp>
        <p:nvSpPr>
          <p:cNvPr id="120" name="Shape 120"/>
          <p:cNvSpPr/>
          <p:nvPr>
            <p:ph type="subTitle" sz="quarter" idx="1"/>
          </p:nvPr>
        </p:nvSpPr>
        <p:spPr>
          <a:xfrm>
            <a:off x="1270000" y="6406287"/>
            <a:ext cx="10464800" cy="1130301"/>
          </a:xfrm>
          <a:prstGeom prst="rect">
            <a:avLst/>
          </a:prstGeom>
        </p:spPr>
        <p:txBody>
          <a:bodyPr/>
          <a:lstStyle>
            <a:lvl1pPr>
              <a:defRPr sz="4500"/>
            </a:lvl1pPr>
          </a:lstStyle>
          <a:p>
            <a:pPr/>
            <a:r>
              <a:t>William Fiset</a:t>
            </a:r>
          </a:p>
        </p:txBody>
      </p:sp>
      <p:sp>
        <p:nvSpPr>
          <p:cNvPr id="121" name="Shape 121"/>
          <p:cNvSpPr/>
          <p:nvPr/>
        </p:nvSpPr>
        <p:spPr>
          <a:xfrm>
            <a:off x="5619477" y="5147654"/>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Part 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prstGeom prst="rect">
            <a:avLst/>
          </a:prstGeom>
        </p:spPr>
        <p:txBody>
          <a:bodyPr/>
          <a:lstStyle>
            <a:lvl1pPr>
              <a:defRPr b="1"/>
            </a:lvl1pPr>
          </a:lstStyle>
          <a:p>
            <a:pPr/>
            <a:r>
              <a:t>Queue Example</a:t>
            </a:r>
          </a:p>
        </p:txBody>
      </p:sp>
      <p:sp>
        <p:nvSpPr>
          <p:cNvPr id="239" name="Shape 239"/>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40" name="Shape 240"/>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55</a:t>
            </a:r>
          </a:p>
        </p:txBody>
      </p:sp>
      <p:sp>
        <p:nvSpPr>
          <p:cNvPr id="241" name="Shape 24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42" name="Shape 242"/>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43" name="Shape 243"/>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44" name="Shape 244"/>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45" name="Shape 245"/>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46" name="Shape 246"/>
          <p:cNvSpPr/>
          <p:nvPr/>
        </p:nvSpPr>
        <p:spPr>
          <a:xfrm>
            <a:off x="940840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lvl1pPr>
              <a:defRPr b="1"/>
            </a:lvl1pPr>
          </a:lstStyle>
          <a:p>
            <a:pPr/>
            <a:r>
              <a:t>Queue Example</a:t>
            </a:r>
          </a:p>
        </p:txBody>
      </p:sp>
      <p:sp>
        <p:nvSpPr>
          <p:cNvPr id="249" name="Shape 249"/>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50" name="Shape 250"/>
          <p:cNvSpPr/>
          <p:nvPr/>
        </p:nvSpPr>
        <p:spPr>
          <a:xfrm>
            <a:off x="271591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55</a:t>
            </a:r>
          </a:p>
        </p:txBody>
      </p:sp>
      <p:sp>
        <p:nvSpPr>
          <p:cNvPr id="251" name="Shape 25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52" name="Shape 252"/>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53" name="Shape 253"/>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54" name="Shape 254"/>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55" name="Shape 255"/>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defRPr>
                <a:solidFill>
                  <a:schemeClr val="accent4">
                    <a:hueOff val="102361"/>
                    <a:satOff val="14118"/>
                    <a:lumOff val="10675"/>
                  </a:schemeClr>
                </a:solidFill>
              </a:defRPr>
            </a:pPr>
            <a:r>
              <a:t>Dequeue()</a:t>
            </a:r>
          </a:p>
          <a:p>
            <a:pPr algn="l"/>
            <a:r>
              <a:t>Dequeue()</a:t>
            </a:r>
          </a:p>
          <a:p>
            <a:pPr algn="l"/>
            <a:r>
              <a:t>Enqueue(7)</a:t>
            </a:r>
          </a:p>
          <a:p>
            <a:pPr algn="l"/>
            <a:r>
              <a:t>Dequeue()</a:t>
            </a:r>
          </a:p>
          <a:p>
            <a:pPr algn="l"/>
            <a:r>
              <a:t>Enqueue(-6)</a:t>
            </a:r>
          </a:p>
        </p:txBody>
      </p:sp>
      <p:sp>
        <p:nvSpPr>
          <p:cNvPr id="256" name="Shape 256"/>
          <p:cNvSpPr/>
          <p:nvPr/>
        </p:nvSpPr>
        <p:spPr>
          <a:xfrm>
            <a:off x="940840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257" name="Shape 257"/>
          <p:cNvSpPr/>
          <p:nvPr/>
        </p:nvSpPr>
        <p:spPr>
          <a:xfrm flipH="1">
            <a:off x="3831331"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prstGeom prst="rect">
            <a:avLst/>
          </a:prstGeom>
        </p:spPr>
        <p:txBody>
          <a:bodyPr/>
          <a:lstStyle>
            <a:lvl1pPr>
              <a:defRPr b="1"/>
            </a:lvl1pPr>
          </a:lstStyle>
          <a:p>
            <a:pPr/>
            <a:r>
              <a:t>Queue Example</a:t>
            </a:r>
          </a:p>
        </p:txBody>
      </p:sp>
      <p:sp>
        <p:nvSpPr>
          <p:cNvPr id="262" name="Shape 262"/>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63" name="Shape 263"/>
          <p:cNvSpPr/>
          <p:nvPr/>
        </p:nvSpPr>
        <p:spPr>
          <a:xfrm>
            <a:off x="384607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64" name="Shape 264"/>
          <p:cNvSpPr/>
          <p:nvPr/>
        </p:nvSpPr>
        <p:spPr>
          <a:xfrm>
            <a:off x="496149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65" name="Shape 265"/>
          <p:cNvSpPr/>
          <p:nvPr/>
        </p:nvSpPr>
        <p:spPr>
          <a:xfrm>
            <a:off x="607691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66" name="Shape 266"/>
          <p:cNvSpPr/>
          <p:nvPr/>
        </p:nvSpPr>
        <p:spPr>
          <a:xfrm>
            <a:off x="719232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67" name="Shape 267"/>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68" name="Shape 268"/>
          <p:cNvSpPr/>
          <p:nvPr/>
        </p:nvSpPr>
        <p:spPr>
          <a:xfrm>
            <a:off x="83077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lvl1pPr>
              <a:defRPr b="1"/>
            </a:lvl1pPr>
          </a:lstStyle>
          <a:p>
            <a:pPr/>
            <a:r>
              <a:t>Queue Example</a:t>
            </a:r>
          </a:p>
        </p:txBody>
      </p:sp>
      <p:sp>
        <p:nvSpPr>
          <p:cNvPr id="271" name="Shape 271"/>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72" name="Shape 272"/>
          <p:cNvSpPr/>
          <p:nvPr/>
        </p:nvSpPr>
        <p:spPr>
          <a:xfrm>
            <a:off x="2730665"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73" name="Shape 273"/>
          <p:cNvSpPr/>
          <p:nvPr/>
        </p:nvSpPr>
        <p:spPr>
          <a:xfrm>
            <a:off x="496149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74" name="Shape 274"/>
          <p:cNvSpPr/>
          <p:nvPr/>
        </p:nvSpPr>
        <p:spPr>
          <a:xfrm>
            <a:off x="607691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75" name="Shape 275"/>
          <p:cNvSpPr/>
          <p:nvPr/>
        </p:nvSpPr>
        <p:spPr>
          <a:xfrm>
            <a:off x="719232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76" name="Shape 276"/>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defRPr>
                <a:solidFill>
                  <a:schemeClr val="accent4">
                    <a:hueOff val="102361"/>
                    <a:satOff val="14118"/>
                    <a:lumOff val="10675"/>
                  </a:schemeClr>
                </a:solidFill>
              </a:defRPr>
            </a:pPr>
            <a:r>
              <a:t>Dequeue()</a:t>
            </a:r>
          </a:p>
          <a:p>
            <a:pPr algn="l"/>
            <a:r>
              <a:t>Enqueue(7)</a:t>
            </a:r>
          </a:p>
          <a:p>
            <a:pPr algn="l"/>
            <a:r>
              <a:t>Dequeue()</a:t>
            </a:r>
          </a:p>
          <a:p>
            <a:pPr algn="l"/>
            <a:r>
              <a:t>Enqueue(-6)</a:t>
            </a:r>
          </a:p>
        </p:txBody>
      </p:sp>
      <p:sp>
        <p:nvSpPr>
          <p:cNvPr id="277" name="Shape 277"/>
          <p:cNvSpPr/>
          <p:nvPr/>
        </p:nvSpPr>
        <p:spPr>
          <a:xfrm>
            <a:off x="83077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278" name="Shape 278"/>
          <p:cNvSpPr/>
          <p:nvPr/>
        </p:nvSpPr>
        <p:spPr>
          <a:xfrm flipH="1">
            <a:off x="3831331"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prstGeom prst="rect">
            <a:avLst/>
          </a:prstGeom>
        </p:spPr>
        <p:txBody>
          <a:bodyPr/>
          <a:lstStyle>
            <a:lvl1pPr>
              <a:defRPr b="1"/>
            </a:lvl1pPr>
          </a:lstStyle>
          <a:p>
            <a:pPr/>
            <a:r>
              <a:t>Queue Example</a:t>
            </a:r>
          </a:p>
        </p:txBody>
      </p:sp>
      <p:sp>
        <p:nvSpPr>
          <p:cNvPr id="283" name="Shape 283"/>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84" name="Shape 284"/>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85" name="Shape 285"/>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86" name="Shape 286"/>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87" name="Shape 287"/>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88" name="Shape 288"/>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a:defRPr b="1"/>
            </a:lvl1pPr>
          </a:lstStyle>
          <a:p>
            <a:pPr/>
            <a:r>
              <a:t>Queue Example</a:t>
            </a:r>
          </a:p>
        </p:txBody>
      </p:sp>
      <p:sp>
        <p:nvSpPr>
          <p:cNvPr id="291" name="Shape 291"/>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92" name="Shape 292"/>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93" name="Shape 293"/>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94" name="Shape 294"/>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95" name="Shape 295"/>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defRPr>
                <a:solidFill>
                  <a:schemeClr val="accent4">
                    <a:hueOff val="102361"/>
                    <a:satOff val="14118"/>
                    <a:lumOff val="10675"/>
                  </a:schemeClr>
                </a:solidFill>
              </a:defRPr>
            </a:pPr>
            <a:r>
              <a:t>Enqueue(7)</a:t>
            </a:r>
          </a:p>
          <a:p>
            <a:pPr algn="l"/>
            <a:r>
              <a:t>Dequeue()</a:t>
            </a:r>
          </a:p>
          <a:p>
            <a:pPr algn="l"/>
            <a:r>
              <a:t>Enqueue(-6)</a:t>
            </a:r>
          </a:p>
        </p:txBody>
      </p:sp>
      <p:sp>
        <p:nvSpPr>
          <p:cNvPr id="296" name="Shape 296"/>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297" name="Shape 297"/>
          <p:cNvSpPr/>
          <p:nvPr/>
        </p:nvSpPr>
        <p:spPr>
          <a:xfrm>
            <a:off x="996611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
        <p:nvSpPr>
          <p:cNvPr id="298" name="Shape 298"/>
          <p:cNvSpPr/>
          <p:nvPr/>
        </p:nvSpPr>
        <p:spPr>
          <a:xfrm flipH="1">
            <a:off x="8850697"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lvl1pPr>
              <a:defRPr b="1"/>
            </a:lvl1pPr>
          </a:lstStyle>
          <a:p>
            <a:pPr/>
            <a:r>
              <a:t>Queue Example</a:t>
            </a:r>
          </a:p>
        </p:txBody>
      </p:sp>
      <p:sp>
        <p:nvSpPr>
          <p:cNvPr id="303" name="Shape 303"/>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04" name="Shape 304"/>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305" name="Shape 305"/>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06" name="Shape 306"/>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07" name="Shape 307"/>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08" name="Shape 308"/>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09" name="Shape 309"/>
          <p:cNvSpPr/>
          <p:nvPr/>
        </p:nvSpPr>
        <p:spPr>
          <a:xfrm>
            <a:off x="8850697"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lvl1pPr>
              <a:defRPr b="1"/>
            </a:lvl1pPr>
          </a:lstStyle>
          <a:p>
            <a:pPr/>
            <a:r>
              <a:t>Queue Example</a:t>
            </a:r>
          </a:p>
        </p:txBody>
      </p:sp>
      <p:sp>
        <p:nvSpPr>
          <p:cNvPr id="312" name="Shape 312"/>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13" name="Shape 313"/>
          <p:cNvSpPr/>
          <p:nvPr/>
        </p:nvSpPr>
        <p:spPr>
          <a:xfrm>
            <a:off x="3273625"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314" name="Shape 314"/>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15" name="Shape 315"/>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16" name="Shape 316"/>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defRPr>
                <a:solidFill>
                  <a:schemeClr val="accent4">
                    <a:hueOff val="102361"/>
                    <a:satOff val="14118"/>
                    <a:lumOff val="10675"/>
                  </a:schemeClr>
                </a:solidFill>
              </a:defRPr>
            </a:pPr>
            <a:r>
              <a:t>Dequeue()</a:t>
            </a:r>
          </a:p>
          <a:p>
            <a:pPr algn="l"/>
            <a:r>
              <a:t>Enqueue(-6)</a:t>
            </a:r>
          </a:p>
        </p:txBody>
      </p:sp>
      <p:sp>
        <p:nvSpPr>
          <p:cNvPr id="317" name="Shape 317"/>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18" name="Shape 318"/>
          <p:cNvSpPr/>
          <p:nvPr/>
        </p:nvSpPr>
        <p:spPr>
          <a:xfrm>
            <a:off x="8850697"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
        <p:nvSpPr>
          <p:cNvPr id="319" name="Shape 319"/>
          <p:cNvSpPr/>
          <p:nvPr/>
        </p:nvSpPr>
        <p:spPr>
          <a:xfrm flipH="1">
            <a:off x="4389040" y="7577909"/>
            <a:ext cx="880477"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prstGeom prst="rect">
            <a:avLst/>
          </a:prstGeom>
        </p:spPr>
        <p:txBody>
          <a:bodyPr/>
          <a:lstStyle>
            <a:lvl1pPr>
              <a:defRPr b="1"/>
            </a:lvl1pPr>
          </a:lstStyle>
          <a:p>
            <a:pPr/>
            <a:r>
              <a:t>Queue Example</a:t>
            </a:r>
          </a:p>
        </p:txBody>
      </p:sp>
      <p:sp>
        <p:nvSpPr>
          <p:cNvPr id="324" name="Shape 324"/>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25" name="Shape 325"/>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26" name="Shape 326"/>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27" name="Shape 327"/>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28" name="Shape 328"/>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29" name="Shape 329"/>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title"/>
          </p:nvPr>
        </p:nvSpPr>
        <p:spPr>
          <a:prstGeom prst="rect">
            <a:avLst/>
          </a:prstGeom>
        </p:spPr>
        <p:txBody>
          <a:bodyPr/>
          <a:lstStyle>
            <a:lvl1pPr>
              <a:defRPr b="1"/>
            </a:lvl1pPr>
          </a:lstStyle>
          <a:p>
            <a:pPr/>
            <a:r>
              <a:t>Queue Example</a:t>
            </a:r>
          </a:p>
        </p:txBody>
      </p:sp>
      <p:sp>
        <p:nvSpPr>
          <p:cNvPr id="332" name="Shape 332"/>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33" name="Shape 333"/>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34" name="Shape 334"/>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35" name="Shape 335"/>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defRPr>
                <a:solidFill>
                  <a:schemeClr val="accent4">
                    <a:hueOff val="102361"/>
                    <a:satOff val="14118"/>
                    <a:lumOff val="10675"/>
                  </a:schemeClr>
                </a:solidFill>
              </a:defRPr>
            </a:pPr>
            <a:r>
              <a:t>Enqueue(-6)</a:t>
            </a:r>
          </a:p>
        </p:txBody>
      </p:sp>
      <p:sp>
        <p:nvSpPr>
          <p:cNvPr id="336" name="Shape 336"/>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37" name="Shape 33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
        <p:nvSpPr>
          <p:cNvPr id="338" name="Shape 338"/>
          <p:cNvSpPr/>
          <p:nvPr/>
        </p:nvSpPr>
        <p:spPr>
          <a:xfrm>
            <a:off x="9966111"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-6</a:t>
            </a:r>
          </a:p>
        </p:txBody>
      </p:sp>
      <p:sp>
        <p:nvSpPr>
          <p:cNvPr id="339" name="Shape 339"/>
          <p:cNvSpPr/>
          <p:nvPr/>
        </p:nvSpPr>
        <p:spPr>
          <a:xfrm flipH="1">
            <a:off x="8850696"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b="1"/>
            </a:lvl1pPr>
          </a:lstStyle>
          <a:p>
            <a:pPr/>
            <a:r>
              <a:t>Outline</a:t>
            </a:r>
          </a:p>
        </p:txBody>
      </p:sp>
      <p:sp>
        <p:nvSpPr>
          <p:cNvPr id="126" name="Shape 126"/>
          <p:cNvSpPr/>
          <p:nvPr>
            <p:ph type="body" idx="1"/>
          </p:nvPr>
        </p:nvSpPr>
        <p:spPr>
          <a:xfrm>
            <a:off x="1374267" y="1982225"/>
            <a:ext cx="12042903" cy="7516350"/>
          </a:xfrm>
          <a:prstGeom prst="rect">
            <a:avLst/>
          </a:prstGeom>
        </p:spPr>
        <p:txBody>
          <a:bodyPr/>
          <a:lstStyle/>
          <a:p>
            <a:pPr marL="288925" indent="-288925" defTabSz="379729">
              <a:spcBef>
                <a:spcPts val="2600"/>
              </a:spcBef>
              <a:defRPr sz="3055"/>
            </a:pPr>
            <a:r>
              <a:t>Discussion About Queues</a:t>
            </a:r>
          </a:p>
          <a:p>
            <a:pPr lvl="1" marL="577850" indent="-288925" defTabSz="379729">
              <a:spcBef>
                <a:spcPts val="2600"/>
              </a:spcBef>
              <a:defRPr sz="3055"/>
            </a:pPr>
            <a:r>
              <a:t>What is a queue?</a:t>
            </a:r>
          </a:p>
          <a:p>
            <a:pPr lvl="1" marL="577850" indent="-288925" defTabSz="379729">
              <a:spcBef>
                <a:spcPts val="2600"/>
              </a:spcBef>
              <a:defRPr sz="3055"/>
            </a:pPr>
            <a:r>
              <a:t>Terminology</a:t>
            </a:r>
          </a:p>
          <a:p>
            <a:pPr lvl="1" marL="577850" indent="-288925" defTabSz="379729">
              <a:spcBef>
                <a:spcPts val="2600"/>
              </a:spcBef>
              <a:defRPr sz="3055"/>
            </a:pPr>
            <a:r>
              <a:t>When and where is a queue used?</a:t>
            </a:r>
          </a:p>
          <a:p>
            <a:pPr lvl="1" marL="577850" indent="-288925" defTabSz="379729">
              <a:spcBef>
                <a:spcPts val="2600"/>
              </a:spcBef>
              <a:defRPr sz="3055"/>
            </a:pPr>
            <a:r>
              <a:t>Complexity Analysis</a:t>
            </a:r>
          </a:p>
          <a:p>
            <a:pPr lvl="1" marL="577850" indent="-288925" defTabSz="379729">
              <a:spcBef>
                <a:spcPts val="2600"/>
              </a:spcBef>
              <a:defRPr sz="3055"/>
            </a:pPr>
            <a:r>
              <a:t>Queue Breadth First Search (BFS) example</a:t>
            </a:r>
          </a:p>
          <a:p>
            <a:pPr marL="288925" indent="-288925" defTabSz="379729">
              <a:spcBef>
                <a:spcPts val="2600"/>
              </a:spcBef>
              <a:defRPr sz="3055"/>
            </a:pPr>
            <a:r>
              <a:t>Implementation Details</a:t>
            </a:r>
          </a:p>
          <a:p>
            <a:pPr lvl="1" marL="577850" indent="-288925" defTabSz="379729">
              <a:spcBef>
                <a:spcPts val="2600"/>
              </a:spcBef>
              <a:defRPr sz="3055"/>
            </a:pPr>
            <a:r>
              <a:t>How to enqueue (add) elements to a queue</a:t>
            </a:r>
          </a:p>
          <a:p>
            <a:pPr lvl="1" marL="577850" indent="-288925" defTabSz="379729">
              <a:spcBef>
                <a:spcPts val="2600"/>
              </a:spcBef>
              <a:defRPr sz="3055"/>
            </a:pPr>
            <a:r>
              <a:t>How to dequeue (remove) elements from a queue</a:t>
            </a:r>
          </a:p>
          <a:p>
            <a:pPr marL="288925" indent="-288925" defTabSz="379729">
              <a:spcBef>
                <a:spcPts val="2600"/>
              </a:spcBef>
              <a:defRPr sz="3055"/>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p:nvPr>
        </p:nvSpPr>
        <p:spPr>
          <a:prstGeom prst="rect">
            <a:avLst/>
          </a:prstGeom>
        </p:spPr>
        <p:txBody>
          <a:bodyPr/>
          <a:lstStyle>
            <a:lvl1pPr>
              <a:defRPr b="1"/>
            </a:lvl1pPr>
          </a:lstStyle>
          <a:p>
            <a:pPr/>
            <a:r>
              <a:t>Queue Example</a:t>
            </a:r>
          </a:p>
        </p:txBody>
      </p:sp>
      <p:sp>
        <p:nvSpPr>
          <p:cNvPr id="344" name="Shape 344"/>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45" name="Shape 345"/>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46" name="Shape 346"/>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47" name="Shape 347"/>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48" name="Shape 348"/>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49" name="Shape 349"/>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
        <p:nvSpPr>
          <p:cNvPr id="350" name="Shape 350"/>
          <p:cNvSpPr/>
          <p:nvPr/>
        </p:nvSpPr>
        <p:spPr>
          <a:xfrm>
            <a:off x="885069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title"/>
          </p:nvPr>
        </p:nvSpPr>
        <p:spPr>
          <a:prstGeom prst="rect">
            <a:avLst/>
          </a:prstGeom>
        </p:spPr>
        <p:txBody>
          <a:bodyPr/>
          <a:lstStyle>
            <a:lvl1pPr defTabSz="508254">
              <a:defRPr b="1" sz="6960"/>
            </a:lvl1pPr>
          </a:lstStyle>
          <a:p>
            <a:pPr/>
            <a:r>
              <a:t>When and where is a Queue used?</a:t>
            </a:r>
          </a:p>
        </p:txBody>
      </p:sp>
      <p:sp>
        <p:nvSpPr>
          <p:cNvPr id="353" name="Shape 353"/>
          <p:cNvSpPr/>
          <p:nvPr/>
        </p:nvSpPr>
        <p:spPr>
          <a:xfrm>
            <a:off x="662257" y="2764906"/>
            <a:ext cx="11680287" cy="64990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86013" indent="-386013" algn="l">
              <a:buSzPct val="75000"/>
              <a:buChar char="•"/>
              <a:defRPr sz="3300"/>
            </a:pPr>
            <a:r>
              <a:t>Any waiting line models a queue, for example a lineup at a movie theatre.</a:t>
            </a:r>
          </a:p>
          <a:p>
            <a:pPr marL="386013" indent="-386013" algn="l">
              <a:buSzPct val="75000"/>
              <a:buChar char="•"/>
              <a:defRPr sz="3300"/>
            </a:pPr>
          </a:p>
          <a:p>
            <a:pPr marL="386013" indent="-386013" algn="l">
              <a:buSzPct val="75000"/>
              <a:buChar char="•"/>
              <a:defRPr sz="3300"/>
            </a:pPr>
            <a:r>
              <a:t>Can be used to efficiently keep track of the </a:t>
            </a:r>
            <a:r>
              <a:rPr b="1" i="1"/>
              <a:t>x</a:t>
            </a:r>
            <a:r>
              <a:t> most recently added elements.</a:t>
            </a:r>
          </a:p>
          <a:p>
            <a:pPr marL="386013" indent="-386013" algn="l">
              <a:buSzPct val="75000"/>
              <a:buChar char="•"/>
              <a:defRPr sz="3300"/>
            </a:pPr>
          </a:p>
          <a:p>
            <a:pPr marL="386013" indent="-386013" algn="l">
              <a:buSzPct val="75000"/>
              <a:buChar char="•"/>
              <a:defRPr sz="3300"/>
            </a:pPr>
            <a:r>
              <a:t>Web server request management where you want first come first serve.</a:t>
            </a:r>
          </a:p>
          <a:p>
            <a:pPr marL="386013" indent="-386013" algn="l">
              <a:buSzPct val="75000"/>
              <a:buChar char="•"/>
              <a:defRPr sz="3300"/>
            </a:pPr>
          </a:p>
          <a:p>
            <a:pPr marL="386013" indent="-386013" algn="l">
              <a:buSzPct val="75000"/>
              <a:buChar char="•"/>
              <a:defRPr sz="3300"/>
            </a:pPr>
            <a:r>
              <a:t>Breadth first search (BFS) graph traversal.</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ph type="ctrTitle"/>
          </p:nvPr>
        </p:nvSpPr>
        <p:spPr>
          <a:xfrm>
            <a:off x="1359520" y="3018085"/>
            <a:ext cx="10285760" cy="3717430"/>
          </a:xfrm>
          <a:prstGeom prst="rect">
            <a:avLst/>
          </a:prstGeom>
        </p:spPr>
        <p:txBody>
          <a:bodyPr anchor="ctr"/>
          <a:lstStyle/>
          <a:p>
            <a:pPr>
              <a:defRPr b="1" sz="11000"/>
            </a:pPr>
            <a:r>
              <a:t>Complexity</a:t>
            </a:r>
          </a:p>
          <a:p>
            <a:pPr>
              <a:defRPr b="1" sz="11000"/>
            </a:pPr>
            <a:r>
              <a:t>Analysis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title"/>
          </p:nvPr>
        </p:nvSpPr>
        <p:spPr>
          <a:prstGeom prst="rect">
            <a:avLst/>
          </a:prstGeom>
        </p:spPr>
        <p:txBody>
          <a:bodyPr/>
          <a:lstStyle>
            <a:lvl1pPr>
              <a:defRPr b="1"/>
            </a:lvl1pPr>
          </a:lstStyle>
          <a:p>
            <a:pPr/>
            <a:r>
              <a:t>Complexity</a:t>
            </a:r>
          </a:p>
        </p:txBody>
      </p:sp>
      <p:graphicFrame>
        <p:nvGraphicFramePr>
          <p:cNvPr id="360" name="Table 360"/>
          <p:cNvGraphicFramePr/>
          <p:nvPr/>
        </p:nvGraphicFramePr>
        <p:xfrm>
          <a:off x="1471251" y="2843197"/>
          <a:ext cx="10524725" cy="636353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256012"/>
                <a:gridCol w="5256012"/>
              </a:tblGrid>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Enqueue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lnT w="12700">
                      <a:solidFill>
                        <a:srgbClr val="D6D6D6"/>
                      </a:solidFill>
                      <a:miter lim="400000"/>
                    </a:lnT>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Dequeue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Peeking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Contains</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800">
                          <a:solidFill>
                            <a:schemeClr val="accent4">
                              <a:hueOff val="102361"/>
                              <a:satOff val="14118"/>
                              <a:lumOff val="10675"/>
                            </a:schemeClr>
                          </a:solidFill>
                        </a:rPr>
                        <a:t>O(n)</a:t>
                      </a:r>
                    </a:p>
                  </a:txBody>
                  <a:tcPr marL="50800" marR="50800" marT="50800" marB="50800" anchor="ctr" anchorCtr="0" horzOverflow="overflow">
                    <a:lnR w="12700">
                      <a:solidFill>
                        <a:srgbClr val="D6D6D6"/>
                      </a:solidFill>
                      <a:miter lim="400000"/>
                    </a:lnR>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Removal</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800">
                          <a:solidFill>
                            <a:schemeClr val="accent4">
                              <a:hueOff val="102361"/>
                              <a:satOff val="14118"/>
                              <a:lumOff val="10675"/>
                            </a:schemeClr>
                          </a:solidFill>
                        </a:rPr>
                        <a:t>O(n)</a:t>
                      </a:r>
                    </a:p>
                  </a:txBody>
                  <a:tcPr marL="50800" marR="50800" marT="50800" marB="50800" anchor="ctr" anchorCtr="0" horzOverflow="overflow">
                    <a:lnR w="12700">
                      <a:solidFill>
                        <a:srgbClr val="D6D6D6"/>
                      </a:solidFill>
                      <a:miter lim="400000"/>
                    </a:lnR>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Is Empty</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ctrTitle"/>
          </p:nvPr>
        </p:nvSpPr>
        <p:spPr>
          <a:xfrm>
            <a:off x="982478" y="131492"/>
            <a:ext cx="10464801" cy="2966013"/>
          </a:xfrm>
          <a:prstGeom prst="rect">
            <a:avLst/>
          </a:prstGeom>
        </p:spPr>
        <p:txBody>
          <a:bodyPr anchor="ctr"/>
          <a:lstStyle>
            <a:lvl1pPr defTabSz="467359">
              <a:defRPr b="1" sz="6400"/>
            </a:lvl1pPr>
          </a:lstStyle>
          <a:p>
            <a:pPr/>
            <a:r>
              <a:t>Queue implementation details in next video </a:t>
            </a:r>
          </a:p>
        </p:txBody>
      </p:sp>
      <p:sp>
        <p:nvSpPr>
          <p:cNvPr id="365" name="Shape 365"/>
          <p:cNvSpPr/>
          <p:nvPr/>
        </p:nvSpPr>
        <p:spPr>
          <a:xfrm>
            <a:off x="779530" y="836927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
        <p:nvSpPr>
          <p:cNvPr id="366" name="Shape 366"/>
          <p:cNvSpPr/>
          <p:nvPr/>
        </p:nvSpPr>
        <p:spPr>
          <a:xfrm>
            <a:off x="868497" y="6712225"/>
            <a:ext cx="11267805" cy="16586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86258">
              <a:defRPr sz="3675"/>
            </a:lvl1pPr>
          </a:lstStyle>
          <a:p>
            <a:pPr/>
            <a:r>
              <a:t>Implementation source code and tests can all be found at the following link:</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ctrTitle"/>
          </p:nvPr>
        </p:nvSpPr>
        <p:spPr>
          <a:prstGeom prst="rect">
            <a:avLst/>
          </a:prstGeom>
        </p:spPr>
        <p:txBody>
          <a:bodyPr/>
          <a:lstStyle>
            <a:lvl1pPr>
              <a:defRPr b="1" sz="16000"/>
            </a:lvl1pPr>
          </a:lstStyle>
          <a:p>
            <a:pPr/>
            <a:r>
              <a:t>Queues</a:t>
            </a:r>
          </a:p>
        </p:txBody>
      </p:sp>
      <p:sp>
        <p:nvSpPr>
          <p:cNvPr id="371" name="Shape 371"/>
          <p:cNvSpPr/>
          <p:nvPr>
            <p:ph type="subTitle" sz="quarter" idx="1"/>
          </p:nvPr>
        </p:nvSpPr>
        <p:spPr>
          <a:xfrm>
            <a:off x="1270000" y="6406287"/>
            <a:ext cx="10464800" cy="1130301"/>
          </a:xfrm>
          <a:prstGeom prst="rect">
            <a:avLst/>
          </a:prstGeom>
        </p:spPr>
        <p:txBody>
          <a:bodyPr/>
          <a:lstStyle>
            <a:lvl1pPr>
              <a:defRPr sz="4500"/>
            </a:lvl1pPr>
          </a:lstStyle>
          <a:p>
            <a:pPr/>
            <a:r>
              <a:t>William Fiset</a:t>
            </a:r>
          </a:p>
        </p:txBody>
      </p:sp>
      <p:sp>
        <p:nvSpPr>
          <p:cNvPr id="372" name="Shape 372"/>
          <p:cNvSpPr/>
          <p:nvPr/>
        </p:nvSpPr>
        <p:spPr>
          <a:xfrm>
            <a:off x="5619477" y="5147654"/>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Part ⅔</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377" name="Shape 37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378" name="Shape 378"/>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79" name="Shape 379"/>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0" name="Shape 38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1" name="Shape 381"/>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2" name="Shape 382"/>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3" name="Shape 383"/>
          <p:cNvSpPr/>
          <p:nvPr/>
        </p:nvSpPr>
        <p:spPr>
          <a:xfrm>
            <a:off x="4119778" y="5655907"/>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4" name="Shape 384"/>
          <p:cNvSpPr/>
          <p:nvPr/>
        </p:nvSpPr>
        <p:spPr>
          <a:xfrm>
            <a:off x="3903878" y="3752346"/>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5" name="Shape 385"/>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6" name="Shape 386"/>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7" name="Shape 387"/>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8" name="Shape 388"/>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 name="Shape 389"/>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 name="Shape 390"/>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 name="Shape 391"/>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 name="Shape 392"/>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 name="Shape 393"/>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 name="Shape 394"/>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 name="Shape 395"/>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 name="Shape 396"/>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 name="Shape 397"/>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 name="Shape 398"/>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9" name="Shape 399"/>
          <p:cNvSpPr/>
          <p:nvPr/>
        </p:nvSpPr>
        <p:spPr>
          <a:xfrm>
            <a:off x="2157829" y="4865541"/>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0" name="Shape 400"/>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 name="Shape 401"/>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 name="Shape 402"/>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3" name="Shape 403"/>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04" name="Shape 404"/>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405" name="Shape 405"/>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406" name="Shape 406"/>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407" name="Shape 407"/>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412" name="Shape 412"/>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413" name="Shape 41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4" name="Shape 414"/>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5" name="Shape 415"/>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6" name="Shape 416"/>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7" name="Shape 417"/>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8" name="Shape 418"/>
          <p:cNvSpPr/>
          <p:nvPr/>
        </p:nvSpPr>
        <p:spPr>
          <a:xfrm>
            <a:off x="4119778" y="5655907"/>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19" name="Shape 419"/>
          <p:cNvSpPr/>
          <p:nvPr/>
        </p:nvSpPr>
        <p:spPr>
          <a:xfrm>
            <a:off x="3903878" y="3752346"/>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0" name="Shape 420"/>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1" name="Shape 421"/>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2" name="Shape 422"/>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3" name="Shape 423"/>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 name="Shape 424"/>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 name="Shape 425"/>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 name="Shape 426"/>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 name="Shape 427"/>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 name="Shape 428"/>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 name="Shape 429"/>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 name="Shape 430"/>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 name="Shape 431"/>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 name="Shape 432"/>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 name="Shape 433"/>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34" name="Shape 434"/>
          <p:cNvSpPr/>
          <p:nvPr/>
        </p:nvSpPr>
        <p:spPr>
          <a:xfrm>
            <a:off x="2157829" y="4865541"/>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435" name="Shape 435"/>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 name="Shape 436"/>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 name="Shape 437"/>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8" name="Shape 438"/>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39" name="Shape 439"/>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440" name="Shape 440"/>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441" name="Shape 441"/>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442" name="Shape 442"/>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447" name="Shape 44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448" name="Shape 448"/>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9" name="Shape 449"/>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0" name="Shape 45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51" name="Shape 451"/>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52" name="Shape 452"/>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53" name="Shape 453"/>
          <p:cNvSpPr/>
          <p:nvPr/>
        </p:nvSpPr>
        <p:spPr>
          <a:xfrm>
            <a:off x="4119778" y="5655907"/>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454" name="Shape 454"/>
          <p:cNvSpPr/>
          <p:nvPr/>
        </p:nvSpPr>
        <p:spPr>
          <a:xfrm>
            <a:off x="3903878" y="3752346"/>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455" name="Shape 455"/>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6" name="Shape 456"/>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7" name="Shape 457"/>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8" name="Shape 458"/>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 name="Shape 459"/>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 name="Shape 460"/>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 name="Shape 461"/>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 name="Shape 462"/>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 name="Shape 463"/>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 name="Shape 464"/>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 name="Shape 465"/>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 name="Shape 466"/>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 name="Shape 467"/>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 name="Shape 468"/>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69" name="Shape 469"/>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470" name="Shape 470"/>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 name="Shape 471"/>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 name="Shape 472"/>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3" name="Shape 473"/>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74" name="Shape 474"/>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475" name="Shape 475"/>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476" name="Shape 476"/>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477" name="Shape 477"/>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482" name="Shape 482"/>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483" name="Shape 48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4" name="Shape 484"/>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5" name="Shape 485"/>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86" name="Shape 486"/>
          <p:cNvSpPr/>
          <p:nvPr/>
        </p:nvSpPr>
        <p:spPr>
          <a:xfrm>
            <a:off x="5860932" y="4612603"/>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487" name="Shape 487"/>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8" name="Shape 488"/>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489" name="Shape 489"/>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490" name="Shape 490"/>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1" name="Shape 491"/>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2" name="Shape 492"/>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93" name="Shape 493"/>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 name="Shape 494"/>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 name="Shape 495"/>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 name="Shape 496"/>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 name="Shape 497"/>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 name="Shape 498"/>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 name="Shape 499"/>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 name="Shape 500"/>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 name="Shape 501"/>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 name="Shape 502"/>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 name="Shape 503"/>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04" name="Shape 504"/>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505" name="Shape 505"/>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 name="Shape 506"/>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 name="Shape 507"/>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8" name="Shape 508"/>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509" name="Shape 509"/>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510" name="Shape 510"/>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511" name="Shape 511"/>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512" name="Shape 512"/>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952500" y="3797300"/>
            <a:ext cx="11099800" cy="2159000"/>
          </a:xfrm>
          <a:prstGeom prst="rect">
            <a:avLst/>
          </a:prstGeom>
        </p:spPr>
        <p:txBody>
          <a:bodyPr/>
          <a:lstStyle>
            <a:lvl1pPr>
              <a:defRPr b="1" sz="11000"/>
            </a:lvl1pPr>
          </a:lstStyle>
          <a:p>
            <a:pPr/>
            <a:r>
              <a:t>Discussion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517" name="Shape 51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518" name="Shape 518"/>
          <p:cNvSpPr/>
          <p:nvPr/>
        </p:nvSpPr>
        <p:spPr>
          <a:xfrm>
            <a:off x="8118931" y="4063670"/>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9" name="Shape 519"/>
          <p:cNvSpPr/>
          <p:nvPr/>
        </p:nvSpPr>
        <p:spPr>
          <a:xfrm>
            <a:off x="7853647" y="7532535"/>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0" name="Shape 520"/>
          <p:cNvSpPr/>
          <p:nvPr/>
        </p:nvSpPr>
        <p:spPr>
          <a:xfrm>
            <a:off x="5680438" y="6661703"/>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21" name="Shape 521"/>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522" name="Shape 522"/>
          <p:cNvSpPr/>
          <p:nvPr/>
        </p:nvSpPr>
        <p:spPr>
          <a:xfrm>
            <a:off x="9304512" y="5871343"/>
            <a:ext cx="670919" cy="66464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3" name="Shape 523"/>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524" name="Shape 524"/>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525" name="Shape 525"/>
          <p:cNvSpPr/>
          <p:nvPr/>
        </p:nvSpPr>
        <p:spPr>
          <a:xfrm>
            <a:off x="7209360" y="2809482"/>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6" name="Shape 526"/>
          <p:cNvSpPr/>
          <p:nvPr/>
        </p:nvSpPr>
        <p:spPr>
          <a:xfrm>
            <a:off x="10176053" y="4260065"/>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7" name="Shape 527"/>
          <p:cNvSpPr/>
          <p:nvPr/>
        </p:nvSpPr>
        <p:spPr>
          <a:xfrm>
            <a:off x="9072709" y="2809482"/>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28" name="Shape 528"/>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 name="Shape 529"/>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 name="Shape 530"/>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 name="Shape 531"/>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 name="Shape 532"/>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 name="Shape 533"/>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 name="Shape 534"/>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 name="Shape 535"/>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 name="Shape 536"/>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 name="Shape 537"/>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 name="Shape 538"/>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39" name="Shape 539"/>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540" name="Shape 540"/>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 name="Shape 541"/>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 name="Shape 542"/>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43" name="Shape 543"/>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544" name="Shape 544"/>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545" name="Shape 545"/>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546" name="Shape 546"/>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547" name="Shape 547"/>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Shape 551"/>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552" name="Shape 552"/>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553" name="Shape 55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3</a:t>
            </a:r>
          </a:p>
        </p:txBody>
      </p:sp>
      <p:sp>
        <p:nvSpPr>
          <p:cNvPr id="554" name="Shape 554"/>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11</a:t>
            </a:r>
          </a:p>
        </p:txBody>
      </p:sp>
      <p:sp>
        <p:nvSpPr>
          <p:cNvPr id="555" name="Shape 555"/>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10</a:t>
            </a:r>
          </a:p>
        </p:txBody>
      </p:sp>
      <p:sp>
        <p:nvSpPr>
          <p:cNvPr id="556" name="Shape 556"/>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557" name="Shape 557"/>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6</a:t>
            </a:r>
          </a:p>
        </p:txBody>
      </p:sp>
      <p:sp>
        <p:nvSpPr>
          <p:cNvPr id="558" name="Shape 558"/>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559" name="Shape 559"/>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560" name="Shape 560"/>
          <p:cNvSpPr/>
          <p:nvPr/>
        </p:nvSpPr>
        <p:spPr>
          <a:xfrm>
            <a:off x="7209360" y="2809482"/>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61" name="Shape 561"/>
          <p:cNvSpPr/>
          <p:nvPr/>
        </p:nvSpPr>
        <p:spPr>
          <a:xfrm>
            <a:off x="10176053" y="4260065"/>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2" name="Shape 562"/>
          <p:cNvSpPr/>
          <p:nvPr/>
        </p:nvSpPr>
        <p:spPr>
          <a:xfrm>
            <a:off x="9072709" y="2809482"/>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63" name="Shape 563"/>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 name="Shape 564"/>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 name="Shape 565"/>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 name="Shape 566"/>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 name="Shape 567"/>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 name="Shape 568"/>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 name="Shape 569"/>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 name="Shape 570"/>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 name="Shape 571"/>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 name="Shape 572"/>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 name="Shape 573"/>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4" name="Shape 574"/>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575" name="Shape 575"/>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 name="Shape 576"/>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 name="Shape 577"/>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78" name="Shape 578"/>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579" name="Shape 579"/>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580" name="Shape 580"/>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581" name="Shape 581"/>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582" name="Shape 582"/>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Shape 586"/>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587" name="Shape 587"/>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588" name="Shape 588"/>
          <p:cNvSpPr/>
          <p:nvPr/>
        </p:nvSpPr>
        <p:spPr>
          <a:xfrm>
            <a:off x="8118931" y="4063670"/>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3</a:t>
            </a:r>
          </a:p>
        </p:txBody>
      </p:sp>
      <p:sp>
        <p:nvSpPr>
          <p:cNvPr id="589" name="Shape 589"/>
          <p:cNvSpPr/>
          <p:nvPr/>
        </p:nvSpPr>
        <p:spPr>
          <a:xfrm>
            <a:off x="7853647" y="7532535"/>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11</a:t>
            </a:r>
          </a:p>
        </p:txBody>
      </p:sp>
      <p:sp>
        <p:nvSpPr>
          <p:cNvPr id="590" name="Shape 590"/>
          <p:cNvSpPr/>
          <p:nvPr/>
        </p:nvSpPr>
        <p:spPr>
          <a:xfrm>
            <a:off x="5680438" y="6661703"/>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10</a:t>
            </a:r>
          </a:p>
        </p:txBody>
      </p:sp>
      <p:sp>
        <p:nvSpPr>
          <p:cNvPr id="591" name="Shape 591"/>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592" name="Shape 592"/>
          <p:cNvSpPr/>
          <p:nvPr/>
        </p:nvSpPr>
        <p:spPr>
          <a:xfrm>
            <a:off x="9304512" y="5871343"/>
            <a:ext cx="670919" cy="664649"/>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6</a:t>
            </a:r>
          </a:p>
        </p:txBody>
      </p:sp>
      <p:sp>
        <p:nvSpPr>
          <p:cNvPr id="593" name="Shape 593"/>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594" name="Shape 594"/>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595" name="Shape 595"/>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2</a:t>
            </a:r>
          </a:p>
        </p:txBody>
      </p:sp>
      <p:sp>
        <p:nvSpPr>
          <p:cNvPr id="596" name="Shape 596"/>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5</a:t>
            </a:r>
          </a:p>
        </p:txBody>
      </p:sp>
      <p:sp>
        <p:nvSpPr>
          <p:cNvPr id="597" name="Shape 597"/>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4</a:t>
            </a:r>
          </a:p>
        </p:txBody>
      </p:sp>
      <p:sp>
        <p:nvSpPr>
          <p:cNvPr id="598" name="Shape 598"/>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9" name="Shape 599"/>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 name="Shape 600"/>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 name="Shape 601"/>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2" name="Shape 602"/>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 name="Shape 603"/>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 name="Shape 604"/>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 name="Shape 605"/>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 name="Shape 606"/>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 name="Shape 607"/>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 name="Shape 608"/>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09" name="Shape 609"/>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610" name="Shape 610"/>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 name="Shape 611"/>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 name="Shape 612"/>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13" name="Shape 613"/>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614" name="Shape 614"/>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615" name="Shape 615"/>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616" name="Shape 616"/>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617" name="Shape 617"/>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1" name="Shape 621"/>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622" name="Shape 622"/>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623" name="Shape 623"/>
          <p:cNvSpPr/>
          <p:nvPr/>
        </p:nvSpPr>
        <p:spPr>
          <a:xfrm>
            <a:off x="8118931" y="4063670"/>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3</a:t>
            </a:r>
          </a:p>
        </p:txBody>
      </p:sp>
      <p:sp>
        <p:nvSpPr>
          <p:cNvPr id="624" name="Shape 624"/>
          <p:cNvSpPr/>
          <p:nvPr/>
        </p:nvSpPr>
        <p:spPr>
          <a:xfrm>
            <a:off x="7853647" y="7532535"/>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11</a:t>
            </a:r>
          </a:p>
        </p:txBody>
      </p:sp>
      <p:sp>
        <p:nvSpPr>
          <p:cNvPr id="625" name="Shape 625"/>
          <p:cNvSpPr/>
          <p:nvPr/>
        </p:nvSpPr>
        <p:spPr>
          <a:xfrm>
            <a:off x="5680438" y="6661703"/>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10</a:t>
            </a:r>
          </a:p>
        </p:txBody>
      </p:sp>
      <p:sp>
        <p:nvSpPr>
          <p:cNvPr id="626" name="Shape 626"/>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627" name="Shape 627"/>
          <p:cNvSpPr/>
          <p:nvPr/>
        </p:nvSpPr>
        <p:spPr>
          <a:xfrm>
            <a:off x="9304512" y="5871343"/>
            <a:ext cx="670919" cy="664649"/>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6</a:t>
            </a:r>
          </a:p>
        </p:txBody>
      </p:sp>
      <p:sp>
        <p:nvSpPr>
          <p:cNvPr id="628" name="Shape 628"/>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629" name="Shape 629"/>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630" name="Shape 630"/>
          <p:cNvSpPr/>
          <p:nvPr/>
        </p:nvSpPr>
        <p:spPr>
          <a:xfrm>
            <a:off x="7209360" y="2809482"/>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2</a:t>
            </a:r>
          </a:p>
        </p:txBody>
      </p:sp>
      <p:sp>
        <p:nvSpPr>
          <p:cNvPr id="631" name="Shape 631"/>
          <p:cNvSpPr/>
          <p:nvPr/>
        </p:nvSpPr>
        <p:spPr>
          <a:xfrm>
            <a:off x="10176053" y="4260065"/>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5</a:t>
            </a:r>
          </a:p>
        </p:txBody>
      </p:sp>
      <p:sp>
        <p:nvSpPr>
          <p:cNvPr id="632" name="Shape 632"/>
          <p:cNvSpPr/>
          <p:nvPr/>
        </p:nvSpPr>
        <p:spPr>
          <a:xfrm>
            <a:off x="9072709" y="2809482"/>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4</a:t>
            </a:r>
          </a:p>
        </p:txBody>
      </p:sp>
      <p:sp>
        <p:nvSpPr>
          <p:cNvPr id="633" name="Shape 633"/>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4" name="Shape 634"/>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5" name="Shape 635"/>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 name="Shape 636"/>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 name="Shape 637"/>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 name="Shape 638"/>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 name="Shape 639"/>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 name="Shape 640"/>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 name="Shape 641"/>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 name="Shape 642"/>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3" name="Shape 643"/>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4" name="Shape 644"/>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645" name="Shape 645"/>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6" name="Shape 646"/>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 name="Shape 647"/>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48" name="Shape 648"/>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649" name="Shape 649"/>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650" name="Shape 650"/>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651" name="Shape 651"/>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652" name="Shape 652"/>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6" name="Shape 656"/>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657" name="Shape 657"/>
          <p:cNvSpPr/>
          <p:nvPr/>
        </p:nvSpPr>
        <p:spPr>
          <a:xfrm>
            <a:off x="1001344" y="2053429"/>
            <a:ext cx="11950379" cy="687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Let Q be a Queue</a:t>
            </a:r>
          </a:p>
          <a:p>
            <a:pPr algn="l"/>
            <a:r>
              <a:t>Q.enqueue(starting_node)</a:t>
            </a:r>
          </a:p>
          <a:p>
            <a:pPr algn="l"/>
            <a:r>
              <a:t>starting_node.visited = </a:t>
            </a:r>
            <a:r>
              <a:rPr b="1">
                <a:solidFill>
                  <a:schemeClr val="accent6">
                    <a:hueOff val="-241736"/>
                    <a:satOff val="29413"/>
                    <a:lumOff val="20727"/>
                  </a:schemeClr>
                </a:solidFill>
              </a:rPr>
              <a:t>true</a:t>
            </a:r>
          </a:p>
          <a:p>
            <a:pPr algn="l"/>
          </a:p>
          <a:p>
            <a:pPr algn="l"/>
            <a:r>
              <a:rPr b="1">
                <a:solidFill>
                  <a:schemeClr val="accent5">
                    <a:hueOff val="101205"/>
                    <a:satOff val="-13598"/>
                    <a:lumOff val="23877"/>
                  </a:schemeClr>
                </a:solidFill>
              </a:rPr>
              <a:t>While</a:t>
            </a:r>
            <a:r>
              <a:t> Q is not empty </a:t>
            </a:r>
            <a:r>
              <a:rPr b="1">
                <a:solidFill>
                  <a:schemeClr val="accent5">
                    <a:hueOff val="101205"/>
                    <a:satOff val="-13598"/>
                    <a:lumOff val="23877"/>
                  </a:schemeClr>
                </a:solidFill>
              </a:rPr>
              <a:t>Do</a:t>
            </a:r>
            <a:endParaRPr b="1">
              <a:solidFill>
                <a:schemeClr val="accent5">
                  <a:hueOff val="101205"/>
                  <a:satOff val="-13598"/>
                  <a:lumOff val="23877"/>
                </a:schemeClr>
              </a:solidFill>
            </a:endParaRPr>
          </a:p>
          <a:p>
            <a:pPr algn="l"/>
          </a:p>
          <a:p>
            <a:pPr algn="l"/>
            <a:r>
              <a:t>    node = Q.dequeue()</a:t>
            </a:r>
            <a:endParaRPr b="1">
              <a:solidFill>
                <a:schemeClr val="accent6">
                  <a:hueOff val="-241736"/>
                  <a:satOff val="29413"/>
                  <a:lumOff val="20727"/>
                </a:schemeClr>
              </a:solidFill>
            </a:endParaRPr>
          </a:p>
          <a:p>
            <a:pPr algn="l"/>
          </a:p>
          <a:p>
            <a:pPr algn="l"/>
            <a:r>
              <a:t>    </a:t>
            </a:r>
            <a:r>
              <a:rPr b="1">
                <a:solidFill>
                  <a:schemeClr val="accent5">
                    <a:hueOff val="101205"/>
                    <a:satOff val="-13598"/>
                    <a:lumOff val="23877"/>
                  </a:schemeClr>
                </a:solidFill>
              </a:rPr>
              <a:t>For</a:t>
            </a:r>
            <a:r>
              <a:t> neighbour </a:t>
            </a:r>
            <a:r>
              <a:rPr b="1">
                <a:solidFill>
                  <a:schemeClr val="accent5">
                    <a:hueOff val="101205"/>
                    <a:satOff val="-13598"/>
                    <a:lumOff val="23877"/>
                  </a:schemeClr>
                </a:solidFill>
              </a:rPr>
              <a:t>in</a:t>
            </a:r>
            <a:r>
              <a:t> neighbours(node):</a:t>
            </a:r>
          </a:p>
          <a:p>
            <a:pPr algn="l"/>
            <a:r>
              <a:t>        </a:t>
            </a:r>
            <a:r>
              <a:rPr b="1">
                <a:solidFill>
                  <a:schemeClr val="accent5">
                    <a:hueOff val="101205"/>
                    <a:satOff val="-13598"/>
                    <a:lumOff val="23877"/>
                  </a:schemeClr>
                </a:solidFill>
              </a:rPr>
              <a:t>If</a:t>
            </a:r>
            <a:r>
              <a:t> neighbour has not been visited:</a:t>
            </a:r>
          </a:p>
          <a:p>
            <a:pPr algn="l"/>
            <a:r>
              <a:t>             neighbour.visited = </a:t>
            </a:r>
            <a:r>
              <a:rPr b="1">
                <a:solidFill>
                  <a:schemeClr val="accent6">
                    <a:hueOff val="-241736"/>
                    <a:satOff val="29413"/>
                    <a:lumOff val="20727"/>
                  </a:schemeClr>
                </a:solidFill>
              </a:rPr>
              <a:t>true</a:t>
            </a:r>
          </a:p>
          <a:p>
            <a:pPr algn="l"/>
            <a:r>
              <a:t>             Q.enqueue(neighbour)</a:t>
            </a:r>
          </a:p>
          <a:p>
            <a:pPr algn="l"/>
            <a:r>
              <a:t>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 name="Shape 661"/>
          <p:cNvSpPr/>
          <p:nvPr>
            <p:ph type="title"/>
          </p:nvPr>
        </p:nvSpPr>
        <p:spPr>
          <a:xfrm>
            <a:off x="-58508" y="2437692"/>
            <a:ext cx="13121817" cy="4120656"/>
          </a:xfrm>
          <a:prstGeom prst="rect">
            <a:avLst/>
          </a:prstGeom>
        </p:spPr>
        <p:txBody>
          <a:bodyPr/>
          <a:lstStyle>
            <a:lvl1pPr defTabSz="479044">
              <a:defRPr b="1" sz="9020"/>
            </a:lvl1pPr>
          </a:lstStyle>
          <a:p>
            <a:pPr/>
            <a:r>
              <a:t>Queue Implementation Details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5" name="Shape 665"/>
          <p:cNvSpPr/>
          <p:nvPr>
            <p:ph type="title"/>
          </p:nvPr>
        </p:nvSpPr>
        <p:spPr>
          <a:prstGeom prst="rect">
            <a:avLst/>
          </a:prstGeom>
        </p:spPr>
        <p:txBody>
          <a:bodyPr/>
          <a:lstStyle/>
          <a:p>
            <a:pPr/>
            <a:r>
              <a:t>Enqueuing</a:t>
            </a:r>
          </a:p>
        </p:txBody>
      </p:sp>
      <p:sp>
        <p:nvSpPr>
          <p:cNvPr id="666" name="Shape 666"/>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667" name="Shape 667"/>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r>
              <a:t>Enqueue(8)</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 name="Shape 671"/>
          <p:cNvSpPr/>
          <p:nvPr>
            <p:ph type="title"/>
          </p:nvPr>
        </p:nvSpPr>
        <p:spPr>
          <a:prstGeom prst="rect">
            <a:avLst/>
          </a:prstGeom>
        </p:spPr>
        <p:txBody>
          <a:bodyPr/>
          <a:lstStyle/>
          <a:p>
            <a:pPr/>
            <a:r>
              <a:t>Enqueuing</a:t>
            </a:r>
          </a:p>
        </p:txBody>
      </p:sp>
      <p:sp>
        <p:nvSpPr>
          <p:cNvPr id="672" name="Shape 672"/>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673" name="Shape 673"/>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r>
              <a:t>Enqueue(8)</a:t>
            </a:r>
          </a:p>
        </p:txBody>
      </p:sp>
      <p:sp>
        <p:nvSpPr>
          <p:cNvPr id="674" name="Shape 674"/>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675" name="Shape 675"/>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676" name="Shape 676"/>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7" name="Shape 677"/>
          <p:cNvSpPr/>
          <p:nvPr/>
        </p:nvSpPr>
        <p:spPr>
          <a:xfrm>
            <a:off x="1766854" y="6025811"/>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678" name="Shape 678"/>
          <p:cNvSpPr/>
          <p:nvPr/>
        </p:nvSpPr>
        <p:spPr>
          <a:xfrm>
            <a:off x="2374519" y="6680878"/>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0" name="Shape 680"/>
          <p:cNvSpPr/>
          <p:nvPr>
            <p:ph type="title"/>
          </p:nvPr>
        </p:nvSpPr>
        <p:spPr>
          <a:prstGeom prst="rect">
            <a:avLst/>
          </a:prstGeom>
        </p:spPr>
        <p:txBody>
          <a:bodyPr/>
          <a:lstStyle/>
          <a:p>
            <a:pPr/>
            <a:r>
              <a:t>Enqueuing</a:t>
            </a:r>
          </a:p>
        </p:txBody>
      </p:sp>
      <p:sp>
        <p:nvSpPr>
          <p:cNvPr id="681" name="Shape 681"/>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682" name="Shape 682"/>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Enqueue(5)</a:t>
            </a:r>
          </a:p>
          <a:p>
            <a:pPr algn="l"/>
            <a:r>
              <a:t>Enqueue(1)</a:t>
            </a:r>
          </a:p>
          <a:p>
            <a:pPr algn="l"/>
            <a:r>
              <a:t>Enqueue(6)</a:t>
            </a:r>
          </a:p>
          <a:p>
            <a:pPr algn="l"/>
            <a:r>
              <a:t>Enqueue(17)</a:t>
            </a:r>
          </a:p>
          <a:p>
            <a:pPr algn="l"/>
            <a:r>
              <a:t>Enqueue(8)</a:t>
            </a:r>
          </a:p>
        </p:txBody>
      </p:sp>
      <p:sp>
        <p:nvSpPr>
          <p:cNvPr id="683" name="Shape 683"/>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4" name="Shape 684"/>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685" name="Shape 685"/>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6" name="Shape 686"/>
          <p:cNvSpPr/>
          <p:nvPr/>
        </p:nvSpPr>
        <p:spPr>
          <a:xfrm>
            <a:off x="1766854" y="6025811"/>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687" name="Shape 687"/>
          <p:cNvSpPr/>
          <p:nvPr/>
        </p:nvSpPr>
        <p:spPr>
          <a:xfrm>
            <a:off x="2374519" y="6680878"/>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8" name="Shape 688"/>
          <p:cNvSpPr/>
          <p:nvPr/>
        </p:nvSpPr>
        <p:spPr>
          <a:xfrm>
            <a:off x="37930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689" name="Shape 689"/>
          <p:cNvSpPr/>
          <p:nvPr/>
        </p:nvSpPr>
        <p:spPr>
          <a:xfrm>
            <a:off x="2977178"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Shape 691"/>
          <p:cNvSpPr/>
          <p:nvPr>
            <p:ph type="title"/>
          </p:nvPr>
        </p:nvSpPr>
        <p:spPr>
          <a:prstGeom prst="rect">
            <a:avLst/>
          </a:prstGeom>
        </p:spPr>
        <p:txBody>
          <a:bodyPr/>
          <a:lstStyle/>
          <a:p>
            <a:pPr/>
            <a:r>
              <a:t>Enqueuing</a:t>
            </a:r>
          </a:p>
        </p:txBody>
      </p:sp>
      <p:sp>
        <p:nvSpPr>
          <p:cNvPr id="692" name="Shape 692"/>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693" name="Shape 693"/>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defRPr>
                <a:solidFill>
                  <a:schemeClr val="accent4">
                    <a:hueOff val="102361"/>
                    <a:satOff val="14118"/>
                    <a:lumOff val="10675"/>
                  </a:schemeClr>
                </a:solidFill>
              </a:defRPr>
            </a:pPr>
            <a:r>
              <a:t>Enqueue(1)</a:t>
            </a:r>
          </a:p>
          <a:p>
            <a:pPr algn="l"/>
            <a:r>
              <a:t>Enqueue(6)</a:t>
            </a:r>
          </a:p>
          <a:p>
            <a:pPr algn="l"/>
            <a:r>
              <a:t>Enqueue(17)</a:t>
            </a:r>
          </a:p>
          <a:p>
            <a:pPr algn="l"/>
            <a:r>
              <a:t>Enqueue(8)</a:t>
            </a:r>
          </a:p>
        </p:txBody>
      </p:sp>
      <p:sp>
        <p:nvSpPr>
          <p:cNvPr id="694" name="Shape 694"/>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5" name="Shape 695"/>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696" name="Shape 696"/>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7" name="Shape 697"/>
          <p:cNvSpPr/>
          <p:nvPr/>
        </p:nvSpPr>
        <p:spPr>
          <a:xfrm>
            <a:off x="3697254" y="597395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698" name="Shape 698"/>
          <p:cNvSpPr/>
          <p:nvPr/>
        </p:nvSpPr>
        <p:spPr>
          <a:xfrm>
            <a:off x="4304919" y="662902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9" name="Shape 699"/>
          <p:cNvSpPr/>
          <p:nvPr/>
        </p:nvSpPr>
        <p:spPr>
          <a:xfrm>
            <a:off x="57827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700" name="Shape 700"/>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1" name="Shape 701"/>
          <p:cNvSpPr/>
          <p:nvPr/>
        </p:nvSpPr>
        <p:spPr>
          <a:xfrm>
            <a:off x="38523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02" name="Shape 702"/>
          <p:cNvSpPr/>
          <p:nvPr/>
        </p:nvSpPr>
        <p:spPr>
          <a:xfrm>
            <a:off x="49372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lvl1pPr>
              <a:defRPr b="1"/>
            </a:lvl1pPr>
          </a:lstStyle>
          <a:p>
            <a:pPr/>
            <a:r>
              <a:t>What is a Queue?</a:t>
            </a:r>
          </a:p>
        </p:txBody>
      </p:sp>
      <p:sp>
        <p:nvSpPr>
          <p:cNvPr id="133" name="Shape 133"/>
          <p:cNvSpPr/>
          <p:nvPr/>
        </p:nvSpPr>
        <p:spPr>
          <a:xfrm>
            <a:off x="952500" y="2950801"/>
            <a:ext cx="1047201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484886">
              <a:defRPr sz="3486"/>
            </a:pPr>
            <a:r>
              <a:t>A queue is a linear data structure which models real world queues by having two primary operations, namely </a:t>
            </a:r>
            <a:r>
              <a:rPr b="1">
                <a:solidFill>
                  <a:schemeClr val="accent2">
                    <a:satOff val="-13916"/>
                    <a:lumOff val="13989"/>
                  </a:schemeClr>
                </a:solidFill>
              </a:rPr>
              <a:t>enqueue</a:t>
            </a:r>
            <a:r>
              <a:t> and </a:t>
            </a:r>
            <a:r>
              <a:rPr b="1">
                <a:solidFill>
                  <a:schemeClr val="accent2">
                    <a:satOff val="-13916"/>
                    <a:lumOff val="13989"/>
                  </a:schemeClr>
                </a:solidFill>
              </a:rPr>
              <a:t>dequeue</a:t>
            </a:r>
            <a:r>
              <a:rPr b="1"/>
              <a:t>.</a:t>
            </a:r>
          </a:p>
        </p:txBody>
      </p:sp>
      <p:sp>
        <p:nvSpPr>
          <p:cNvPr id="134" name="Shape 134"/>
          <p:cNvSpPr/>
          <p:nvPr/>
        </p:nvSpPr>
        <p:spPr>
          <a:xfrm>
            <a:off x="3712798"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5" name="Shape 135"/>
          <p:cNvSpPr/>
          <p:nvPr/>
        </p:nvSpPr>
        <p:spPr>
          <a:xfrm>
            <a:off x="4828213"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6" name="Shape 136"/>
          <p:cNvSpPr/>
          <p:nvPr/>
        </p:nvSpPr>
        <p:spPr>
          <a:xfrm>
            <a:off x="5943628" y="6644909"/>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7" name="Shape 137"/>
          <p:cNvSpPr/>
          <p:nvPr/>
        </p:nvSpPr>
        <p:spPr>
          <a:xfrm>
            <a:off x="7059042"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8" name="Shape 138"/>
          <p:cNvSpPr/>
          <p:nvPr/>
        </p:nvSpPr>
        <p:spPr>
          <a:xfrm>
            <a:off x="8174457"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9" name="Shape 139"/>
          <p:cNvSpPr/>
          <p:nvPr/>
        </p:nvSpPr>
        <p:spPr>
          <a:xfrm>
            <a:off x="1481970" y="5706468"/>
            <a:ext cx="880477"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40" name="Shape 140"/>
          <p:cNvSpPr/>
          <p:nvPr/>
        </p:nvSpPr>
        <p:spPr>
          <a:xfrm>
            <a:off x="10405286" y="7372232"/>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41" name="Shape 141"/>
          <p:cNvSpPr/>
          <p:nvPr/>
        </p:nvSpPr>
        <p:spPr>
          <a:xfrm flipV="1">
            <a:off x="4153037" y="8231349"/>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 name="Shape 142"/>
          <p:cNvSpPr/>
          <p:nvPr/>
        </p:nvSpPr>
        <p:spPr>
          <a:xfrm>
            <a:off x="2581970" y="8743949"/>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 Front</a:t>
            </a:r>
          </a:p>
        </p:txBody>
      </p:sp>
      <p:sp>
        <p:nvSpPr>
          <p:cNvPr id="143" name="Shape 143"/>
          <p:cNvSpPr/>
          <p:nvPr/>
        </p:nvSpPr>
        <p:spPr>
          <a:xfrm>
            <a:off x="8614695" y="5888022"/>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4" name="Shape 144"/>
          <p:cNvSpPr/>
          <p:nvPr/>
        </p:nvSpPr>
        <p:spPr>
          <a:xfrm>
            <a:off x="7059042" y="532586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 Back</a:t>
            </a:r>
          </a:p>
        </p:txBody>
      </p:sp>
      <p:sp>
        <p:nvSpPr>
          <p:cNvPr id="151" name="Shape 151"/>
          <p:cNvSpPr/>
          <p:nvPr/>
        </p:nvSpPr>
        <p:spPr>
          <a:xfrm>
            <a:off x="2540308" y="6778493"/>
            <a:ext cx="1004558" cy="537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523" y="18877"/>
                  <a:pt x="4323" y="11677"/>
                  <a:pt x="0" y="0"/>
                </a:cubicBezTo>
              </a:path>
            </a:pathLst>
          </a:custGeom>
          <a:ln w="50800">
            <a:solidFill>
              <a:srgbClr val="FFFFFF"/>
            </a:solidFill>
            <a:miter lim="400000"/>
          </a:ln>
        </p:spPr>
        <p:txBody>
          <a:bodyPr/>
          <a:lstStyle/>
          <a:p>
            <a:pPr/>
          </a:p>
        </p:txBody>
      </p:sp>
      <p:sp>
        <p:nvSpPr>
          <p:cNvPr id="152" name="Shape 152"/>
          <p:cNvSpPr/>
          <p:nvPr/>
        </p:nvSpPr>
        <p:spPr>
          <a:xfrm>
            <a:off x="9292949" y="7534476"/>
            <a:ext cx="979290" cy="646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400" y="3936"/>
                  <a:pt x="17600" y="11136"/>
                  <a:pt x="21600" y="21600"/>
                </a:cubicBezTo>
              </a:path>
            </a:pathLst>
          </a:custGeom>
          <a:ln w="50800">
            <a:solidFill>
              <a:srgbClr val="FFFFFF"/>
            </a:solidFill>
            <a:miter lim="400000"/>
          </a:ln>
        </p:spPr>
        <p:txBody>
          <a:bodyPr/>
          <a:lstStyle/>
          <a:p>
            <a:pPr/>
          </a:p>
        </p:txBody>
      </p:sp>
      <p:sp>
        <p:nvSpPr>
          <p:cNvPr id="147" name="Shape 147"/>
          <p:cNvSpPr/>
          <p:nvPr/>
        </p:nvSpPr>
        <p:spPr>
          <a:xfrm flipH="1" flipV="1">
            <a:off x="2453683" y="6711910"/>
            <a:ext cx="289518" cy="28951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8" name="Shape 148"/>
          <p:cNvSpPr/>
          <p:nvPr/>
        </p:nvSpPr>
        <p:spPr>
          <a:xfrm flipH="1" flipV="1">
            <a:off x="9091550" y="7466151"/>
            <a:ext cx="445522"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9" name="Shape 149"/>
          <p:cNvSpPr/>
          <p:nvPr/>
        </p:nvSpPr>
        <p:spPr>
          <a:xfrm>
            <a:off x="1315936" y="7540483"/>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Dequeue</a:t>
            </a:r>
          </a:p>
        </p:txBody>
      </p:sp>
      <p:sp>
        <p:nvSpPr>
          <p:cNvPr id="150" name="Shape 150"/>
          <p:cNvSpPr/>
          <p:nvPr/>
        </p:nvSpPr>
        <p:spPr>
          <a:xfrm>
            <a:off x="9410693" y="655449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Enqueue</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Shape 704"/>
          <p:cNvSpPr/>
          <p:nvPr>
            <p:ph type="title"/>
          </p:nvPr>
        </p:nvSpPr>
        <p:spPr>
          <a:prstGeom prst="rect">
            <a:avLst/>
          </a:prstGeom>
        </p:spPr>
        <p:txBody>
          <a:bodyPr/>
          <a:lstStyle/>
          <a:p>
            <a:pPr/>
            <a:r>
              <a:t>Enqueuing</a:t>
            </a:r>
          </a:p>
        </p:txBody>
      </p:sp>
      <p:sp>
        <p:nvSpPr>
          <p:cNvPr id="705" name="Shape 705"/>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706" name="Shape 706"/>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defRPr>
                <a:solidFill>
                  <a:schemeClr val="accent4">
                    <a:hueOff val="102361"/>
                    <a:satOff val="14118"/>
                    <a:lumOff val="10675"/>
                  </a:schemeClr>
                </a:solidFill>
              </a:defRPr>
            </a:pPr>
            <a:r>
              <a:t>Enqueue(6)</a:t>
            </a:r>
          </a:p>
          <a:p>
            <a:pPr algn="l"/>
            <a:r>
              <a:t>Enqueue(17)</a:t>
            </a:r>
          </a:p>
          <a:p>
            <a:pPr algn="l"/>
            <a:r>
              <a:t>Enqueue(8)</a:t>
            </a:r>
          </a:p>
        </p:txBody>
      </p:sp>
      <p:sp>
        <p:nvSpPr>
          <p:cNvPr id="707" name="Shape 707"/>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8" name="Shape 708"/>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709" name="Shape 709"/>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0" name="Shape 710"/>
          <p:cNvSpPr/>
          <p:nvPr/>
        </p:nvSpPr>
        <p:spPr>
          <a:xfrm>
            <a:off x="5644588" y="59739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711" name="Shape 711"/>
          <p:cNvSpPr/>
          <p:nvPr/>
        </p:nvSpPr>
        <p:spPr>
          <a:xfrm>
            <a:off x="6252253" y="662902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2" name="Shape 712"/>
          <p:cNvSpPr/>
          <p:nvPr/>
        </p:nvSpPr>
        <p:spPr>
          <a:xfrm>
            <a:off x="77300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713" name="Shape 713"/>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4" name="Shape 714"/>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5" name="Shape 715"/>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6" name="Shape 716"/>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7" name="Shape 717"/>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Shape 719"/>
          <p:cNvSpPr/>
          <p:nvPr>
            <p:ph type="title"/>
          </p:nvPr>
        </p:nvSpPr>
        <p:spPr>
          <a:prstGeom prst="rect">
            <a:avLst/>
          </a:prstGeom>
        </p:spPr>
        <p:txBody>
          <a:bodyPr/>
          <a:lstStyle/>
          <a:p>
            <a:pPr/>
            <a:r>
              <a:t>Enqueuing</a:t>
            </a:r>
          </a:p>
        </p:txBody>
      </p:sp>
      <p:sp>
        <p:nvSpPr>
          <p:cNvPr id="720" name="Shape 720"/>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721" name="Shape 721"/>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r>
              <a:t>Enqueue(6)</a:t>
            </a:r>
          </a:p>
          <a:p>
            <a:pPr algn="l">
              <a:defRPr>
                <a:solidFill>
                  <a:schemeClr val="accent4">
                    <a:hueOff val="102361"/>
                    <a:satOff val="14118"/>
                    <a:lumOff val="10675"/>
                  </a:schemeClr>
                </a:solidFill>
              </a:defRPr>
            </a:pPr>
            <a:r>
              <a:t>Enqueue(17)</a:t>
            </a:r>
          </a:p>
          <a:p>
            <a:pPr algn="l"/>
            <a:r>
              <a:t>Enqueue(8)</a:t>
            </a:r>
          </a:p>
        </p:txBody>
      </p:sp>
      <p:sp>
        <p:nvSpPr>
          <p:cNvPr id="722" name="Shape 722"/>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3" name="Shape 723"/>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724" name="Shape 724"/>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5" name="Shape 725"/>
          <p:cNvSpPr/>
          <p:nvPr/>
        </p:nvSpPr>
        <p:spPr>
          <a:xfrm>
            <a:off x="7590776" y="5999885"/>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726" name="Shape 726"/>
          <p:cNvSpPr/>
          <p:nvPr/>
        </p:nvSpPr>
        <p:spPr>
          <a:xfrm>
            <a:off x="8198441" y="6654952"/>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7" name="Shape 727"/>
          <p:cNvSpPr/>
          <p:nvPr/>
        </p:nvSpPr>
        <p:spPr>
          <a:xfrm>
            <a:off x="9707832"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728" name="Shape 728"/>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9" name="Shape 729"/>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30" name="Shape 730"/>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1" name="Shape 73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2" name="Shape 732"/>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3" name="Shape 733"/>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4" name="Shape 734"/>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6" name="Shape 736"/>
          <p:cNvSpPr/>
          <p:nvPr>
            <p:ph type="title"/>
          </p:nvPr>
        </p:nvSpPr>
        <p:spPr>
          <a:prstGeom prst="rect">
            <a:avLst/>
          </a:prstGeom>
        </p:spPr>
        <p:txBody>
          <a:bodyPr/>
          <a:lstStyle/>
          <a:p>
            <a:pPr/>
            <a:r>
              <a:t>Enqueuing</a:t>
            </a:r>
          </a:p>
        </p:txBody>
      </p:sp>
      <p:sp>
        <p:nvSpPr>
          <p:cNvPr id="737" name="Shape 737"/>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738" name="Shape 738"/>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defRPr>
                <a:solidFill>
                  <a:schemeClr val="accent4">
                    <a:hueOff val="102361"/>
                    <a:satOff val="14118"/>
                    <a:lumOff val="10675"/>
                  </a:schemeClr>
                </a:solidFill>
              </a:defRPr>
            </a:pPr>
            <a:r>
              <a:t>Enqueue(8)</a:t>
            </a:r>
          </a:p>
        </p:txBody>
      </p:sp>
      <p:sp>
        <p:nvSpPr>
          <p:cNvPr id="739" name="Shape 739"/>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0" name="Shape 740"/>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741" name="Shape 741"/>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2" name="Shape 742"/>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743" name="Shape 743"/>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4" name="Shape 744"/>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745" name="Shape 745"/>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6" name="Shape 74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47" name="Shape 747"/>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8" name="Shape 748"/>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9" name="Shape 749"/>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0" name="Shape 750"/>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51" name="Shape 751"/>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2" name="Shape 752"/>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53" name="Shape 753"/>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5" name="Shape 755"/>
          <p:cNvSpPr/>
          <p:nvPr>
            <p:ph type="title"/>
          </p:nvPr>
        </p:nvSpPr>
        <p:spPr>
          <a:prstGeom prst="rect">
            <a:avLst/>
          </a:prstGeom>
        </p:spPr>
        <p:txBody>
          <a:bodyPr/>
          <a:lstStyle/>
          <a:p>
            <a:pPr/>
            <a:r>
              <a:t>Dequeuing</a:t>
            </a:r>
          </a:p>
        </p:txBody>
      </p:sp>
      <p:sp>
        <p:nvSpPr>
          <p:cNvPr id="756" name="Shape 756"/>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757" name="Shape 757"/>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r>
              <a:t>Dequeue()</a:t>
            </a:r>
          </a:p>
          <a:p>
            <a:pPr algn="l"/>
            <a:r>
              <a:t>Dequeue()</a:t>
            </a:r>
          </a:p>
          <a:p>
            <a:pPr algn="l"/>
            <a:r>
              <a:t>Dequeue()</a:t>
            </a:r>
          </a:p>
          <a:p>
            <a:pPr algn="l"/>
            <a:r>
              <a:t>Dequeue()</a:t>
            </a:r>
          </a:p>
        </p:txBody>
      </p:sp>
      <p:sp>
        <p:nvSpPr>
          <p:cNvPr id="758" name="Shape 758"/>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59" name="Shape 759"/>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760" name="Shape 760"/>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1" name="Shape 761"/>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762" name="Shape 762"/>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3" name="Shape 763"/>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764" name="Shape 764"/>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5" name="Shape 765"/>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66" name="Shape 766"/>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7" name="Shape 767"/>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68" name="Shape 768"/>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9" name="Shape 769"/>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70" name="Shape 770"/>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1" name="Shape 771"/>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72" name="Shape 772"/>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4" name="Shape 774"/>
          <p:cNvSpPr/>
          <p:nvPr>
            <p:ph type="title"/>
          </p:nvPr>
        </p:nvSpPr>
        <p:spPr>
          <a:prstGeom prst="rect">
            <a:avLst/>
          </a:prstGeom>
        </p:spPr>
        <p:txBody>
          <a:bodyPr/>
          <a:lstStyle/>
          <a:p>
            <a:pPr/>
            <a:r>
              <a:t>Dequeuing</a:t>
            </a:r>
          </a:p>
        </p:txBody>
      </p:sp>
      <p:sp>
        <p:nvSpPr>
          <p:cNvPr id="775" name="Shape 775"/>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776" name="Shape 776"/>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Dequeue()</a:t>
            </a:r>
          </a:p>
          <a:p>
            <a:pPr algn="l"/>
            <a:r>
              <a:t>Dequeue()</a:t>
            </a:r>
          </a:p>
          <a:p>
            <a:pPr algn="l"/>
            <a:r>
              <a:t>Dequeue()</a:t>
            </a:r>
          </a:p>
          <a:p>
            <a:pPr algn="l"/>
            <a:r>
              <a:t>Dequeue()</a:t>
            </a:r>
          </a:p>
          <a:p>
            <a:pPr algn="l"/>
            <a:r>
              <a:t>Dequeue()</a:t>
            </a:r>
          </a:p>
        </p:txBody>
      </p:sp>
      <p:sp>
        <p:nvSpPr>
          <p:cNvPr id="777" name="Shape 777"/>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5</a:t>
            </a:r>
          </a:p>
        </p:txBody>
      </p:sp>
      <p:sp>
        <p:nvSpPr>
          <p:cNvPr id="778" name="Shape 778"/>
          <p:cNvSpPr/>
          <p:nvPr/>
        </p:nvSpPr>
        <p:spPr>
          <a:xfrm>
            <a:off x="3698399" y="908684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779" name="Shape 779"/>
          <p:cNvSpPr/>
          <p:nvPr/>
        </p:nvSpPr>
        <p:spPr>
          <a:xfrm flipV="1">
            <a:off x="4306065" y="8503327"/>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0" name="Shape 780"/>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781" name="Shape 781"/>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2" name="Shape 782"/>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783" name="Shape 783"/>
          <p:cNvSpPr/>
          <p:nvPr/>
        </p:nvSpPr>
        <p:spPr>
          <a:xfrm>
            <a:off x="5799666"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84" name="Shape 784"/>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5" name="Shape 785"/>
          <p:cNvSpPr/>
          <p:nvPr/>
        </p:nvSpPr>
        <p:spPr>
          <a:xfrm>
            <a:off x="3853478"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86" name="Shape 786"/>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7" name="Shape 787"/>
          <p:cNvSpPr/>
          <p:nvPr/>
        </p:nvSpPr>
        <p:spPr>
          <a:xfrm>
            <a:off x="7745855" y="7442200"/>
            <a:ext cx="905173"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88" name="Shape 788"/>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9" name="Shape 789"/>
          <p:cNvSpPr/>
          <p:nvPr/>
        </p:nvSpPr>
        <p:spPr>
          <a:xfrm>
            <a:off x="9707832"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90" name="Shape 790"/>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1" name="Shape 791"/>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5" name="Shape 795"/>
          <p:cNvSpPr/>
          <p:nvPr>
            <p:ph type="title"/>
          </p:nvPr>
        </p:nvSpPr>
        <p:spPr>
          <a:prstGeom prst="rect">
            <a:avLst/>
          </a:prstGeom>
        </p:spPr>
        <p:txBody>
          <a:bodyPr/>
          <a:lstStyle/>
          <a:p>
            <a:pPr/>
            <a:r>
              <a:t>Dequeuing</a:t>
            </a:r>
          </a:p>
        </p:txBody>
      </p:sp>
      <p:sp>
        <p:nvSpPr>
          <p:cNvPr id="796" name="Shape 796"/>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797" name="Shape 797"/>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defRPr>
                <a:solidFill>
                  <a:schemeClr val="accent4">
                    <a:hueOff val="102361"/>
                    <a:satOff val="14118"/>
                    <a:lumOff val="10675"/>
                  </a:schemeClr>
                </a:solidFill>
              </a:defRPr>
            </a:pPr>
            <a:r>
              <a:t>Dequeue()</a:t>
            </a:r>
          </a:p>
          <a:p>
            <a:pPr algn="l"/>
            <a:r>
              <a:t>Dequeue()</a:t>
            </a:r>
          </a:p>
          <a:p>
            <a:pPr algn="l"/>
            <a:r>
              <a:t>Dequeue()</a:t>
            </a:r>
          </a:p>
          <a:p>
            <a:pPr algn="l"/>
            <a:r>
              <a:t>Dequeue()</a:t>
            </a:r>
          </a:p>
        </p:txBody>
      </p:sp>
      <p:sp>
        <p:nvSpPr>
          <p:cNvPr id="798" name="Shape 798"/>
          <p:cNvSpPr/>
          <p:nvPr/>
        </p:nvSpPr>
        <p:spPr>
          <a:xfrm>
            <a:off x="5619477" y="910378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799" name="Shape 799"/>
          <p:cNvSpPr/>
          <p:nvPr/>
        </p:nvSpPr>
        <p:spPr>
          <a:xfrm flipV="1">
            <a:off x="6227142" y="8520260"/>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0" name="Shape 800"/>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801" name="Shape 801"/>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2" name="Shape 802"/>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803" name="Shape 803"/>
          <p:cNvSpPr/>
          <p:nvPr/>
        </p:nvSpPr>
        <p:spPr>
          <a:xfrm>
            <a:off x="5799666"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804" name="Shape 804"/>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5" name="Shape 805"/>
          <p:cNvSpPr/>
          <p:nvPr/>
        </p:nvSpPr>
        <p:spPr>
          <a:xfrm>
            <a:off x="7745855" y="7442200"/>
            <a:ext cx="905173"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806" name="Shape 806"/>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7" name="Shape 807"/>
          <p:cNvSpPr/>
          <p:nvPr/>
        </p:nvSpPr>
        <p:spPr>
          <a:xfrm>
            <a:off x="9707832"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808" name="Shape 808"/>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9" name="Shape 809"/>
          <p:cNvSpPr/>
          <p:nvPr/>
        </p:nvSpPr>
        <p:spPr>
          <a:xfrm>
            <a:off x="3853478"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3" name="Shape 813"/>
          <p:cNvSpPr/>
          <p:nvPr>
            <p:ph type="title"/>
          </p:nvPr>
        </p:nvSpPr>
        <p:spPr>
          <a:prstGeom prst="rect">
            <a:avLst/>
          </a:prstGeom>
        </p:spPr>
        <p:txBody>
          <a:bodyPr/>
          <a:lstStyle/>
          <a:p>
            <a:pPr/>
            <a:r>
              <a:t>Dequeuing</a:t>
            </a:r>
          </a:p>
        </p:txBody>
      </p:sp>
      <p:sp>
        <p:nvSpPr>
          <p:cNvPr id="814" name="Shape 814"/>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815" name="Shape 815"/>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r>
              <a:t>Dequeue()</a:t>
            </a:r>
          </a:p>
          <a:p>
            <a:pPr algn="l">
              <a:defRPr>
                <a:solidFill>
                  <a:schemeClr val="accent4">
                    <a:hueOff val="102361"/>
                    <a:satOff val="14118"/>
                    <a:lumOff val="10675"/>
                  </a:schemeClr>
                </a:solidFill>
              </a:defRPr>
            </a:pPr>
            <a:r>
              <a:t>Dequeue()</a:t>
            </a:r>
          </a:p>
          <a:p>
            <a:pPr algn="l"/>
            <a:r>
              <a:t>Dequeue()</a:t>
            </a:r>
          </a:p>
          <a:p>
            <a:pPr algn="l"/>
            <a:r>
              <a:t>Dequeue()</a:t>
            </a:r>
          </a:p>
        </p:txBody>
      </p:sp>
      <p:sp>
        <p:nvSpPr>
          <p:cNvPr id="816" name="Shape 816"/>
          <p:cNvSpPr/>
          <p:nvPr/>
        </p:nvSpPr>
        <p:spPr>
          <a:xfrm>
            <a:off x="7590776" y="908684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817" name="Shape 817"/>
          <p:cNvSpPr/>
          <p:nvPr/>
        </p:nvSpPr>
        <p:spPr>
          <a:xfrm flipV="1">
            <a:off x="8198441" y="8503327"/>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8" name="Shape 818"/>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819" name="Shape 819"/>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0" name="Shape 820"/>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821" name="Shape 821"/>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822" name="Shape 822"/>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3" name="Shape 823"/>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824" name="Shape 824"/>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5" name="Shape 825"/>
          <p:cNvSpPr/>
          <p:nvPr/>
        </p:nvSpPr>
        <p:spPr>
          <a:xfrm>
            <a:off x="57996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7" name="Shape 827"/>
          <p:cNvSpPr/>
          <p:nvPr>
            <p:ph type="title"/>
          </p:nvPr>
        </p:nvSpPr>
        <p:spPr>
          <a:prstGeom prst="rect">
            <a:avLst/>
          </a:prstGeom>
        </p:spPr>
        <p:txBody>
          <a:bodyPr/>
          <a:lstStyle/>
          <a:p>
            <a:pPr/>
            <a:r>
              <a:t>Dequeuing</a:t>
            </a:r>
          </a:p>
        </p:txBody>
      </p:sp>
      <p:sp>
        <p:nvSpPr>
          <p:cNvPr id="828" name="Shape 828"/>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829" name="Shape 829"/>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r>
              <a:t>Dequeue()</a:t>
            </a:r>
          </a:p>
          <a:p>
            <a:pPr algn="l"/>
            <a:r>
              <a:t>Dequeue()</a:t>
            </a:r>
          </a:p>
          <a:p>
            <a:pPr algn="l">
              <a:defRPr>
                <a:solidFill>
                  <a:schemeClr val="accent4">
                    <a:hueOff val="102361"/>
                    <a:satOff val="14118"/>
                    <a:lumOff val="10675"/>
                  </a:schemeClr>
                </a:solidFill>
              </a:defRPr>
            </a:pPr>
            <a:r>
              <a:t>Dequeue()</a:t>
            </a:r>
          </a:p>
          <a:p>
            <a:pPr algn="l"/>
            <a:r>
              <a:t>Dequeue()</a:t>
            </a:r>
          </a:p>
        </p:txBody>
      </p:sp>
      <p:sp>
        <p:nvSpPr>
          <p:cNvPr id="830" name="Shape 830"/>
          <p:cNvSpPr/>
          <p:nvPr/>
        </p:nvSpPr>
        <p:spPr>
          <a:xfrm>
            <a:off x="9552753" y="907890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831" name="Shape 831"/>
          <p:cNvSpPr/>
          <p:nvPr/>
        </p:nvSpPr>
        <p:spPr>
          <a:xfrm flipV="1">
            <a:off x="10160418" y="849538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32" name="Shape 832"/>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833" name="Shape 833"/>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34" name="Shape 834"/>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835" name="Shape 835"/>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836" name="Shape 836"/>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837" name="Shape 837"/>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38" name="Shape 838"/>
          <p:cNvSpPr/>
          <p:nvPr/>
        </p:nvSpPr>
        <p:spPr>
          <a:xfrm>
            <a:off x="7745855" y="7442200"/>
            <a:ext cx="905173"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0" name="Shape 840"/>
          <p:cNvSpPr/>
          <p:nvPr>
            <p:ph type="title"/>
          </p:nvPr>
        </p:nvSpPr>
        <p:spPr>
          <a:prstGeom prst="rect">
            <a:avLst/>
          </a:prstGeom>
        </p:spPr>
        <p:txBody>
          <a:bodyPr/>
          <a:lstStyle/>
          <a:p>
            <a:pPr/>
            <a:r>
              <a:t>Dequeuing</a:t>
            </a:r>
          </a:p>
        </p:txBody>
      </p:sp>
      <p:sp>
        <p:nvSpPr>
          <p:cNvPr id="841" name="Shape 841"/>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842" name="Shape 842"/>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r>
              <a:t>Dequeue()</a:t>
            </a:r>
          </a:p>
          <a:p>
            <a:pPr algn="l"/>
            <a:r>
              <a:t>Dequeue()</a:t>
            </a:r>
          </a:p>
          <a:p>
            <a:pPr algn="l"/>
            <a:r>
              <a:t>Dequeue()</a:t>
            </a:r>
          </a:p>
          <a:p>
            <a:pPr algn="l">
              <a:defRPr>
                <a:solidFill>
                  <a:schemeClr val="accent4">
                    <a:hueOff val="102361"/>
                    <a:satOff val="14118"/>
                    <a:lumOff val="10675"/>
                  </a:schemeClr>
                </a:solidFill>
              </a:defRPr>
            </a:pPr>
            <a:r>
              <a:t>Dequeue()</a:t>
            </a:r>
          </a:p>
        </p:txBody>
      </p:sp>
      <p:sp>
        <p:nvSpPr>
          <p:cNvPr id="843" name="Shape 843"/>
          <p:cNvSpPr/>
          <p:nvPr/>
        </p:nvSpPr>
        <p:spPr>
          <a:xfrm>
            <a:off x="9552753" y="907890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844" name="Shape 844"/>
          <p:cNvSpPr/>
          <p:nvPr/>
        </p:nvSpPr>
        <p:spPr>
          <a:xfrm flipV="1">
            <a:off x="10160418" y="849538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5" name="Shape 845"/>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846" name="Shape 846"/>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7" name="Shape 847"/>
          <p:cNvSpPr/>
          <p:nvPr/>
        </p:nvSpPr>
        <p:spPr>
          <a:xfrm>
            <a:off x="9707832"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1" name="Shape 851"/>
          <p:cNvSpPr/>
          <p:nvPr>
            <p:ph type="ctrTitle"/>
          </p:nvPr>
        </p:nvSpPr>
        <p:spPr>
          <a:xfrm>
            <a:off x="627062" y="303305"/>
            <a:ext cx="11750676" cy="2764889"/>
          </a:xfrm>
          <a:prstGeom prst="rect">
            <a:avLst/>
          </a:prstGeom>
        </p:spPr>
        <p:txBody>
          <a:bodyPr anchor="ctr"/>
          <a:lstStyle>
            <a:lvl1pPr>
              <a:defRPr b="1"/>
            </a:lvl1pPr>
          </a:lstStyle>
          <a:p>
            <a:pPr/>
            <a:r>
              <a:t>Code in next video </a:t>
            </a:r>
          </a:p>
        </p:txBody>
      </p:sp>
      <p:sp>
        <p:nvSpPr>
          <p:cNvPr id="852" name="Shape 852"/>
          <p:cNvSpPr/>
          <p:nvPr/>
        </p:nvSpPr>
        <p:spPr>
          <a:xfrm>
            <a:off x="779530" y="8578136"/>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
        <p:nvSpPr>
          <p:cNvPr id="853" name="Shape 853"/>
          <p:cNvSpPr/>
          <p:nvPr/>
        </p:nvSpPr>
        <p:spPr>
          <a:xfrm>
            <a:off x="1215355" y="7792944"/>
            <a:ext cx="105740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code for queue can be found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3712798"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57" name="Shape 157"/>
          <p:cNvSpPr/>
          <p:nvPr/>
        </p:nvSpPr>
        <p:spPr>
          <a:xfrm>
            <a:off x="4828213"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58" name="Shape 158"/>
          <p:cNvSpPr/>
          <p:nvPr/>
        </p:nvSpPr>
        <p:spPr>
          <a:xfrm>
            <a:off x="5943628" y="4900775"/>
            <a:ext cx="880477"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59" name="Shape 159"/>
          <p:cNvSpPr/>
          <p:nvPr/>
        </p:nvSpPr>
        <p:spPr>
          <a:xfrm>
            <a:off x="7059042"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60" name="Shape 160"/>
          <p:cNvSpPr/>
          <p:nvPr/>
        </p:nvSpPr>
        <p:spPr>
          <a:xfrm>
            <a:off x="8174457"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61" name="Shape 161"/>
          <p:cNvSpPr/>
          <p:nvPr/>
        </p:nvSpPr>
        <p:spPr>
          <a:xfrm>
            <a:off x="1481970" y="3962335"/>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62" name="Shape 162"/>
          <p:cNvSpPr/>
          <p:nvPr/>
        </p:nvSpPr>
        <p:spPr>
          <a:xfrm>
            <a:off x="10405286" y="562809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63" name="Shape 163"/>
          <p:cNvSpPr/>
          <p:nvPr/>
        </p:nvSpPr>
        <p:spPr>
          <a:xfrm flipV="1">
            <a:off x="4153037" y="648721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 name="Shape 164"/>
          <p:cNvSpPr/>
          <p:nvPr/>
        </p:nvSpPr>
        <p:spPr>
          <a:xfrm>
            <a:off x="2581970" y="699981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 Front</a:t>
            </a:r>
          </a:p>
        </p:txBody>
      </p:sp>
      <p:sp>
        <p:nvSpPr>
          <p:cNvPr id="165" name="Shape 165"/>
          <p:cNvSpPr/>
          <p:nvPr/>
        </p:nvSpPr>
        <p:spPr>
          <a:xfrm>
            <a:off x="8614695" y="4143889"/>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 name="Shape 166"/>
          <p:cNvSpPr/>
          <p:nvPr/>
        </p:nvSpPr>
        <p:spPr>
          <a:xfrm>
            <a:off x="7059042" y="358173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 Back</a:t>
            </a:r>
          </a:p>
        </p:txBody>
      </p:sp>
      <p:sp>
        <p:nvSpPr>
          <p:cNvPr id="174" name="Shape 174"/>
          <p:cNvSpPr/>
          <p:nvPr/>
        </p:nvSpPr>
        <p:spPr>
          <a:xfrm>
            <a:off x="2540308" y="5034359"/>
            <a:ext cx="1004558" cy="5377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523" y="18877"/>
                  <a:pt x="4323" y="11677"/>
                  <a:pt x="0" y="0"/>
                </a:cubicBezTo>
              </a:path>
            </a:pathLst>
          </a:custGeom>
          <a:ln w="50800">
            <a:solidFill>
              <a:srgbClr val="FFFFFF"/>
            </a:solidFill>
            <a:miter lim="400000"/>
          </a:ln>
        </p:spPr>
        <p:txBody>
          <a:bodyPr/>
          <a:lstStyle/>
          <a:p>
            <a:pPr/>
          </a:p>
        </p:txBody>
      </p:sp>
      <p:sp>
        <p:nvSpPr>
          <p:cNvPr id="175" name="Shape 175"/>
          <p:cNvSpPr/>
          <p:nvPr/>
        </p:nvSpPr>
        <p:spPr>
          <a:xfrm>
            <a:off x="9292949" y="5790343"/>
            <a:ext cx="979290" cy="646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400" y="3936"/>
                  <a:pt x="17600" y="11136"/>
                  <a:pt x="21600" y="21600"/>
                </a:cubicBezTo>
              </a:path>
            </a:pathLst>
          </a:custGeom>
          <a:ln w="50800">
            <a:solidFill>
              <a:srgbClr val="FFFFFF"/>
            </a:solidFill>
            <a:miter lim="400000"/>
          </a:ln>
        </p:spPr>
        <p:txBody>
          <a:bodyPr/>
          <a:lstStyle/>
          <a:p>
            <a:pPr/>
          </a:p>
        </p:txBody>
      </p:sp>
      <p:sp>
        <p:nvSpPr>
          <p:cNvPr id="169" name="Shape 169"/>
          <p:cNvSpPr/>
          <p:nvPr/>
        </p:nvSpPr>
        <p:spPr>
          <a:xfrm flipH="1" flipV="1">
            <a:off x="2453683" y="4967777"/>
            <a:ext cx="289518" cy="2895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0" name="Shape 170"/>
          <p:cNvSpPr/>
          <p:nvPr/>
        </p:nvSpPr>
        <p:spPr>
          <a:xfrm flipH="1" flipV="1">
            <a:off x="9091550" y="5722018"/>
            <a:ext cx="445522"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1" name="Shape 171"/>
          <p:cNvSpPr/>
          <p:nvPr/>
        </p:nvSpPr>
        <p:spPr>
          <a:xfrm>
            <a:off x="1315936" y="5796350"/>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Dequeue</a:t>
            </a:r>
          </a:p>
        </p:txBody>
      </p:sp>
      <p:sp>
        <p:nvSpPr>
          <p:cNvPr id="172" name="Shape 172"/>
          <p:cNvSpPr/>
          <p:nvPr/>
        </p:nvSpPr>
        <p:spPr>
          <a:xfrm>
            <a:off x="9410693" y="4810365"/>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Enqueue</a:t>
            </a:r>
          </a:p>
        </p:txBody>
      </p:sp>
      <p:sp>
        <p:nvSpPr>
          <p:cNvPr id="173" name="Shape 173"/>
          <p:cNvSpPr/>
          <p:nvPr>
            <p:ph type="title"/>
          </p:nvPr>
        </p:nvSpPr>
        <p:spPr>
          <a:prstGeom prst="rect">
            <a:avLst/>
          </a:prstGeom>
        </p:spPr>
        <p:txBody>
          <a:bodyPr/>
          <a:lstStyle>
            <a:lvl1pPr>
              <a:defRPr b="1"/>
            </a:lvl1pPr>
          </a:lstStyle>
          <a:p>
            <a:pPr/>
            <a:r>
              <a:t>Queue Terminology</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7" name="Shape 857"/>
          <p:cNvSpPr/>
          <p:nvPr>
            <p:ph type="title"/>
          </p:nvPr>
        </p:nvSpPr>
        <p:spPr>
          <a:xfrm>
            <a:off x="-547694" y="640011"/>
            <a:ext cx="14100187" cy="4449090"/>
          </a:xfrm>
          <a:prstGeom prst="rect">
            <a:avLst/>
          </a:prstGeom>
        </p:spPr>
        <p:txBody>
          <a:bodyPr/>
          <a:lstStyle/>
          <a:p>
            <a:pPr>
              <a:defRPr b="1" sz="11500"/>
            </a:pPr>
            <a:r>
              <a:t>Queue </a:t>
            </a:r>
          </a:p>
          <a:p>
            <a:pPr>
              <a:defRPr b="1" sz="11500"/>
            </a:pPr>
            <a:r>
              <a:t>Source Code</a:t>
            </a:r>
          </a:p>
        </p:txBody>
      </p:sp>
      <p:sp>
        <p:nvSpPr>
          <p:cNvPr id="858" name="Shape 858"/>
          <p:cNvSpPr/>
          <p:nvPr/>
        </p:nvSpPr>
        <p:spPr>
          <a:xfrm>
            <a:off x="4009984" y="6686389"/>
            <a:ext cx="49848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900"/>
            </a:lvl1pPr>
          </a:lstStyle>
          <a:p>
            <a:pPr/>
            <a:r>
              <a:t>William Fiset</a:t>
            </a:r>
          </a:p>
        </p:txBody>
      </p:sp>
      <p:sp>
        <p:nvSpPr>
          <p:cNvPr id="859" name="Shape 859"/>
          <p:cNvSpPr/>
          <p:nvPr/>
        </p:nvSpPr>
        <p:spPr>
          <a:xfrm>
            <a:off x="5344219" y="557659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Part 3/3</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3" name="Shape 863"/>
          <p:cNvSpPr/>
          <p:nvPr>
            <p:ph type="title"/>
          </p:nvPr>
        </p:nvSpPr>
        <p:spPr>
          <a:xfrm>
            <a:off x="-858320" y="419245"/>
            <a:ext cx="14100187" cy="2169240"/>
          </a:xfrm>
          <a:prstGeom prst="rect">
            <a:avLst/>
          </a:prstGeom>
        </p:spPr>
        <p:txBody>
          <a:bodyPr/>
          <a:lstStyle>
            <a:lvl1pPr>
              <a:defRPr b="1" sz="9000"/>
            </a:lvl1pPr>
          </a:lstStyle>
          <a:p>
            <a:pPr/>
            <a:r>
              <a:t>Source Code Link</a:t>
            </a:r>
          </a:p>
        </p:txBody>
      </p:sp>
      <p:sp>
        <p:nvSpPr>
          <p:cNvPr id="864" name="Shape 864"/>
          <p:cNvSpPr/>
          <p:nvPr/>
        </p:nvSpPr>
        <p:spPr>
          <a:xfrm>
            <a:off x="71924" y="7698939"/>
            <a:ext cx="1286095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NOTE: Make sure you have understood part 1 &amp; 2 from the Queue series before continuing! </a:t>
            </a:r>
          </a:p>
        </p:txBody>
      </p:sp>
      <p:sp>
        <p:nvSpPr>
          <p:cNvPr id="865" name="Shape 865"/>
          <p:cNvSpPr/>
          <p:nvPr/>
        </p:nvSpPr>
        <p:spPr>
          <a:xfrm>
            <a:off x="1900485" y="2653701"/>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866" name="Shape 866"/>
          <p:cNvSpPr/>
          <p:nvPr/>
        </p:nvSpPr>
        <p:spPr>
          <a:xfrm>
            <a:off x="34041" y="5635782"/>
            <a:ext cx="129367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a:defRPr b="1"/>
            </a:lvl1pPr>
          </a:lstStyle>
          <a:p>
            <a:pPr/>
            <a:r>
              <a:t>Queue Terminology</a:t>
            </a:r>
          </a:p>
        </p:txBody>
      </p:sp>
      <p:sp>
        <p:nvSpPr>
          <p:cNvPr id="180" name="Shape 180"/>
          <p:cNvSpPr/>
          <p:nvPr/>
        </p:nvSpPr>
        <p:spPr>
          <a:xfrm>
            <a:off x="952500" y="414816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700"/>
            </a:lvl1pPr>
          </a:lstStyle>
          <a:p>
            <a:pPr/>
            <a:r>
              <a:t>Enqueue = Adding = Offering</a:t>
            </a:r>
          </a:p>
        </p:txBody>
      </p:sp>
      <p:sp>
        <p:nvSpPr>
          <p:cNvPr id="181" name="Shape 181"/>
          <p:cNvSpPr/>
          <p:nvPr/>
        </p:nvSpPr>
        <p:spPr>
          <a:xfrm>
            <a:off x="330540" y="2672524"/>
            <a:ext cx="1234372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 does not seem to be consistent terminology for inserting and removing elements from queues.</a:t>
            </a:r>
          </a:p>
        </p:txBody>
      </p:sp>
      <p:sp>
        <p:nvSpPr>
          <p:cNvPr id="190" name="Shape 190"/>
          <p:cNvSpPr/>
          <p:nvPr/>
        </p:nvSpPr>
        <p:spPr>
          <a:xfrm>
            <a:off x="9282056" y="7633375"/>
            <a:ext cx="979290" cy="646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400" y="3936"/>
                  <a:pt x="17600" y="11136"/>
                  <a:pt x="21600" y="21600"/>
                </a:cubicBezTo>
              </a:path>
            </a:pathLst>
          </a:custGeom>
          <a:ln w="50800">
            <a:solidFill>
              <a:srgbClr val="FFFFFF"/>
            </a:solidFill>
            <a:miter lim="400000"/>
          </a:ln>
        </p:spPr>
        <p:txBody>
          <a:bodyPr/>
          <a:lstStyle/>
          <a:p>
            <a:pPr/>
          </a:p>
        </p:txBody>
      </p:sp>
      <p:sp>
        <p:nvSpPr>
          <p:cNvPr id="183" name="Shape 183"/>
          <p:cNvSpPr/>
          <p:nvPr/>
        </p:nvSpPr>
        <p:spPr>
          <a:xfrm flipH="1" flipV="1">
            <a:off x="9080657" y="7565050"/>
            <a:ext cx="445523"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4" name="Shape 184"/>
          <p:cNvSpPr/>
          <p:nvPr/>
        </p:nvSpPr>
        <p:spPr>
          <a:xfrm>
            <a:off x="3611198"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5" name="Shape 185"/>
          <p:cNvSpPr/>
          <p:nvPr/>
        </p:nvSpPr>
        <p:spPr>
          <a:xfrm>
            <a:off x="4726613"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6" name="Shape 186"/>
          <p:cNvSpPr/>
          <p:nvPr/>
        </p:nvSpPr>
        <p:spPr>
          <a:xfrm>
            <a:off x="5842028" y="6695709"/>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7" name="Shape 187"/>
          <p:cNvSpPr/>
          <p:nvPr/>
        </p:nvSpPr>
        <p:spPr>
          <a:xfrm>
            <a:off x="6957442"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8" name="Shape 188"/>
          <p:cNvSpPr/>
          <p:nvPr/>
        </p:nvSpPr>
        <p:spPr>
          <a:xfrm>
            <a:off x="8072857"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9" name="Shape 189"/>
          <p:cNvSpPr/>
          <p:nvPr/>
        </p:nvSpPr>
        <p:spPr>
          <a:xfrm>
            <a:off x="10468924" y="7584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a:defRPr b="1"/>
            </a:lvl1pPr>
          </a:lstStyle>
          <a:p>
            <a:pPr/>
            <a:r>
              <a:t>Queue Terminology</a:t>
            </a:r>
          </a:p>
        </p:txBody>
      </p:sp>
      <p:sp>
        <p:nvSpPr>
          <p:cNvPr id="195" name="Shape 195"/>
          <p:cNvSpPr/>
          <p:nvPr/>
        </p:nvSpPr>
        <p:spPr>
          <a:xfrm>
            <a:off x="952500" y="4360835"/>
            <a:ext cx="11099800" cy="11335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700"/>
            </a:lvl1pPr>
          </a:lstStyle>
          <a:p>
            <a:pPr/>
            <a:r>
              <a:t>Dequeue = Polling</a:t>
            </a:r>
          </a:p>
        </p:txBody>
      </p:sp>
      <p:sp>
        <p:nvSpPr>
          <p:cNvPr id="196" name="Shape 196"/>
          <p:cNvSpPr/>
          <p:nvPr/>
        </p:nvSpPr>
        <p:spPr>
          <a:xfrm>
            <a:off x="330540" y="2672524"/>
            <a:ext cx="1234372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 does not seem to be consistent terminology for inserting and removing elements from queues.</a:t>
            </a:r>
          </a:p>
        </p:txBody>
      </p:sp>
      <p:sp>
        <p:nvSpPr>
          <p:cNvPr id="197" name="Shape 197"/>
          <p:cNvSpPr/>
          <p:nvPr/>
        </p:nvSpPr>
        <p:spPr>
          <a:xfrm>
            <a:off x="1651808" y="5173805"/>
            <a:ext cx="9701184"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(These are also sometimes called </a:t>
            </a:r>
            <a:r>
              <a:rPr i="1"/>
              <a:t>removing</a:t>
            </a:r>
            <a:r>
              <a:t>, but I find this ambiguous)</a:t>
            </a:r>
          </a:p>
        </p:txBody>
      </p:sp>
      <p:sp>
        <p:nvSpPr>
          <p:cNvPr id="206" name="Shape 206"/>
          <p:cNvSpPr/>
          <p:nvPr/>
        </p:nvSpPr>
        <p:spPr>
          <a:xfrm>
            <a:off x="3371965" y="7531775"/>
            <a:ext cx="979290" cy="646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400" y="3936"/>
                  <a:pt x="17600" y="11136"/>
                  <a:pt x="21600" y="21600"/>
                </a:cubicBezTo>
              </a:path>
            </a:pathLst>
          </a:custGeom>
          <a:ln w="50800">
            <a:solidFill>
              <a:srgbClr val="FFFFFF"/>
            </a:solidFill>
            <a:miter lim="400000"/>
          </a:ln>
        </p:spPr>
        <p:txBody>
          <a:bodyPr/>
          <a:lstStyle/>
          <a:p>
            <a:pPr/>
          </a:p>
        </p:txBody>
      </p:sp>
      <p:sp>
        <p:nvSpPr>
          <p:cNvPr id="199" name="Shape 199"/>
          <p:cNvSpPr/>
          <p:nvPr/>
        </p:nvSpPr>
        <p:spPr>
          <a:xfrm flipH="1" flipV="1">
            <a:off x="3170566" y="7463450"/>
            <a:ext cx="445523"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 name="Shape 200"/>
          <p:cNvSpPr/>
          <p:nvPr/>
        </p:nvSpPr>
        <p:spPr>
          <a:xfrm>
            <a:off x="4559465"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1" name="Shape 201"/>
          <p:cNvSpPr/>
          <p:nvPr/>
        </p:nvSpPr>
        <p:spPr>
          <a:xfrm>
            <a:off x="5674880"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2" name="Shape 202"/>
          <p:cNvSpPr/>
          <p:nvPr/>
        </p:nvSpPr>
        <p:spPr>
          <a:xfrm>
            <a:off x="6790294"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3" name="Shape 203"/>
          <p:cNvSpPr/>
          <p:nvPr/>
        </p:nvSpPr>
        <p:spPr>
          <a:xfrm>
            <a:off x="7905709"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4" name="Shape 204"/>
          <p:cNvSpPr/>
          <p:nvPr/>
        </p:nvSpPr>
        <p:spPr>
          <a:xfrm>
            <a:off x="9021124"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5" name="Shape 205"/>
          <p:cNvSpPr/>
          <p:nvPr/>
        </p:nvSpPr>
        <p:spPr>
          <a:xfrm>
            <a:off x="2103857" y="6774397"/>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lvl1pPr>
              <a:defRPr b="1"/>
            </a:lvl1pPr>
          </a:lstStyle>
          <a:p>
            <a:pPr/>
            <a:r>
              <a:t>Queue Example</a:t>
            </a:r>
          </a:p>
        </p:txBody>
      </p:sp>
      <p:sp>
        <p:nvSpPr>
          <p:cNvPr id="211" name="Shape 211"/>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12" name="Shape 212"/>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55</a:t>
            </a:r>
          </a:p>
        </p:txBody>
      </p:sp>
      <p:sp>
        <p:nvSpPr>
          <p:cNvPr id="213" name="Shape 213"/>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14" name="Shape 214"/>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15" name="Shape 215"/>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16" name="Shape 216"/>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17" name="Shape 217"/>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18" name="Shape 218"/>
          <p:cNvSpPr/>
          <p:nvPr/>
        </p:nvSpPr>
        <p:spPr>
          <a:xfrm>
            <a:off x="990390" y="726675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Front</a:t>
            </a:r>
          </a:p>
        </p:txBody>
      </p:sp>
      <p:sp>
        <p:nvSpPr>
          <p:cNvPr id="219" name="Shape 219"/>
          <p:cNvSpPr/>
          <p:nvPr/>
        </p:nvSpPr>
        <p:spPr>
          <a:xfrm>
            <a:off x="10523820" y="72667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Back</a:t>
            </a:r>
          </a:p>
        </p:txBody>
      </p:sp>
      <p:sp>
        <p:nvSpPr>
          <p:cNvPr id="220" name="Shape 220"/>
          <p:cNvSpPr/>
          <p:nvPr/>
        </p:nvSpPr>
        <p:spPr>
          <a:xfrm>
            <a:off x="2715917" y="7577909"/>
            <a:ext cx="88047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 name="Shape 221"/>
          <p:cNvSpPr/>
          <p:nvPr/>
        </p:nvSpPr>
        <p:spPr>
          <a:xfrm flipH="1">
            <a:off x="9408406" y="7577909"/>
            <a:ext cx="88047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lvl1pPr>
              <a:defRPr b="1"/>
            </a:lvl1pPr>
          </a:lstStyle>
          <a:p>
            <a:pPr/>
            <a:r>
              <a:t>Queue Example</a:t>
            </a:r>
          </a:p>
        </p:txBody>
      </p:sp>
      <p:sp>
        <p:nvSpPr>
          <p:cNvPr id="226" name="Shape 226"/>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27" name="Shape 227"/>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55</a:t>
            </a:r>
          </a:p>
        </p:txBody>
      </p:sp>
      <p:sp>
        <p:nvSpPr>
          <p:cNvPr id="228" name="Shape 228"/>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29" name="Shape 229"/>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30" name="Shape 230"/>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31" name="Shape 23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32" name="Shape 23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Enqueue(12)</a:t>
            </a:r>
          </a:p>
          <a:p>
            <a:pPr algn="l"/>
            <a:r>
              <a:t>Dequeue()</a:t>
            </a:r>
          </a:p>
          <a:p>
            <a:pPr algn="l"/>
            <a:r>
              <a:t>Dequeue()</a:t>
            </a:r>
          </a:p>
          <a:p>
            <a:pPr algn="l"/>
            <a:r>
              <a:t>Enqueue(7)</a:t>
            </a:r>
          </a:p>
          <a:p>
            <a:pPr algn="l"/>
            <a:r>
              <a:t>Dequeue()</a:t>
            </a:r>
          </a:p>
          <a:p>
            <a:pPr algn="l"/>
            <a:r>
              <a:t>Enqueue(-6)</a:t>
            </a:r>
          </a:p>
        </p:txBody>
      </p:sp>
      <p:sp>
        <p:nvSpPr>
          <p:cNvPr id="233" name="Shape 233"/>
          <p:cNvSpPr/>
          <p:nvPr/>
        </p:nvSpPr>
        <p:spPr>
          <a:xfrm>
            <a:off x="10523821"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234" name="Shape 234"/>
          <p:cNvSpPr/>
          <p:nvPr/>
        </p:nvSpPr>
        <p:spPr>
          <a:xfrm flipH="1">
            <a:off x="9408406"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