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10714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AE97-8B1F-44C9-BB60-E325B8F80703}" type="datetimeFigureOut">
              <a:rPr lang="ru-RU" smtClean="0"/>
              <a:pPr/>
              <a:t>26.03.2016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6CD-93E5-4F05-910C-9516470D9A3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714"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jpe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247007"/>
            <a:ext cx="8640960" cy="190207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Arial Black" pitchFamily="34" charset="0"/>
              </a:rPr>
              <a:t>ФОТОПРЕЗЕНТАЦИЯ</a:t>
            </a:r>
            <a:br>
              <a:rPr lang="ru-RU" dirty="0" smtClean="0">
                <a:solidFill>
                  <a:srgbClr val="002060"/>
                </a:solidFill>
                <a:latin typeface="Arial Black" pitchFamily="34" charset="0"/>
              </a:rPr>
            </a:br>
            <a:r>
              <a:rPr lang="ru-RU" dirty="0" smtClean="0">
                <a:solidFill>
                  <a:srgbClr val="002060"/>
                </a:solidFill>
                <a:latin typeface="Arial Black" pitchFamily="34" charset="0"/>
              </a:rPr>
              <a:t>ЛАБОРАТОРИИ АКАДЕМИИ</a:t>
            </a:r>
            <a:endParaRPr lang="ru-RU" dirty="0">
              <a:solidFill>
                <a:srgbClr val="002060"/>
              </a:solidFill>
              <a:latin typeface="Arial Black" pitchFamily="34" charset="0"/>
            </a:endParaRPr>
          </a:p>
        </p:txBody>
      </p:sp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83641"/>
            <a:ext cx="1728192" cy="929135"/>
          </a:xfrm>
          <a:prstGeom prst="rect">
            <a:avLst/>
          </a:prstGeom>
        </p:spPr>
      </p:pic>
      <p:pic>
        <p:nvPicPr>
          <p:cNvPr id="6" name="Рисунок 5" descr="БГУИР_лог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60648"/>
            <a:ext cx="1575048" cy="1906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3326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00FF"/>
                </a:solidFill>
                <a:latin typeface="Arial Black" pitchFamily="34" charset="0"/>
              </a:rPr>
              <a:t>Белорусский</a:t>
            </a:r>
            <a:r>
              <a:rPr lang="en-US" dirty="0" smtClean="0">
                <a:solidFill>
                  <a:srgbClr val="0000FF"/>
                </a:solidFill>
                <a:latin typeface="Arial Black" pitchFamily="34" charset="0"/>
              </a:rPr>
              <a:t> </a:t>
            </a:r>
            <a:r>
              <a:rPr lang="be-BY" dirty="0" smtClean="0">
                <a:solidFill>
                  <a:srgbClr val="0000FF"/>
                </a:solidFill>
                <a:latin typeface="Arial Black" pitchFamily="34" charset="0"/>
              </a:rPr>
              <a:t>государственный университет информатики и радиоэлектроники</a:t>
            </a:r>
            <a:endParaRPr lang="ru-RU" dirty="0">
              <a:solidFill>
                <a:srgbClr val="0000FF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112474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  <a:latin typeface="Arial Black" pitchFamily="34" charset="0"/>
              </a:rPr>
              <a:t>Факультет телекоммуникаций</a:t>
            </a:r>
            <a:endParaRPr lang="ru-RU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155679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Кафедра систем телекоммуникаций</a:t>
            </a:r>
            <a:endParaRPr lang="ru-RU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11" name="Рисунок 10" descr="лого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4149080"/>
            <a:ext cx="5904656" cy="1825863"/>
          </a:xfrm>
          <a:prstGeom prst="rect">
            <a:avLst/>
          </a:prstGeom>
        </p:spPr>
      </p:pic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14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43000" cy="1383792"/>
          </a:xfrm>
          <a:prstGeom prst="rect">
            <a:avLst/>
          </a:prstGeom>
        </p:spPr>
      </p:pic>
      <p:pic>
        <p:nvPicPr>
          <p:cNvPr id="6" name="Рисунок 5" descr="logo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1631702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Лабораторные занятия позволяют закрепить полученные практические навыки. Работая с коммуникационными </a:t>
            </a:r>
            <a:r>
              <a:rPr lang="ru-RU" sz="16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патчпанелями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органайзерами и сетевыми устройствами </a:t>
            </a:r>
            <a:r>
              <a:rPr lang="ru-RU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студенты собирают 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различные топологии межсетевого взаимодействия, изучать работу современных сетевых протоколов и стандартов.</a:t>
            </a:r>
          </a:p>
        </p:txBody>
      </p:sp>
      <p:pic>
        <p:nvPicPr>
          <p:cNvPr id="8" name="Рисунок 7" descr="445A151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2756560"/>
            <a:ext cx="5760640" cy="3840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43000" cy="1383792"/>
          </a:xfrm>
          <a:prstGeom prst="rect">
            <a:avLst/>
          </a:prstGeom>
        </p:spPr>
      </p:pic>
      <p:pic>
        <p:nvPicPr>
          <p:cNvPr id="6" name="Рисунок 5" descr="logo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1556792"/>
            <a:ext cx="896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Студенты отрабатывают различные 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поведенческие сценарии работы инфокоммуникационных сетей, в том числе </a:t>
            </a:r>
            <a:r>
              <a:rPr lang="ru-RU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устранение аварийных 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ситуации, </a:t>
            </a:r>
            <a:r>
              <a:rPr lang="ru-RU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расширение 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сети согласно предложенной модели трафика.</a:t>
            </a:r>
          </a:p>
        </p:txBody>
      </p:sp>
      <p:pic>
        <p:nvPicPr>
          <p:cNvPr id="8" name="Рисунок 7" descr="445A152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656" y="2492896"/>
            <a:ext cx="6264696" cy="4176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 override="childStyl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1488" y="116632"/>
            <a:ext cx="1143000" cy="1383792"/>
          </a:xfrm>
          <a:prstGeom prst="rect">
            <a:avLst/>
          </a:prstGeom>
        </p:spPr>
      </p:pic>
      <p:pic>
        <p:nvPicPr>
          <p:cNvPr id="6" name="Рисунок 5" descr="logo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67544" y="1375608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Выпускники кафедры зарекомендовали себя высококлассными специалистами. С ними охотно заключают долгосрочные контракты ведущие операторы фиксированной и мобильной связи, интернет провайдеры, исследовательские центры гражданского 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военно-технического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сектора экономики. </a:t>
            </a:r>
            <a:endParaRPr lang="ru-RU" sz="16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 descr="445A151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1760" y="2852936"/>
            <a:ext cx="5003442" cy="3753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445A15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012383"/>
            <a:ext cx="6768752" cy="4512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1488" y="100992"/>
            <a:ext cx="1143000" cy="1383792"/>
          </a:xfrm>
          <a:prstGeom prst="rect">
            <a:avLst/>
          </a:prstGeom>
        </p:spPr>
      </p:pic>
      <p:pic>
        <p:nvPicPr>
          <p:cNvPr id="6" name="Рисунок 5" descr="logo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3528" y="1414517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Кафедра систем телекоммуникаций и лаборатория сетевой региональной академии </a:t>
            </a:r>
            <a:r>
              <a:rPr lang="en-US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Cisco Networking Academy </a:t>
            </a:r>
            <a:r>
              <a:rPr lang="ru-RU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приглашает Вас на обучение</a:t>
            </a: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648866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Arial Black" pitchFamily="34" charset="0"/>
              </a:rPr>
              <a:t>И Ваш карьерный рост не заставит себя долго ждать!</a:t>
            </a:r>
            <a:endParaRPr lang="ru-RU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ЛОГО_СТ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60648"/>
            <a:ext cx="1728192" cy="9291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896" y="216024"/>
            <a:ext cx="8229600" cy="162880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70C0"/>
                </a:solidFill>
                <a:latin typeface="Arial Black" pitchFamily="34" charset="0"/>
              </a:rPr>
              <a:t>Открытие лаборатории </a:t>
            </a:r>
            <a:br>
              <a:rPr lang="ru-RU" sz="3200" dirty="0" smtClean="0">
                <a:solidFill>
                  <a:srgbClr val="0070C0"/>
                </a:solidFill>
                <a:latin typeface="Arial Black" pitchFamily="34" charset="0"/>
              </a:rPr>
            </a:br>
            <a:r>
              <a:rPr lang="ru-RU" sz="3200" dirty="0" smtClean="0">
                <a:solidFill>
                  <a:srgbClr val="0070C0"/>
                </a:solidFill>
                <a:latin typeface="Arial Black" pitchFamily="34" charset="0"/>
              </a:rPr>
              <a:t>Академии </a:t>
            </a:r>
            <a:r>
              <a:rPr lang="en-US" sz="3200" dirty="0" smtClean="0">
                <a:solidFill>
                  <a:srgbClr val="0070C0"/>
                </a:solidFill>
                <a:latin typeface="Arial Black" pitchFamily="34" charset="0"/>
              </a:rPr>
              <a:t>Cisco</a:t>
            </a:r>
            <a:endParaRPr lang="ru-RU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6" name="Содержимое 5" descr="Cisco Networking Academy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796136" y="2564904"/>
            <a:ext cx="3051090" cy="2880320"/>
          </a:xfrm>
        </p:spPr>
      </p:pic>
      <p:sp>
        <p:nvSpPr>
          <p:cNvPr id="4" name="Вертикальный свиток 3"/>
          <p:cNvSpPr/>
          <p:nvPr/>
        </p:nvSpPr>
        <p:spPr>
          <a:xfrm>
            <a:off x="251520" y="1844824"/>
            <a:ext cx="5400600" cy="4752528"/>
          </a:xfrm>
          <a:prstGeom prst="verticalScroll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15616" y="2687429"/>
            <a:ext cx="38884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В рамках сотрудничества с региональным представительством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Cisco Systems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в Республике Беларусь </a:t>
            </a:r>
            <a:r>
              <a:rPr lang="ru-RU" sz="2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2015 г.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на кафедре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систем телекоммуникаций была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открыта учебно-практическая лаборатория </a:t>
            </a:r>
            <a:r>
              <a:rPr lang="ru-RU" sz="2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сетевой Академии </a:t>
            </a:r>
            <a:r>
              <a:rPr lang="en-US" sz="2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Cisco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 descr="БГУИР_лого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93496" y="188640"/>
            <a:ext cx="1143000" cy="13837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Содержимое 14" descr="445A153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15002" r="17123"/>
          <a:stretch>
            <a:fillRect/>
          </a:stretch>
        </p:blipFill>
        <p:spPr>
          <a:xfrm>
            <a:off x="179512" y="1268760"/>
            <a:ext cx="4392488" cy="48544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755576" y="6074132"/>
            <a:ext cx="288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Виталий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Бунас</a:t>
            </a:r>
            <a:endParaRPr lang="ru-RU" sz="2800" b="1" dirty="0"/>
          </a:p>
        </p:txBody>
      </p:sp>
      <p:pic>
        <p:nvPicPr>
          <p:cNvPr id="7" name="Рисунок 6" descr="ЛОГО_СТ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9" name="Рисунок 8" descr="БГУИР_лого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0352" y="188640"/>
            <a:ext cx="1143000" cy="1383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9752" y="62068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  <a:latin typeface="Arial Black" pitchFamily="34" charset="0"/>
              </a:rPr>
              <a:t>Слово преподавателя</a:t>
            </a:r>
            <a:endParaRPr lang="ru-RU" sz="28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1700809"/>
            <a:ext cx="4248472" cy="402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ü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В современном мире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инфокоммуникационные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технологии проникают в различные сферы нашей жизни, начиная от совершения простого голосового вызова посредствам смартфона и заканчивая управлением на околоземной орбите искусственным спутником Земли. </a:t>
            </a:r>
          </a:p>
          <a:p>
            <a:pPr>
              <a:lnSpc>
                <a:spcPct val="114000"/>
              </a:lnSpc>
            </a:pPr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Char char="ü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Всё это невозможно без знаний основ построения инфокоммуникационных систем и сетей, где студенты углубленно изучают принципы функционирования современных мультимедийных устройств.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480"/>
                            </p:stCondLst>
                            <p:childTnLst>
                              <p:par>
                                <p:cTn id="34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1488" y="116632"/>
            <a:ext cx="1143000" cy="13837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48768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 рамках специальных дисциплин и учебных курсов по программе 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Cisco Systems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студенты </a:t>
            </a:r>
            <a:r>
              <a:rPr lang="ru-RU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имеют 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возможность овладеть знаниями, умениями и навыками в области методов разделения каналов, принципов построения систем передачи и коммутации, архитектуре и топологии сетей телекоммуникаций, администрировании инфокоммуникационных систем.</a:t>
            </a:r>
          </a:p>
        </p:txBody>
      </p:sp>
      <p:pic>
        <p:nvPicPr>
          <p:cNvPr id="7" name="Рисунок 6" descr="logo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pic>
        <p:nvPicPr>
          <p:cNvPr id="9" name="Рисунок 8" descr="445A15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3688" y="2757264"/>
            <a:ext cx="5868144" cy="3912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43000" cy="1383792"/>
          </a:xfrm>
          <a:prstGeom prst="rect">
            <a:avLst/>
          </a:prstGeom>
        </p:spPr>
      </p:pic>
      <p:pic>
        <p:nvPicPr>
          <p:cNvPr id="6" name="Рисунок 5" descr="logo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1520" y="1628800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Студенты овладевают методами расчета и навыками планирования основных параметров систем и сетей </a:t>
            </a:r>
            <a:r>
              <a:rPr lang="ru-RU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инфокоммуникаций</a:t>
            </a:r>
            <a:r>
              <a:rPr lang="ru-R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8" name="Рисунок 7" descr="445A156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656" y="2420888"/>
            <a:ext cx="5868144" cy="3912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43000" cy="1383792"/>
          </a:xfrm>
          <a:prstGeom prst="rect">
            <a:avLst/>
          </a:prstGeom>
        </p:spPr>
      </p:pic>
      <p:pic>
        <p:nvPicPr>
          <p:cNvPr id="6" name="Рисунок 5" descr="logo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1556792"/>
            <a:ext cx="8820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 учебное время студенты рассчитывают схемы адресации и назначения имен в сетях передачи IPv4 и IPv6, знакомятся с принципами построения различных сетевых топологий, в том числе с использованием стандартов </a:t>
            </a:r>
            <a:r>
              <a:rPr lang="ru-RU" sz="16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Ethernet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Изучают протоколы маршрутизации, средства и методы защиты информации.</a:t>
            </a:r>
          </a:p>
        </p:txBody>
      </p:sp>
      <p:pic>
        <p:nvPicPr>
          <p:cNvPr id="8" name="Рисунок 7" descr="445A15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1720" y="2853274"/>
            <a:ext cx="5508104" cy="3672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43000" cy="1383792"/>
          </a:xfrm>
          <a:prstGeom prst="rect">
            <a:avLst/>
          </a:prstGeom>
        </p:spPr>
      </p:pic>
      <p:pic>
        <p:nvPicPr>
          <p:cNvPr id="6" name="Рисунок 5" descr="logo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1520" y="1569566"/>
            <a:ext cx="8748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Лабораторные занятия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осуществляются за учебным сетевым стендом лаборатории: телекоммуникационной стойкой с сетевым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оборудованием: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маршрутизаторы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Cisco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2901 и коммутаторы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Cisco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2960. </a:t>
            </a:r>
          </a:p>
        </p:txBody>
      </p:sp>
      <p:pic>
        <p:nvPicPr>
          <p:cNvPr id="8" name="Рисунок 7" descr="445A154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3688" y="2493629"/>
            <a:ext cx="6156176" cy="4103723"/>
          </a:xfrm>
          <a:prstGeom prst="rect">
            <a:avLst/>
          </a:prstGeom>
        </p:spPr>
      </p:pic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43000" cy="1383792"/>
          </a:xfrm>
          <a:prstGeom prst="rect">
            <a:avLst/>
          </a:prstGeom>
        </p:spPr>
      </p:pic>
      <p:pic>
        <p:nvPicPr>
          <p:cNvPr id="6" name="Рисунок 5" descr="logo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1520" y="1556792"/>
            <a:ext cx="889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Руководство студенческой работой осуществляют сертифицированные тренеры компании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Cisco Systems </a:t>
            </a:r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 по совместительству преподаватели кафедры систем </a:t>
            </a:r>
            <a:r>
              <a:rPr lang="ru-RU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телекоммуникаций.</a:t>
            </a:r>
            <a:endParaRPr lang="ru-RU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 descr="445A153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3688" y="2564904"/>
            <a:ext cx="6048672" cy="4032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_СТ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512168" cy="812994"/>
          </a:xfrm>
          <a:prstGeom prst="rect">
            <a:avLst/>
          </a:prstGeom>
        </p:spPr>
      </p:pic>
      <p:pic>
        <p:nvPicPr>
          <p:cNvPr id="5" name="Рисунок 4" descr="БГУИР_лог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43000" cy="1383792"/>
          </a:xfrm>
          <a:prstGeom prst="rect">
            <a:avLst/>
          </a:prstGeom>
        </p:spPr>
      </p:pic>
      <p:pic>
        <p:nvPicPr>
          <p:cNvPr id="6" name="Рисунок 5" descr="logo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88640"/>
            <a:ext cx="1872208" cy="10484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3528" y="1415678"/>
            <a:ext cx="8820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На практических занятиях 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студенты получают навыки системного администрирования сетевых устройств с использованием как программ </a:t>
            </a:r>
            <a:r>
              <a:rPr lang="ru-RU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симуляторов (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Packet 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Tracer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GNS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Professional</a:t>
            </a:r>
            <a:r>
              <a:rPr lang="ru-RU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), 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так и </a:t>
            </a:r>
            <a:r>
              <a:rPr lang="ru-RU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реального сетевого оборудования 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посредством терминального ПО: 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Putty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HyperTerminal </a:t>
            </a:r>
            <a:r>
              <a:rPr lang="ru-RU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 пр.</a:t>
            </a:r>
          </a:p>
        </p:txBody>
      </p:sp>
      <p:pic>
        <p:nvPicPr>
          <p:cNvPr id="8" name="Рисунок 7" descr="445A150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2612784"/>
            <a:ext cx="5868144" cy="3912560"/>
          </a:xfrm>
          <a:prstGeom prst="rect">
            <a:avLst/>
          </a:prstGeom>
        </p:spPr>
      </p:pic>
    </p:spTree>
  </p:cSld>
  <p:clrMapOvr>
    <a:masterClrMapping/>
  </p:clrMapOvr>
  <p:transition spd="slow" advClick="0" advTm="10714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389</Words>
  <Application>Microsoft Office PowerPoint</Application>
  <PresentationFormat>Экран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ФОТОПРЕЗЕНТАЦИЯ ЛАБОРАТОРИИ АКАДЕМИИ</vt:lpstr>
      <vt:lpstr>Открытие лаборатории  Академии Cisco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ФОТОПРЕЗЕНТАЦИЯ ЛАБОРАТОРИИ АКАДЕМИИ Cisco</dc:title>
  <dc:creator>HP</dc:creator>
  <cp:lastModifiedBy>HP</cp:lastModifiedBy>
  <cp:revision>48</cp:revision>
  <dcterms:created xsi:type="dcterms:W3CDTF">2016-03-25T06:38:53Z</dcterms:created>
  <dcterms:modified xsi:type="dcterms:W3CDTF">2016-03-26T03:25:23Z</dcterms:modified>
</cp:coreProperties>
</file>