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0"/>
    <p:restoredTop sz="94925"/>
  </p:normalViewPr>
  <p:slideViewPr>
    <p:cSldViewPr snapToGrid="0" snapToObjects="1">
      <p:cViewPr varScale="1">
        <p:scale>
          <a:sx n="86" d="100"/>
          <a:sy n="86" d="100"/>
        </p:scale>
        <p:origin x="2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733E-6657-7C47-9ABE-6940981E49A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EB06-5B5E-F241-8BDF-62E48A3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733E-6657-7C47-9ABE-6940981E49A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EB06-5B5E-F241-8BDF-62E48A3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1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733E-6657-7C47-9ABE-6940981E49A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EB06-5B5E-F241-8BDF-62E48A3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733E-6657-7C47-9ABE-6940981E49A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EB06-5B5E-F241-8BDF-62E48A3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0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733E-6657-7C47-9ABE-6940981E49A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EB06-5B5E-F241-8BDF-62E48A3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9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733E-6657-7C47-9ABE-6940981E49A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EB06-5B5E-F241-8BDF-62E48A3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3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733E-6657-7C47-9ABE-6940981E49A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EB06-5B5E-F241-8BDF-62E48A3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6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733E-6657-7C47-9ABE-6940981E49A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EB06-5B5E-F241-8BDF-62E48A3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733E-6657-7C47-9ABE-6940981E49A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EB06-5B5E-F241-8BDF-62E48A3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1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733E-6657-7C47-9ABE-6940981E49A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EB06-5B5E-F241-8BDF-62E48A3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733E-6657-7C47-9ABE-6940981E49A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EB06-5B5E-F241-8BDF-62E48A3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1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733E-6657-7C47-9ABE-6940981E49A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EB06-5B5E-F241-8BDF-62E48A33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8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6.svg"/><Relationship Id="rId7" Type="http://schemas.openxmlformats.org/officeDocument/2006/relationships/image" Target="../media/image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6.svg"/><Relationship Id="rId7" Type="http://schemas.openxmlformats.org/officeDocument/2006/relationships/image" Target="../media/image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6.svg"/><Relationship Id="rId7" Type="http://schemas.openxmlformats.org/officeDocument/2006/relationships/image" Target="../media/image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6985213" y="4547431"/>
            <a:ext cx="1231723" cy="79333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/>
              <a:t>Data Lake</a:t>
            </a:r>
          </a:p>
          <a:p>
            <a:pPr algn="ctr"/>
            <a:r>
              <a:rPr lang="en-US" sz="1050" dirty="0"/>
              <a:t> Batch Analysis (Hadoop)</a:t>
            </a:r>
          </a:p>
          <a:p>
            <a:pPr algn="ctr"/>
            <a:r>
              <a:rPr lang="en-US" sz="105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6871" y="2926399"/>
            <a:ext cx="356534" cy="11436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Data Aggregator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32" y="940460"/>
            <a:ext cx="2741232" cy="290548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3282264" y="2393200"/>
            <a:ext cx="984607" cy="1105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2175987" y="2561806"/>
            <a:ext cx="1796120" cy="45986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Information / Data </a:t>
            </a:r>
          </a:p>
        </p:txBody>
      </p:sp>
      <p:sp>
        <p:nvSpPr>
          <p:cNvPr id="11" name="Right Arrow 10"/>
          <p:cNvSpPr/>
          <p:nvPr/>
        </p:nvSpPr>
        <p:spPr>
          <a:xfrm flipH="1">
            <a:off x="529381" y="4932868"/>
            <a:ext cx="3015302" cy="492526"/>
          </a:xfrm>
          <a:prstGeom prst="right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Response (Care / Treatment)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9381" y="4320931"/>
            <a:ext cx="2990048" cy="4892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Sensors</a:t>
            </a:r>
          </a:p>
          <a:p>
            <a:pPr algn="ctr"/>
            <a:r>
              <a:rPr lang="en-US" sz="1100" dirty="0"/>
              <a:t>Temperature, Light levels, Air Quality etc….</a:t>
            </a:r>
          </a:p>
        </p:txBody>
      </p:sp>
      <p:cxnSp>
        <p:nvCxnSpPr>
          <p:cNvPr id="19" name="Straight Connector 18"/>
          <p:cNvCxnSpPr>
            <a:stCxn id="16" idx="3"/>
            <a:endCxn id="5" idx="1"/>
          </p:cNvCxnSpPr>
          <p:nvPr/>
        </p:nvCxnSpPr>
        <p:spPr>
          <a:xfrm flipV="1">
            <a:off x="3519429" y="3498234"/>
            <a:ext cx="747442" cy="10673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gular Pentagon 19"/>
          <p:cNvSpPr/>
          <p:nvPr/>
        </p:nvSpPr>
        <p:spPr>
          <a:xfrm>
            <a:off x="5170871" y="4541520"/>
            <a:ext cx="1173651" cy="805156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Streaming Analytics Engine (optional)</a:t>
            </a:r>
          </a:p>
        </p:txBody>
      </p:sp>
      <p:cxnSp>
        <p:nvCxnSpPr>
          <p:cNvPr id="22" name="Straight Arrow Connector 21"/>
          <p:cNvCxnSpPr>
            <a:stCxn id="20" idx="5"/>
            <a:endCxn id="4" idx="2"/>
          </p:cNvCxnSpPr>
          <p:nvPr/>
        </p:nvCxnSpPr>
        <p:spPr>
          <a:xfrm>
            <a:off x="6344521" y="4849061"/>
            <a:ext cx="640692" cy="95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4886122" y="3110785"/>
            <a:ext cx="1751489" cy="78249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Ingestion / Data management</a:t>
            </a:r>
          </a:p>
        </p:txBody>
      </p:sp>
      <p:cxnSp>
        <p:nvCxnSpPr>
          <p:cNvPr id="25" name="Straight Arrow Connector 24"/>
          <p:cNvCxnSpPr>
            <a:stCxn id="5" idx="3"/>
            <a:endCxn id="23" idx="1"/>
          </p:cNvCxnSpPr>
          <p:nvPr/>
        </p:nvCxnSpPr>
        <p:spPr>
          <a:xfrm>
            <a:off x="4623405" y="3498234"/>
            <a:ext cx="262717" cy="3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20" idx="0"/>
          </p:cNvCxnSpPr>
          <p:nvPr/>
        </p:nvCxnSpPr>
        <p:spPr>
          <a:xfrm flipH="1">
            <a:off x="5757697" y="3893277"/>
            <a:ext cx="4170" cy="648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1"/>
            <a:endCxn id="47" idx="3"/>
          </p:cNvCxnSpPr>
          <p:nvPr/>
        </p:nvCxnSpPr>
        <p:spPr>
          <a:xfrm flipH="1">
            <a:off x="4662822" y="4849061"/>
            <a:ext cx="508050" cy="203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19833" y="5473146"/>
            <a:ext cx="1343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OPTIONAL: - Real-time Analysis of data as it is transmitted to enable real-time  response based on key triggers</a:t>
            </a:r>
            <a:r>
              <a:rPr lang="en-US" sz="1050" dirty="0">
                <a:sym typeface="Wingdings"/>
              </a:rPr>
              <a:t> 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6943198" y="5542264"/>
            <a:ext cx="13437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All data stored for continued analysis, long term store. </a:t>
            </a:r>
          </a:p>
        </p:txBody>
      </p:sp>
      <p:sp>
        <p:nvSpPr>
          <p:cNvPr id="44" name="Plus 43"/>
          <p:cNvSpPr/>
          <p:nvPr/>
        </p:nvSpPr>
        <p:spPr>
          <a:xfrm>
            <a:off x="1734960" y="3834600"/>
            <a:ext cx="578321" cy="442268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star-trek-medical-dashbo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22" y="4759471"/>
            <a:ext cx="669800" cy="585514"/>
          </a:xfrm>
          <a:prstGeom prst="rect">
            <a:avLst/>
          </a:prstGeom>
        </p:spPr>
      </p:pic>
      <p:cxnSp>
        <p:nvCxnSpPr>
          <p:cNvPr id="51" name="Straight Arrow Connector 50"/>
          <p:cNvCxnSpPr>
            <a:stCxn id="47" idx="1"/>
            <a:endCxn id="11" idx="1"/>
          </p:cNvCxnSpPr>
          <p:nvPr/>
        </p:nvCxnSpPr>
        <p:spPr>
          <a:xfrm flipH="1">
            <a:off x="3544683" y="5052228"/>
            <a:ext cx="448339" cy="126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rapezoid 54"/>
          <p:cNvSpPr/>
          <p:nvPr/>
        </p:nvSpPr>
        <p:spPr>
          <a:xfrm>
            <a:off x="6978154" y="3411389"/>
            <a:ext cx="1238782" cy="510311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Algorithms </a:t>
            </a:r>
          </a:p>
        </p:txBody>
      </p:sp>
      <p:cxnSp>
        <p:nvCxnSpPr>
          <p:cNvPr id="59" name="Straight Arrow Connector 58"/>
          <p:cNvCxnSpPr>
            <a:stCxn id="55" idx="2"/>
            <a:endCxn id="4" idx="1"/>
          </p:cNvCxnSpPr>
          <p:nvPr/>
        </p:nvCxnSpPr>
        <p:spPr>
          <a:xfrm>
            <a:off x="7597545" y="3921700"/>
            <a:ext cx="3530" cy="6257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2"/>
            <a:endCxn id="20" idx="5"/>
          </p:cNvCxnSpPr>
          <p:nvPr/>
        </p:nvCxnSpPr>
        <p:spPr>
          <a:xfrm flipH="1">
            <a:off x="6344521" y="3921700"/>
            <a:ext cx="1253024" cy="9273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855478" y="2008822"/>
            <a:ext cx="5193552" cy="3464324"/>
          </a:xfrm>
          <a:prstGeom prst="rect">
            <a:avLst/>
          </a:prstGeom>
          <a:noFill/>
          <a:ln w="28575" cmpd="sng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972107" y="2100812"/>
            <a:ext cx="2582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Managed Big Data Analytics Platform</a:t>
            </a:r>
          </a:p>
          <a:p>
            <a:pPr algn="ctr"/>
            <a:r>
              <a:rPr lang="en-US" sz="1050" dirty="0">
                <a:solidFill>
                  <a:srgbClr val="FF0000"/>
                </a:solidFill>
              </a:rPr>
              <a:t> (Public Cloud or Private Hosted*)</a:t>
            </a:r>
          </a:p>
        </p:txBody>
      </p:sp>
      <p:sp>
        <p:nvSpPr>
          <p:cNvPr id="66" name="Folded Corner 65"/>
          <p:cNvSpPr/>
          <p:nvPr/>
        </p:nvSpPr>
        <p:spPr>
          <a:xfrm>
            <a:off x="8307333" y="225244"/>
            <a:ext cx="657699" cy="712189"/>
          </a:xfrm>
          <a:prstGeom prst="foldedCorner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Reports</a:t>
            </a:r>
          </a:p>
        </p:txBody>
      </p:sp>
      <p:pic>
        <p:nvPicPr>
          <p:cNvPr id="67" name="Picture 66" descr="retail data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952" y="726237"/>
            <a:ext cx="1032943" cy="957578"/>
          </a:xfrm>
          <a:prstGeom prst="rect">
            <a:avLst/>
          </a:prstGeom>
        </p:spPr>
      </p:pic>
      <p:cxnSp>
        <p:nvCxnSpPr>
          <p:cNvPr id="69" name="Straight Arrow Connector 68"/>
          <p:cNvCxnSpPr>
            <a:stCxn id="74" idx="0"/>
            <a:endCxn id="67" idx="2"/>
          </p:cNvCxnSpPr>
          <p:nvPr/>
        </p:nvCxnSpPr>
        <p:spPr>
          <a:xfrm flipH="1" flipV="1">
            <a:off x="7581424" y="1683815"/>
            <a:ext cx="27460" cy="889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4" idx="0"/>
            <a:endCxn id="66" idx="2"/>
          </p:cNvCxnSpPr>
          <p:nvPr/>
        </p:nvCxnSpPr>
        <p:spPr>
          <a:xfrm flipV="1">
            <a:off x="7608884" y="937433"/>
            <a:ext cx="1027299" cy="163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985213" y="2573457"/>
            <a:ext cx="1247342" cy="3402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Analytics App</a:t>
            </a:r>
          </a:p>
        </p:txBody>
      </p:sp>
      <p:cxnSp>
        <p:nvCxnSpPr>
          <p:cNvPr id="82" name="Straight Arrow Connector 81"/>
          <p:cNvCxnSpPr>
            <a:stCxn id="55" idx="0"/>
            <a:endCxn id="74" idx="2"/>
          </p:cNvCxnSpPr>
          <p:nvPr/>
        </p:nvCxnSpPr>
        <p:spPr>
          <a:xfrm flipV="1">
            <a:off x="7597545" y="2913664"/>
            <a:ext cx="11339" cy="497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13392" y="552642"/>
            <a:ext cx="3617345" cy="5106132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299033" y="3047885"/>
            <a:ext cx="1207115" cy="46166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pple Symbols"/>
                <a:cs typeface="Apple Symbols"/>
              </a:rPr>
              <a:t>Sensing Environment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8348724" y="2177323"/>
            <a:ext cx="280734" cy="31634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Service Management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37080" y="587670"/>
            <a:ext cx="241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Monitoring Unit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8705244" y="2204983"/>
            <a:ext cx="280734" cy="31634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AC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1032" y="5658774"/>
            <a:ext cx="274123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Sensors will collect data from both human and environmental signals, these need to be aggregated and ingested into a Data Analytics platform, for analysis and reporting on questions which are being asked of the data.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312729" y="6548572"/>
            <a:ext cx="27788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*Depends on security policy and regulatory compliance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169650" y="963932"/>
            <a:ext cx="862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Dashboards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5593335" y="1033838"/>
            <a:ext cx="1031051" cy="985292"/>
            <a:chOff x="1523374" y="2563361"/>
            <a:chExt cx="1443192" cy="1504634"/>
          </a:xfrm>
        </p:grpSpPr>
        <p:grpSp>
          <p:nvGrpSpPr>
            <p:cNvPr id="140" name="Group 139"/>
            <p:cNvGrpSpPr/>
            <p:nvPr/>
          </p:nvGrpSpPr>
          <p:grpSpPr>
            <a:xfrm>
              <a:off x="1897340" y="2563361"/>
              <a:ext cx="695238" cy="917166"/>
              <a:chOff x="2143364" y="1700161"/>
              <a:chExt cx="969953" cy="1279576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2143364" y="1700161"/>
                <a:ext cx="578524" cy="1279576"/>
                <a:chOff x="1975426" y="1328715"/>
                <a:chExt cx="914400" cy="2022468"/>
              </a:xfrm>
            </p:grpSpPr>
            <p:sp>
              <p:nvSpPr>
                <p:cNvPr id="149" name="Round Same Side Corner Rectangle 148"/>
                <p:cNvSpPr/>
                <p:nvPr/>
              </p:nvSpPr>
              <p:spPr>
                <a:xfrm>
                  <a:off x="1975426" y="2022468"/>
                  <a:ext cx="914400" cy="1328715"/>
                </a:xfrm>
                <a:prstGeom prst="round2SameRect">
                  <a:avLst>
                    <a:gd name="adj1" fmla="val 29526"/>
                    <a:gd name="adj2" fmla="val 0"/>
                  </a:avLst>
                </a:prstGeom>
                <a:solidFill>
                  <a:schemeClr val="accent1">
                    <a:lumMod val="25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1975426" y="1328715"/>
                  <a:ext cx="914400" cy="914400"/>
                </a:xfrm>
                <a:prstGeom prst="ellipse">
                  <a:avLst/>
                </a:prstGeom>
                <a:solidFill>
                  <a:schemeClr val="accent1">
                    <a:lumMod val="25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2339078" y="1700161"/>
                <a:ext cx="578524" cy="1279576"/>
                <a:chOff x="1975426" y="1328715"/>
                <a:chExt cx="914400" cy="2022468"/>
              </a:xfrm>
            </p:grpSpPr>
            <p:sp>
              <p:nvSpPr>
                <p:cNvPr id="147" name="Round Same Side Corner Rectangle 146"/>
                <p:cNvSpPr/>
                <p:nvPr/>
              </p:nvSpPr>
              <p:spPr>
                <a:xfrm>
                  <a:off x="1975426" y="2022468"/>
                  <a:ext cx="914400" cy="1328715"/>
                </a:xfrm>
                <a:prstGeom prst="round2SameRect">
                  <a:avLst>
                    <a:gd name="adj1" fmla="val 29526"/>
                    <a:gd name="adj2" fmla="val 0"/>
                  </a:avLst>
                </a:prstGeom>
                <a:solidFill>
                  <a:schemeClr val="accent1">
                    <a:lumMod val="25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1975426" y="1328715"/>
                  <a:ext cx="914400" cy="914400"/>
                </a:xfrm>
                <a:prstGeom prst="ellipse">
                  <a:avLst/>
                </a:prstGeom>
                <a:solidFill>
                  <a:schemeClr val="accent1">
                    <a:lumMod val="25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2534793" y="1700161"/>
                <a:ext cx="578524" cy="1279576"/>
                <a:chOff x="1975426" y="1328715"/>
                <a:chExt cx="914400" cy="2022468"/>
              </a:xfrm>
            </p:grpSpPr>
            <p:sp>
              <p:nvSpPr>
                <p:cNvPr id="145" name="Round Same Side Corner Rectangle 144"/>
                <p:cNvSpPr/>
                <p:nvPr/>
              </p:nvSpPr>
              <p:spPr>
                <a:xfrm>
                  <a:off x="1975426" y="2022468"/>
                  <a:ext cx="914400" cy="1328715"/>
                </a:xfrm>
                <a:prstGeom prst="round2SameRect">
                  <a:avLst>
                    <a:gd name="adj1" fmla="val 29526"/>
                    <a:gd name="adj2" fmla="val 0"/>
                  </a:avLst>
                </a:prstGeom>
                <a:solidFill>
                  <a:schemeClr val="accent1">
                    <a:lumMod val="25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1975426" y="1328715"/>
                  <a:ext cx="914400" cy="914400"/>
                </a:xfrm>
                <a:prstGeom prst="ellipse">
                  <a:avLst/>
                </a:prstGeom>
                <a:solidFill>
                  <a:schemeClr val="accent1">
                    <a:lumMod val="25000"/>
                  </a:schemeClr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41" name="TextBox 140"/>
            <p:cNvSpPr txBox="1"/>
            <p:nvPr/>
          </p:nvSpPr>
          <p:spPr>
            <a:xfrm>
              <a:off x="1523374" y="3433490"/>
              <a:ext cx="1443192" cy="634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103F5D"/>
                  </a:solidFill>
                </a:rPr>
                <a:t>Data Scientist /</a:t>
              </a:r>
            </a:p>
            <a:p>
              <a:pPr algn="ctr"/>
              <a:r>
                <a:rPr lang="en-US" sz="1050" dirty="0">
                  <a:solidFill>
                    <a:srgbClr val="103F5D"/>
                  </a:solidFill>
                </a:rPr>
                <a:t> Analysts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999257" y="136328"/>
            <a:ext cx="1056700" cy="927174"/>
            <a:chOff x="3237070" y="2077966"/>
            <a:chExt cx="876811" cy="927174"/>
          </a:xfrm>
        </p:grpSpPr>
        <p:grpSp>
          <p:nvGrpSpPr>
            <p:cNvPr id="152" name="Group 151"/>
            <p:cNvGrpSpPr/>
            <p:nvPr/>
          </p:nvGrpSpPr>
          <p:grpSpPr>
            <a:xfrm>
              <a:off x="3487372" y="2077966"/>
              <a:ext cx="376201" cy="496287"/>
              <a:chOff x="2143364" y="1700161"/>
              <a:chExt cx="969953" cy="1279576"/>
            </a:xfrm>
            <a:solidFill>
              <a:srgbClr val="890B0B"/>
            </a:solidFill>
          </p:grpSpPr>
          <p:grpSp>
            <p:nvGrpSpPr>
              <p:cNvPr id="154" name="Group 153"/>
              <p:cNvGrpSpPr/>
              <p:nvPr/>
            </p:nvGrpSpPr>
            <p:grpSpPr>
              <a:xfrm>
                <a:off x="2143364" y="1700161"/>
                <a:ext cx="578524" cy="1279576"/>
                <a:chOff x="1975426" y="1328715"/>
                <a:chExt cx="914400" cy="2022468"/>
              </a:xfrm>
              <a:grpFill/>
            </p:grpSpPr>
            <p:sp>
              <p:nvSpPr>
                <p:cNvPr id="161" name="Round Same Side Corner Rectangle 160"/>
                <p:cNvSpPr/>
                <p:nvPr/>
              </p:nvSpPr>
              <p:spPr>
                <a:xfrm>
                  <a:off x="1975426" y="2022468"/>
                  <a:ext cx="914400" cy="1328715"/>
                </a:xfrm>
                <a:prstGeom prst="round2SameRect">
                  <a:avLst>
                    <a:gd name="adj1" fmla="val 29526"/>
                    <a:gd name="adj2" fmla="val 0"/>
                  </a:avLst>
                </a:pr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975426" y="1328715"/>
                  <a:ext cx="914400" cy="914400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2339078" y="1700161"/>
                <a:ext cx="578524" cy="1279576"/>
                <a:chOff x="1975426" y="1328715"/>
                <a:chExt cx="914400" cy="2022468"/>
              </a:xfrm>
              <a:grpFill/>
            </p:grpSpPr>
            <p:sp>
              <p:nvSpPr>
                <p:cNvPr id="159" name="Round Same Side Corner Rectangle 158"/>
                <p:cNvSpPr/>
                <p:nvPr/>
              </p:nvSpPr>
              <p:spPr>
                <a:xfrm>
                  <a:off x="1975426" y="2022468"/>
                  <a:ext cx="914400" cy="1328715"/>
                </a:xfrm>
                <a:prstGeom prst="round2SameRect">
                  <a:avLst>
                    <a:gd name="adj1" fmla="val 29526"/>
                    <a:gd name="adj2" fmla="val 0"/>
                  </a:avLst>
                </a:pr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1975426" y="1328715"/>
                  <a:ext cx="914400" cy="914400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2534793" y="1700161"/>
                <a:ext cx="578524" cy="1279576"/>
                <a:chOff x="1975426" y="1328715"/>
                <a:chExt cx="914400" cy="2022468"/>
              </a:xfrm>
              <a:grpFill/>
            </p:grpSpPr>
            <p:sp>
              <p:nvSpPr>
                <p:cNvPr id="157" name="Round Same Side Corner Rectangle 156"/>
                <p:cNvSpPr/>
                <p:nvPr/>
              </p:nvSpPr>
              <p:spPr>
                <a:xfrm>
                  <a:off x="1975426" y="2022468"/>
                  <a:ext cx="914400" cy="1328715"/>
                </a:xfrm>
                <a:prstGeom prst="round2SameRect">
                  <a:avLst>
                    <a:gd name="adj1" fmla="val 29526"/>
                    <a:gd name="adj2" fmla="val 0"/>
                  </a:avLst>
                </a:pr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1975426" y="1328715"/>
                  <a:ext cx="914400" cy="914400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3" name="TextBox 152"/>
            <p:cNvSpPr txBox="1"/>
            <p:nvPr/>
          </p:nvSpPr>
          <p:spPr>
            <a:xfrm>
              <a:off x="3237070" y="2574253"/>
              <a:ext cx="8768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Management / </a:t>
              </a:r>
            </a:p>
            <a:p>
              <a:pPr algn="ctr"/>
              <a:r>
                <a:rPr lang="en-US" sz="1100" dirty="0"/>
                <a:t>Care Team</a:t>
              </a:r>
            </a:p>
          </p:txBody>
        </p:sp>
      </p:grpSp>
      <p:cxnSp>
        <p:nvCxnSpPr>
          <p:cNvPr id="164" name="Straight Arrow Connector 163"/>
          <p:cNvCxnSpPr>
            <a:stCxn id="157" idx="0"/>
            <a:endCxn id="67" idx="1"/>
          </p:cNvCxnSpPr>
          <p:nvPr/>
        </p:nvCxnSpPr>
        <p:spPr>
          <a:xfrm>
            <a:off x="4754295" y="469591"/>
            <a:ext cx="2310657" cy="735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45" idx="0"/>
            <a:endCxn id="55" idx="1"/>
          </p:cNvCxnSpPr>
          <p:nvPr/>
        </p:nvCxnSpPr>
        <p:spPr>
          <a:xfrm>
            <a:off x="6357200" y="1437145"/>
            <a:ext cx="684743" cy="2229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45" idx="0"/>
            <a:endCxn id="74" idx="1"/>
          </p:cNvCxnSpPr>
          <p:nvPr/>
        </p:nvCxnSpPr>
        <p:spPr>
          <a:xfrm>
            <a:off x="6357200" y="1437145"/>
            <a:ext cx="628013" cy="1306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7" idx="0"/>
            <a:endCxn id="149" idx="2"/>
          </p:cNvCxnSpPr>
          <p:nvPr/>
        </p:nvCxnSpPr>
        <p:spPr>
          <a:xfrm>
            <a:off x="4754295" y="469591"/>
            <a:ext cx="1106210" cy="967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816252" y="786366"/>
            <a:ext cx="1186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Translate Questions to analytics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972107" y="4398401"/>
            <a:ext cx="739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Real-time</a:t>
            </a:r>
          </a:p>
          <a:p>
            <a:r>
              <a:rPr lang="en-US" sz="1000" dirty="0"/>
              <a:t>dashboard</a:t>
            </a:r>
          </a:p>
        </p:txBody>
      </p:sp>
      <p:cxnSp>
        <p:nvCxnSpPr>
          <p:cNvPr id="187" name="Straight Arrow Connector 186"/>
          <p:cNvCxnSpPr>
            <a:stCxn id="157" idx="0"/>
            <a:endCxn id="66" idx="1"/>
          </p:cNvCxnSpPr>
          <p:nvPr/>
        </p:nvCxnSpPr>
        <p:spPr>
          <a:xfrm>
            <a:off x="4754295" y="469591"/>
            <a:ext cx="3553038" cy="111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ight Arrow 191"/>
          <p:cNvSpPr/>
          <p:nvPr/>
        </p:nvSpPr>
        <p:spPr>
          <a:xfrm flipH="1">
            <a:off x="3008197" y="1236765"/>
            <a:ext cx="1292715" cy="690222"/>
          </a:xfrm>
          <a:prstGeom prst="right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/>
              <a:t>Response (Care / Treatment)</a:t>
            </a:r>
          </a:p>
        </p:txBody>
      </p:sp>
      <p:cxnSp>
        <p:nvCxnSpPr>
          <p:cNvPr id="194" name="Straight Arrow Connector 193"/>
          <p:cNvCxnSpPr>
            <a:stCxn id="153" idx="2"/>
            <a:endCxn id="192" idx="1"/>
          </p:cNvCxnSpPr>
          <p:nvPr/>
        </p:nvCxnSpPr>
        <p:spPr>
          <a:xfrm flipH="1">
            <a:off x="4300912" y="1063502"/>
            <a:ext cx="226695" cy="518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38A83854-E09A-C64E-80B2-6C79C89B3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7519" y="533997"/>
            <a:ext cx="1540583" cy="1540583"/>
          </a:xfrm>
          <a:prstGeom prst="rect">
            <a:avLst/>
          </a:prstGeom>
        </p:spPr>
      </p:pic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881F9106-89E6-4246-9CA3-2B77A8005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028" y="1913048"/>
            <a:ext cx="914400" cy="914400"/>
          </a:xfrm>
          <a:prstGeom prst="rect">
            <a:avLst/>
          </a:prstGeom>
        </p:spPr>
      </p:pic>
      <p:pic>
        <p:nvPicPr>
          <p:cNvPr id="9" name="Graphic 8" descr="Monitor">
            <a:extLst>
              <a:ext uri="{FF2B5EF4-FFF2-40B4-BE49-F238E27FC236}">
                <a16:creationId xmlns:a16="http://schemas.microsoft.com/office/drawing/2014/main" id="{D5CF37A8-BE60-FD42-AE1F-AE74AD1BF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7324" y="1773261"/>
            <a:ext cx="914400" cy="914400"/>
          </a:xfrm>
          <a:prstGeom prst="rect">
            <a:avLst/>
          </a:prstGeom>
        </p:spPr>
      </p:pic>
      <p:pic>
        <p:nvPicPr>
          <p:cNvPr id="11" name="Graphic 10" descr="Head with Gears">
            <a:extLst>
              <a:ext uri="{FF2B5EF4-FFF2-40B4-BE49-F238E27FC236}">
                <a16:creationId xmlns:a16="http://schemas.microsoft.com/office/drawing/2014/main" id="{4CBC719A-A029-D54B-BC71-4F1FBDD46E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81203" y="3632356"/>
            <a:ext cx="914400" cy="914400"/>
          </a:xfrm>
          <a:prstGeom prst="rect">
            <a:avLst/>
          </a:prstGeom>
        </p:spPr>
      </p:pic>
      <p:pic>
        <p:nvPicPr>
          <p:cNvPr id="13" name="Graphic 12" descr="Snowflake">
            <a:extLst>
              <a:ext uri="{FF2B5EF4-FFF2-40B4-BE49-F238E27FC236}">
                <a16:creationId xmlns:a16="http://schemas.microsoft.com/office/drawing/2014/main" id="{002BEC7C-30AC-4C44-8A7F-A3E0A419F8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50388" y="4967364"/>
            <a:ext cx="914400" cy="914400"/>
          </a:xfrm>
          <a:prstGeom prst="rect">
            <a:avLst/>
          </a:prstGeom>
        </p:spPr>
      </p:pic>
      <p:pic>
        <p:nvPicPr>
          <p:cNvPr id="15" name="Graphic 14" descr="Marker">
            <a:extLst>
              <a:ext uri="{FF2B5EF4-FFF2-40B4-BE49-F238E27FC236}">
                <a16:creationId xmlns:a16="http://schemas.microsoft.com/office/drawing/2014/main" id="{82E6A570-C362-DF46-81F6-9919B4B9D5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11298" y="4941319"/>
            <a:ext cx="914400" cy="914400"/>
          </a:xfrm>
          <a:prstGeom prst="rect">
            <a:avLst/>
          </a:prstGeom>
        </p:spPr>
      </p:pic>
      <p:pic>
        <p:nvPicPr>
          <p:cNvPr id="17" name="Graphic 16" descr="Voice">
            <a:extLst>
              <a:ext uri="{FF2B5EF4-FFF2-40B4-BE49-F238E27FC236}">
                <a16:creationId xmlns:a16="http://schemas.microsoft.com/office/drawing/2014/main" id="{2615E0C2-BC83-F141-8A65-5EEBDDF107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6186" y="4941319"/>
            <a:ext cx="914400" cy="914400"/>
          </a:xfrm>
          <a:prstGeom prst="rect">
            <a:avLst/>
          </a:prstGeom>
        </p:spPr>
      </p:pic>
      <p:pic>
        <p:nvPicPr>
          <p:cNvPr id="19" name="Graphic 18" descr="Train">
            <a:extLst>
              <a:ext uri="{FF2B5EF4-FFF2-40B4-BE49-F238E27FC236}">
                <a16:creationId xmlns:a16="http://schemas.microsoft.com/office/drawing/2014/main" id="{EB36F95D-AEF3-1C45-BA31-C30C9198D8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04172" y="4967364"/>
            <a:ext cx="914400" cy="914400"/>
          </a:xfrm>
          <a:prstGeom prst="rect">
            <a:avLst/>
          </a:prstGeom>
        </p:spPr>
      </p:pic>
      <p:pic>
        <p:nvPicPr>
          <p:cNvPr id="21" name="Graphic 20" descr="Heartbeat">
            <a:extLst>
              <a:ext uri="{FF2B5EF4-FFF2-40B4-BE49-F238E27FC236}">
                <a16:creationId xmlns:a16="http://schemas.microsoft.com/office/drawing/2014/main" id="{1184C92E-F202-A34F-BCD8-B3A1E9874F4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6801" y="4941319"/>
            <a:ext cx="914400" cy="914400"/>
          </a:xfrm>
          <a:prstGeom prst="rect">
            <a:avLst/>
          </a:prstGeom>
        </p:spPr>
      </p:pic>
      <p:pic>
        <p:nvPicPr>
          <p:cNvPr id="27" name="Graphic 26" descr="Team">
            <a:extLst>
              <a:ext uri="{FF2B5EF4-FFF2-40B4-BE49-F238E27FC236}">
                <a16:creationId xmlns:a16="http://schemas.microsoft.com/office/drawing/2014/main" id="{78B2CB06-87B7-574C-A0E3-725F946AE17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96420" y="231340"/>
            <a:ext cx="914400" cy="914400"/>
          </a:xfrm>
          <a:prstGeom prst="rect">
            <a:avLst/>
          </a:prstGeom>
        </p:spPr>
      </p:pic>
      <p:pic>
        <p:nvPicPr>
          <p:cNvPr id="29" name="Graphic 28" descr="Family with boy">
            <a:extLst>
              <a:ext uri="{FF2B5EF4-FFF2-40B4-BE49-F238E27FC236}">
                <a16:creationId xmlns:a16="http://schemas.microsoft.com/office/drawing/2014/main" id="{9967A9B2-64D6-4C43-9CD0-74031B34F8F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536" y="218283"/>
            <a:ext cx="914400" cy="914400"/>
          </a:xfrm>
          <a:prstGeom prst="rect">
            <a:avLst/>
          </a:prstGeom>
        </p:spPr>
      </p:pic>
      <p:pic>
        <p:nvPicPr>
          <p:cNvPr id="31" name="Graphic 30" descr="Brain in head">
            <a:extLst>
              <a:ext uri="{FF2B5EF4-FFF2-40B4-BE49-F238E27FC236}">
                <a16:creationId xmlns:a16="http://schemas.microsoft.com/office/drawing/2014/main" id="{55CD9079-C17D-D34C-928F-CE78AEF80B7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2463" y="4941319"/>
            <a:ext cx="914400" cy="9144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F45E09-CD3F-7443-8101-31CAFAC91926}"/>
              </a:ext>
            </a:extLst>
          </p:cNvPr>
          <p:cNvCxnSpPr>
            <a:cxnSpLocks/>
          </p:cNvCxnSpPr>
          <p:nvPr/>
        </p:nvCxnSpPr>
        <p:spPr>
          <a:xfrm>
            <a:off x="2322878" y="5207951"/>
            <a:ext cx="0" cy="14398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9AE03E-9189-C241-8F82-90B36773B764}"/>
              </a:ext>
            </a:extLst>
          </p:cNvPr>
          <p:cNvCxnSpPr>
            <a:cxnSpLocks/>
          </p:cNvCxnSpPr>
          <p:nvPr/>
        </p:nvCxnSpPr>
        <p:spPr>
          <a:xfrm>
            <a:off x="6621749" y="5207951"/>
            <a:ext cx="0" cy="1508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09CF3DD-9026-AF41-AE07-A99C40A9FDC2}"/>
              </a:ext>
            </a:extLst>
          </p:cNvPr>
          <p:cNvSpPr txBox="1"/>
          <p:nvPr/>
        </p:nvSpPr>
        <p:spPr>
          <a:xfrm>
            <a:off x="726788" y="5860246"/>
            <a:ext cx="80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Health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E8990C-492D-174D-899E-19A00464C645}"/>
              </a:ext>
            </a:extLst>
          </p:cNvPr>
          <p:cNvSpPr txBox="1"/>
          <p:nvPr/>
        </p:nvSpPr>
        <p:spPr>
          <a:xfrm>
            <a:off x="3767110" y="6001474"/>
            <a:ext cx="1388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Environment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A7233D-824F-DA42-8C95-D9DCD3C711B4}"/>
              </a:ext>
            </a:extLst>
          </p:cNvPr>
          <p:cNvSpPr txBox="1"/>
          <p:nvPr/>
        </p:nvSpPr>
        <p:spPr>
          <a:xfrm>
            <a:off x="7400448" y="5907809"/>
            <a:ext cx="98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Location</a:t>
            </a:r>
          </a:p>
          <a:p>
            <a:pPr algn="ctr"/>
            <a:r>
              <a:rPr lang="en-US" dirty="0"/>
              <a:t>Data</a:t>
            </a:r>
          </a:p>
        </p:txBody>
      </p:sp>
      <p:pic>
        <p:nvPicPr>
          <p:cNvPr id="39" name="Graphic 38" descr="Thermometer">
            <a:extLst>
              <a:ext uri="{FF2B5EF4-FFF2-40B4-BE49-F238E27FC236}">
                <a16:creationId xmlns:a16="http://schemas.microsoft.com/office/drawing/2014/main" id="{D21186DC-927B-3942-8B74-DD00049251C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380454" y="4967446"/>
            <a:ext cx="914400" cy="914400"/>
          </a:xfrm>
          <a:prstGeom prst="rect">
            <a:avLst/>
          </a:prstGeom>
        </p:spPr>
      </p:pic>
      <p:pic>
        <p:nvPicPr>
          <p:cNvPr id="42" name="Graphic 41" descr="Lightbulb">
            <a:extLst>
              <a:ext uri="{FF2B5EF4-FFF2-40B4-BE49-F238E27FC236}">
                <a16:creationId xmlns:a16="http://schemas.microsoft.com/office/drawing/2014/main" id="{F0B2C8C0-623E-6948-A47F-8AA9BB80E07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321601" y="4967446"/>
            <a:ext cx="914400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19DEE4F-DBCD-DF48-B83A-8CF0880C0343}"/>
              </a:ext>
            </a:extLst>
          </p:cNvPr>
          <p:cNvSpPr txBox="1"/>
          <p:nvPr/>
        </p:nvSpPr>
        <p:spPr>
          <a:xfrm>
            <a:off x="7712862" y="1126930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Response</a:t>
            </a:r>
          </a:p>
          <a:p>
            <a:pPr algn="ctr"/>
            <a:r>
              <a:rPr lang="en-US" dirty="0"/>
              <a:t>Teams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9A25E1-FE6B-5043-BEEB-EB466E43B043}"/>
              </a:ext>
            </a:extLst>
          </p:cNvPr>
          <p:cNvSpPr txBox="1"/>
          <p:nvPr/>
        </p:nvSpPr>
        <p:spPr>
          <a:xfrm>
            <a:off x="450133" y="1178472"/>
            <a:ext cx="98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Family / </a:t>
            </a:r>
          </a:p>
          <a:p>
            <a:pPr algn="ctr"/>
            <a:r>
              <a:rPr lang="en-US" dirty="0"/>
              <a:t>Friends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D8FFAE2-FF1A-2440-B35A-3441B5CA7435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V="1">
            <a:off x="5095603" y="2230461"/>
            <a:ext cx="2741721" cy="1859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8DD81E-B572-5B4E-9169-BCF030156C64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 flipV="1">
            <a:off x="1390428" y="2370248"/>
            <a:ext cx="2790775" cy="1719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Smart Phone">
            <a:extLst>
              <a:ext uri="{FF2B5EF4-FFF2-40B4-BE49-F238E27FC236}">
                <a16:creationId xmlns:a16="http://schemas.microsoft.com/office/drawing/2014/main" id="{C059DA58-D318-F44F-BD08-489254BC7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1203" y="2082046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C1AA56-EB5B-8C47-8164-C1B835103DF0}"/>
              </a:ext>
            </a:extLst>
          </p:cNvPr>
          <p:cNvCxnSpPr>
            <a:cxnSpLocks/>
            <a:stCxn id="11" idx="0"/>
            <a:endCxn id="50" idx="2"/>
          </p:cNvCxnSpPr>
          <p:nvPr/>
        </p:nvCxnSpPr>
        <p:spPr>
          <a:xfrm flipV="1">
            <a:off x="4638403" y="2996446"/>
            <a:ext cx="0" cy="6359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B74C2BE-5A8C-1D4D-A176-BCB29539A162}"/>
              </a:ext>
            </a:extLst>
          </p:cNvPr>
          <p:cNvSpPr txBox="1"/>
          <p:nvPr/>
        </p:nvSpPr>
        <p:spPr>
          <a:xfrm>
            <a:off x="1497121" y="356782"/>
            <a:ext cx="1507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 / Mobile AI - “Carl is ok, but you may wish to give him a call”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43F2A6-017A-1D40-8B7D-654110166AE9}"/>
              </a:ext>
            </a:extLst>
          </p:cNvPr>
          <p:cNvSpPr txBox="1"/>
          <p:nvPr/>
        </p:nvSpPr>
        <p:spPr>
          <a:xfrm>
            <a:off x="6330228" y="367536"/>
            <a:ext cx="1537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System AI - “Carl needs Assistance, his stats are ……..”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38BAB9-9FA0-E646-837B-D0C7ED44719D}"/>
              </a:ext>
            </a:extLst>
          </p:cNvPr>
          <p:cNvSpPr txBox="1"/>
          <p:nvPr/>
        </p:nvSpPr>
        <p:spPr>
          <a:xfrm>
            <a:off x="2647835" y="2003629"/>
            <a:ext cx="19211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AI - “Carl suggest you step outside for some fresh air, maybe you should call your family.”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BC68707B-884E-5E4C-8DD5-9EC76036933C}"/>
              </a:ext>
            </a:extLst>
          </p:cNvPr>
          <p:cNvSpPr/>
          <p:nvPr/>
        </p:nvSpPr>
        <p:spPr>
          <a:xfrm rot="16200000">
            <a:off x="4198909" y="390176"/>
            <a:ext cx="729206" cy="8906344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79188DF0-B96A-CB46-BD91-7BA1FB0BDF23}"/>
              </a:ext>
            </a:extLst>
          </p:cNvPr>
          <p:cNvSpPr/>
          <p:nvPr/>
        </p:nvSpPr>
        <p:spPr>
          <a:xfrm rot="16200000">
            <a:off x="5522264" y="3819264"/>
            <a:ext cx="591433" cy="635949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51C043-2478-5847-9BF6-D448C244673A}"/>
              </a:ext>
            </a:extLst>
          </p:cNvPr>
          <p:cNvSpPr/>
          <p:nvPr/>
        </p:nvSpPr>
        <p:spPr>
          <a:xfrm>
            <a:off x="6389665" y="3587944"/>
            <a:ext cx="2538646" cy="109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Analytics Code based on known triggers.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Continued development of analytics based on new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Responses systems maybe tailored to individual levels / trigger.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57D678-27F6-DB43-A460-69255F10AD31}"/>
              </a:ext>
            </a:extLst>
          </p:cNvPr>
          <p:cNvSpPr txBox="1"/>
          <p:nvPr/>
        </p:nvSpPr>
        <p:spPr>
          <a:xfrm>
            <a:off x="4984194" y="2006483"/>
            <a:ext cx="19211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AI - “Carl how are you feeling, why don’t you tell me.”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DC7E4-96FB-6C4E-A34E-CD079CAFCC8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flipH="1">
            <a:off x="227875" y="2897429"/>
            <a:ext cx="533850" cy="533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D828CA-160D-1B46-AF4C-19793621A08B}"/>
              </a:ext>
            </a:extLst>
          </p:cNvPr>
          <p:cNvSpPr txBox="1"/>
          <p:nvPr/>
        </p:nvSpPr>
        <p:spPr>
          <a:xfrm>
            <a:off x="132539" y="3365384"/>
            <a:ext cx="68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Alexa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B03E5E-D86A-A74D-8174-BE6C8C7EE68C}"/>
              </a:ext>
            </a:extLst>
          </p:cNvPr>
          <p:cNvSpPr txBox="1"/>
          <p:nvPr/>
        </p:nvSpPr>
        <p:spPr>
          <a:xfrm>
            <a:off x="824755" y="3386810"/>
            <a:ext cx="92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Cortana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FF2A41-C2B7-DA40-8D42-8D4FAA95B14D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84839" y="2868428"/>
            <a:ext cx="572009" cy="5720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B2A081-358B-8745-9380-ECD680E9C2C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504051" y="2245300"/>
            <a:ext cx="320590" cy="3205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C194B95-8C72-5543-A7FF-59B0599D20B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508992" y="2529021"/>
            <a:ext cx="276121" cy="27612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6216BE4-55AE-8746-840A-399EF7E3924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102844" y="1963883"/>
            <a:ext cx="404960" cy="40496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D3779C1-338A-D842-9D89-E6A221970FE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20731" y="3718248"/>
            <a:ext cx="530326" cy="53032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95E0E30-817A-C345-A5F2-65E424226B1C}"/>
              </a:ext>
            </a:extLst>
          </p:cNvPr>
          <p:cNvSpPr txBox="1"/>
          <p:nvPr/>
        </p:nvSpPr>
        <p:spPr>
          <a:xfrm>
            <a:off x="647688" y="419997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Siri</a:t>
            </a:r>
          </a:p>
        </p:txBody>
      </p:sp>
    </p:spTree>
    <p:extLst>
      <p:ext uri="{BB962C8B-B14F-4D97-AF65-F5344CB8AC3E}">
        <p14:creationId xmlns:p14="http://schemas.microsoft.com/office/powerpoint/2010/main" val="116562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FF3FB25-CA81-6342-A340-BD5A5F4AE930}"/>
              </a:ext>
            </a:extLst>
          </p:cNvPr>
          <p:cNvSpPr/>
          <p:nvPr/>
        </p:nvSpPr>
        <p:spPr>
          <a:xfrm>
            <a:off x="6145966" y="2855731"/>
            <a:ext cx="1828801" cy="8625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Alexa</a:t>
            </a:r>
          </a:p>
          <a:p>
            <a:pPr algn="ctr"/>
            <a:r>
              <a:rPr lang="en-US" dirty="0"/>
              <a:t>Skill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8AF82-73AD-1F46-82E8-E2E18981E5BF}"/>
              </a:ext>
            </a:extLst>
          </p:cNvPr>
          <p:cNvSpPr/>
          <p:nvPr/>
        </p:nvSpPr>
        <p:spPr>
          <a:xfrm>
            <a:off x="632087" y="1270626"/>
            <a:ext cx="1499016" cy="7495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8D456-4DA0-B241-B4DE-52A90A1332FC}"/>
              </a:ext>
            </a:extLst>
          </p:cNvPr>
          <p:cNvSpPr txBox="1"/>
          <p:nvPr/>
        </p:nvSpPr>
        <p:spPr>
          <a:xfrm>
            <a:off x="554636" y="254833"/>
            <a:ext cx="109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1  -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1FF3E-76D3-5740-9A49-16556FDD0ED3}"/>
              </a:ext>
            </a:extLst>
          </p:cNvPr>
          <p:cNvSpPr txBox="1"/>
          <p:nvPr/>
        </p:nvSpPr>
        <p:spPr>
          <a:xfrm>
            <a:off x="451885" y="2073026"/>
            <a:ext cx="185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Wearables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1C01C058-4EC8-E246-BBD7-C522522976D3}"/>
              </a:ext>
            </a:extLst>
          </p:cNvPr>
          <p:cNvSpPr/>
          <p:nvPr/>
        </p:nvSpPr>
        <p:spPr>
          <a:xfrm>
            <a:off x="3859967" y="2875186"/>
            <a:ext cx="1543987" cy="90573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69035-4D90-284D-BC92-0D56F6511F81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2693554" y="1717514"/>
            <a:ext cx="883349" cy="1635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E0D8830-F053-1942-BA61-097858965AA5}"/>
              </a:ext>
            </a:extLst>
          </p:cNvPr>
          <p:cNvSpPr/>
          <p:nvPr/>
        </p:nvSpPr>
        <p:spPr>
          <a:xfrm>
            <a:off x="3576903" y="3195935"/>
            <a:ext cx="764499" cy="314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4FC6D9-B1AE-FA4B-BCE0-07483F8CFEC7}"/>
              </a:ext>
            </a:extLst>
          </p:cNvPr>
          <p:cNvSpPr/>
          <p:nvPr/>
        </p:nvSpPr>
        <p:spPr>
          <a:xfrm>
            <a:off x="1929055" y="1560117"/>
            <a:ext cx="764499" cy="314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3BD97A-DE1A-504F-AE5C-15E540E36679}"/>
              </a:ext>
            </a:extLst>
          </p:cNvPr>
          <p:cNvSpPr txBox="1"/>
          <p:nvPr/>
        </p:nvSpPr>
        <p:spPr>
          <a:xfrm>
            <a:off x="3781471" y="3941441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Collections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263FD21-D095-9E42-88B0-BB3729B16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680" y="3228945"/>
            <a:ext cx="482902" cy="416327"/>
          </a:xfrm>
          <a:prstGeom prst="rect">
            <a:avLst/>
          </a:prstGeom>
        </p:spPr>
      </p:pic>
      <p:sp>
        <p:nvSpPr>
          <p:cNvPr id="50" name="Down Arrow 49">
            <a:extLst>
              <a:ext uri="{FF2B5EF4-FFF2-40B4-BE49-F238E27FC236}">
                <a16:creationId xmlns:a16="http://schemas.microsoft.com/office/drawing/2014/main" id="{D0C1CD9C-CA0E-A545-AC0F-6692D1CDD87C}"/>
              </a:ext>
            </a:extLst>
          </p:cNvPr>
          <p:cNvSpPr/>
          <p:nvPr/>
        </p:nvSpPr>
        <p:spPr>
          <a:xfrm>
            <a:off x="4125210" y="4372808"/>
            <a:ext cx="893360" cy="10845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 descr="User">
            <a:extLst>
              <a:ext uri="{FF2B5EF4-FFF2-40B4-BE49-F238E27FC236}">
                <a16:creationId xmlns:a16="http://schemas.microsoft.com/office/drawing/2014/main" id="{D7BCC588-9E53-A04C-BDA3-BA9932770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4170" y="5457389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1D93244-A8EB-8E41-8A0D-95451B53A9C6}"/>
              </a:ext>
            </a:extLst>
          </p:cNvPr>
          <p:cNvSpPr txBox="1"/>
          <p:nvPr/>
        </p:nvSpPr>
        <p:spPr>
          <a:xfrm>
            <a:off x="2875203" y="6240723"/>
            <a:ext cx="337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Analyst creates simple </a:t>
            </a:r>
          </a:p>
          <a:p>
            <a:pPr algn="ctr"/>
            <a:r>
              <a:rPr lang="en-US" dirty="0"/>
              <a:t>hypothesis – Temperature Trigger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E785C9-18E4-F649-925D-37A6BDDDEEC9}"/>
              </a:ext>
            </a:extLst>
          </p:cNvPr>
          <p:cNvSpPr/>
          <p:nvPr/>
        </p:nvSpPr>
        <p:spPr>
          <a:xfrm>
            <a:off x="5988570" y="4650034"/>
            <a:ext cx="2136099" cy="888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AWS </a:t>
            </a:r>
            <a:r>
              <a:rPr lang="en-US" dirty="0" err="1"/>
              <a:t>Lamda</a:t>
            </a:r>
            <a:r>
              <a:rPr lang="en-US" dirty="0"/>
              <a:t> Function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D65F45F-42C0-9E4B-896D-89610053CD27}"/>
              </a:ext>
            </a:extLst>
          </p:cNvPr>
          <p:cNvCxnSpPr>
            <a:cxnSpLocks/>
            <a:stCxn id="55" idx="1"/>
            <a:endCxn id="11" idx="4"/>
          </p:cNvCxnSpPr>
          <p:nvPr/>
        </p:nvCxnSpPr>
        <p:spPr>
          <a:xfrm rot="10800000">
            <a:off x="5403954" y="3328055"/>
            <a:ext cx="584616" cy="17660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758C02A-E31E-5542-9478-2313F2D33052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rot="5400000">
            <a:off x="6592595" y="4182261"/>
            <a:ext cx="931799" cy="37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DE1A0817-0E86-1D47-90C2-27B5C8170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246" y="233673"/>
            <a:ext cx="2080156" cy="1560117"/>
          </a:xfrm>
          <a:prstGeom prst="rect">
            <a:avLst/>
          </a:prstGeom>
        </p:spPr>
      </p:pic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14FB1D52-8193-F046-9CE4-1171948C9F27}"/>
              </a:ext>
            </a:extLst>
          </p:cNvPr>
          <p:cNvCxnSpPr>
            <a:cxnSpLocks/>
            <a:stCxn id="63" idx="2"/>
            <a:endCxn id="54" idx="0"/>
          </p:cNvCxnSpPr>
          <p:nvPr/>
        </p:nvCxnSpPr>
        <p:spPr>
          <a:xfrm rot="5400000">
            <a:off x="6672376" y="2181782"/>
            <a:ext cx="1061941" cy="2859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ular Callout 67">
            <a:extLst>
              <a:ext uri="{FF2B5EF4-FFF2-40B4-BE49-F238E27FC236}">
                <a16:creationId xmlns:a16="http://schemas.microsoft.com/office/drawing/2014/main" id="{54F75094-98DF-094A-A0F1-7DBC5CCB435B}"/>
              </a:ext>
            </a:extLst>
          </p:cNvPr>
          <p:cNvSpPr/>
          <p:nvPr/>
        </p:nvSpPr>
        <p:spPr>
          <a:xfrm>
            <a:off x="2709048" y="244159"/>
            <a:ext cx="1618871" cy="872063"/>
          </a:xfrm>
          <a:prstGeom prst="wedgeRectCallout">
            <a:avLst>
              <a:gd name="adj1" fmla="val -71124"/>
              <a:gd name="adj2" fmla="val 10203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Gateway Microservice</a:t>
            </a:r>
          </a:p>
        </p:txBody>
      </p:sp>
      <p:sp>
        <p:nvSpPr>
          <p:cNvPr id="69" name="Rectangular Callout 68">
            <a:extLst>
              <a:ext uri="{FF2B5EF4-FFF2-40B4-BE49-F238E27FC236}">
                <a16:creationId xmlns:a16="http://schemas.microsoft.com/office/drawing/2014/main" id="{D6C05C4A-846A-414F-8423-A57391FC996E}"/>
              </a:ext>
            </a:extLst>
          </p:cNvPr>
          <p:cNvSpPr/>
          <p:nvPr/>
        </p:nvSpPr>
        <p:spPr>
          <a:xfrm>
            <a:off x="3499220" y="1730444"/>
            <a:ext cx="2235521" cy="872063"/>
          </a:xfrm>
          <a:prstGeom prst="wedgeRectCallout">
            <a:avLst>
              <a:gd name="adj1" fmla="val 624"/>
              <a:gd name="adj2" fmla="val 8656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DB Microservice</a:t>
            </a:r>
          </a:p>
        </p:txBody>
      </p:sp>
      <p:sp>
        <p:nvSpPr>
          <p:cNvPr id="70" name="Rectangular Callout 69">
            <a:extLst>
              <a:ext uri="{FF2B5EF4-FFF2-40B4-BE49-F238E27FC236}">
                <a16:creationId xmlns:a16="http://schemas.microsoft.com/office/drawing/2014/main" id="{A916AE4A-2C67-274B-B918-C9D9F0572398}"/>
              </a:ext>
            </a:extLst>
          </p:cNvPr>
          <p:cNvSpPr/>
          <p:nvPr/>
        </p:nvSpPr>
        <p:spPr>
          <a:xfrm>
            <a:off x="6555992" y="5831919"/>
            <a:ext cx="2235521" cy="872063"/>
          </a:xfrm>
          <a:prstGeom prst="wedgeRectCallout">
            <a:avLst>
              <a:gd name="adj1" fmla="val -24857"/>
              <a:gd name="adj2" fmla="val -8704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Lambda </a:t>
            </a:r>
            <a:r>
              <a:rPr lang="en-US" dirty="0" err="1">
                <a:solidFill>
                  <a:schemeClr val="tx1"/>
                </a:solidFill>
              </a:rPr>
              <a:t>MicroService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ular Callout 70">
            <a:extLst>
              <a:ext uri="{FF2B5EF4-FFF2-40B4-BE49-F238E27FC236}">
                <a16:creationId xmlns:a16="http://schemas.microsoft.com/office/drawing/2014/main" id="{81658DBA-1923-4545-9A39-5F71A4C41490}"/>
              </a:ext>
            </a:extLst>
          </p:cNvPr>
          <p:cNvSpPr/>
          <p:nvPr/>
        </p:nvSpPr>
        <p:spPr>
          <a:xfrm>
            <a:off x="7546118" y="1836796"/>
            <a:ext cx="1504466" cy="872063"/>
          </a:xfrm>
          <a:prstGeom prst="wedgeRectCallout">
            <a:avLst>
              <a:gd name="adj1" fmla="val -67772"/>
              <a:gd name="adj2" fmla="val 7281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Alexa Skill / Cloud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Microservice</a:t>
            </a:r>
          </a:p>
        </p:txBody>
      </p:sp>
    </p:spTree>
    <p:extLst>
      <p:ext uri="{BB962C8B-B14F-4D97-AF65-F5344CB8AC3E}">
        <p14:creationId xmlns:p14="http://schemas.microsoft.com/office/powerpoint/2010/main" val="20556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FF3FB25-CA81-6342-A340-BD5A5F4AE930}"/>
              </a:ext>
            </a:extLst>
          </p:cNvPr>
          <p:cNvSpPr/>
          <p:nvPr/>
        </p:nvSpPr>
        <p:spPr>
          <a:xfrm>
            <a:off x="6145966" y="2855731"/>
            <a:ext cx="1828801" cy="8625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Alexa</a:t>
            </a:r>
          </a:p>
          <a:p>
            <a:pPr algn="ctr"/>
            <a:r>
              <a:rPr lang="en-US" dirty="0"/>
              <a:t>Skill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E8E42-8622-9947-8BC8-6BAAA8D54A6C}"/>
              </a:ext>
            </a:extLst>
          </p:cNvPr>
          <p:cNvSpPr/>
          <p:nvPr/>
        </p:nvSpPr>
        <p:spPr>
          <a:xfrm>
            <a:off x="632087" y="2657830"/>
            <a:ext cx="1499016" cy="7495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8AF82-73AD-1F46-82E8-E2E18981E5BF}"/>
              </a:ext>
            </a:extLst>
          </p:cNvPr>
          <p:cNvSpPr/>
          <p:nvPr/>
        </p:nvSpPr>
        <p:spPr>
          <a:xfrm>
            <a:off x="632087" y="1270626"/>
            <a:ext cx="1499016" cy="7495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FECD7-F189-0545-9761-20CC45AAC616}"/>
              </a:ext>
            </a:extLst>
          </p:cNvPr>
          <p:cNvSpPr/>
          <p:nvPr/>
        </p:nvSpPr>
        <p:spPr>
          <a:xfrm>
            <a:off x="632087" y="4424172"/>
            <a:ext cx="1499016" cy="7495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  <a:p>
            <a:pPr algn="ctr"/>
            <a:r>
              <a:rPr lang="en-US" dirty="0"/>
              <a:t>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8D456-4DA0-B241-B4DE-52A90A1332FC}"/>
              </a:ext>
            </a:extLst>
          </p:cNvPr>
          <p:cNvSpPr txBox="1"/>
          <p:nvPr/>
        </p:nvSpPr>
        <p:spPr>
          <a:xfrm>
            <a:off x="554636" y="254833"/>
            <a:ext cx="215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2 – Single pain </a:t>
            </a:r>
          </a:p>
          <a:p>
            <a:r>
              <a:rPr lang="en-US" dirty="0"/>
              <a:t>of Glass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1FF3E-76D3-5740-9A49-16556FDD0ED3}"/>
              </a:ext>
            </a:extLst>
          </p:cNvPr>
          <p:cNvSpPr txBox="1"/>
          <p:nvPr/>
        </p:nvSpPr>
        <p:spPr>
          <a:xfrm>
            <a:off x="451885" y="2073026"/>
            <a:ext cx="185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Wearables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1DCF4-F107-9943-B272-04AAA5B7B2C8}"/>
              </a:ext>
            </a:extLst>
          </p:cNvPr>
          <p:cNvSpPr txBox="1"/>
          <p:nvPr/>
        </p:nvSpPr>
        <p:spPr>
          <a:xfrm>
            <a:off x="314793" y="3422329"/>
            <a:ext cx="2297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Fixed Location Sensors</a:t>
            </a:r>
          </a:p>
          <a:p>
            <a:pPr algn="ctr"/>
            <a:r>
              <a:rPr lang="en-US" dirty="0"/>
              <a:t>Mobile Device Sensors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43329-41CF-6B4A-8FBC-08678F032D0F}"/>
              </a:ext>
            </a:extLst>
          </p:cNvPr>
          <p:cNvSpPr txBox="1"/>
          <p:nvPr/>
        </p:nvSpPr>
        <p:spPr>
          <a:xfrm>
            <a:off x="-58088" y="5185588"/>
            <a:ext cx="2879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Mobile Device</a:t>
            </a:r>
          </a:p>
          <a:p>
            <a:pPr algn="ctr"/>
            <a:r>
              <a:rPr lang="en-US" dirty="0"/>
              <a:t>Event planning Calendar Info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1C01C058-4EC8-E246-BBD7-C522522976D3}"/>
              </a:ext>
            </a:extLst>
          </p:cNvPr>
          <p:cNvSpPr/>
          <p:nvPr/>
        </p:nvSpPr>
        <p:spPr>
          <a:xfrm>
            <a:off x="3859967" y="2875186"/>
            <a:ext cx="1543987" cy="90573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69035-4D90-284D-BC92-0D56F6511F81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2693554" y="1717514"/>
            <a:ext cx="883349" cy="1635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59025F-EE20-2A42-AA56-8659ECB0CB7E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>
            <a:off x="2794578" y="3038538"/>
            <a:ext cx="782325" cy="314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BCBAB5-5995-7541-AE56-7803242EBAFC}"/>
              </a:ext>
            </a:extLst>
          </p:cNvPr>
          <p:cNvCxnSpPr>
            <a:cxnSpLocks/>
            <a:stCxn id="28" idx="3"/>
            <a:endCxn id="23" idx="1"/>
          </p:cNvCxnSpPr>
          <p:nvPr/>
        </p:nvCxnSpPr>
        <p:spPr>
          <a:xfrm flipV="1">
            <a:off x="2700505" y="3353332"/>
            <a:ext cx="876398" cy="148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E0D8830-F053-1942-BA61-097858965AA5}"/>
              </a:ext>
            </a:extLst>
          </p:cNvPr>
          <p:cNvSpPr/>
          <p:nvPr/>
        </p:nvSpPr>
        <p:spPr>
          <a:xfrm>
            <a:off x="3576903" y="3195935"/>
            <a:ext cx="764499" cy="314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4FC6D9-B1AE-FA4B-BCE0-07483F8CFEC7}"/>
              </a:ext>
            </a:extLst>
          </p:cNvPr>
          <p:cNvSpPr/>
          <p:nvPr/>
        </p:nvSpPr>
        <p:spPr>
          <a:xfrm>
            <a:off x="1929055" y="1560117"/>
            <a:ext cx="764499" cy="314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14FDF2-0357-3442-A62D-A5CB75B6367E}"/>
              </a:ext>
            </a:extLst>
          </p:cNvPr>
          <p:cNvSpPr/>
          <p:nvPr/>
        </p:nvSpPr>
        <p:spPr>
          <a:xfrm>
            <a:off x="2030079" y="2881141"/>
            <a:ext cx="764499" cy="314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3DF0AB-1B2F-B14E-84B3-AC16E23BD54B}"/>
              </a:ext>
            </a:extLst>
          </p:cNvPr>
          <p:cNvSpPr/>
          <p:nvPr/>
        </p:nvSpPr>
        <p:spPr>
          <a:xfrm>
            <a:off x="1936006" y="4682220"/>
            <a:ext cx="764499" cy="314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3BD97A-DE1A-504F-AE5C-15E540E36679}"/>
              </a:ext>
            </a:extLst>
          </p:cNvPr>
          <p:cNvSpPr txBox="1"/>
          <p:nvPr/>
        </p:nvSpPr>
        <p:spPr>
          <a:xfrm>
            <a:off x="3781471" y="3941441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Collections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263FD21-D095-9E42-88B0-BB3729B16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680" y="3228945"/>
            <a:ext cx="482902" cy="416327"/>
          </a:xfrm>
          <a:prstGeom prst="rect">
            <a:avLst/>
          </a:prstGeom>
        </p:spPr>
      </p:pic>
      <p:sp>
        <p:nvSpPr>
          <p:cNvPr id="50" name="Down Arrow 49">
            <a:extLst>
              <a:ext uri="{FF2B5EF4-FFF2-40B4-BE49-F238E27FC236}">
                <a16:creationId xmlns:a16="http://schemas.microsoft.com/office/drawing/2014/main" id="{D0C1CD9C-CA0E-A545-AC0F-6692D1CDD87C}"/>
              </a:ext>
            </a:extLst>
          </p:cNvPr>
          <p:cNvSpPr/>
          <p:nvPr/>
        </p:nvSpPr>
        <p:spPr>
          <a:xfrm>
            <a:off x="4125210" y="4372808"/>
            <a:ext cx="893360" cy="10845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 descr="User">
            <a:extLst>
              <a:ext uri="{FF2B5EF4-FFF2-40B4-BE49-F238E27FC236}">
                <a16:creationId xmlns:a16="http://schemas.microsoft.com/office/drawing/2014/main" id="{D7BCC588-9E53-A04C-BDA3-BA9932770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4170" y="5457389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1D93244-A8EB-8E41-8A0D-95451B53A9C6}"/>
              </a:ext>
            </a:extLst>
          </p:cNvPr>
          <p:cNvSpPr txBox="1"/>
          <p:nvPr/>
        </p:nvSpPr>
        <p:spPr>
          <a:xfrm>
            <a:off x="2969395" y="6240723"/>
            <a:ext cx="318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Analyst creates combined  </a:t>
            </a:r>
          </a:p>
          <a:p>
            <a:pPr algn="ctr"/>
            <a:r>
              <a:rPr lang="en-US" dirty="0"/>
              <a:t>hypothesis – multiple trigger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E785C9-18E4-F649-925D-37A6BDDDEEC9}"/>
              </a:ext>
            </a:extLst>
          </p:cNvPr>
          <p:cNvSpPr/>
          <p:nvPr/>
        </p:nvSpPr>
        <p:spPr>
          <a:xfrm>
            <a:off x="5988570" y="4650034"/>
            <a:ext cx="2136099" cy="888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AWS </a:t>
            </a:r>
            <a:r>
              <a:rPr lang="en-US" dirty="0" err="1"/>
              <a:t>Lamda</a:t>
            </a:r>
            <a:r>
              <a:rPr lang="en-US" dirty="0"/>
              <a:t> Function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D65F45F-42C0-9E4B-896D-89610053CD27}"/>
              </a:ext>
            </a:extLst>
          </p:cNvPr>
          <p:cNvCxnSpPr>
            <a:cxnSpLocks/>
            <a:stCxn id="55" idx="1"/>
            <a:endCxn id="11" idx="4"/>
          </p:cNvCxnSpPr>
          <p:nvPr/>
        </p:nvCxnSpPr>
        <p:spPr>
          <a:xfrm rot="10800000">
            <a:off x="5403954" y="3328055"/>
            <a:ext cx="584616" cy="17660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758C02A-E31E-5542-9478-2313F2D33052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rot="5400000">
            <a:off x="6592595" y="4182261"/>
            <a:ext cx="931799" cy="37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DE1A0817-0E86-1D47-90C2-27B5C8170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246" y="233673"/>
            <a:ext cx="2080156" cy="1560117"/>
          </a:xfrm>
          <a:prstGeom prst="rect">
            <a:avLst/>
          </a:prstGeom>
        </p:spPr>
      </p:pic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14FB1D52-8193-F046-9CE4-1171948C9F27}"/>
              </a:ext>
            </a:extLst>
          </p:cNvPr>
          <p:cNvCxnSpPr>
            <a:cxnSpLocks/>
            <a:stCxn id="63" idx="2"/>
            <a:endCxn id="54" idx="0"/>
          </p:cNvCxnSpPr>
          <p:nvPr/>
        </p:nvCxnSpPr>
        <p:spPr>
          <a:xfrm rot="5400000">
            <a:off x="6672376" y="2181782"/>
            <a:ext cx="1061941" cy="2859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ular Callout 67">
            <a:extLst>
              <a:ext uri="{FF2B5EF4-FFF2-40B4-BE49-F238E27FC236}">
                <a16:creationId xmlns:a16="http://schemas.microsoft.com/office/drawing/2014/main" id="{54F75094-98DF-094A-A0F1-7DBC5CCB435B}"/>
              </a:ext>
            </a:extLst>
          </p:cNvPr>
          <p:cNvSpPr/>
          <p:nvPr/>
        </p:nvSpPr>
        <p:spPr>
          <a:xfrm>
            <a:off x="2709048" y="244159"/>
            <a:ext cx="1618871" cy="872063"/>
          </a:xfrm>
          <a:prstGeom prst="wedgeRectCallout">
            <a:avLst>
              <a:gd name="adj1" fmla="val -71124"/>
              <a:gd name="adj2" fmla="val 10203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Gateway Microservice</a:t>
            </a:r>
          </a:p>
        </p:txBody>
      </p:sp>
      <p:sp>
        <p:nvSpPr>
          <p:cNvPr id="69" name="Rectangular Callout 68">
            <a:extLst>
              <a:ext uri="{FF2B5EF4-FFF2-40B4-BE49-F238E27FC236}">
                <a16:creationId xmlns:a16="http://schemas.microsoft.com/office/drawing/2014/main" id="{D6C05C4A-846A-414F-8423-A57391FC996E}"/>
              </a:ext>
            </a:extLst>
          </p:cNvPr>
          <p:cNvSpPr/>
          <p:nvPr/>
        </p:nvSpPr>
        <p:spPr>
          <a:xfrm>
            <a:off x="3499220" y="1730444"/>
            <a:ext cx="2235521" cy="872063"/>
          </a:xfrm>
          <a:prstGeom prst="wedgeRectCallout">
            <a:avLst>
              <a:gd name="adj1" fmla="val 624"/>
              <a:gd name="adj2" fmla="val 8656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DB Microservice</a:t>
            </a:r>
          </a:p>
        </p:txBody>
      </p:sp>
      <p:sp>
        <p:nvSpPr>
          <p:cNvPr id="70" name="Rectangular Callout 69">
            <a:extLst>
              <a:ext uri="{FF2B5EF4-FFF2-40B4-BE49-F238E27FC236}">
                <a16:creationId xmlns:a16="http://schemas.microsoft.com/office/drawing/2014/main" id="{A916AE4A-2C67-274B-B918-C9D9F0572398}"/>
              </a:ext>
            </a:extLst>
          </p:cNvPr>
          <p:cNvSpPr/>
          <p:nvPr/>
        </p:nvSpPr>
        <p:spPr>
          <a:xfrm>
            <a:off x="6555992" y="5831919"/>
            <a:ext cx="2235521" cy="872063"/>
          </a:xfrm>
          <a:prstGeom prst="wedgeRectCallout">
            <a:avLst>
              <a:gd name="adj1" fmla="val -24857"/>
              <a:gd name="adj2" fmla="val -8704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Lambda </a:t>
            </a:r>
            <a:r>
              <a:rPr lang="en-US" dirty="0" err="1">
                <a:solidFill>
                  <a:schemeClr val="tx1"/>
                </a:solidFill>
              </a:rPr>
              <a:t>MicroService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ular Callout 70">
            <a:extLst>
              <a:ext uri="{FF2B5EF4-FFF2-40B4-BE49-F238E27FC236}">
                <a16:creationId xmlns:a16="http://schemas.microsoft.com/office/drawing/2014/main" id="{81658DBA-1923-4545-9A39-5F71A4C41490}"/>
              </a:ext>
            </a:extLst>
          </p:cNvPr>
          <p:cNvSpPr/>
          <p:nvPr/>
        </p:nvSpPr>
        <p:spPr>
          <a:xfrm>
            <a:off x="7556870" y="1793790"/>
            <a:ext cx="1504466" cy="872063"/>
          </a:xfrm>
          <a:prstGeom prst="wedgeRectCallout">
            <a:avLst>
              <a:gd name="adj1" fmla="val -67772"/>
              <a:gd name="adj2" fmla="val 7281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Alexa Skill / Cloud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Microservice</a:t>
            </a:r>
          </a:p>
        </p:txBody>
      </p:sp>
    </p:spTree>
    <p:extLst>
      <p:ext uri="{BB962C8B-B14F-4D97-AF65-F5344CB8AC3E}">
        <p14:creationId xmlns:p14="http://schemas.microsoft.com/office/powerpoint/2010/main" val="134601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FF3FB25-CA81-6342-A340-BD5A5F4AE930}"/>
              </a:ext>
            </a:extLst>
          </p:cNvPr>
          <p:cNvSpPr/>
          <p:nvPr/>
        </p:nvSpPr>
        <p:spPr>
          <a:xfrm>
            <a:off x="6759351" y="2881141"/>
            <a:ext cx="1828801" cy="8625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</a:t>
            </a:r>
          </a:p>
          <a:p>
            <a:pPr algn="ctr"/>
            <a:r>
              <a:rPr lang="en-US" dirty="0"/>
              <a:t>To AI 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E8E42-8622-9947-8BC8-6BAAA8D54A6C}"/>
              </a:ext>
            </a:extLst>
          </p:cNvPr>
          <p:cNvSpPr/>
          <p:nvPr/>
        </p:nvSpPr>
        <p:spPr>
          <a:xfrm>
            <a:off x="632087" y="2657830"/>
            <a:ext cx="1499016" cy="7495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8AF82-73AD-1F46-82E8-E2E18981E5BF}"/>
              </a:ext>
            </a:extLst>
          </p:cNvPr>
          <p:cNvSpPr/>
          <p:nvPr/>
        </p:nvSpPr>
        <p:spPr>
          <a:xfrm>
            <a:off x="632087" y="1270626"/>
            <a:ext cx="1499016" cy="7495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FECD7-F189-0545-9761-20CC45AAC616}"/>
              </a:ext>
            </a:extLst>
          </p:cNvPr>
          <p:cNvSpPr/>
          <p:nvPr/>
        </p:nvSpPr>
        <p:spPr>
          <a:xfrm>
            <a:off x="632087" y="4424172"/>
            <a:ext cx="1499016" cy="7495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  <a:p>
            <a:pPr algn="ctr"/>
            <a:r>
              <a:rPr lang="en-US" dirty="0"/>
              <a:t>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8D456-4DA0-B241-B4DE-52A90A1332FC}"/>
              </a:ext>
            </a:extLst>
          </p:cNvPr>
          <p:cNvSpPr txBox="1"/>
          <p:nvPr/>
        </p:nvSpPr>
        <p:spPr>
          <a:xfrm>
            <a:off x="554636" y="254833"/>
            <a:ext cx="1927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3 – Increase </a:t>
            </a:r>
          </a:p>
          <a:p>
            <a:r>
              <a:rPr lang="en-US" dirty="0"/>
              <a:t>Awareness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1FF3E-76D3-5740-9A49-16556FDD0ED3}"/>
              </a:ext>
            </a:extLst>
          </p:cNvPr>
          <p:cNvSpPr txBox="1"/>
          <p:nvPr/>
        </p:nvSpPr>
        <p:spPr>
          <a:xfrm>
            <a:off x="451885" y="2073026"/>
            <a:ext cx="185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Wearables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1DCF4-F107-9943-B272-04AAA5B7B2C8}"/>
              </a:ext>
            </a:extLst>
          </p:cNvPr>
          <p:cNvSpPr txBox="1"/>
          <p:nvPr/>
        </p:nvSpPr>
        <p:spPr>
          <a:xfrm>
            <a:off x="314793" y="3422329"/>
            <a:ext cx="2297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Fixed Location Sensors</a:t>
            </a:r>
          </a:p>
          <a:p>
            <a:pPr algn="ctr"/>
            <a:r>
              <a:rPr lang="en-US" dirty="0"/>
              <a:t>Mobile Device Sensors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43329-41CF-6B4A-8FBC-08678F032D0F}"/>
              </a:ext>
            </a:extLst>
          </p:cNvPr>
          <p:cNvSpPr txBox="1"/>
          <p:nvPr/>
        </p:nvSpPr>
        <p:spPr>
          <a:xfrm>
            <a:off x="-58088" y="5185588"/>
            <a:ext cx="2879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Mobile Device</a:t>
            </a:r>
          </a:p>
          <a:p>
            <a:pPr algn="ctr"/>
            <a:r>
              <a:rPr lang="en-US" dirty="0"/>
              <a:t>Event planning Calendar Info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1C01C058-4EC8-E246-BBD7-C522522976D3}"/>
              </a:ext>
            </a:extLst>
          </p:cNvPr>
          <p:cNvSpPr/>
          <p:nvPr/>
        </p:nvSpPr>
        <p:spPr>
          <a:xfrm>
            <a:off x="3928172" y="2900464"/>
            <a:ext cx="1543987" cy="90573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69035-4D90-284D-BC92-0D56F6511F81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2693554" y="1717514"/>
            <a:ext cx="883349" cy="1635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59025F-EE20-2A42-AA56-8659ECB0CB7E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>
            <a:off x="2794578" y="3038538"/>
            <a:ext cx="782325" cy="314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BCBAB5-5995-7541-AE56-7803242EBAFC}"/>
              </a:ext>
            </a:extLst>
          </p:cNvPr>
          <p:cNvCxnSpPr>
            <a:cxnSpLocks/>
            <a:stCxn id="28" idx="3"/>
            <a:endCxn id="23" idx="1"/>
          </p:cNvCxnSpPr>
          <p:nvPr/>
        </p:nvCxnSpPr>
        <p:spPr>
          <a:xfrm flipV="1">
            <a:off x="2700505" y="3353332"/>
            <a:ext cx="876398" cy="148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E0D8830-F053-1942-BA61-097858965AA5}"/>
              </a:ext>
            </a:extLst>
          </p:cNvPr>
          <p:cNvSpPr/>
          <p:nvPr/>
        </p:nvSpPr>
        <p:spPr>
          <a:xfrm>
            <a:off x="3576903" y="3195935"/>
            <a:ext cx="764499" cy="314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4FC6D9-B1AE-FA4B-BCE0-07483F8CFEC7}"/>
              </a:ext>
            </a:extLst>
          </p:cNvPr>
          <p:cNvSpPr/>
          <p:nvPr/>
        </p:nvSpPr>
        <p:spPr>
          <a:xfrm>
            <a:off x="1929055" y="1560117"/>
            <a:ext cx="764499" cy="314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14FDF2-0357-3442-A62D-A5CB75B6367E}"/>
              </a:ext>
            </a:extLst>
          </p:cNvPr>
          <p:cNvSpPr/>
          <p:nvPr/>
        </p:nvSpPr>
        <p:spPr>
          <a:xfrm>
            <a:off x="2030079" y="2881141"/>
            <a:ext cx="764499" cy="314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3DF0AB-1B2F-B14E-84B3-AC16E23BD54B}"/>
              </a:ext>
            </a:extLst>
          </p:cNvPr>
          <p:cNvSpPr/>
          <p:nvPr/>
        </p:nvSpPr>
        <p:spPr>
          <a:xfrm>
            <a:off x="1936006" y="4682220"/>
            <a:ext cx="764499" cy="314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3BD97A-DE1A-504F-AE5C-15E540E36679}"/>
              </a:ext>
            </a:extLst>
          </p:cNvPr>
          <p:cNvSpPr txBox="1"/>
          <p:nvPr/>
        </p:nvSpPr>
        <p:spPr>
          <a:xfrm>
            <a:off x="3781471" y="3941441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Collections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0C1CD9C-CA0E-A545-AC0F-6692D1CDD87C}"/>
              </a:ext>
            </a:extLst>
          </p:cNvPr>
          <p:cNvSpPr/>
          <p:nvPr/>
        </p:nvSpPr>
        <p:spPr>
          <a:xfrm>
            <a:off x="4125210" y="4372808"/>
            <a:ext cx="893360" cy="10845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 descr="User">
            <a:extLst>
              <a:ext uri="{FF2B5EF4-FFF2-40B4-BE49-F238E27FC236}">
                <a16:creationId xmlns:a16="http://schemas.microsoft.com/office/drawing/2014/main" id="{D7BCC588-9E53-A04C-BDA3-BA9932770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4170" y="5457389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1D93244-A8EB-8E41-8A0D-95451B53A9C6}"/>
              </a:ext>
            </a:extLst>
          </p:cNvPr>
          <p:cNvSpPr txBox="1"/>
          <p:nvPr/>
        </p:nvSpPr>
        <p:spPr>
          <a:xfrm>
            <a:off x="2875203" y="6240723"/>
            <a:ext cx="337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Analyst creates simple </a:t>
            </a:r>
          </a:p>
          <a:p>
            <a:pPr algn="ctr"/>
            <a:r>
              <a:rPr lang="en-US" dirty="0"/>
              <a:t>hypothesis – Temperature Trigger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E785C9-18E4-F649-925D-37A6BDDDEEC9}"/>
              </a:ext>
            </a:extLst>
          </p:cNvPr>
          <p:cNvSpPr/>
          <p:nvPr/>
        </p:nvSpPr>
        <p:spPr>
          <a:xfrm>
            <a:off x="5988570" y="4650034"/>
            <a:ext cx="2136099" cy="888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AWS </a:t>
            </a:r>
            <a:r>
              <a:rPr lang="en-US" dirty="0" err="1"/>
              <a:t>Lamda</a:t>
            </a:r>
            <a:r>
              <a:rPr lang="en-US" dirty="0"/>
              <a:t> Function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D65F45F-42C0-9E4B-896D-89610053CD27}"/>
              </a:ext>
            </a:extLst>
          </p:cNvPr>
          <p:cNvCxnSpPr>
            <a:cxnSpLocks/>
            <a:stCxn id="55" idx="1"/>
            <a:endCxn id="11" idx="4"/>
          </p:cNvCxnSpPr>
          <p:nvPr/>
        </p:nvCxnSpPr>
        <p:spPr>
          <a:xfrm rot="10800000">
            <a:off x="5472160" y="3353333"/>
            <a:ext cx="516411" cy="17407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758C02A-E31E-5542-9478-2313F2D33052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rot="5400000">
            <a:off x="6911992" y="3888273"/>
            <a:ext cx="906389" cy="6171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ular Callout 67">
            <a:extLst>
              <a:ext uri="{FF2B5EF4-FFF2-40B4-BE49-F238E27FC236}">
                <a16:creationId xmlns:a16="http://schemas.microsoft.com/office/drawing/2014/main" id="{54F75094-98DF-094A-A0F1-7DBC5CCB435B}"/>
              </a:ext>
            </a:extLst>
          </p:cNvPr>
          <p:cNvSpPr/>
          <p:nvPr/>
        </p:nvSpPr>
        <p:spPr>
          <a:xfrm>
            <a:off x="2709048" y="244159"/>
            <a:ext cx="1618871" cy="872063"/>
          </a:xfrm>
          <a:prstGeom prst="wedgeRectCallout">
            <a:avLst>
              <a:gd name="adj1" fmla="val -71124"/>
              <a:gd name="adj2" fmla="val 10203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Gateway Microservice</a:t>
            </a:r>
          </a:p>
        </p:txBody>
      </p:sp>
      <p:sp>
        <p:nvSpPr>
          <p:cNvPr id="69" name="Rectangular Callout 68">
            <a:extLst>
              <a:ext uri="{FF2B5EF4-FFF2-40B4-BE49-F238E27FC236}">
                <a16:creationId xmlns:a16="http://schemas.microsoft.com/office/drawing/2014/main" id="{D6C05C4A-846A-414F-8423-A57391FC996E}"/>
              </a:ext>
            </a:extLst>
          </p:cNvPr>
          <p:cNvSpPr/>
          <p:nvPr/>
        </p:nvSpPr>
        <p:spPr>
          <a:xfrm>
            <a:off x="3499220" y="1730444"/>
            <a:ext cx="2235521" cy="872063"/>
          </a:xfrm>
          <a:prstGeom prst="wedgeRectCallout">
            <a:avLst>
              <a:gd name="adj1" fmla="val 624"/>
              <a:gd name="adj2" fmla="val 8656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DB Microservice</a:t>
            </a:r>
          </a:p>
        </p:txBody>
      </p:sp>
      <p:sp>
        <p:nvSpPr>
          <p:cNvPr id="70" name="Rectangular Callout 69">
            <a:extLst>
              <a:ext uri="{FF2B5EF4-FFF2-40B4-BE49-F238E27FC236}">
                <a16:creationId xmlns:a16="http://schemas.microsoft.com/office/drawing/2014/main" id="{A916AE4A-2C67-274B-B918-C9D9F0572398}"/>
              </a:ext>
            </a:extLst>
          </p:cNvPr>
          <p:cNvSpPr/>
          <p:nvPr/>
        </p:nvSpPr>
        <p:spPr>
          <a:xfrm>
            <a:off x="6555992" y="5831919"/>
            <a:ext cx="2235521" cy="872063"/>
          </a:xfrm>
          <a:prstGeom prst="wedgeRectCallout">
            <a:avLst>
              <a:gd name="adj1" fmla="val -24857"/>
              <a:gd name="adj2" fmla="val -8704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Lambda </a:t>
            </a:r>
            <a:r>
              <a:rPr lang="en-US" dirty="0" err="1">
                <a:solidFill>
                  <a:schemeClr val="tx1"/>
                </a:solidFill>
              </a:rPr>
              <a:t>MicroService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FFEA4E-977E-4E4F-BA5A-728BF9E5DC5A}"/>
              </a:ext>
            </a:extLst>
          </p:cNvPr>
          <p:cNvGrpSpPr/>
          <p:nvPr/>
        </p:nvGrpSpPr>
        <p:grpSpPr>
          <a:xfrm>
            <a:off x="5988570" y="110367"/>
            <a:ext cx="1613070" cy="1620077"/>
            <a:chOff x="6511599" y="254833"/>
            <a:chExt cx="2235521" cy="207020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8B3F490-3F7A-8448-8E7A-51FFC944C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916789" y="653166"/>
              <a:ext cx="533850" cy="5338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8BF2EE-21B2-B843-9BD0-C97F31F7E68D}"/>
                </a:ext>
              </a:extLst>
            </p:cNvPr>
            <p:cNvSpPr txBox="1"/>
            <p:nvPr/>
          </p:nvSpPr>
          <p:spPr>
            <a:xfrm>
              <a:off x="6821453" y="1121121"/>
              <a:ext cx="689131" cy="334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Alexa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5DFB8A-DC61-0B48-A7BD-ABB5C3F628DC}"/>
                </a:ext>
              </a:extLst>
            </p:cNvPr>
            <p:cNvSpPr txBox="1"/>
            <p:nvPr/>
          </p:nvSpPr>
          <p:spPr>
            <a:xfrm>
              <a:off x="7513669" y="1142548"/>
              <a:ext cx="884629" cy="334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Cortana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848AE95-1352-BF4E-8649-A652386C6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3753" y="624165"/>
              <a:ext cx="572009" cy="572009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4236153-37D5-AD49-9199-89F2FDA35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9645" y="1473985"/>
              <a:ext cx="530326" cy="53032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EF90E0-8619-A049-90CF-E5384DADAF5C}"/>
                </a:ext>
              </a:extLst>
            </p:cNvPr>
            <p:cNvSpPr txBox="1"/>
            <p:nvPr/>
          </p:nvSpPr>
          <p:spPr>
            <a:xfrm>
              <a:off x="7336602" y="1955709"/>
              <a:ext cx="502520" cy="334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Siri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93AC5F-FC5F-5D44-9B03-FE250159B65F}"/>
                </a:ext>
              </a:extLst>
            </p:cNvPr>
            <p:cNvSpPr/>
            <p:nvPr/>
          </p:nvSpPr>
          <p:spPr>
            <a:xfrm>
              <a:off x="6511599" y="254833"/>
              <a:ext cx="2235521" cy="20702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C9A2CFD-419F-474D-BF49-421670A2C7CA}"/>
              </a:ext>
            </a:extLst>
          </p:cNvPr>
          <p:cNvCxnSpPr>
            <a:stCxn id="54" idx="0"/>
            <a:endCxn id="16" idx="2"/>
          </p:cNvCxnSpPr>
          <p:nvPr/>
        </p:nvCxnSpPr>
        <p:spPr>
          <a:xfrm rot="16200000" flipV="1">
            <a:off x="6659081" y="1866469"/>
            <a:ext cx="1150697" cy="8786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Monitor">
            <a:extLst>
              <a:ext uri="{FF2B5EF4-FFF2-40B4-BE49-F238E27FC236}">
                <a16:creationId xmlns:a16="http://schemas.microsoft.com/office/drawing/2014/main" id="{78480041-C150-464B-B7A9-038B094341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94010" y="222990"/>
            <a:ext cx="914400" cy="914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2143159-6D1B-454D-A228-1D1B01C74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4839" y="421906"/>
            <a:ext cx="412741" cy="4476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5C8C6C6-8C22-8341-9166-0FC3D2E4D419}"/>
              </a:ext>
            </a:extLst>
          </p:cNvPr>
          <p:cNvSpPr txBox="1"/>
          <p:nvPr/>
        </p:nvSpPr>
        <p:spPr>
          <a:xfrm>
            <a:off x="6205947" y="131722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Home/Mobile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47E634-75E8-5E40-9761-4CD00E22645D}"/>
              </a:ext>
            </a:extLst>
          </p:cNvPr>
          <p:cNvSpPr txBox="1"/>
          <p:nvPr/>
        </p:nvSpPr>
        <p:spPr>
          <a:xfrm>
            <a:off x="7894010" y="20426"/>
            <a:ext cx="954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Biz System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0FC7CDC-90E7-6D4F-B1FA-B65A09F687AF}"/>
              </a:ext>
            </a:extLst>
          </p:cNvPr>
          <p:cNvCxnSpPr>
            <a:cxnSpLocks/>
            <a:stCxn id="54" idx="0"/>
            <a:endCxn id="22" idx="2"/>
          </p:cNvCxnSpPr>
          <p:nvPr/>
        </p:nvCxnSpPr>
        <p:spPr>
          <a:xfrm rot="5400000" flipH="1" flipV="1">
            <a:off x="7140606" y="1670537"/>
            <a:ext cx="1743751" cy="677458"/>
          </a:xfrm>
          <a:prstGeom prst="bentConnector3">
            <a:avLst>
              <a:gd name="adj1" fmla="val 33667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0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FD0335B-3CFD-5649-99C5-0D510D9759D7}"/>
              </a:ext>
            </a:extLst>
          </p:cNvPr>
          <p:cNvGrpSpPr/>
          <p:nvPr/>
        </p:nvGrpSpPr>
        <p:grpSpPr>
          <a:xfrm>
            <a:off x="66840" y="2132959"/>
            <a:ext cx="3211873" cy="2175361"/>
            <a:chOff x="66840" y="2132959"/>
            <a:chExt cx="3211873" cy="2175361"/>
          </a:xfrm>
        </p:grpSpPr>
        <p:sp>
          <p:nvSpPr>
            <p:cNvPr id="2" name="Block Arc 1">
              <a:extLst>
                <a:ext uri="{FF2B5EF4-FFF2-40B4-BE49-F238E27FC236}">
                  <a16:creationId xmlns:a16="http://schemas.microsoft.com/office/drawing/2014/main" id="{64CDD3A2-9BA9-6446-A7B6-398CFBB55C38}"/>
                </a:ext>
              </a:extLst>
            </p:cNvPr>
            <p:cNvSpPr/>
            <p:nvPr/>
          </p:nvSpPr>
          <p:spPr>
            <a:xfrm flipV="1">
              <a:off x="66840" y="2132959"/>
              <a:ext cx="3041217" cy="2175361"/>
            </a:xfrm>
            <a:prstGeom prst="blockArc">
              <a:avLst>
                <a:gd name="adj1" fmla="val 1432938"/>
                <a:gd name="adj2" fmla="val 7484"/>
                <a:gd name="adj3" fmla="val 1858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0684423C-EA77-5D4F-91EA-B07FDC2B9B77}"/>
                </a:ext>
              </a:extLst>
            </p:cNvPr>
            <p:cNvSpPr/>
            <p:nvPr/>
          </p:nvSpPr>
          <p:spPr>
            <a:xfrm>
              <a:off x="2547385" y="2685475"/>
              <a:ext cx="731328" cy="66785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FF3FB25-CA81-6342-A340-BD5A5F4AE930}"/>
              </a:ext>
            </a:extLst>
          </p:cNvPr>
          <p:cNvSpPr/>
          <p:nvPr/>
        </p:nvSpPr>
        <p:spPr>
          <a:xfrm>
            <a:off x="6759351" y="2881141"/>
            <a:ext cx="1828801" cy="8625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</a:t>
            </a:r>
          </a:p>
          <a:p>
            <a:pPr algn="ctr"/>
            <a:r>
              <a:rPr lang="en-US" dirty="0"/>
              <a:t>To AI 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E8E42-8622-9947-8BC8-6BAAA8D54A6C}"/>
              </a:ext>
            </a:extLst>
          </p:cNvPr>
          <p:cNvSpPr/>
          <p:nvPr/>
        </p:nvSpPr>
        <p:spPr>
          <a:xfrm>
            <a:off x="632087" y="2657830"/>
            <a:ext cx="1499016" cy="7495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8AF82-73AD-1F46-82E8-E2E18981E5BF}"/>
              </a:ext>
            </a:extLst>
          </p:cNvPr>
          <p:cNvSpPr/>
          <p:nvPr/>
        </p:nvSpPr>
        <p:spPr>
          <a:xfrm>
            <a:off x="632087" y="1270626"/>
            <a:ext cx="1499016" cy="7495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FECD7-F189-0545-9761-20CC45AAC616}"/>
              </a:ext>
            </a:extLst>
          </p:cNvPr>
          <p:cNvSpPr/>
          <p:nvPr/>
        </p:nvSpPr>
        <p:spPr>
          <a:xfrm>
            <a:off x="632087" y="4424172"/>
            <a:ext cx="1499016" cy="7495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  <a:p>
            <a:pPr algn="ctr"/>
            <a:r>
              <a:rPr lang="en-US" dirty="0"/>
              <a:t>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8D456-4DA0-B241-B4DE-52A90A1332FC}"/>
              </a:ext>
            </a:extLst>
          </p:cNvPr>
          <p:cNvSpPr txBox="1"/>
          <p:nvPr/>
        </p:nvSpPr>
        <p:spPr>
          <a:xfrm>
            <a:off x="356952" y="237240"/>
            <a:ext cx="17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4 – Better </a:t>
            </a:r>
          </a:p>
          <a:p>
            <a:r>
              <a:rPr lang="en-US" dirty="0"/>
              <a:t>Data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1FF3E-76D3-5740-9A49-16556FDD0ED3}"/>
              </a:ext>
            </a:extLst>
          </p:cNvPr>
          <p:cNvSpPr txBox="1"/>
          <p:nvPr/>
        </p:nvSpPr>
        <p:spPr>
          <a:xfrm>
            <a:off x="451885" y="2073026"/>
            <a:ext cx="185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Wearables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1DCF4-F107-9943-B272-04AAA5B7B2C8}"/>
              </a:ext>
            </a:extLst>
          </p:cNvPr>
          <p:cNvSpPr txBox="1"/>
          <p:nvPr/>
        </p:nvSpPr>
        <p:spPr>
          <a:xfrm>
            <a:off x="314793" y="3422329"/>
            <a:ext cx="2297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Fixed Location Sensors</a:t>
            </a:r>
          </a:p>
          <a:p>
            <a:pPr algn="ctr"/>
            <a:r>
              <a:rPr lang="en-US" dirty="0"/>
              <a:t>Mobile Device Sensors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43329-41CF-6B4A-8FBC-08678F032D0F}"/>
              </a:ext>
            </a:extLst>
          </p:cNvPr>
          <p:cNvSpPr txBox="1"/>
          <p:nvPr/>
        </p:nvSpPr>
        <p:spPr>
          <a:xfrm>
            <a:off x="-58088" y="5185588"/>
            <a:ext cx="2879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Mobile Device</a:t>
            </a:r>
          </a:p>
          <a:p>
            <a:pPr algn="ctr"/>
            <a:r>
              <a:rPr lang="en-US" dirty="0"/>
              <a:t>Event planning Calendar Info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1C01C058-4EC8-E246-BBD7-C522522976D3}"/>
              </a:ext>
            </a:extLst>
          </p:cNvPr>
          <p:cNvSpPr/>
          <p:nvPr/>
        </p:nvSpPr>
        <p:spPr>
          <a:xfrm>
            <a:off x="3928172" y="2900464"/>
            <a:ext cx="1543987" cy="90573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69035-4D90-284D-BC92-0D56F6511F81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2693554" y="1717514"/>
            <a:ext cx="883349" cy="1635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59025F-EE20-2A42-AA56-8659ECB0CB7E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>
            <a:off x="2794578" y="3038538"/>
            <a:ext cx="782325" cy="314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BCBAB5-5995-7541-AE56-7803242EBAFC}"/>
              </a:ext>
            </a:extLst>
          </p:cNvPr>
          <p:cNvCxnSpPr>
            <a:cxnSpLocks/>
            <a:stCxn id="28" idx="3"/>
            <a:endCxn id="23" idx="1"/>
          </p:cNvCxnSpPr>
          <p:nvPr/>
        </p:nvCxnSpPr>
        <p:spPr>
          <a:xfrm flipV="1">
            <a:off x="2700505" y="3353332"/>
            <a:ext cx="876398" cy="148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E0D8830-F053-1942-BA61-097858965AA5}"/>
              </a:ext>
            </a:extLst>
          </p:cNvPr>
          <p:cNvSpPr/>
          <p:nvPr/>
        </p:nvSpPr>
        <p:spPr>
          <a:xfrm>
            <a:off x="3576903" y="3195935"/>
            <a:ext cx="764499" cy="314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4FC6D9-B1AE-FA4B-BCE0-07483F8CFEC7}"/>
              </a:ext>
            </a:extLst>
          </p:cNvPr>
          <p:cNvSpPr/>
          <p:nvPr/>
        </p:nvSpPr>
        <p:spPr>
          <a:xfrm>
            <a:off x="1929055" y="1560117"/>
            <a:ext cx="764499" cy="314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14FDF2-0357-3442-A62D-A5CB75B6367E}"/>
              </a:ext>
            </a:extLst>
          </p:cNvPr>
          <p:cNvSpPr/>
          <p:nvPr/>
        </p:nvSpPr>
        <p:spPr>
          <a:xfrm>
            <a:off x="2030079" y="2881141"/>
            <a:ext cx="764499" cy="314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3DF0AB-1B2F-B14E-84B3-AC16E23BD54B}"/>
              </a:ext>
            </a:extLst>
          </p:cNvPr>
          <p:cNvSpPr/>
          <p:nvPr/>
        </p:nvSpPr>
        <p:spPr>
          <a:xfrm>
            <a:off x="1936006" y="4682220"/>
            <a:ext cx="764499" cy="314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3BD97A-DE1A-504F-AE5C-15E540E36679}"/>
              </a:ext>
            </a:extLst>
          </p:cNvPr>
          <p:cNvSpPr txBox="1"/>
          <p:nvPr/>
        </p:nvSpPr>
        <p:spPr>
          <a:xfrm>
            <a:off x="3781471" y="3941441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Collections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0C1CD9C-CA0E-A545-AC0F-6692D1CDD87C}"/>
              </a:ext>
            </a:extLst>
          </p:cNvPr>
          <p:cNvSpPr/>
          <p:nvPr/>
        </p:nvSpPr>
        <p:spPr>
          <a:xfrm>
            <a:off x="4125210" y="4372808"/>
            <a:ext cx="893360" cy="10845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 descr="User">
            <a:extLst>
              <a:ext uri="{FF2B5EF4-FFF2-40B4-BE49-F238E27FC236}">
                <a16:creationId xmlns:a16="http://schemas.microsoft.com/office/drawing/2014/main" id="{D7BCC588-9E53-A04C-BDA3-BA9932770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4170" y="5457389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1D93244-A8EB-8E41-8A0D-95451B53A9C6}"/>
              </a:ext>
            </a:extLst>
          </p:cNvPr>
          <p:cNvSpPr txBox="1"/>
          <p:nvPr/>
        </p:nvSpPr>
        <p:spPr>
          <a:xfrm>
            <a:off x="2875203" y="6240723"/>
            <a:ext cx="337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Analyst creates simple </a:t>
            </a:r>
          </a:p>
          <a:p>
            <a:pPr algn="ctr"/>
            <a:r>
              <a:rPr lang="en-US" dirty="0"/>
              <a:t>hypothesis – Temperature Trigger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E785C9-18E4-F649-925D-37A6BDDDEEC9}"/>
              </a:ext>
            </a:extLst>
          </p:cNvPr>
          <p:cNvSpPr/>
          <p:nvPr/>
        </p:nvSpPr>
        <p:spPr>
          <a:xfrm>
            <a:off x="5988570" y="4650034"/>
            <a:ext cx="2136099" cy="888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AWS </a:t>
            </a:r>
            <a:r>
              <a:rPr lang="en-US" dirty="0" err="1"/>
              <a:t>Lamda</a:t>
            </a:r>
            <a:r>
              <a:rPr lang="en-US" dirty="0"/>
              <a:t> Function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D65F45F-42C0-9E4B-896D-89610053CD27}"/>
              </a:ext>
            </a:extLst>
          </p:cNvPr>
          <p:cNvCxnSpPr>
            <a:cxnSpLocks/>
            <a:stCxn id="55" idx="1"/>
            <a:endCxn id="11" idx="4"/>
          </p:cNvCxnSpPr>
          <p:nvPr/>
        </p:nvCxnSpPr>
        <p:spPr>
          <a:xfrm rot="10800000">
            <a:off x="5472160" y="3353333"/>
            <a:ext cx="516411" cy="17407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758C02A-E31E-5542-9478-2313F2D33052}"/>
              </a:ext>
            </a:extLst>
          </p:cNvPr>
          <p:cNvCxnSpPr>
            <a:cxnSpLocks/>
          </p:cNvCxnSpPr>
          <p:nvPr/>
        </p:nvCxnSpPr>
        <p:spPr>
          <a:xfrm rot="5400000">
            <a:off x="6881807" y="3900008"/>
            <a:ext cx="906389" cy="6171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ular Callout 67">
            <a:extLst>
              <a:ext uri="{FF2B5EF4-FFF2-40B4-BE49-F238E27FC236}">
                <a16:creationId xmlns:a16="http://schemas.microsoft.com/office/drawing/2014/main" id="{54F75094-98DF-094A-A0F1-7DBC5CCB435B}"/>
              </a:ext>
            </a:extLst>
          </p:cNvPr>
          <p:cNvSpPr/>
          <p:nvPr/>
        </p:nvSpPr>
        <p:spPr>
          <a:xfrm>
            <a:off x="2709048" y="244159"/>
            <a:ext cx="1618871" cy="872063"/>
          </a:xfrm>
          <a:prstGeom prst="wedgeRectCallout">
            <a:avLst>
              <a:gd name="adj1" fmla="val -71124"/>
              <a:gd name="adj2" fmla="val 10203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Gateway Microservice</a:t>
            </a:r>
          </a:p>
        </p:txBody>
      </p:sp>
      <p:sp>
        <p:nvSpPr>
          <p:cNvPr id="69" name="Rectangular Callout 68">
            <a:extLst>
              <a:ext uri="{FF2B5EF4-FFF2-40B4-BE49-F238E27FC236}">
                <a16:creationId xmlns:a16="http://schemas.microsoft.com/office/drawing/2014/main" id="{D6C05C4A-846A-414F-8423-A57391FC996E}"/>
              </a:ext>
            </a:extLst>
          </p:cNvPr>
          <p:cNvSpPr/>
          <p:nvPr/>
        </p:nvSpPr>
        <p:spPr>
          <a:xfrm>
            <a:off x="3499220" y="1730444"/>
            <a:ext cx="2235521" cy="872063"/>
          </a:xfrm>
          <a:prstGeom prst="wedgeRectCallout">
            <a:avLst>
              <a:gd name="adj1" fmla="val 624"/>
              <a:gd name="adj2" fmla="val 8656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DB Microservice</a:t>
            </a:r>
          </a:p>
        </p:txBody>
      </p:sp>
      <p:sp>
        <p:nvSpPr>
          <p:cNvPr id="70" name="Rectangular Callout 69">
            <a:extLst>
              <a:ext uri="{FF2B5EF4-FFF2-40B4-BE49-F238E27FC236}">
                <a16:creationId xmlns:a16="http://schemas.microsoft.com/office/drawing/2014/main" id="{A916AE4A-2C67-274B-B918-C9D9F0572398}"/>
              </a:ext>
            </a:extLst>
          </p:cNvPr>
          <p:cNvSpPr/>
          <p:nvPr/>
        </p:nvSpPr>
        <p:spPr>
          <a:xfrm>
            <a:off x="6555992" y="5831919"/>
            <a:ext cx="2235521" cy="872063"/>
          </a:xfrm>
          <a:prstGeom prst="wedgeRectCallout">
            <a:avLst>
              <a:gd name="adj1" fmla="val -24857"/>
              <a:gd name="adj2" fmla="val -8704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Lambda </a:t>
            </a:r>
            <a:r>
              <a:rPr lang="en-US" dirty="0" err="1">
                <a:solidFill>
                  <a:schemeClr val="tx1"/>
                </a:solidFill>
              </a:rPr>
              <a:t>MicroService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FFEA4E-977E-4E4F-BA5A-728BF9E5DC5A}"/>
              </a:ext>
            </a:extLst>
          </p:cNvPr>
          <p:cNvGrpSpPr/>
          <p:nvPr/>
        </p:nvGrpSpPr>
        <p:grpSpPr>
          <a:xfrm>
            <a:off x="5988570" y="110367"/>
            <a:ext cx="1613070" cy="1620077"/>
            <a:chOff x="6511599" y="254833"/>
            <a:chExt cx="2235521" cy="207020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8B3F490-3F7A-8448-8E7A-51FFC944C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916789" y="653166"/>
              <a:ext cx="533850" cy="5338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8BF2EE-21B2-B843-9BD0-C97F31F7E68D}"/>
                </a:ext>
              </a:extLst>
            </p:cNvPr>
            <p:cNvSpPr txBox="1"/>
            <p:nvPr/>
          </p:nvSpPr>
          <p:spPr>
            <a:xfrm>
              <a:off x="6821453" y="1121121"/>
              <a:ext cx="689131" cy="334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Alexa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5DFB8A-DC61-0B48-A7BD-ABB5C3F628DC}"/>
                </a:ext>
              </a:extLst>
            </p:cNvPr>
            <p:cNvSpPr txBox="1"/>
            <p:nvPr/>
          </p:nvSpPr>
          <p:spPr>
            <a:xfrm>
              <a:off x="7513669" y="1142548"/>
              <a:ext cx="884629" cy="334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Cortana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848AE95-1352-BF4E-8649-A652386C6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3753" y="624165"/>
              <a:ext cx="572009" cy="572009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4236153-37D5-AD49-9199-89F2FDA35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9645" y="1473985"/>
              <a:ext cx="530326" cy="53032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EF90E0-8619-A049-90CF-E5384DADAF5C}"/>
                </a:ext>
              </a:extLst>
            </p:cNvPr>
            <p:cNvSpPr txBox="1"/>
            <p:nvPr/>
          </p:nvSpPr>
          <p:spPr>
            <a:xfrm>
              <a:off x="7336602" y="1955709"/>
              <a:ext cx="502520" cy="334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Siri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93AC5F-FC5F-5D44-9B03-FE250159B65F}"/>
                </a:ext>
              </a:extLst>
            </p:cNvPr>
            <p:cNvSpPr/>
            <p:nvPr/>
          </p:nvSpPr>
          <p:spPr>
            <a:xfrm>
              <a:off x="6511599" y="254833"/>
              <a:ext cx="2235521" cy="20702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C9A2CFD-419F-474D-BF49-421670A2C7CA}"/>
              </a:ext>
            </a:extLst>
          </p:cNvPr>
          <p:cNvCxnSpPr>
            <a:stCxn id="54" idx="0"/>
            <a:endCxn id="16" idx="2"/>
          </p:cNvCxnSpPr>
          <p:nvPr/>
        </p:nvCxnSpPr>
        <p:spPr>
          <a:xfrm rot="16200000" flipV="1">
            <a:off x="6659081" y="1866469"/>
            <a:ext cx="1150697" cy="8786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Monitor">
            <a:extLst>
              <a:ext uri="{FF2B5EF4-FFF2-40B4-BE49-F238E27FC236}">
                <a16:creationId xmlns:a16="http://schemas.microsoft.com/office/drawing/2014/main" id="{78480041-C150-464B-B7A9-038B094341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94010" y="222990"/>
            <a:ext cx="914400" cy="914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2143159-6D1B-454D-A228-1D1B01C74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4839" y="421906"/>
            <a:ext cx="412741" cy="4476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5C8C6C6-8C22-8341-9166-0FC3D2E4D419}"/>
              </a:ext>
            </a:extLst>
          </p:cNvPr>
          <p:cNvSpPr txBox="1"/>
          <p:nvPr/>
        </p:nvSpPr>
        <p:spPr>
          <a:xfrm>
            <a:off x="6205947" y="131722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Home/Mobile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47E634-75E8-5E40-9761-4CD00E22645D}"/>
              </a:ext>
            </a:extLst>
          </p:cNvPr>
          <p:cNvSpPr txBox="1"/>
          <p:nvPr/>
        </p:nvSpPr>
        <p:spPr>
          <a:xfrm>
            <a:off x="7894010" y="20426"/>
            <a:ext cx="954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Biz System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0FC7CDC-90E7-6D4F-B1FA-B65A09F687AF}"/>
              </a:ext>
            </a:extLst>
          </p:cNvPr>
          <p:cNvCxnSpPr>
            <a:cxnSpLocks/>
            <a:stCxn id="54" idx="0"/>
            <a:endCxn id="22" idx="2"/>
          </p:cNvCxnSpPr>
          <p:nvPr/>
        </p:nvCxnSpPr>
        <p:spPr>
          <a:xfrm rot="5400000" flipH="1" flipV="1">
            <a:off x="7140606" y="1670537"/>
            <a:ext cx="1743751" cy="677458"/>
          </a:xfrm>
          <a:prstGeom prst="bentConnector3">
            <a:avLst>
              <a:gd name="adj1" fmla="val 33667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91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E715C4D7-F815-D44F-80C7-4ECB9BD9415F}"/>
              </a:ext>
            </a:extLst>
          </p:cNvPr>
          <p:cNvGrpSpPr/>
          <p:nvPr/>
        </p:nvGrpSpPr>
        <p:grpSpPr>
          <a:xfrm>
            <a:off x="2938734" y="4596378"/>
            <a:ext cx="3211873" cy="2175361"/>
            <a:chOff x="66840" y="2132959"/>
            <a:chExt cx="3211873" cy="2175361"/>
          </a:xfrm>
        </p:grpSpPr>
        <p:sp>
          <p:nvSpPr>
            <p:cNvPr id="46" name="Block Arc 45">
              <a:extLst>
                <a:ext uri="{FF2B5EF4-FFF2-40B4-BE49-F238E27FC236}">
                  <a16:creationId xmlns:a16="http://schemas.microsoft.com/office/drawing/2014/main" id="{5353CA11-2B5C-E745-B798-18F4677AF774}"/>
                </a:ext>
              </a:extLst>
            </p:cNvPr>
            <p:cNvSpPr/>
            <p:nvPr/>
          </p:nvSpPr>
          <p:spPr>
            <a:xfrm flipV="1">
              <a:off x="66840" y="2132959"/>
              <a:ext cx="3041217" cy="2175361"/>
            </a:xfrm>
            <a:prstGeom prst="blockArc">
              <a:avLst>
                <a:gd name="adj1" fmla="val 1432938"/>
                <a:gd name="adj2" fmla="val 7484"/>
                <a:gd name="adj3" fmla="val 1858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44D24826-04B3-5445-8AB2-CA68BC212EE3}"/>
                </a:ext>
              </a:extLst>
            </p:cNvPr>
            <p:cNvSpPr/>
            <p:nvPr/>
          </p:nvSpPr>
          <p:spPr>
            <a:xfrm>
              <a:off x="2547385" y="2685475"/>
              <a:ext cx="731328" cy="66785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D0335B-3CFD-5649-99C5-0D510D9759D7}"/>
              </a:ext>
            </a:extLst>
          </p:cNvPr>
          <p:cNvGrpSpPr/>
          <p:nvPr/>
        </p:nvGrpSpPr>
        <p:grpSpPr>
          <a:xfrm>
            <a:off x="126801" y="2154120"/>
            <a:ext cx="3211873" cy="2175361"/>
            <a:chOff x="66840" y="2132959"/>
            <a:chExt cx="3211873" cy="2175361"/>
          </a:xfrm>
        </p:grpSpPr>
        <p:sp>
          <p:nvSpPr>
            <p:cNvPr id="2" name="Block Arc 1">
              <a:extLst>
                <a:ext uri="{FF2B5EF4-FFF2-40B4-BE49-F238E27FC236}">
                  <a16:creationId xmlns:a16="http://schemas.microsoft.com/office/drawing/2014/main" id="{64CDD3A2-9BA9-6446-A7B6-398CFBB55C38}"/>
                </a:ext>
              </a:extLst>
            </p:cNvPr>
            <p:cNvSpPr/>
            <p:nvPr/>
          </p:nvSpPr>
          <p:spPr>
            <a:xfrm flipV="1">
              <a:off x="66840" y="2132959"/>
              <a:ext cx="3041217" cy="2175361"/>
            </a:xfrm>
            <a:prstGeom prst="blockArc">
              <a:avLst>
                <a:gd name="adj1" fmla="val 1432938"/>
                <a:gd name="adj2" fmla="val 7484"/>
                <a:gd name="adj3" fmla="val 1858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0684423C-EA77-5D4F-91EA-B07FDC2B9B77}"/>
                </a:ext>
              </a:extLst>
            </p:cNvPr>
            <p:cNvSpPr/>
            <p:nvPr/>
          </p:nvSpPr>
          <p:spPr>
            <a:xfrm>
              <a:off x="2547385" y="2685475"/>
              <a:ext cx="731328" cy="667856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FF3FB25-CA81-6342-A340-BD5A5F4AE930}"/>
              </a:ext>
            </a:extLst>
          </p:cNvPr>
          <p:cNvSpPr/>
          <p:nvPr/>
        </p:nvSpPr>
        <p:spPr>
          <a:xfrm>
            <a:off x="6759351" y="2881141"/>
            <a:ext cx="1828801" cy="8625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</a:t>
            </a:r>
          </a:p>
          <a:p>
            <a:pPr algn="ctr"/>
            <a:r>
              <a:rPr lang="en-US" dirty="0"/>
              <a:t>To AI 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E8E42-8622-9947-8BC8-6BAAA8D54A6C}"/>
              </a:ext>
            </a:extLst>
          </p:cNvPr>
          <p:cNvSpPr/>
          <p:nvPr/>
        </p:nvSpPr>
        <p:spPr>
          <a:xfrm>
            <a:off x="632087" y="2657830"/>
            <a:ext cx="1499016" cy="7495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8AF82-73AD-1F46-82E8-E2E18981E5BF}"/>
              </a:ext>
            </a:extLst>
          </p:cNvPr>
          <p:cNvSpPr/>
          <p:nvPr/>
        </p:nvSpPr>
        <p:spPr>
          <a:xfrm>
            <a:off x="632087" y="1270626"/>
            <a:ext cx="1499016" cy="7495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FECD7-F189-0545-9761-20CC45AAC616}"/>
              </a:ext>
            </a:extLst>
          </p:cNvPr>
          <p:cNvSpPr/>
          <p:nvPr/>
        </p:nvSpPr>
        <p:spPr>
          <a:xfrm>
            <a:off x="632087" y="4424172"/>
            <a:ext cx="1499016" cy="7495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  <a:p>
            <a:pPr algn="ctr"/>
            <a:r>
              <a:rPr lang="en-US" dirty="0"/>
              <a:t>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8D456-4DA0-B241-B4DE-52A90A1332FC}"/>
              </a:ext>
            </a:extLst>
          </p:cNvPr>
          <p:cNvSpPr txBox="1"/>
          <p:nvPr/>
        </p:nvSpPr>
        <p:spPr>
          <a:xfrm>
            <a:off x="356952" y="237240"/>
            <a:ext cx="17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5 – Better </a:t>
            </a:r>
          </a:p>
          <a:p>
            <a:r>
              <a:rPr lang="en-US" dirty="0"/>
              <a:t>Analytics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1FF3E-76D3-5740-9A49-16556FDD0ED3}"/>
              </a:ext>
            </a:extLst>
          </p:cNvPr>
          <p:cNvSpPr txBox="1"/>
          <p:nvPr/>
        </p:nvSpPr>
        <p:spPr>
          <a:xfrm>
            <a:off x="451885" y="2073026"/>
            <a:ext cx="185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Wearables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1DCF4-F107-9943-B272-04AAA5B7B2C8}"/>
              </a:ext>
            </a:extLst>
          </p:cNvPr>
          <p:cNvSpPr txBox="1"/>
          <p:nvPr/>
        </p:nvSpPr>
        <p:spPr>
          <a:xfrm>
            <a:off x="314793" y="3422329"/>
            <a:ext cx="2297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Fixed Location Sensors</a:t>
            </a:r>
          </a:p>
          <a:p>
            <a:pPr algn="ctr"/>
            <a:r>
              <a:rPr lang="en-US" dirty="0"/>
              <a:t>Mobile Device Sensors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43329-41CF-6B4A-8FBC-08678F032D0F}"/>
              </a:ext>
            </a:extLst>
          </p:cNvPr>
          <p:cNvSpPr txBox="1"/>
          <p:nvPr/>
        </p:nvSpPr>
        <p:spPr>
          <a:xfrm>
            <a:off x="-58088" y="5185588"/>
            <a:ext cx="2879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Mobile Device</a:t>
            </a:r>
          </a:p>
          <a:p>
            <a:pPr algn="ctr"/>
            <a:r>
              <a:rPr lang="en-US" dirty="0"/>
              <a:t>Event planning Calendar Info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1C01C058-4EC8-E246-BBD7-C522522976D3}"/>
              </a:ext>
            </a:extLst>
          </p:cNvPr>
          <p:cNvSpPr/>
          <p:nvPr/>
        </p:nvSpPr>
        <p:spPr>
          <a:xfrm>
            <a:off x="3928172" y="2900464"/>
            <a:ext cx="1543987" cy="90573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69035-4D90-284D-BC92-0D56F6511F81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2693554" y="1717514"/>
            <a:ext cx="883349" cy="1635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59025F-EE20-2A42-AA56-8659ECB0CB7E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>
            <a:off x="2794578" y="3038538"/>
            <a:ext cx="782325" cy="314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BCBAB5-5995-7541-AE56-7803242EBAFC}"/>
              </a:ext>
            </a:extLst>
          </p:cNvPr>
          <p:cNvCxnSpPr>
            <a:cxnSpLocks/>
            <a:stCxn id="28" idx="3"/>
            <a:endCxn id="23" idx="1"/>
          </p:cNvCxnSpPr>
          <p:nvPr/>
        </p:nvCxnSpPr>
        <p:spPr>
          <a:xfrm flipV="1">
            <a:off x="2700505" y="3353332"/>
            <a:ext cx="876398" cy="148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E0D8830-F053-1942-BA61-097858965AA5}"/>
              </a:ext>
            </a:extLst>
          </p:cNvPr>
          <p:cNvSpPr/>
          <p:nvPr/>
        </p:nvSpPr>
        <p:spPr>
          <a:xfrm>
            <a:off x="3576903" y="3195935"/>
            <a:ext cx="764499" cy="314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4FC6D9-B1AE-FA4B-BCE0-07483F8CFEC7}"/>
              </a:ext>
            </a:extLst>
          </p:cNvPr>
          <p:cNvSpPr/>
          <p:nvPr/>
        </p:nvSpPr>
        <p:spPr>
          <a:xfrm>
            <a:off x="1929055" y="1560117"/>
            <a:ext cx="764499" cy="314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14FDF2-0357-3442-A62D-A5CB75B6367E}"/>
              </a:ext>
            </a:extLst>
          </p:cNvPr>
          <p:cNvSpPr/>
          <p:nvPr/>
        </p:nvSpPr>
        <p:spPr>
          <a:xfrm>
            <a:off x="2030079" y="2881141"/>
            <a:ext cx="764499" cy="314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3DF0AB-1B2F-B14E-84B3-AC16E23BD54B}"/>
              </a:ext>
            </a:extLst>
          </p:cNvPr>
          <p:cNvSpPr/>
          <p:nvPr/>
        </p:nvSpPr>
        <p:spPr>
          <a:xfrm>
            <a:off x="1936006" y="4682220"/>
            <a:ext cx="764499" cy="314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3BD97A-DE1A-504F-AE5C-15E540E36679}"/>
              </a:ext>
            </a:extLst>
          </p:cNvPr>
          <p:cNvSpPr txBox="1"/>
          <p:nvPr/>
        </p:nvSpPr>
        <p:spPr>
          <a:xfrm>
            <a:off x="3781471" y="3941441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Collections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0C1CD9C-CA0E-A545-AC0F-6692D1CDD87C}"/>
              </a:ext>
            </a:extLst>
          </p:cNvPr>
          <p:cNvSpPr/>
          <p:nvPr/>
        </p:nvSpPr>
        <p:spPr>
          <a:xfrm>
            <a:off x="4125210" y="4372808"/>
            <a:ext cx="893360" cy="10845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 descr="User">
            <a:extLst>
              <a:ext uri="{FF2B5EF4-FFF2-40B4-BE49-F238E27FC236}">
                <a16:creationId xmlns:a16="http://schemas.microsoft.com/office/drawing/2014/main" id="{D7BCC588-9E53-A04C-BDA3-BA9932770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4170" y="5457389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1D93244-A8EB-8E41-8A0D-95451B53A9C6}"/>
              </a:ext>
            </a:extLst>
          </p:cNvPr>
          <p:cNvSpPr txBox="1"/>
          <p:nvPr/>
        </p:nvSpPr>
        <p:spPr>
          <a:xfrm>
            <a:off x="2875203" y="6240723"/>
            <a:ext cx="337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Analyst creates simple </a:t>
            </a:r>
          </a:p>
          <a:p>
            <a:pPr algn="ctr"/>
            <a:r>
              <a:rPr lang="en-US" dirty="0"/>
              <a:t>hypothesis – Temperature Trigger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E785C9-18E4-F649-925D-37A6BDDDEEC9}"/>
              </a:ext>
            </a:extLst>
          </p:cNvPr>
          <p:cNvSpPr/>
          <p:nvPr/>
        </p:nvSpPr>
        <p:spPr>
          <a:xfrm>
            <a:off x="5988570" y="4650034"/>
            <a:ext cx="2136099" cy="888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AWS </a:t>
            </a:r>
            <a:r>
              <a:rPr lang="en-US" dirty="0" err="1"/>
              <a:t>Lamda</a:t>
            </a:r>
            <a:r>
              <a:rPr lang="en-US" dirty="0"/>
              <a:t> Function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D65F45F-42C0-9E4B-896D-89610053CD27}"/>
              </a:ext>
            </a:extLst>
          </p:cNvPr>
          <p:cNvCxnSpPr>
            <a:cxnSpLocks/>
            <a:stCxn id="55" idx="1"/>
            <a:endCxn id="11" idx="4"/>
          </p:cNvCxnSpPr>
          <p:nvPr/>
        </p:nvCxnSpPr>
        <p:spPr>
          <a:xfrm rot="10800000">
            <a:off x="5472160" y="3353333"/>
            <a:ext cx="516411" cy="17407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758C02A-E31E-5542-9478-2313F2D33052}"/>
              </a:ext>
            </a:extLst>
          </p:cNvPr>
          <p:cNvCxnSpPr>
            <a:cxnSpLocks/>
          </p:cNvCxnSpPr>
          <p:nvPr/>
        </p:nvCxnSpPr>
        <p:spPr>
          <a:xfrm rot="5400000">
            <a:off x="6881807" y="3900008"/>
            <a:ext cx="906389" cy="6171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ular Callout 67">
            <a:extLst>
              <a:ext uri="{FF2B5EF4-FFF2-40B4-BE49-F238E27FC236}">
                <a16:creationId xmlns:a16="http://schemas.microsoft.com/office/drawing/2014/main" id="{54F75094-98DF-094A-A0F1-7DBC5CCB435B}"/>
              </a:ext>
            </a:extLst>
          </p:cNvPr>
          <p:cNvSpPr/>
          <p:nvPr/>
        </p:nvSpPr>
        <p:spPr>
          <a:xfrm>
            <a:off x="2709048" y="244159"/>
            <a:ext cx="1618871" cy="872063"/>
          </a:xfrm>
          <a:prstGeom prst="wedgeRectCallout">
            <a:avLst>
              <a:gd name="adj1" fmla="val -71124"/>
              <a:gd name="adj2" fmla="val 10203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Gateway Microservice</a:t>
            </a:r>
          </a:p>
        </p:txBody>
      </p:sp>
      <p:sp>
        <p:nvSpPr>
          <p:cNvPr id="69" name="Rectangular Callout 68">
            <a:extLst>
              <a:ext uri="{FF2B5EF4-FFF2-40B4-BE49-F238E27FC236}">
                <a16:creationId xmlns:a16="http://schemas.microsoft.com/office/drawing/2014/main" id="{D6C05C4A-846A-414F-8423-A57391FC996E}"/>
              </a:ext>
            </a:extLst>
          </p:cNvPr>
          <p:cNvSpPr/>
          <p:nvPr/>
        </p:nvSpPr>
        <p:spPr>
          <a:xfrm>
            <a:off x="3499220" y="1730444"/>
            <a:ext cx="2235521" cy="872063"/>
          </a:xfrm>
          <a:prstGeom prst="wedgeRectCallout">
            <a:avLst>
              <a:gd name="adj1" fmla="val 624"/>
              <a:gd name="adj2" fmla="val 8656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DB Microservice</a:t>
            </a:r>
          </a:p>
        </p:txBody>
      </p:sp>
      <p:sp>
        <p:nvSpPr>
          <p:cNvPr id="70" name="Rectangular Callout 69">
            <a:extLst>
              <a:ext uri="{FF2B5EF4-FFF2-40B4-BE49-F238E27FC236}">
                <a16:creationId xmlns:a16="http://schemas.microsoft.com/office/drawing/2014/main" id="{A916AE4A-2C67-274B-B918-C9D9F0572398}"/>
              </a:ext>
            </a:extLst>
          </p:cNvPr>
          <p:cNvSpPr/>
          <p:nvPr/>
        </p:nvSpPr>
        <p:spPr>
          <a:xfrm>
            <a:off x="6555992" y="5831919"/>
            <a:ext cx="2235521" cy="872063"/>
          </a:xfrm>
          <a:prstGeom prst="wedgeRectCallout">
            <a:avLst>
              <a:gd name="adj1" fmla="val -24857"/>
              <a:gd name="adj2" fmla="val -8704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Lambda </a:t>
            </a:r>
            <a:r>
              <a:rPr lang="en-US" dirty="0" err="1">
                <a:solidFill>
                  <a:schemeClr val="tx1"/>
                </a:solidFill>
              </a:rPr>
              <a:t>MicroService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FFEA4E-977E-4E4F-BA5A-728BF9E5DC5A}"/>
              </a:ext>
            </a:extLst>
          </p:cNvPr>
          <p:cNvGrpSpPr/>
          <p:nvPr/>
        </p:nvGrpSpPr>
        <p:grpSpPr>
          <a:xfrm>
            <a:off x="5988570" y="110367"/>
            <a:ext cx="1613070" cy="1620077"/>
            <a:chOff x="6511599" y="254833"/>
            <a:chExt cx="2235521" cy="207020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8B3F490-3F7A-8448-8E7A-51FFC944C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916789" y="653166"/>
              <a:ext cx="533850" cy="5338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8BF2EE-21B2-B843-9BD0-C97F31F7E68D}"/>
                </a:ext>
              </a:extLst>
            </p:cNvPr>
            <p:cNvSpPr txBox="1"/>
            <p:nvPr/>
          </p:nvSpPr>
          <p:spPr>
            <a:xfrm>
              <a:off x="6821453" y="1121121"/>
              <a:ext cx="689131" cy="334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Alexa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5DFB8A-DC61-0B48-A7BD-ABB5C3F628DC}"/>
                </a:ext>
              </a:extLst>
            </p:cNvPr>
            <p:cNvSpPr txBox="1"/>
            <p:nvPr/>
          </p:nvSpPr>
          <p:spPr>
            <a:xfrm>
              <a:off x="7513669" y="1142548"/>
              <a:ext cx="884629" cy="334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Cortana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848AE95-1352-BF4E-8649-A652386C6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3753" y="624165"/>
              <a:ext cx="572009" cy="572009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4236153-37D5-AD49-9199-89F2FDA35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9645" y="1473985"/>
              <a:ext cx="530326" cy="53032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EF90E0-8619-A049-90CF-E5384DADAF5C}"/>
                </a:ext>
              </a:extLst>
            </p:cNvPr>
            <p:cNvSpPr txBox="1"/>
            <p:nvPr/>
          </p:nvSpPr>
          <p:spPr>
            <a:xfrm>
              <a:off x="7336602" y="1955709"/>
              <a:ext cx="502520" cy="334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Siri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93AC5F-FC5F-5D44-9B03-FE250159B65F}"/>
                </a:ext>
              </a:extLst>
            </p:cNvPr>
            <p:cNvSpPr/>
            <p:nvPr/>
          </p:nvSpPr>
          <p:spPr>
            <a:xfrm>
              <a:off x="6511599" y="254833"/>
              <a:ext cx="2235521" cy="20702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C9A2CFD-419F-474D-BF49-421670A2C7CA}"/>
              </a:ext>
            </a:extLst>
          </p:cNvPr>
          <p:cNvCxnSpPr>
            <a:stCxn id="54" idx="0"/>
            <a:endCxn id="16" idx="2"/>
          </p:cNvCxnSpPr>
          <p:nvPr/>
        </p:nvCxnSpPr>
        <p:spPr>
          <a:xfrm rot="16200000" flipV="1">
            <a:off x="6659081" y="1866469"/>
            <a:ext cx="1150697" cy="8786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Monitor">
            <a:extLst>
              <a:ext uri="{FF2B5EF4-FFF2-40B4-BE49-F238E27FC236}">
                <a16:creationId xmlns:a16="http://schemas.microsoft.com/office/drawing/2014/main" id="{78480041-C150-464B-B7A9-038B094341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94010" y="222990"/>
            <a:ext cx="914400" cy="914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2143159-6D1B-454D-A228-1D1B01C74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4839" y="421906"/>
            <a:ext cx="412741" cy="4476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5C8C6C6-8C22-8341-9166-0FC3D2E4D419}"/>
              </a:ext>
            </a:extLst>
          </p:cNvPr>
          <p:cNvSpPr txBox="1"/>
          <p:nvPr/>
        </p:nvSpPr>
        <p:spPr>
          <a:xfrm>
            <a:off x="6205947" y="131722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Home/Mobile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47E634-75E8-5E40-9761-4CD00E22645D}"/>
              </a:ext>
            </a:extLst>
          </p:cNvPr>
          <p:cNvSpPr txBox="1"/>
          <p:nvPr/>
        </p:nvSpPr>
        <p:spPr>
          <a:xfrm>
            <a:off x="7894010" y="20426"/>
            <a:ext cx="954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Biz System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0FC7CDC-90E7-6D4F-B1FA-B65A09F687AF}"/>
              </a:ext>
            </a:extLst>
          </p:cNvPr>
          <p:cNvCxnSpPr>
            <a:cxnSpLocks/>
            <a:stCxn id="54" idx="0"/>
            <a:endCxn id="22" idx="2"/>
          </p:cNvCxnSpPr>
          <p:nvPr/>
        </p:nvCxnSpPr>
        <p:spPr>
          <a:xfrm rot="5400000" flipH="1" flipV="1">
            <a:off x="7140606" y="1670537"/>
            <a:ext cx="1743751" cy="677458"/>
          </a:xfrm>
          <a:prstGeom prst="bentConnector3">
            <a:avLst>
              <a:gd name="adj1" fmla="val 33667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own Arrow 14">
            <a:extLst>
              <a:ext uri="{FF2B5EF4-FFF2-40B4-BE49-F238E27FC236}">
                <a16:creationId xmlns:a16="http://schemas.microsoft.com/office/drawing/2014/main" id="{8B8E3A4E-F384-2048-ABE9-7F405F04E5EA}"/>
              </a:ext>
            </a:extLst>
          </p:cNvPr>
          <p:cNvSpPr/>
          <p:nvPr/>
        </p:nvSpPr>
        <p:spPr>
          <a:xfrm rot="5400000">
            <a:off x="1976425" y="5938794"/>
            <a:ext cx="871806" cy="1018362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930AF1-5D26-0449-A84D-EBEA220D7C88}"/>
              </a:ext>
            </a:extLst>
          </p:cNvPr>
          <p:cNvSpPr/>
          <p:nvPr/>
        </p:nvSpPr>
        <p:spPr>
          <a:xfrm>
            <a:off x="126801" y="6107826"/>
            <a:ext cx="1720034" cy="59615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 Medical Research System</a:t>
            </a: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34486B20-EA1E-5043-BACB-419C5CD24D6D}"/>
              </a:ext>
            </a:extLst>
          </p:cNvPr>
          <p:cNvSpPr/>
          <p:nvPr/>
        </p:nvSpPr>
        <p:spPr>
          <a:xfrm>
            <a:off x="8405203" y="878687"/>
            <a:ext cx="731328" cy="66785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21BF90-B761-FD43-A103-5DFEECAB96BA}"/>
              </a:ext>
            </a:extLst>
          </p:cNvPr>
          <p:cNvSpPr txBox="1"/>
          <p:nvPr/>
        </p:nvSpPr>
        <p:spPr>
          <a:xfrm>
            <a:off x="6330138" y="3689008"/>
            <a:ext cx="2387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Increases Information and response capability</a:t>
            </a:r>
          </a:p>
        </p:txBody>
      </p:sp>
    </p:spTree>
    <p:extLst>
      <p:ext uri="{BB962C8B-B14F-4D97-AF65-F5344CB8AC3E}">
        <p14:creationId xmlns:p14="http://schemas.microsoft.com/office/powerpoint/2010/main" val="356461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583</Words>
  <Application>Microsoft Macintosh PowerPoint</Application>
  <PresentationFormat>On-screen Show (4:3)</PresentationFormat>
  <Paragraphs>183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Apple Symbols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</dc:creator>
  <cp:lastModifiedBy>Kinson, Carl</cp:lastModifiedBy>
  <cp:revision>26</cp:revision>
  <dcterms:created xsi:type="dcterms:W3CDTF">2015-02-05T09:53:59Z</dcterms:created>
  <dcterms:modified xsi:type="dcterms:W3CDTF">2018-09-13T12:55:43Z</dcterms:modified>
</cp:coreProperties>
</file>