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75" r:id="rId3"/>
    <p:sldId id="261" r:id="rId4"/>
    <p:sldId id="262" r:id="rId5"/>
    <p:sldId id="272" r:id="rId6"/>
    <p:sldId id="271" r:id="rId7"/>
    <p:sldId id="274" r:id="rId8"/>
    <p:sldId id="263" r:id="rId9"/>
    <p:sldId id="273" r:id="rId10"/>
    <p:sldId id="264"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52845-850E-40B5-9357-5D8F1981509D}"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448E6-AF69-483A-BB39-803E290ADC80}" type="slidenum">
              <a:rPr lang="en-US" smtClean="0"/>
              <a:t>‹#›</a:t>
            </a:fld>
            <a:endParaRPr lang="en-US"/>
          </a:p>
        </p:txBody>
      </p:sp>
    </p:spTree>
    <p:extLst>
      <p:ext uri="{BB962C8B-B14F-4D97-AF65-F5344CB8AC3E}">
        <p14:creationId xmlns:p14="http://schemas.microsoft.com/office/powerpoint/2010/main" val="170303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C448E6-AF69-483A-BB39-803E290ADC80}" type="slidenum">
              <a:rPr lang="en-US" smtClean="0"/>
              <a:t>1</a:t>
            </a:fld>
            <a:endParaRPr lang="en-US"/>
          </a:p>
        </p:txBody>
      </p:sp>
    </p:spTree>
    <p:extLst>
      <p:ext uri="{BB962C8B-B14F-4D97-AF65-F5344CB8AC3E}">
        <p14:creationId xmlns:p14="http://schemas.microsoft.com/office/powerpoint/2010/main" val="367568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C448E6-AF69-483A-BB39-803E290ADC80}" type="slidenum">
              <a:rPr lang="en-US" smtClean="0"/>
              <a:t>8</a:t>
            </a:fld>
            <a:endParaRPr lang="en-US"/>
          </a:p>
        </p:txBody>
      </p:sp>
    </p:spTree>
    <p:extLst>
      <p:ext uri="{BB962C8B-B14F-4D97-AF65-F5344CB8AC3E}">
        <p14:creationId xmlns:p14="http://schemas.microsoft.com/office/powerpoint/2010/main" val="187802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C448E6-AF69-483A-BB39-803E290ADC80}" type="slidenum">
              <a:rPr lang="en-US" smtClean="0"/>
              <a:t>9</a:t>
            </a:fld>
            <a:endParaRPr lang="en-US"/>
          </a:p>
        </p:txBody>
      </p:sp>
    </p:spTree>
    <p:extLst>
      <p:ext uri="{BB962C8B-B14F-4D97-AF65-F5344CB8AC3E}">
        <p14:creationId xmlns:p14="http://schemas.microsoft.com/office/powerpoint/2010/main" val="33861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D126F3-A271-4152-954B-BAA6DC8DF3AA}"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123442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19663-C7D6-4F86-BCA6-DEE196E42721}"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180225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AF538-13C2-4528-8D6E-C0D9F9F68088}"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33438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72C89F-610E-46BB-9B84-68208FD3027F}"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384502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8C2E8-63D6-4840-B784-1B8F340265EC}"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420313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0ECDC-41F5-4060-B42C-384405591B60}"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373588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CF87B-0732-41A1-9260-54628E7F4062}" type="datetime1">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199891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47CDEF-8FE5-4F44-84DB-FFD0676C7272}" type="datetime1">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53350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03794-E159-42CF-89CC-9782180FB199}" type="datetime1">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25402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485F1-741B-4FC8-8EEF-6BCA678E40D4}"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40537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B939C-E857-4137-837C-90B4E2C8A58E}"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3C1AB-D114-4D26-BBA6-6EECC662FF01}" type="slidenum">
              <a:rPr lang="en-US" smtClean="0"/>
              <a:t>‹#›</a:t>
            </a:fld>
            <a:endParaRPr lang="en-US"/>
          </a:p>
        </p:txBody>
      </p:sp>
    </p:spTree>
    <p:extLst>
      <p:ext uri="{BB962C8B-B14F-4D97-AF65-F5344CB8AC3E}">
        <p14:creationId xmlns:p14="http://schemas.microsoft.com/office/powerpoint/2010/main" val="55871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81D1E-241C-4787-A584-C22CEDCE1A64}" type="datetime1">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3C1AB-D114-4D26-BBA6-6EECC662FF01}" type="slidenum">
              <a:rPr lang="en-US" smtClean="0"/>
              <a:t>‹#›</a:t>
            </a:fld>
            <a:endParaRPr lang="en-US"/>
          </a:p>
        </p:txBody>
      </p:sp>
    </p:spTree>
    <p:extLst>
      <p:ext uri="{BB962C8B-B14F-4D97-AF65-F5344CB8AC3E}">
        <p14:creationId xmlns:p14="http://schemas.microsoft.com/office/powerpoint/2010/main" val="1512367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3493" y="1496530"/>
            <a:ext cx="8950817" cy="1200329"/>
          </a:xfrm>
          <a:prstGeom prst="rect">
            <a:avLst/>
          </a:prstGeom>
        </p:spPr>
        <p:txBody>
          <a:bodyPr wrap="square">
            <a:spAutoFit/>
          </a:bodyPr>
          <a:lstStyle/>
          <a:p>
            <a:pPr algn="ctr"/>
            <a:r>
              <a:rPr lang="en-US" sz="3600" b="1" dirty="0" smtClean="0">
                <a:solidFill>
                  <a:srgbClr val="0070C0"/>
                </a:solidFill>
              </a:rPr>
              <a:t>ANN Based System for Price Prediction of Share Market</a:t>
            </a:r>
            <a:endParaRPr lang="en-US" sz="3600" b="1" dirty="0">
              <a:solidFill>
                <a:srgbClr val="0070C0"/>
              </a:solidFill>
            </a:endParaRPr>
          </a:p>
        </p:txBody>
      </p:sp>
      <p:sp>
        <p:nvSpPr>
          <p:cNvPr id="2" name="Rectangle 1"/>
          <p:cNvSpPr/>
          <p:nvPr/>
        </p:nvSpPr>
        <p:spPr>
          <a:xfrm>
            <a:off x="2498501" y="3081996"/>
            <a:ext cx="6993227" cy="3108543"/>
          </a:xfrm>
          <a:prstGeom prst="rect">
            <a:avLst/>
          </a:prstGeom>
        </p:spPr>
        <p:txBody>
          <a:bodyPr wrap="square">
            <a:spAutoFit/>
          </a:bodyPr>
          <a:lstStyle/>
          <a:p>
            <a:pPr algn="ctr"/>
            <a:r>
              <a:rPr lang="en-US" sz="2800" b="1" dirty="0" smtClean="0">
                <a:solidFill>
                  <a:schemeClr val="tx1">
                    <a:lumMod val="85000"/>
                    <a:lumOff val="15000"/>
                  </a:schemeClr>
                </a:solidFill>
                <a:latin typeface="+mj-lt"/>
              </a:rPr>
              <a:t>Presented by,</a:t>
            </a:r>
            <a:endParaRPr lang="en-US" sz="2800" b="1" dirty="0">
              <a:solidFill>
                <a:schemeClr val="tx1">
                  <a:lumMod val="85000"/>
                  <a:lumOff val="15000"/>
                </a:schemeClr>
              </a:solidFill>
              <a:latin typeface="+mj-lt"/>
            </a:endParaRPr>
          </a:p>
          <a:p>
            <a:r>
              <a:rPr lang="en-US" sz="2400" dirty="0" smtClean="0">
                <a:solidFill>
                  <a:schemeClr val="tx1">
                    <a:lumMod val="85000"/>
                    <a:lumOff val="15000"/>
                  </a:schemeClr>
                </a:solidFill>
                <a:latin typeface="+mj-lt"/>
              </a:rPr>
              <a:t>1. Md</a:t>
            </a:r>
            <a:r>
              <a:rPr lang="en-US" sz="2400" dirty="0">
                <a:solidFill>
                  <a:schemeClr val="tx1">
                    <a:lumMod val="85000"/>
                    <a:lumOff val="15000"/>
                  </a:schemeClr>
                </a:solidFill>
                <a:latin typeface="+mj-lt"/>
              </a:rPr>
              <a:t>. </a:t>
            </a:r>
            <a:r>
              <a:rPr lang="en-US" sz="2400" dirty="0" err="1">
                <a:solidFill>
                  <a:schemeClr val="tx1">
                    <a:lumMod val="85000"/>
                    <a:lumOff val="15000"/>
                  </a:schemeClr>
                </a:solidFill>
                <a:latin typeface="+mj-lt"/>
              </a:rPr>
              <a:t>Kamrul</a:t>
            </a:r>
            <a:r>
              <a:rPr lang="en-US" sz="2400" dirty="0">
                <a:solidFill>
                  <a:schemeClr val="tx1">
                    <a:lumMod val="85000"/>
                    <a:lumOff val="15000"/>
                  </a:schemeClr>
                </a:solidFill>
                <a:latin typeface="+mj-lt"/>
              </a:rPr>
              <a:t> Hasan </a:t>
            </a:r>
            <a:r>
              <a:rPr lang="en-US" sz="2400" dirty="0" smtClean="0">
                <a:solidFill>
                  <a:schemeClr val="tx1">
                    <a:lumMod val="85000"/>
                    <a:lumOff val="15000"/>
                  </a:schemeClr>
                </a:solidFill>
                <a:latin typeface="+mj-lt"/>
              </a:rPr>
              <a:t>Tuhin (</a:t>
            </a:r>
            <a:r>
              <a:rPr lang="en-US" sz="2400" dirty="0">
                <a:solidFill>
                  <a:schemeClr val="tx1">
                    <a:lumMod val="85000"/>
                    <a:lumOff val="15000"/>
                  </a:schemeClr>
                </a:solidFill>
                <a:latin typeface="+mj-lt"/>
              </a:rPr>
              <a:t>Roll: </a:t>
            </a:r>
            <a:r>
              <a:rPr lang="en-US" sz="2400" dirty="0" smtClean="0">
                <a:solidFill>
                  <a:schemeClr val="tx1">
                    <a:lumMod val="85000"/>
                    <a:lumOff val="15000"/>
                  </a:schemeClr>
                </a:solidFill>
                <a:latin typeface="+mj-lt"/>
              </a:rPr>
              <a:t>ASH1701002M)</a:t>
            </a:r>
            <a:endParaRPr lang="en-US" sz="2400" baseline="30000" dirty="0">
              <a:solidFill>
                <a:schemeClr val="tx1">
                  <a:lumMod val="85000"/>
                  <a:lumOff val="15000"/>
                </a:schemeClr>
              </a:solidFill>
              <a:latin typeface="+mj-lt"/>
            </a:endParaRPr>
          </a:p>
          <a:p>
            <a:r>
              <a:rPr lang="en-US" sz="2400" dirty="0" smtClean="0">
                <a:solidFill>
                  <a:schemeClr val="tx1">
                    <a:lumMod val="85000"/>
                    <a:lumOff val="15000"/>
                  </a:schemeClr>
                </a:solidFill>
                <a:latin typeface="+mj-lt"/>
              </a:rPr>
              <a:t>2. Md. </a:t>
            </a:r>
            <a:r>
              <a:rPr lang="en-US" sz="2400" dirty="0" err="1" smtClean="0">
                <a:solidFill>
                  <a:schemeClr val="tx1">
                    <a:lumMod val="85000"/>
                    <a:lumOff val="15000"/>
                  </a:schemeClr>
                </a:solidFill>
                <a:latin typeface="+mj-lt"/>
              </a:rPr>
              <a:t>Jafar</a:t>
            </a:r>
            <a:r>
              <a:rPr lang="en-US" sz="2400" dirty="0" smtClean="0">
                <a:solidFill>
                  <a:schemeClr val="tx1">
                    <a:lumMod val="85000"/>
                    <a:lumOff val="15000"/>
                  </a:schemeClr>
                </a:solidFill>
                <a:latin typeface="+mj-lt"/>
              </a:rPr>
              <a:t> </a:t>
            </a:r>
            <a:r>
              <a:rPr lang="en-US" sz="2400" dirty="0" err="1" smtClean="0">
                <a:solidFill>
                  <a:schemeClr val="tx1">
                    <a:lumMod val="85000"/>
                    <a:lumOff val="15000"/>
                  </a:schemeClr>
                </a:solidFill>
                <a:latin typeface="+mj-lt"/>
              </a:rPr>
              <a:t>Sadique</a:t>
            </a:r>
            <a:r>
              <a:rPr lang="en-US" sz="2400" dirty="0" smtClean="0">
                <a:solidFill>
                  <a:schemeClr val="tx1">
                    <a:lumMod val="85000"/>
                    <a:lumOff val="15000"/>
                  </a:schemeClr>
                </a:solidFill>
                <a:latin typeface="+mj-lt"/>
              </a:rPr>
              <a:t> (</a:t>
            </a:r>
            <a:r>
              <a:rPr lang="en-US" sz="2400" dirty="0">
                <a:solidFill>
                  <a:schemeClr val="tx1">
                    <a:lumMod val="85000"/>
                    <a:lumOff val="15000"/>
                  </a:schemeClr>
                </a:solidFill>
                <a:latin typeface="+mj-lt"/>
              </a:rPr>
              <a:t>Roll: </a:t>
            </a:r>
            <a:r>
              <a:rPr lang="en-US" sz="2400" dirty="0" smtClean="0">
                <a:solidFill>
                  <a:schemeClr val="tx1">
                    <a:lumMod val="85000"/>
                    <a:lumOff val="15000"/>
                  </a:schemeClr>
                </a:solidFill>
                <a:latin typeface="+mj-lt"/>
              </a:rPr>
              <a:t>ASH1701049M)</a:t>
            </a:r>
          </a:p>
          <a:p>
            <a:r>
              <a:rPr lang="en-US" sz="2400" dirty="0">
                <a:solidFill>
                  <a:schemeClr val="tx1">
                    <a:lumMod val="85000"/>
                    <a:lumOff val="15000"/>
                  </a:schemeClr>
                </a:solidFill>
                <a:latin typeface="+mj-lt"/>
              </a:rPr>
              <a:t>3. Md. </a:t>
            </a:r>
            <a:r>
              <a:rPr lang="en-US" sz="2400" dirty="0" err="1" smtClean="0">
                <a:solidFill>
                  <a:schemeClr val="tx1">
                    <a:lumMod val="85000"/>
                    <a:lumOff val="15000"/>
                  </a:schemeClr>
                </a:solidFill>
                <a:latin typeface="+mj-lt"/>
              </a:rPr>
              <a:t>Ashikur</a:t>
            </a:r>
            <a:r>
              <a:rPr lang="en-US" sz="2400" dirty="0" smtClean="0">
                <a:solidFill>
                  <a:schemeClr val="tx1">
                    <a:lumMod val="85000"/>
                    <a:lumOff val="15000"/>
                  </a:schemeClr>
                </a:solidFill>
                <a:latin typeface="+mj-lt"/>
              </a:rPr>
              <a:t> Rahman </a:t>
            </a:r>
            <a:r>
              <a:rPr lang="en-US" sz="2400" dirty="0">
                <a:solidFill>
                  <a:schemeClr val="tx1">
                    <a:lumMod val="85000"/>
                    <a:lumOff val="15000"/>
                  </a:schemeClr>
                </a:solidFill>
                <a:latin typeface="+mj-lt"/>
              </a:rPr>
              <a:t>(Roll: </a:t>
            </a:r>
            <a:r>
              <a:rPr lang="en-US" sz="2400" dirty="0" smtClean="0">
                <a:solidFill>
                  <a:schemeClr val="tx1">
                    <a:lumMod val="85000"/>
                    <a:lumOff val="15000"/>
                  </a:schemeClr>
                </a:solidFill>
                <a:latin typeface="+mj-lt"/>
              </a:rPr>
              <a:t>ASH1701062M)</a:t>
            </a:r>
          </a:p>
          <a:p>
            <a:r>
              <a:rPr lang="en-US" sz="2400" dirty="0">
                <a:solidFill>
                  <a:schemeClr val="tx1">
                    <a:lumMod val="85000"/>
                    <a:lumOff val="15000"/>
                  </a:schemeClr>
                </a:solidFill>
                <a:latin typeface="+mj-lt"/>
              </a:rPr>
              <a:t>4. Abdullah Al </a:t>
            </a:r>
            <a:r>
              <a:rPr lang="en-US" sz="2400" dirty="0" err="1" smtClean="0">
                <a:solidFill>
                  <a:schemeClr val="tx1">
                    <a:lumMod val="85000"/>
                    <a:lumOff val="15000"/>
                  </a:schemeClr>
                </a:solidFill>
                <a:latin typeface="+mj-lt"/>
              </a:rPr>
              <a:t>Numan</a:t>
            </a:r>
            <a:r>
              <a:rPr lang="en-US" sz="2400" dirty="0" smtClean="0">
                <a:solidFill>
                  <a:schemeClr val="tx1">
                    <a:lumMod val="85000"/>
                    <a:lumOff val="15000"/>
                  </a:schemeClr>
                </a:solidFill>
                <a:latin typeface="+mj-lt"/>
              </a:rPr>
              <a:t> (</a:t>
            </a:r>
            <a:r>
              <a:rPr lang="en-US" sz="2400" dirty="0">
                <a:solidFill>
                  <a:schemeClr val="tx1">
                    <a:lumMod val="85000"/>
                    <a:lumOff val="15000"/>
                  </a:schemeClr>
                </a:solidFill>
                <a:latin typeface="+mj-lt"/>
              </a:rPr>
              <a:t>Roll: </a:t>
            </a:r>
            <a:r>
              <a:rPr lang="en-US" sz="2400" dirty="0" smtClean="0">
                <a:solidFill>
                  <a:schemeClr val="tx1">
                    <a:lumMod val="85000"/>
                    <a:lumOff val="15000"/>
                  </a:schemeClr>
                </a:solidFill>
                <a:latin typeface="+mj-lt"/>
              </a:rPr>
              <a:t>ASH1701018M</a:t>
            </a:r>
            <a:r>
              <a:rPr lang="en-US" sz="2400" dirty="0">
                <a:solidFill>
                  <a:schemeClr val="tx1">
                    <a:lumMod val="85000"/>
                    <a:lumOff val="15000"/>
                  </a:schemeClr>
                </a:solidFill>
                <a:latin typeface="+mj-lt"/>
              </a:rPr>
              <a:t>)</a:t>
            </a:r>
            <a:endParaRPr lang="en-US" sz="2400" dirty="0" smtClean="0">
              <a:solidFill>
                <a:schemeClr val="tx1">
                  <a:lumMod val="85000"/>
                  <a:lumOff val="15000"/>
                </a:schemeClr>
              </a:solidFill>
              <a:latin typeface="+mj-lt"/>
            </a:endParaRPr>
          </a:p>
          <a:p>
            <a:r>
              <a:rPr lang="en-US" sz="2400" dirty="0">
                <a:solidFill>
                  <a:schemeClr val="tx1">
                    <a:lumMod val="85000"/>
                    <a:lumOff val="15000"/>
                  </a:schemeClr>
                </a:solidFill>
                <a:latin typeface="+mj-lt"/>
              </a:rPr>
              <a:t>5. </a:t>
            </a:r>
            <a:r>
              <a:rPr lang="en-US" sz="2400" dirty="0" err="1">
                <a:solidFill>
                  <a:schemeClr val="tx1">
                    <a:lumMod val="85000"/>
                    <a:lumOff val="15000"/>
                  </a:schemeClr>
                </a:solidFill>
                <a:latin typeface="+mj-lt"/>
              </a:rPr>
              <a:t>Aumrina</a:t>
            </a:r>
            <a:r>
              <a:rPr lang="en-US" sz="2400" dirty="0">
                <a:solidFill>
                  <a:schemeClr val="tx1">
                    <a:lumMod val="85000"/>
                    <a:lumOff val="15000"/>
                  </a:schemeClr>
                </a:solidFill>
                <a:latin typeface="+mj-lt"/>
              </a:rPr>
              <a:t> </a:t>
            </a:r>
            <a:r>
              <a:rPr lang="en-US" sz="2400" dirty="0" err="1" smtClean="0">
                <a:solidFill>
                  <a:schemeClr val="tx1">
                    <a:lumMod val="85000"/>
                    <a:lumOff val="15000"/>
                  </a:schemeClr>
                </a:solidFill>
                <a:latin typeface="+mj-lt"/>
              </a:rPr>
              <a:t>Akter</a:t>
            </a:r>
            <a:r>
              <a:rPr lang="en-US" sz="2400" dirty="0" smtClean="0">
                <a:solidFill>
                  <a:schemeClr val="tx1">
                    <a:lumMod val="85000"/>
                    <a:lumOff val="15000"/>
                  </a:schemeClr>
                </a:solidFill>
                <a:latin typeface="+mj-lt"/>
              </a:rPr>
              <a:t> (</a:t>
            </a:r>
            <a:r>
              <a:rPr lang="en-US" sz="2400" dirty="0">
                <a:solidFill>
                  <a:schemeClr val="tx1">
                    <a:lumMod val="85000"/>
                    <a:lumOff val="15000"/>
                  </a:schemeClr>
                </a:solidFill>
                <a:latin typeface="+mj-lt"/>
              </a:rPr>
              <a:t>Roll: </a:t>
            </a:r>
            <a:r>
              <a:rPr lang="en-US" sz="2400" dirty="0" smtClean="0">
                <a:solidFill>
                  <a:schemeClr val="tx1">
                    <a:lumMod val="85000"/>
                    <a:lumOff val="15000"/>
                  </a:schemeClr>
                </a:solidFill>
                <a:latin typeface="+mj-lt"/>
              </a:rPr>
              <a:t>BKH1701020F</a:t>
            </a:r>
            <a:r>
              <a:rPr lang="en-US" sz="2400" dirty="0">
                <a:solidFill>
                  <a:schemeClr val="tx1">
                    <a:lumMod val="85000"/>
                    <a:lumOff val="15000"/>
                  </a:schemeClr>
                </a:solidFill>
                <a:latin typeface="+mj-lt"/>
              </a:rPr>
              <a:t>)</a:t>
            </a:r>
          </a:p>
          <a:p>
            <a:r>
              <a:rPr lang="en-US" sz="2400" dirty="0">
                <a:solidFill>
                  <a:schemeClr val="tx1">
                    <a:lumMod val="85000"/>
                    <a:lumOff val="15000"/>
                  </a:schemeClr>
                </a:solidFill>
                <a:latin typeface="+mj-lt"/>
              </a:rPr>
              <a:t>6</a:t>
            </a:r>
            <a:r>
              <a:rPr lang="en-US" sz="2400" dirty="0" smtClean="0">
                <a:solidFill>
                  <a:schemeClr val="tx1">
                    <a:lumMod val="85000"/>
                    <a:lumOff val="15000"/>
                  </a:schemeClr>
                </a:solidFill>
                <a:latin typeface="+mj-lt"/>
              </a:rPr>
              <a:t>. Abdul Ali </a:t>
            </a:r>
            <a:r>
              <a:rPr lang="en-US" sz="2400" dirty="0" err="1" smtClean="0">
                <a:solidFill>
                  <a:schemeClr val="tx1">
                    <a:lumMod val="85000"/>
                    <a:lumOff val="15000"/>
                  </a:schemeClr>
                </a:solidFill>
                <a:latin typeface="+mj-lt"/>
              </a:rPr>
              <a:t>Mishu</a:t>
            </a:r>
            <a:r>
              <a:rPr lang="en-US" sz="2400" dirty="0" smtClean="0">
                <a:solidFill>
                  <a:schemeClr val="tx1">
                    <a:lumMod val="85000"/>
                    <a:lumOff val="15000"/>
                  </a:schemeClr>
                </a:solidFill>
                <a:latin typeface="+mj-lt"/>
              </a:rPr>
              <a:t>(Roll</a:t>
            </a:r>
            <a:r>
              <a:rPr lang="en-US" sz="2400" dirty="0">
                <a:solidFill>
                  <a:schemeClr val="tx1">
                    <a:lumMod val="85000"/>
                    <a:lumOff val="15000"/>
                  </a:schemeClr>
                </a:solidFill>
                <a:latin typeface="+mj-lt"/>
              </a:rPr>
              <a:t>: </a:t>
            </a:r>
            <a:r>
              <a:rPr lang="en-US" sz="2400" dirty="0" smtClean="0">
                <a:solidFill>
                  <a:schemeClr val="tx1">
                    <a:lumMod val="85000"/>
                    <a:lumOff val="15000"/>
                  </a:schemeClr>
                </a:solidFill>
                <a:latin typeface="+mj-lt"/>
              </a:rPr>
              <a:t>ASH1601063M</a:t>
            </a:r>
            <a:r>
              <a:rPr lang="en-US" sz="2400" dirty="0">
                <a:solidFill>
                  <a:schemeClr val="tx1">
                    <a:lumMod val="85000"/>
                    <a:lumOff val="15000"/>
                  </a:schemeClr>
                </a:solidFill>
                <a:latin typeface="+mj-lt"/>
              </a:rPr>
              <a:t>)</a:t>
            </a:r>
            <a:endParaRPr lang="en-US" sz="2400" dirty="0" smtClean="0">
              <a:solidFill>
                <a:schemeClr val="tx1">
                  <a:lumMod val="85000"/>
                  <a:lumOff val="15000"/>
                </a:schemeClr>
              </a:solidFill>
              <a:latin typeface="+mj-lt"/>
            </a:endParaRPr>
          </a:p>
          <a:p>
            <a:endParaRPr lang="en-US" sz="2400" dirty="0">
              <a:solidFill>
                <a:schemeClr val="tx1">
                  <a:lumMod val="85000"/>
                  <a:lumOff val="15000"/>
                </a:schemeClr>
              </a:solidFill>
            </a:endParaRPr>
          </a:p>
        </p:txBody>
      </p:sp>
      <p:sp>
        <p:nvSpPr>
          <p:cNvPr id="3" name="Slide Number Placeholder 2"/>
          <p:cNvSpPr>
            <a:spLocks noGrp="1"/>
          </p:cNvSpPr>
          <p:nvPr>
            <p:ph type="sldNum" sz="quarter" idx="12"/>
          </p:nvPr>
        </p:nvSpPr>
        <p:spPr/>
        <p:txBody>
          <a:bodyPr/>
          <a:lstStyle/>
          <a:p>
            <a:fld id="{F113C1AB-D114-4D26-BBA6-6EECC662FF01}" type="slidenum">
              <a:rPr lang="en-US" smtClean="0"/>
              <a:t>1</a:t>
            </a:fld>
            <a:endParaRPr lang="en-US"/>
          </a:p>
        </p:txBody>
      </p:sp>
    </p:spTree>
    <p:extLst>
      <p:ext uri="{BB962C8B-B14F-4D97-AF65-F5344CB8AC3E}">
        <p14:creationId xmlns:p14="http://schemas.microsoft.com/office/powerpoint/2010/main" val="1442558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8" y="1041039"/>
            <a:ext cx="10290220" cy="400110"/>
          </a:xfrm>
          <a:prstGeom prst="rect">
            <a:avLst/>
          </a:prstGeom>
        </p:spPr>
        <p:txBody>
          <a:bodyPr wrap="square">
            <a:spAutoFit/>
          </a:bodyPr>
          <a:lstStyle/>
          <a:p>
            <a:endParaRPr lang="en-US" sz="2000" dirty="0"/>
          </a:p>
        </p:txBody>
      </p:sp>
      <p:sp>
        <p:nvSpPr>
          <p:cNvPr id="7" name="Rectangle 6"/>
          <p:cNvSpPr/>
          <p:nvPr/>
        </p:nvSpPr>
        <p:spPr>
          <a:xfrm>
            <a:off x="1171978" y="358458"/>
            <a:ext cx="9530366" cy="2246769"/>
          </a:xfrm>
          <a:prstGeom prst="rect">
            <a:avLst/>
          </a:prstGeom>
        </p:spPr>
        <p:txBody>
          <a:bodyPr wrap="square">
            <a:spAutoFit/>
          </a:bodyPr>
          <a:lstStyle/>
          <a:p>
            <a:pPr algn="just"/>
            <a:r>
              <a:rPr lang="en-US" sz="2500" b="1" dirty="0" smtClean="0">
                <a:solidFill>
                  <a:srgbClr val="002060"/>
                </a:solidFill>
                <a:latin typeface="+mj-lt"/>
              </a:rPr>
              <a:t>Training:</a:t>
            </a:r>
          </a:p>
          <a:p>
            <a:pPr algn="just"/>
            <a:r>
              <a:rPr lang="en-US" sz="2300" dirty="0" smtClean="0">
                <a:latin typeface="+mj-lt"/>
              </a:rPr>
              <a:t>We will train neural network using backpropagation algorithm. Backpropagation is a short form for "backward propagation of mistakes" in a neural network. It's a common way to train artificial neural networks. This approach is useful for calculating the gradient of a loss function with respect to all of the network's weights. </a:t>
            </a:r>
            <a:endParaRPr lang="en-US" sz="2300" dirty="0"/>
          </a:p>
        </p:txBody>
      </p:sp>
      <p:pic>
        <p:nvPicPr>
          <p:cNvPr id="6" name="Picture 5" descr="Feed forward back-propagation training flowchart for artificial neural networks.  "/>
          <p:cNvPicPr/>
          <p:nvPr/>
        </p:nvPicPr>
        <p:blipFill>
          <a:blip r:embed="rId2">
            <a:extLst>
              <a:ext uri="{28A0092B-C50C-407E-A947-70E740481C1C}">
                <a14:useLocalDpi xmlns:a14="http://schemas.microsoft.com/office/drawing/2010/main" val="0"/>
              </a:ext>
            </a:extLst>
          </a:blip>
          <a:srcRect/>
          <a:stretch>
            <a:fillRect/>
          </a:stretch>
        </p:blipFill>
        <p:spPr bwMode="auto">
          <a:xfrm>
            <a:off x="2808696" y="2494007"/>
            <a:ext cx="6256929" cy="3855799"/>
          </a:xfrm>
          <a:prstGeom prst="rect">
            <a:avLst/>
          </a:prstGeom>
          <a:noFill/>
          <a:ln>
            <a:noFill/>
          </a:ln>
        </p:spPr>
      </p:pic>
      <p:sp>
        <p:nvSpPr>
          <p:cNvPr id="3" name="Slide Number Placeholder 2"/>
          <p:cNvSpPr>
            <a:spLocks noGrp="1"/>
          </p:cNvSpPr>
          <p:nvPr>
            <p:ph type="sldNum" sz="quarter" idx="12"/>
          </p:nvPr>
        </p:nvSpPr>
        <p:spPr/>
        <p:txBody>
          <a:bodyPr/>
          <a:lstStyle/>
          <a:p>
            <a:fld id="{F113C1AB-D114-4D26-BBA6-6EECC662FF01}" type="slidenum">
              <a:rPr lang="en-US" smtClean="0"/>
              <a:t>10</a:t>
            </a:fld>
            <a:endParaRPr lang="en-US"/>
          </a:p>
        </p:txBody>
      </p:sp>
    </p:spTree>
    <p:extLst>
      <p:ext uri="{BB962C8B-B14F-4D97-AF65-F5344CB8AC3E}">
        <p14:creationId xmlns:p14="http://schemas.microsoft.com/office/powerpoint/2010/main" val="261809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8" y="1041039"/>
            <a:ext cx="10290220" cy="400110"/>
          </a:xfrm>
          <a:prstGeom prst="rect">
            <a:avLst/>
          </a:prstGeom>
        </p:spPr>
        <p:txBody>
          <a:bodyPr wrap="square">
            <a:spAutoFit/>
          </a:bodyPr>
          <a:lstStyle/>
          <a:p>
            <a:endParaRPr lang="en-US" sz="2000" dirty="0"/>
          </a:p>
        </p:txBody>
      </p:sp>
      <p:sp>
        <p:nvSpPr>
          <p:cNvPr id="7" name="Rectangle 6"/>
          <p:cNvSpPr/>
          <p:nvPr/>
        </p:nvSpPr>
        <p:spPr>
          <a:xfrm>
            <a:off x="476519" y="474345"/>
            <a:ext cx="11088710" cy="5816977"/>
          </a:xfrm>
          <a:prstGeom prst="rect">
            <a:avLst/>
          </a:prstGeom>
        </p:spPr>
        <p:txBody>
          <a:bodyPr wrap="square">
            <a:spAutoFit/>
          </a:bodyPr>
          <a:lstStyle/>
          <a:p>
            <a:pPr algn="ctr"/>
            <a:r>
              <a:rPr lang="en-US" sz="3600" b="1" dirty="0" smtClean="0">
                <a:solidFill>
                  <a:srgbClr val="0070C0"/>
                </a:solidFill>
              </a:rPr>
              <a:t>Expected Results</a:t>
            </a:r>
          </a:p>
          <a:p>
            <a:pPr algn="ctr"/>
            <a:endParaRPr lang="en-US" sz="3200" dirty="0">
              <a:solidFill>
                <a:srgbClr val="0070C0"/>
              </a:solidFill>
            </a:endParaRPr>
          </a:p>
          <a:p>
            <a:r>
              <a:rPr lang="en-US" sz="2400" dirty="0" smtClean="0">
                <a:latin typeface="+mj-lt"/>
              </a:rPr>
              <a:t>Artificial neural networks (ANNs) have shown to be effective financial forecasting tools due to their excellent predictive power. We expect that, by employing ANN models, we will be able to develop a good predictor that can accurately forecast stock prices with minimum mistakes.</a:t>
            </a:r>
          </a:p>
          <a:p>
            <a:endParaRPr lang="en-US" sz="2400" dirty="0" smtClean="0">
              <a:latin typeface="+mj-lt"/>
            </a:endParaRPr>
          </a:p>
          <a:p>
            <a:endParaRPr lang="en-US" sz="2400" dirty="0">
              <a:latin typeface="+mj-lt"/>
            </a:endParaRPr>
          </a:p>
          <a:p>
            <a:pPr algn="ctr"/>
            <a:r>
              <a:rPr lang="en-US" sz="3600" b="1" dirty="0" smtClean="0">
                <a:solidFill>
                  <a:srgbClr val="0070C0"/>
                </a:solidFill>
              </a:rPr>
              <a:t>Conclusion</a:t>
            </a:r>
          </a:p>
          <a:p>
            <a:pPr algn="ctr"/>
            <a:endParaRPr lang="en-US" sz="2800" dirty="0" smtClean="0">
              <a:latin typeface="+mj-lt"/>
            </a:endParaRPr>
          </a:p>
          <a:p>
            <a:r>
              <a:rPr lang="en-US" sz="2400" dirty="0" smtClean="0">
                <a:latin typeface="+mj-lt"/>
              </a:rPr>
              <a:t>In this proposal, we have discussed Artificial Neural Network models to forecast the stock price of the company Apple, which is one of the most competitive companies in the world. These models are reasonably efficient in recognizing patterns that exist in the domain of stock market. </a:t>
            </a:r>
            <a:endParaRPr lang="en-US" sz="2400" dirty="0">
              <a:latin typeface="+mj-lt"/>
            </a:endParaRPr>
          </a:p>
        </p:txBody>
      </p:sp>
      <p:sp>
        <p:nvSpPr>
          <p:cNvPr id="3" name="Slide Number Placeholder 2"/>
          <p:cNvSpPr>
            <a:spLocks noGrp="1"/>
          </p:cNvSpPr>
          <p:nvPr>
            <p:ph type="sldNum" sz="quarter" idx="12"/>
          </p:nvPr>
        </p:nvSpPr>
        <p:spPr/>
        <p:txBody>
          <a:bodyPr/>
          <a:lstStyle/>
          <a:p>
            <a:fld id="{F113C1AB-D114-4D26-BBA6-6EECC662FF01}" type="slidenum">
              <a:rPr lang="en-US" smtClean="0"/>
              <a:t>11</a:t>
            </a:fld>
            <a:endParaRPr lang="en-US"/>
          </a:p>
        </p:txBody>
      </p:sp>
    </p:spTree>
    <p:extLst>
      <p:ext uri="{BB962C8B-B14F-4D97-AF65-F5344CB8AC3E}">
        <p14:creationId xmlns:p14="http://schemas.microsoft.com/office/powerpoint/2010/main" val="2982244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184" y="502275"/>
            <a:ext cx="10457647" cy="6478697"/>
          </a:xfrm>
          <a:prstGeom prst="rect">
            <a:avLst/>
          </a:prstGeom>
        </p:spPr>
        <p:txBody>
          <a:bodyPr wrap="square">
            <a:spAutoFit/>
          </a:bodyPr>
          <a:lstStyle/>
          <a:p>
            <a:pPr algn="ctr"/>
            <a:r>
              <a:rPr lang="en-US" sz="3600" b="1" dirty="0" smtClean="0">
                <a:solidFill>
                  <a:srgbClr val="0070C0"/>
                </a:solidFill>
              </a:rPr>
              <a:t>Introduction</a:t>
            </a:r>
          </a:p>
          <a:p>
            <a:pPr algn="ctr"/>
            <a:endParaRPr lang="en-US" sz="3200" dirty="0">
              <a:solidFill>
                <a:srgbClr val="0070C0"/>
              </a:solidFill>
            </a:endParaRPr>
          </a:p>
          <a:p>
            <a:r>
              <a:rPr lang="en-US" sz="2400" b="1" dirty="0" smtClean="0">
                <a:solidFill>
                  <a:srgbClr val="002060"/>
                </a:solidFill>
              </a:rPr>
              <a:t>Background </a:t>
            </a:r>
            <a:r>
              <a:rPr lang="en-US" sz="2400" b="1" dirty="0">
                <a:solidFill>
                  <a:srgbClr val="002060"/>
                </a:solidFill>
              </a:rPr>
              <a:t>&amp; Statement of the Problem:</a:t>
            </a:r>
            <a:endParaRPr lang="en-US" sz="2400" dirty="0">
              <a:solidFill>
                <a:srgbClr val="002060"/>
              </a:solidFill>
            </a:endParaRPr>
          </a:p>
          <a:p>
            <a:pPr marL="342900" indent="-342900" algn="just">
              <a:buFont typeface="Arial" panose="020B0604020202020204" pitchFamily="34" charset="0"/>
              <a:buChar char="•"/>
            </a:pPr>
            <a:r>
              <a:rPr lang="en-US" sz="2300" dirty="0">
                <a:latin typeface="+mj-lt"/>
              </a:rPr>
              <a:t>The stock market is the collection of markets and exchanges where regular activities of buying, selling, and issuance of shares of publicly-held companies take place. </a:t>
            </a:r>
            <a:endParaRPr lang="en-US" sz="2300" dirty="0" smtClean="0">
              <a:latin typeface="+mj-lt"/>
            </a:endParaRPr>
          </a:p>
          <a:p>
            <a:pPr marL="342900" indent="-342900" algn="just">
              <a:buFont typeface="Arial" panose="020B0604020202020204" pitchFamily="34" charset="0"/>
              <a:buChar char="•"/>
            </a:pPr>
            <a:r>
              <a:rPr lang="en-US" sz="2300" dirty="0" smtClean="0">
                <a:latin typeface="+mj-lt"/>
              </a:rPr>
              <a:t>Forecasting </a:t>
            </a:r>
            <a:r>
              <a:rPr lang="en-US" sz="2300" dirty="0">
                <a:latin typeface="+mj-lt"/>
              </a:rPr>
              <a:t>stock prices plays an important role in setting a trading strategy or determining the appropriate timing for buying or selling a </a:t>
            </a:r>
            <a:r>
              <a:rPr lang="en-US" sz="2300" dirty="0" smtClean="0">
                <a:latin typeface="+mj-lt"/>
              </a:rPr>
              <a:t>stock.</a:t>
            </a:r>
          </a:p>
          <a:p>
            <a:pPr marL="342900" indent="-342900" algn="just">
              <a:buFont typeface="Arial" panose="020B0604020202020204" pitchFamily="34" charset="0"/>
              <a:buChar char="•"/>
            </a:pPr>
            <a:r>
              <a:rPr lang="en-US" sz="2300" dirty="0" smtClean="0">
                <a:latin typeface="+mj-lt"/>
              </a:rPr>
              <a:t>Among </a:t>
            </a:r>
            <a:r>
              <a:rPr lang="en-US" sz="2300" dirty="0">
                <a:latin typeface="+mj-lt"/>
              </a:rPr>
              <a:t>various possibilities, artificial neural networks (ANNs) have demonstrated high predictive ability and have become popular financial forecasting tools</a:t>
            </a:r>
            <a:r>
              <a:rPr lang="en-US" sz="2300" dirty="0" smtClean="0">
                <a:latin typeface="+mj-lt"/>
              </a:rPr>
              <a:t>.</a:t>
            </a:r>
          </a:p>
          <a:p>
            <a:pPr algn="just"/>
            <a:endParaRPr lang="en-US" sz="2300" dirty="0" smtClean="0">
              <a:latin typeface="+mj-lt"/>
            </a:endParaRPr>
          </a:p>
          <a:p>
            <a:pPr algn="just"/>
            <a:r>
              <a:rPr lang="en-US" sz="2400" b="1" dirty="0">
                <a:solidFill>
                  <a:srgbClr val="002060"/>
                </a:solidFill>
              </a:rPr>
              <a:t>Objectives</a:t>
            </a:r>
            <a:r>
              <a:rPr lang="en-US" sz="2400" b="1" dirty="0" smtClean="0">
                <a:solidFill>
                  <a:srgbClr val="002060"/>
                </a:solidFill>
              </a:rPr>
              <a:t>:</a:t>
            </a:r>
            <a:endParaRPr lang="en-US" sz="2400" dirty="0" smtClean="0">
              <a:solidFill>
                <a:srgbClr val="002060"/>
              </a:solidFill>
              <a:latin typeface="+mj-lt"/>
            </a:endParaRPr>
          </a:p>
          <a:p>
            <a:pPr marL="342900" indent="-342900" algn="just">
              <a:buFont typeface="Arial" panose="020B0604020202020204" pitchFamily="34" charset="0"/>
              <a:buChar char="•"/>
            </a:pPr>
            <a:r>
              <a:rPr lang="en-US" sz="2300" dirty="0">
                <a:latin typeface="+mj-lt"/>
              </a:rPr>
              <a:t>In this project, we will explore the application of ANNs in the field of stock price and trend prediction. </a:t>
            </a:r>
            <a:endParaRPr lang="en-US" sz="2300" dirty="0" smtClean="0">
              <a:latin typeface="+mj-lt"/>
            </a:endParaRPr>
          </a:p>
          <a:p>
            <a:pPr marL="342900" indent="-342900" algn="just">
              <a:buFont typeface="Arial" panose="020B0604020202020204" pitchFamily="34" charset="0"/>
              <a:buChar char="•"/>
            </a:pPr>
            <a:r>
              <a:rPr lang="en-US" sz="2300" dirty="0" smtClean="0">
                <a:latin typeface="+mj-lt"/>
              </a:rPr>
              <a:t>We </a:t>
            </a:r>
            <a:r>
              <a:rPr lang="en-US" sz="2300" dirty="0">
                <a:latin typeface="+mj-lt"/>
              </a:rPr>
              <a:t>will test several neural network architectures on stock prices to see which one performs the best at predicting prices.</a:t>
            </a:r>
            <a:endParaRPr lang="en-US" sz="2300" dirty="0" smtClean="0">
              <a:latin typeface="+mj-lt"/>
            </a:endParaRPr>
          </a:p>
          <a:p>
            <a:pPr algn="just"/>
            <a:endParaRPr lang="en-US" sz="2400" b="1" dirty="0" smtClean="0">
              <a:latin typeface="+mj-lt"/>
            </a:endParaRPr>
          </a:p>
          <a:p>
            <a:pPr algn="just"/>
            <a:endParaRPr lang="en-US" sz="2400" b="1" dirty="0">
              <a:latin typeface="+mj-lt"/>
            </a:endParaRPr>
          </a:p>
        </p:txBody>
      </p:sp>
      <p:sp>
        <p:nvSpPr>
          <p:cNvPr id="2" name="Slide Number Placeholder 1"/>
          <p:cNvSpPr>
            <a:spLocks noGrp="1"/>
          </p:cNvSpPr>
          <p:nvPr>
            <p:ph type="sldNum" sz="quarter" idx="12"/>
          </p:nvPr>
        </p:nvSpPr>
        <p:spPr/>
        <p:txBody>
          <a:bodyPr/>
          <a:lstStyle/>
          <a:p>
            <a:fld id="{F113C1AB-D114-4D26-BBA6-6EECC662FF01}" type="slidenum">
              <a:rPr lang="en-US" smtClean="0"/>
              <a:t>2</a:t>
            </a:fld>
            <a:endParaRPr lang="en-US"/>
          </a:p>
        </p:txBody>
      </p:sp>
    </p:spTree>
    <p:extLst>
      <p:ext uri="{BB962C8B-B14F-4D97-AF65-F5344CB8AC3E}">
        <p14:creationId xmlns:p14="http://schemas.microsoft.com/office/powerpoint/2010/main" val="759052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035" y="294064"/>
            <a:ext cx="10753859" cy="6170920"/>
          </a:xfrm>
          <a:prstGeom prst="rect">
            <a:avLst/>
          </a:prstGeom>
        </p:spPr>
        <p:txBody>
          <a:bodyPr wrap="square">
            <a:spAutoFit/>
          </a:bodyPr>
          <a:lstStyle/>
          <a:p>
            <a:pPr algn="ctr"/>
            <a:r>
              <a:rPr lang="en-US" sz="3600" b="1" dirty="0" smtClean="0">
                <a:solidFill>
                  <a:srgbClr val="0070C0"/>
                </a:solidFill>
              </a:rPr>
              <a:t>Methodology</a:t>
            </a:r>
            <a:endParaRPr lang="en-US" sz="3200" b="1" dirty="0" smtClean="0">
              <a:solidFill>
                <a:srgbClr val="0070C0"/>
              </a:solidFill>
            </a:endParaRPr>
          </a:p>
          <a:p>
            <a:pPr algn="just"/>
            <a:endParaRPr lang="en-US" sz="2400" dirty="0" smtClean="0">
              <a:latin typeface="+mj-lt"/>
            </a:endParaRPr>
          </a:p>
          <a:p>
            <a:pPr algn="just"/>
            <a:r>
              <a:rPr lang="en-US" sz="2500" b="1" dirty="0" smtClean="0">
                <a:solidFill>
                  <a:srgbClr val="002060"/>
                </a:solidFill>
                <a:latin typeface="+mj-lt"/>
              </a:rPr>
              <a:t>Data preparation:</a:t>
            </a:r>
          </a:p>
          <a:p>
            <a:pPr algn="just"/>
            <a:r>
              <a:rPr lang="en-US" sz="2300" dirty="0" smtClean="0">
                <a:latin typeface="+mj-lt"/>
              </a:rPr>
              <a:t>In this project, we are using Apple stock index data of 9 years from 2012 to 2020.</a:t>
            </a:r>
          </a:p>
          <a:p>
            <a:pPr algn="just"/>
            <a:r>
              <a:rPr lang="en-US" sz="2300" dirty="0" smtClean="0">
                <a:latin typeface="+mj-lt"/>
              </a:rPr>
              <a:t>The data is loaded in csv format. Below table shows how data looks.</a:t>
            </a:r>
          </a:p>
          <a:p>
            <a:pPr algn="just"/>
            <a:endParaRPr lang="en-US" sz="2400" dirty="0">
              <a:latin typeface="+mj-lt"/>
            </a:endParaRPr>
          </a:p>
          <a:p>
            <a:pPr algn="just"/>
            <a:endParaRPr lang="en-US" sz="2400" dirty="0" smtClean="0">
              <a:latin typeface="+mj-lt"/>
            </a:endParaRPr>
          </a:p>
          <a:p>
            <a:pPr algn="just"/>
            <a:endParaRPr lang="en-US" sz="2400" dirty="0">
              <a:latin typeface="+mj-lt"/>
            </a:endParaRPr>
          </a:p>
          <a:p>
            <a:pPr algn="just"/>
            <a:endParaRPr lang="en-US" sz="2400" dirty="0" smtClean="0">
              <a:latin typeface="+mj-lt"/>
            </a:endParaRPr>
          </a:p>
          <a:p>
            <a:pPr algn="just"/>
            <a:endParaRPr lang="en-US" sz="2400" dirty="0">
              <a:latin typeface="+mj-lt"/>
            </a:endParaRPr>
          </a:p>
          <a:p>
            <a:pPr algn="just"/>
            <a:endParaRPr lang="en-US" sz="2400" dirty="0" smtClean="0">
              <a:latin typeface="+mj-lt"/>
            </a:endParaRPr>
          </a:p>
          <a:p>
            <a:pPr algn="just"/>
            <a:endParaRPr lang="en-US" sz="2400" dirty="0" smtClean="0">
              <a:latin typeface="+mj-lt"/>
            </a:endParaRPr>
          </a:p>
          <a:p>
            <a:pPr algn="just"/>
            <a:endParaRPr lang="en-US" sz="2400" dirty="0">
              <a:latin typeface="+mj-lt"/>
            </a:endParaRPr>
          </a:p>
          <a:p>
            <a:pPr algn="just"/>
            <a:endParaRPr lang="en-US" sz="2400" dirty="0" smtClean="0">
              <a:latin typeface="+mj-lt"/>
            </a:endParaRPr>
          </a:p>
          <a:p>
            <a:pPr algn="just"/>
            <a:r>
              <a:rPr lang="en-US" sz="2400" dirty="0">
                <a:latin typeface="+mj-lt"/>
              </a:rPr>
              <a:t>We're interested in intra-day stock closing </a:t>
            </a:r>
            <a:r>
              <a:rPr lang="en-US" sz="2400" dirty="0" smtClean="0">
                <a:latin typeface="+mj-lt"/>
              </a:rPr>
              <a:t>price </a:t>
            </a:r>
            <a:r>
              <a:rPr lang="en-US" sz="2400" dirty="0">
                <a:latin typeface="+mj-lt"/>
              </a:rPr>
              <a:t>since investors typically make buying decisions based only on the company closing value.</a:t>
            </a:r>
          </a:p>
        </p:txBody>
      </p:sp>
      <p:pic>
        <p:nvPicPr>
          <p:cNvPr id="5" name="Picture 4"/>
          <p:cNvPicPr>
            <a:picLocks noChangeAspect="1"/>
          </p:cNvPicPr>
          <p:nvPr/>
        </p:nvPicPr>
        <p:blipFill>
          <a:blip r:embed="rId2"/>
          <a:stretch>
            <a:fillRect/>
          </a:stretch>
        </p:blipFill>
        <p:spPr>
          <a:xfrm>
            <a:off x="2028622" y="2596387"/>
            <a:ext cx="7127619" cy="2580920"/>
          </a:xfrm>
          <a:prstGeom prst="rect">
            <a:avLst/>
          </a:prstGeom>
        </p:spPr>
      </p:pic>
      <p:sp>
        <p:nvSpPr>
          <p:cNvPr id="3" name="Slide Number Placeholder 2"/>
          <p:cNvSpPr>
            <a:spLocks noGrp="1"/>
          </p:cNvSpPr>
          <p:nvPr>
            <p:ph type="sldNum" sz="quarter" idx="12"/>
          </p:nvPr>
        </p:nvSpPr>
        <p:spPr/>
        <p:txBody>
          <a:bodyPr/>
          <a:lstStyle/>
          <a:p>
            <a:fld id="{F113C1AB-D114-4D26-BBA6-6EECC662FF01}" type="slidenum">
              <a:rPr lang="en-US" smtClean="0"/>
              <a:t>3</a:t>
            </a:fld>
            <a:endParaRPr lang="en-US"/>
          </a:p>
        </p:txBody>
      </p:sp>
    </p:spTree>
    <p:extLst>
      <p:ext uri="{BB962C8B-B14F-4D97-AF65-F5344CB8AC3E}">
        <p14:creationId xmlns:p14="http://schemas.microsoft.com/office/powerpoint/2010/main" val="1017500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92428" y="628915"/>
            <a:ext cx="10934163" cy="5671810"/>
            <a:chOff x="631065" y="1041039"/>
            <a:chExt cx="10934163" cy="5671810"/>
          </a:xfrm>
        </p:grpSpPr>
        <p:sp>
          <p:nvSpPr>
            <p:cNvPr id="2" name="Rectangle 1"/>
            <p:cNvSpPr/>
            <p:nvPr/>
          </p:nvSpPr>
          <p:spPr>
            <a:xfrm>
              <a:off x="1275008" y="1041039"/>
              <a:ext cx="10290220" cy="400110"/>
            </a:xfrm>
            <a:prstGeom prst="rect">
              <a:avLst/>
            </a:prstGeom>
          </p:spPr>
          <p:txBody>
            <a:bodyPr wrap="square">
              <a:spAutoFit/>
            </a:bodyPr>
            <a:lstStyle/>
            <a:p>
              <a:endParaRPr lang="en-US" sz="2000" dirty="0"/>
            </a:p>
          </p:txBody>
        </p:sp>
        <mc:AlternateContent xmlns:mc="http://schemas.openxmlformats.org/markup-compatibility/2006" xmlns:a14="http://schemas.microsoft.com/office/drawing/2010/main">
          <mc:Choice Requires="a14">
            <p:sp>
              <p:nvSpPr>
                <p:cNvPr id="7" name="Rectangle 6"/>
                <p:cNvSpPr/>
                <p:nvPr/>
              </p:nvSpPr>
              <p:spPr>
                <a:xfrm>
                  <a:off x="631065" y="1441149"/>
                  <a:ext cx="10109916" cy="5271700"/>
                </a:xfrm>
                <a:prstGeom prst="rect">
                  <a:avLst/>
                </a:prstGeom>
              </p:spPr>
              <p:txBody>
                <a:bodyPr wrap="square">
                  <a:spAutoFit/>
                </a:bodyPr>
                <a:lstStyle/>
                <a:p>
                  <a:pPr algn="just"/>
                  <a:r>
                    <a:rPr lang="en-US" sz="2300" b="1" dirty="0">
                      <a:latin typeface="+mj-lt"/>
                    </a:rPr>
                    <a:t>This work can be divided into three categories: </a:t>
                  </a:r>
                </a:p>
                <a:p>
                  <a:pPr marL="457200" indent="-457200" algn="just">
                    <a:buFont typeface="+mj-lt"/>
                    <a:buAutoNum type="arabicPeriod"/>
                  </a:pPr>
                  <a:r>
                    <a:rPr lang="en-US" sz="2300" dirty="0">
                      <a:latin typeface="+mj-lt"/>
                    </a:rPr>
                    <a:t>Predicting closing price of the next day given some previous price history.</a:t>
                  </a:r>
                </a:p>
                <a:p>
                  <a:pPr marL="457200" indent="-457200" algn="just">
                    <a:buFont typeface="+mj-lt"/>
                    <a:buAutoNum type="arabicPeriod"/>
                  </a:pPr>
                  <a:r>
                    <a:rPr lang="en-US" sz="2300" dirty="0">
                      <a:latin typeface="+mj-lt"/>
                    </a:rPr>
                    <a:t>Predicting closing price of next few days given some previous price history.</a:t>
                  </a:r>
                </a:p>
                <a:p>
                  <a:pPr marL="457200" indent="-457200" algn="just">
                    <a:buFont typeface="+mj-lt"/>
                    <a:buAutoNum type="arabicPeriod"/>
                  </a:pPr>
                  <a:r>
                    <a:rPr lang="en-US" sz="2300" dirty="0">
                      <a:latin typeface="+mj-lt"/>
                    </a:rPr>
                    <a:t>Predicting closing price of a day given open, high and low prices of that day.</a:t>
                  </a:r>
                </a:p>
                <a:p>
                  <a:pPr algn="just"/>
                  <a:endParaRPr lang="en-US" sz="2300" dirty="0" smtClean="0">
                    <a:latin typeface="+mj-lt"/>
                  </a:endParaRPr>
                </a:p>
                <a:p>
                  <a:pPr algn="just"/>
                  <a:r>
                    <a:rPr lang="en-US" sz="2300" dirty="0" smtClean="0">
                      <a:latin typeface="+mj-lt"/>
                    </a:rPr>
                    <a:t>In all above cases we are interested in predicting closing prices. The following equation is used to normalize the prices in the dataset:</a:t>
                  </a:r>
                  <a:endParaRPr lang="en-US" sz="2300" dirty="0">
                    <a:latin typeface="+mj-lt"/>
                  </a:endParaRPr>
                </a:p>
                <a:p>
                  <a:pPr algn="just"/>
                  <a:r>
                    <a:rPr lang="en-US" sz="2400" dirty="0" smtClean="0"/>
                    <a:t>			</a:t>
                  </a:r>
                </a:p>
                <a:p>
                  <a:pPr algn="just"/>
                  <a:r>
                    <a:rPr lang="en-US" sz="2400" dirty="0"/>
                    <a:t>	</a:t>
                  </a:r>
                  <a:r>
                    <a:rPr lang="en-US" sz="2400" dirty="0" smtClean="0"/>
                    <a:t>		 P</a:t>
                  </a:r>
                  <a:r>
                    <a:rPr lang="en-US" sz="2400" baseline="-25000" dirty="0" smtClean="0"/>
                    <a:t>i  </a:t>
                  </a:r>
                  <a:r>
                    <a:rPr lang="en-US" sz="2400" baseline="-25000" dirty="0"/>
                    <a:t>= </a:t>
                  </a:r>
                  <a14:m>
                    <m:oMath xmlns:m="http://schemas.openxmlformats.org/officeDocument/2006/math">
                      <m:r>
                        <a:rPr lang="en-US" sz="2400" i="1" baseline="-25000">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m:rPr>
                                  <m:sty m:val="p"/>
                                </m:rPr>
                                <a:rPr lang="en-US" sz="2400">
                                  <a:latin typeface="Cambria Math" panose="02040503050406030204" pitchFamily="18" charset="0"/>
                                </a:rPr>
                                <m:t>P</m:t>
                              </m:r>
                            </m:e>
                            <m:sub>
                              <m:r>
                                <m:rPr>
                                  <m:sty m:val="p"/>
                                </m:rPr>
                                <a:rPr lang="en-US" sz="2400">
                                  <a:latin typeface="Cambria Math" panose="02040503050406030204" pitchFamily="18" charset="0"/>
                                </a:rPr>
                                <m:t>i</m:t>
                              </m:r>
                            </m:sub>
                          </m:sSub>
                          <m:r>
                            <a:rPr lang="en-US" sz="240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 </m:t>
                              </m:r>
                              <m:r>
                                <m:rPr>
                                  <m:sty m:val="p"/>
                                </m:rPr>
                                <a:rPr lang="en-US" sz="2400">
                                  <a:latin typeface="Cambria Math" panose="02040503050406030204" pitchFamily="18" charset="0"/>
                                </a:rPr>
                                <m:t>P</m:t>
                              </m:r>
                            </m:e>
                            <m:sub>
                              <m:r>
                                <m:rPr>
                                  <m:sty m:val="p"/>
                                </m:rPr>
                                <a:rPr lang="en-US" sz="2400">
                                  <a:latin typeface="Cambria Math" panose="02040503050406030204" pitchFamily="18" charset="0"/>
                                </a:rPr>
                                <m:t>min</m:t>
                              </m:r>
                            </m:sub>
                          </m:sSub>
                        </m:num>
                        <m:den>
                          <m:sSub>
                            <m:sSubPr>
                              <m:ctrlPr>
                                <a:rPr lang="en-US" sz="2400" i="1">
                                  <a:latin typeface="Cambria Math" panose="02040503050406030204" pitchFamily="18" charset="0"/>
                                </a:rPr>
                              </m:ctrlPr>
                            </m:sSubPr>
                            <m:e>
                              <m:r>
                                <a:rPr lang="en-US" sz="2400">
                                  <a:latin typeface="Cambria Math" panose="02040503050406030204" pitchFamily="18" charset="0"/>
                                </a:rPr>
                                <m:t> </m:t>
                              </m:r>
                              <m:r>
                                <m:rPr>
                                  <m:sty m:val="p"/>
                                </m:rPr>
                                <a:rPr lang="en-US" sz="2400">
                                  <a:latin typeface="Cambria Math" panose="02040503050406030204" pitchFamily="18" charset="0"/>
                                </a:rPr>
                                <m:t>P</m:t>
                              </m:r>
                            </m:e>
                            <m:sub>
                              <m:r>
                                <m:rPr>
                                  <m:sty m:val="p"/>
                                </m:rPr>
                                <a:rPr lang="en-US" sz="2400">
                                  <a:latin typeface="Cambria Math" panose="02040503050406030204" pitchFamily="18" charset="0"/>
                                </a:rPr>
                                <m:t>max</m:t>
                              </m:r>
                            </m:sub>
                          </m:sSub>
                          <m:r>
                            <a:rPr lang="en-US" sz="2400" i="1">
                              <a:latin typeface="Cambria Math" panose="02040503050406030204" pitchFamily="18" charset="0"/>
                            </a:rPr>
                            <m:t>−</m:t>
                          </m:r>
                          <m:r>
                            <a:rPr lang="en-US" sz="2400">
                              <a:latin typeface="Cambria Math" panose="02040503050406030204" pitchFamily="18" charset="0"/>
                            </a:rPr>
                            <m:t> </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P</m:t>
                              </m:r>
                            </m:e>
                            <m:sub>
                              <m:r>
                                <m:rPr>
                                  <m:sty m:val="p"/>
                                </m:rPr>
                                <a:rPr lang="en-US" sz="2400">
                                  <a:latin typeface="Cambria Math" panose="02040503050406030204" pitchFamily="18" charset="0"/>
                                </a:rPr>
                                <m:t>min</m:t>
                              </m:r>
                            </m:sub>
                          </m:sSub>
                        </m:den>
                      </m:f>
                    </m:oMath>
                  </a14:m>
                  <a:r>
                    <a:rPr lang="en-US" sz="2400" dirty="0"/>
                    <a:t>   </a:t>
                  </a:r>
                  <a:r>
                    <a:rPr lang="en-US" sz="2400" dirty="0" err="1"/>
                    <a:t>i</a:t>
                  </a:r>
                  <a:r>
                    <a:rPr lang="en-US" sz="2400" dirty="0"/>
                    <a:t> = 1</a:t>
                  </a:r>
                  <a:r>
                    <a:rPr lang="en-US" sz="2400" dirty="0" smtClean="0"/>
                    <a:t>……N</a:t>
                  </a:r>
                </a:p>
                <a:p>
                  <a:pPr algn="just"/>
                  <a:endParaRPr lang="en-US" sz="2200" dirty="0" smtClean="0">
                    <a:latin typeface="+mj-lt"/>
                  </a:endParaRPr>
                </a:p>
                <a:p>
                  <a:pPr algn="just"/>
                  <a:r>
                    <a:rPr lang="en-US" sz="2200" dirty="0" smtClean="0">
                      <a:latin typeface="+mj-lt"/>
                    </a:rPr>
                    <a:t>Here </a:t>
                  </a:r>
                  <a:r>
                    <a:rPr lang="en-US" sz="2000" dirty="0">
                      <a:latin typeface="+mj-lt"/>
                    </a:rPr>
                    <a:t>P</a:t>
                  </a:r>
                  <a:r>
                    <a:rPr lang="en-US" sz="2000" baseline="-25000" dirty="0">
                      <a:latin typeface="+mj-lt"/>
                    </a:rPr>
                    <a:t>i  </a:t>
                  </a:r>
                  <a:r>
                    <a:rPr lang="en-US" sz="2300" dirty="0" smtClean="0">
                      <a:latin typeface="+mj-lt"/>
                    </a:rPr>
                    <a:t>is normalized price.</a:t>
                  </a:r>
                </a:p>
                <a:p>
                  <a:pPr algn="just"/>
                  <a:r>
                    <a:rPr lang="en-US" sz="2300" dirty="0">
                      <a:latin typeface="+mj-lt"/>
                    </a:rPr>
                    <a:t>The purpose of normalization is to convert dataset values to a common scale without distorting range differences, and it typically speeds up learning and leads to faster convergence. </a:t>
                  </a:r>
                </a:p>
              </p:txBody>
            </p:sp>
          </mc:Choice>
          <mc:Fallback xmlns="">
            <p:sp>
              <p:nvSpPr>
                <p:cNvPr id="7" name="Rectangle 6"/>
                <p:cNvSpPr>
                  <a:spLocks noRot="1" noChangeAspect="1" noMove="1" noResize="1" noEditPoints="1" noAdjustHandles="1" noChangeArrowheads="1" noChangeShapeType="1" noTextEdit="1"/>
                </p:cNvSpPr>
                <p:nvPr/>
              </p:nvSpPr>
              <p:spPr>
                <a:xfrm>
                  <a:off x="631065" y="1441149"/>
                  <a:ext cx="10109916" cy="5271700"/>
                </a:xfrm>
                <a:prstGeom prst="rect">
                  <a:avLst/>
                </a:prstGeom>
                <a:blipFill rotWithShape="0">
                  <a:blip r:embed="rId2"/>
                  <a:stretch>
                    <a:fillRect l="-904" t="-925" r="-844" b="-1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429592" y="3609071"/>
                  <a:ext cx="352981" cy="30777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5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20" name="Rectangle 19"/>
                <p:cNvSpPr>
                  <a:spLocks noRot="1" noChangeAspect="1" noMove="1" noResize="1" noEditPoints="1" noAdjustHandles="1" noChangeArrowheads="1" noChangeShapeType="1" noTextEdit="1"/>
                </p:cNvSpPr>
                <p:nvPr/>
              </p:nvSpPr>
              <p:spPr>
                <a:xfrm>
                  <a:off x="3429592" y="3609071"/>
                  <a:ext cx="352981" cy="30777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12897" y="4253222"/>
                  <a:ext cx="426232" cy="307777"/>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5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9" name="Rectangle 8"/>
                <p:cNvSpPr>
                  <a:spLocks noRot="1" noChangeAspect="1" noMove="1" noResize="1" noEditPoints="1" noAdjustHandles="1" noChangeArrowheads="1" noChangeShapeType="1" noTextEdit="1"/>
                </p:cNvSpPr>
                <p:nvPr/>
              </p:nvSpPr>
              <p:spPr>
                <a:xfrm>
                  <a:off x="3412897" y="4253222"/>
                  <a:ext cx="426232" cy="30777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91905" y="5075324"/>
                  <a:ext cx="426232" cy="307777"/>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5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 name="Rectangle 7"/>
                <p:cNvSpPr>
                  <a:spLocks noRot="1" noChangeAspect="1" noMove="1" noResize="1" noEditPoints="1" noAdjustHandles="1" noChangeArrowheads="1" noChangeShapeType="1" noTextEdit="1"/>
                </p:cNvSpPr>
                <p:nvPr/>
              </p:nvSpPr>
              <p:spPr>
                <a:xfrm>
                  <a:off x="1191905" y="5075324"/>
                  <a:ext cx="426232" cy="307777"/>
                </a:xfrm>
                <a:prstGeom prst="rect">
                  <a:avLst/>
                </a:prstGeom>
                <a:blipFill rotWithShape="0">
                  <a:blip r:embed="rId5"/>
                  <a:stretch>
                    <a:fillRect/>
                  </a:stretch>
                </a:blipFill>
              </p:spPr>
              <p:txBody>
                <a:bodyPr/>
                <a:lstStyle/>
                <a:p>
                  <a:r>
                    <a:rPr lang="en-US">
                      <a:noFill/>
                    </a:rPr>
                    <a:t> </a:t>
                  </a:r>
                </a:p>
              </p:txBody>
            </p:sp>
          </mc:Fallback>
        </mc:AlternateContent>
      </p:grpSp>
      <p:sp>
        <p:nvSpPr>
          <p:cNvPr id="4" name="Slide Number Placeholder 3"/>
          <p:cNvSpPr>
            <a:spLocks noGrp="1"/>
          </p:cNvSpPr>
          <p:nvPr>
            <p:ph type="sldNum" sz="quarter" idx="12"/>
          </p:nvPr>
        </p:nvSpPr>
        <p:spPr/>
        <p:txBody>
          <a:bodyPr/>
          <a:lstStyle/>
          <a:p>
            <a:fld id="{F113C1AB-D114-4D26-BBA6-6EECC662FF01}" type="slidenum">
              <a:rPr lang="en-US" smtClean="0"/>
              <a:t>4</a:t>
            </a:fld>
            <a:endParaRPr lang="en-US"/>
          </a:p>
        </p:txBody>
      </p:sp>
    </p:spTree>
    <p:extLst>
      <p:ext uri="{BB962C8B-B14F-4D97-AF65-F5344CB8AC3E}">
        <p14:creationId xmlns:p14="http://schemas.microsoft.com/office/powerpoint/2010/main" val="4283873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2732" y="1092555"/>
            <a:ext cx="10947042" cy="1846659"/>
            <a:chOff x="618186" y="809220"/>
            <a:chExt cx="10947042" cy="1846659"/>
          </a:xfrm>
        </p:grpSpPr>
        <p:sp>
          <p:nvSpPr>
            <p:cNvPr id="2" name="Rectangle 1"/>
            <p:cNvSpPr/>
            <p:nvPr/>
          </p:nvSpPr>
          <p:spPr>
            <a:xfrm>
              <a:off x="1275008" y="1041039"/>
              <a:ext cx="10290220" cy="400110"/>
            </a:xfrm>
            <a:prstGeom prst="rect">
              <a:avLst/>
            </a:prstGeom>
          </p:spPr>
          <p:txBody>
            <a:bodyPr wrap="square">
              <a:spAutoFit/>
            </a:bodyPr>
            <a:lstStyle/>
            <a:p>
              <a:endParaRPr lang="en-US" sz="2000" dirty="0"/>
            </a:p>
          </p:txBody>
        </p:sp>
        <p:sp>
          <p:nvSpPr>
            <p:cNvPr id="7" name="Rectangle 6"/>
            <p:cNvSpPr/>
            <p:nvPr/>
          </p:nvSpPr>
          <p:spPr>
            <a:xfrm>
              <a:off x="618186" y="809220"/>
              <a:ext cx="10109916" cy="1846659"/>
            </a:xfrm>
            <a:prstGeom prst="rect">
              <a:avLst/>
            </a:prstGeom>
          </p:spPr>
          <p:txBody>
            <a:bodyPr wrap="square">
              <a:spAutoFit/>
            </a:bodyPr>
            <a:lstStyle/>
            <a:p>
              <a:pPr algn="just"/>
              <a:r>
                <a:rPr lang="en-US" sz="2300" dirty="0" smtClean="0">
                  <a:latin typeface="+mj-lt"/>
                </a:rPr>
                <a:t>Next, dataset is organized to inputs and targets by moving a window of fixed sized along closing prices column of the dataset. </a:t>
              </a:r>
            </a:p>
            <a:p>
              <a:pPr algn="just"/>
              <a:r>
                <a:rPr lang="en-US" sz="2300" dirty="0" smtClean="0">
                  <a:latin typeface="+mj-lt"/>
                </a:rPr>
                <a:t>The dataset is divided into training, validation and testing sets with 70% for training, 30% for validation and testing. </a:t>
              </a:r>
            </a:p>
            <a:p>
              <a:pPr algn="just"/>
              <a:endParaRPr lang="en-US" sz="2200" dirty="0">
                <a:latin typeface="+mj-lt"/>
              </a:endParaRPr>
            </a:p>
          </p:txBody>
        </p:sp>
      </p:grpSp>
      <p:graphicFrame>
        <p:nvGraphicFramePr>
          <p:cNvPr id="8" name="Table 7"/>
          <p:cNvGraphicFramePr>
            <a:graphicFrameLocks noGrp="1"/>
          </p:cNvGraphicFramePr>
          <p:nvPr>
            <p:extLst>
              <p:ext uri="{D42A27DB-BD31-4B8C-83A1-F6EECF244321}">
                <p14:modId xmlns:p14="http://schemas.microsoft.com/office/powerpoint/2010/main" val="4259618442"/>
              </p:ext>
            </p:extLst>
          </p:nvPr>
        </p:nvGraphicFramePr>
        <p:xfrm>
          <a:off x="2073496" y="3268687"/>
          <a:ext cx="7018988" cy="2578320"/>
        </p:xfrm>
        <a:graphic>
          <a:graphicData uri="http://schemas.openxmlformats.org/drawingml/2006/table">
            <a:tbl>
              <a:tblPr firstRow="1" bandRow="1">
                <a:tableStyleId>{8799B23B-EC83-4686-B30A-512413B5E67A}</a:tableStyleId>
              </a:tblPr>
              <a:tblGrid>
                <a:gridCol w="1754747"/>
                <a:gridCol w="1754747"/>
                <a:gridCol w="1754747"/>
                <a:gridCol w="1754747"/>
              </a:tblGrid>
              <a:tr h="399458">
                <a:tc gridSpan="3">
                  <a:txBody>
                    <a:bodyPr/>
                    <a:lstStyle/>
                    <a:p>
                      <a:pPr algn="ctr"/>
                      <a:r>
                        <a:rPr lang="en-US" sz="1600" dirty="0" smtClean="0"/>
                        <a:t>Inputs</a:t>
                      </a:r>
                      <a:endParaRPr lang="en-US" sz="1600" dirty="0"/>
                    </a:p>
                  </a:txBody>
                  <a:tcPr/>
                </a:tc>
                <a:tc hMerge="1">
                  <a:txBody>
                    <a:bodyPr/>
                    <a:lstStyle/>
                    <a:p>
                      <a:endParaRPr lang="en-US" dirty="0"/>
                    </a:p>
                  </a:txBody>
                  <a:tcPr/>
                </a:tc>
                <a:tc hMerge="1">
                  <a:txBody>
                    <a:bodyPr/>
                    <a:lstStyle/>
                    <a:p>
                      <a:endParaRPr lang="en-US" dirty="0"/>
                    </a:p>
                  </a:txBody>
                  <a:tcPr/>
                </a:tc>
                <a:tc>
                  <a:txBody>
                    <a:bodyPr/>
                    <a:lstStyle/>
                    <a:p>
                      <a:r>
                        <a:rPr lang="en-US" sz="1600" dirty="0" smtClean="0"/>
                        <a:t>Target</a:t>
                      </a:r>
                      <a:endParaRPr lang="en-US" sz="1600" dirty="0"/>
                    </a:p>
                  </a:txBody>
                  <a:tcPr/>
                </a:tc>
              </a:tr>
              <a:tr h="399458">
                <a:tc>
                  <a:txBody>
                    <a:bodyPr/>
                    <a:lstStyle/>
                    <a:p>
                      <a:r>
                        <a:rPr lang="en-US" sz="1600" dirty="0" smtClean="0"/>
                        <a:t>t-3</a:t>
                      </a:r>
                      <a:endParaRPr lang="en-US" sz="1600" dirty="0"/>
                    </a:p>
                  </a:txBody>
                  <a:tcPr/>
                </a:tc>
                <a:tc>
                  <a:txBody>
                    <a:bodyPr/>
                    <a:lstStyle/>
                    <a:p>
                      <a:r>
                        <a:rPr lang="en-US" sz="1600" dirty="0" smtClean="0"/>
                        <a:t>t-2</a:t>
                      </a:r>
                      <a:endParaRPr lang="en-US" sz="1600" dirty="0"/>
                    </a:p>
                  </a:txBody>
                  <a:tcPr/>
                </a:tc>
                <a:tc>
                  <a:txBody>
                    <a:bodyPr/>
                    <a:lstStyle/>
                    <a:p>
                      <a:r>
                        <a:rPr lang="en-US" sz="1600" dirty="0" smtClean="0"/>
                        <a:t>t-1</a:t>
                      </a:r>
                      <a:endParaRPr lang="en-US" sz="1600" dirty="0"/>
                    </a:p>
                  </a:txBody>
                  <a:tcPr/>
                </a:tc>
                <a:tc>
                  <a:txBody>
                    <a:bodyPr/>
                    <a:lstStyle/>
                    <a:p>
                      <a:r>
                        <a:rPr lang="en-US" sz="1600" dirty="0" smtClean="0"/>
                        <a:t>t</a:t>
                      </a:r>
                      <a:endParaRPr lang="en-US" sz="1600" dirty="0"/>
                    </a:p>
                  </a:txBody>
                  <a:tcPr/>
                </a:tc>
              </a:tr>
              <a:tr h="399458">
                <a:tc>
                  <a:txBody>
                    <a:bodyPr/>
                    <a:lstStyle/>
                    <a:p>
                      <a:r>
                        <a:rPr lang="en-US" sz="1600" dirty="0" smtClean="0"/>
                        <a:t>14.686786</a:t>
                      </a:r>
                      <a:endParaRPr lang="en-US" sz="1600" dirty="0"/>
                    </a:p>
                  </a:txBody>
                  <a:tcPr/>
                </a:tc>
                <a:tc>
                  <a:txBody>
                    <a:bodyPr/>
                    <a:lstStyle/>
                    <a:p>
                      <a:r>
                        <a:rPr lang="en-US" sz="1600" dirty="0" smtClean="0"/>
                        <a:t>14.765714</a:t>
                      </a:r>
                      <a:endParaRPr lang="en-US" sz="1600" dirty="0"/>
                    </a:p>
                  </a:txBody>
                  <a:tcPr/>
                </a:tc>
                <a:tc>
                  <a:txBody>
                    <a:bodyPr/>
                    <a:lstStyle/>
                    <a:p>
                      <a:r>
                        <a:rPr lang="en-US" sz="1600" dirty="0" smtClean="0"/>
                        <a:t>14.929643</a:t>
                      </a:r>
                      <a:endParaRPr lang="en-US" sz="1600" dirty="0"/>
                    </a:p>
                  </a:txBody>
                  <a:tcPr/>
                </a:tc>
                <a:tc>
                  <a:txBody>
                    <a:bodyPr/>
                    <a:lstStyle/>
                    <a:p>
                      <a:r>
                        <a:rPr lang="en-US" sz="1600" dirty="0" smtClean="0"/>
                        <a:t>15.085714</a:t>
                      </a:r>
                      <a:endParaRPr lang="en-US" sz="1600" dirty="0"/>
                    </a:p>
                  </a:txBody>
                  <a:tcPr/>
                </a:tc>
              </a:tr>
              <a:tr h="399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14.765714</a:t>
                      </a:r>
                    </a:p>
                  </a:txBody>
                  <a:tcPr/>
                </a:tc>
                <a:tc>
                  <a:txBody>
                    <a:bodyPr/>
                    <a:lstStyle/>
                    <a:p>
                      <a:r>
                        <a:rPr lang="en-US" sz="1600" dirty="0" smtClean="0"/>
                        <a:t>14.929643</a:t>
                      </a:r>
                      <a:endParaRPr lang="en-US" sz="1600" dirty="0"/>
                    </a:p>
                  </a:txBody>
                  <a:tcPr/>
                </a:tc>
                <a:tc>
                  <a:txBody>
                    <a:bodyPr/>
                    <a:lstStyle/>
                    <a:p>
                      <a:r>
                        <a:rPr lang="en-US" sz="1600" dirty="0" smtClean="0"/>
                        <a:t>15.085714</a:t>
                      </a:r>
                      <a:endParaRPr lang="en-US" sz="1600" dirty="0"/>
                    </a:p>
                  </a:txBody>
                  <a:tcPr/>
                </a:tc>
                <a:tc>
                  <a:txBody>
                    <a:bodyPr/>
                    <a:lstStyle/>
                    <a:p>
                      <a:r>
                        <a:rPr lang="en-US" sz="1600" dirty="0" smtClean="0"/>
                        <a:t>15.061786</a:t>
                      </a:r>
                      <a:endParaRPr lang="en-US" sz="1600" dirty="0"/>
                    </a:p>
                  </a:txBody>
                  <a:tcPr/>
                </a:tc>
              </a:tr>
              <a:tr h="980488">
                <a:tc>
                  <a:txBody>
                    <a:bodyPr/>
                    <a:lstStyle/>
                    <a:p>
                      <a:r>
                        <a:rPr lang="en-US" sz="1600" dirty="0" smtClean="0"/>
                        <a:t>14.929643</a:t>
                      </a:r>
                    </a:p>
                    <a:p>
                      <a:r>
                        <a:rPr lang="en-US" sz="1600" dirty="0" smtClean="0"/>
                        <a:t>…..</a:t>
                      </a:r>
                    </a:p>
                    <a:p>
                      <a:r>
                        <a:rPr lang="en-US" sz="1600" dirty="0" smtClean="0"/>
                        <a:t>…..</a:t>
                      </a:r>
                      <a:endParaRPr lang="en-US" sz="1600" dirty="0"/>
                    </a:p>
                  </a:txBody>
                  <a:tcPr/>
                </a:tc>
                <a:tc>
                  <a:txBody>
                    <a:bodyPr/>
                    <a:lstStyle/>
                    <a:p>
                      <a:r>
                        <a:rPr lang="en-US" sz="1600" dirty="0" smtClean="0"/>
                        <a:t>15.085714</a:t>
                      </a:r>
                    </a:p>
                    <a:p>
                      <a:r>
                        <a:rPr lang="en-US" sz="1600" dirty="0" smtClean="0"/>
                        <a:t>…..</a:t>
                      </a:r>
                    </a:p>
                    <a:p>
                      <a:r>
                        <a:rPr lang="en-US" sz="1600" dirty="0" smtClean="0"/>
                        <a:t>…..</a:t>
                      </a:r>
                      <a:endParaRPr lang="en-US" sz="1600" dirty="0"/>
                    </a:p>
                  </a:txBody>
                  <a:tcPr/>
                </a:tc>
                <a:tc>
                  <a:txBody>
                    <a:bodyPr/>
                    <a:lstStyle/>
                    <a:p>
                      <a:r>
                        <a:rPr lang="en-US" sz="1600" dirty="0" smtClean="0"/>
                        <a:t>15.061786</a:t>
                      </a:r>
                    </a:p>
                    <a:p>
                      <a:r>
                        <a:rPr lang="en-US" sz="1600" dirty="0" smtClean="0"/>
                        <a:t>…..</a:t>
                      </a:r>
                    </a:p>
                    <a:p>
                      <a:r>
                        <a:rPr lang="en-US" sz="1600" dirty="0" smtClean="0"/>
                        <a:t>…..</a:t>
                      </a:r>
                      <a:endParaRPr lang="en-US" sz="1600" dirty="0"/>
                    </a:p>
                  </a:txBody>
                  <a:tcPr/>
                </a:tc>
                <a:tc>
                  <a:txBody>
                    <a:bodyPr/>
                    <a:lstStyle/>
                    <a:p>
                      <a:r>
                        <a:rPr lang="en-US" sz="1600" dirty="0" smtClean="0"/>
                        <a:t>15.115714</a:t>
                      </a:r>
                    </a:p>
                    <a:p>
                      <a:r>
                        <a:rPr lang="en-US" sz="1600" dirty="0" smtClean="0"/>
                        <a:t>…..</a:t>
                      </a:r>
                    </a:p>
                    <a:p>
                      <a:r>
                        <a:rPr lang="en-US" sz="1600" dirty="0" smtClean="0"/>
                        <a:t>…..</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F113C1AB-D114-4D26-BBA6-6EECC662FF01}" type="slidenum">
              <a:rPr lang="en-US" smtClean="0"/>
              <a:t>5</a:t>
            </a:fld>
            <a:endParaRPr lang="en-US"/>
          </a:p>
        </p:txBody>
      </p:sp>
    </p:spTree>
    <p:extLst>
      <p:ext uri="{BB962C8B-B14F-4D97-AF65-F5344CB8AC3E}">
        <p14:creationId xmlns:p14="http://schemas.microsoft.com/office/powerpoint/2010/main" val="2471490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8" y="1041039"/>
            <a:ext cx="10290220" cy="400110"/>
          </a:xfrm>
          <a:prstGeom prst="rect">
            <a:avLst/>
          </a:prstGeom>
        </p:spPr>
        <p:txBody>
          <a:bodyPr wrap="square">
            <a:spAutoFit/>
          </a:bodyPr>
          <a:lstStyle/>
          <a:p>
            <a:endParaRPr lang="en-US" sz="2000" dirty="0"/>
          </a:p>
        </p:txBody>
      </p:sp>
      <p:sp>
        <p:nvSpPr>
          <p:cNvPr id="7" name="Rectangle 6"/>
          <p:cNvSpPr/>
          <p:nvPr/>
        </p:nvSpPr>
        <p:spPr>
          <a:xfrm>
            <a:off x="927280" y="397072"/>
            <a:ext cx="10109916" cy="2939266"/>
          </a:xfrm>
          <a:prstGeom prst="rect">
            <a:avLst/>
          </a:prstGeom>
        </p:spPr>
        <p:txBody>
          <a:bodyPr wrap="square">
            <a:spAutoFit/>
          </a:bodyPr>
          <a:lstStyle/>
          <a:p>
            <a:r>
              <a:rPr lang="en-US" sz="2500" b="1" dirty="0" smtClean="0">
                <a:solidFill>
                  <a:srgbClr val="002060"/>
                </a:solidFill>
              </a:rPr>
              <a:t>Network </a:t>
            </a:r>
            <a:r>
              <a:rPr lang="en-US" sz="2500" b="1" dirty="0">
                <a:solidFill>
                  <a:srgbClr val="002060"/>
                </a:solidFill>
              </a:rPr>
              <a:t>architecture:</a:t>
            </a:r>
            <a:endParaRPr lang="en-US" sz="2500" dirty="0">
              <a:solidFill>
                <a:srgbClr val="002060"/>
              </a:solidFill>
            </a:endParaRPr>
          </a:p>
          <a:p>
            <a:r>
              <a:rPr lang="en-US" sz="2300" b="1" dirty="0">
                <a:latin typeface="+mj-lt"/>
              </a:rPr>
              <a:t>Artificial Neural </a:t>
            </a:r>
            <a:r>
              <a:rPr lang="en-US" sz="2300" b="1" dirty="0" smtClean="0">
                <a:latin typeface="+mj-lt"/>
              </a:rPr>
              <a:t>Network (Dense): </a:t>
            </a:r>
            <a:r>
              <a:rPr lang="en-US" sz="2300" dirty="0">
                <a:latin typeface="+mj-lt"/>
              </a:rPr>
              <a:t>An artificial neural network is an interconnected group of nodes, inspired by a simplification of neurons in a brain. In any artificial neural network, a dense layer is a layer that is deeply connected with its preceding layer which means the neurons of the layer are connected to every neuron of its preceding layer. This layer is the most commonly used layer in artificial neural network networks.</a:t>
            </a:r>
          </a:p>
          <a:p>
            <a:pPr algn="just"/>
            <a:endParaRPr lang="en-US" sz="2200" dirty="0">
              <a:latin typeface="+mj-lt"/>
            </a:endParaRPr>
          </a:p>
        </p:txBody>
      </p:sp>
      <p:grpSp>
        <p:nvGrpSpPr>
          <p:cNvPr id="22" name="Group 21"/>
          <p:cNvGrpSpPr/>
          <p:nvPr/>
        </p:nvGrpSpPr>
        <p:grpSpPr>
          <a:xfrm>
            <a:off x="4322527" y="5105228"/>
            <a:ext cx="2209686" cy="307777"/>
            <a:chOff x="4322527" y="5105228"/>
            <a:chExt cx="2209686" cy="307777"/>
          </a:xfrm>
        </p:grpSpPr>
        <mc:AlternateContent xmlns:mc="http://schemas.openxmlformats.org/markup-compatibility/2006" xmlns:a14="http://schemas.microsoft.com/office/drawing/2010/main">
          <mc:Choice Requires="a14">
            <p:sp>
              <p:nvSpPr>
                <p:cNvPr id="20" name="Rectangle 19"/>
                <p:cNvSpPr/>
                <p:nvPr/>
              </p:nvSpPr>
              <p:spPr>
                <a:xfrm>
                  <a:off x="4322527" y="5105228"/>
                  <a:ext cx="352981" cy="30777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5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20" name="Rectangle 19"/>
                <p:cNvSpPr>
                  <a:spLocks noRot="1" noChangeAspect="1" noMove="1" noResize="1" noEditPoints="1" noAdjustHandles="1" noChangeArrowheads="1" noChangeShapeType="1" noTextEdit="1"/>
                </p:cNvSpPr>
                <p:nvPr/>
              </p:nvSpPr>
              <p:spPr>
                <a:xfrm>
                  <a:off x="4322527" y="5105228"/>
                  <a:ext cx="352981" cy="30777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179232" y="5105228"/>
                  <a:ext cx="352981" cy="307777"/>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Para>
                  </a14:m>
                  <a:endParaRPr lang="en-US" sz="5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21" name="Rectangle 20"/>
                <p:cNvSpPr>
                  <a:spLocks noRot="1" noChangeAspect="1" noMove="1" noResize="1" noEditPoints="1" noAdjustHandles="1" noChangeArrowheads="1" noChangeShapeType="1" noTextEdit="1"/>
                </p:cNvSpPr>
                <p:nvPr/>
              </p:nvSpPr>
              <p:spPr>
                <a:xfrm>
                  <a:off x="6179232" y="5105228"/>
                  <a:ext cx="352981" cy="307777"/>
                </a:xfrm>
                <a:prstGeom prst="rect">
                  <a:avLst/>
                </a:prstGeom>
                <a:blipFill rotWithShape="0">
                  <a:blip r:embed="rId4"/>
                  <a:stretch>
                    <a:fillRect/>
                  </a:stretch>
                </a:blipFill>
              </p:spPr>
              <p:txBody>
                <a:bodyPr/>
                <a:lstStyle/>
                <a:p>
                  <a:r>
                    <a:rPr lang="en-US">
                      <a:noFill/>
                    </a:rPr>
                    <a:t> </a:t>
                  </a:r>
                </a:p>
              </p:txBody>
            </p:sp>
          </mc:Fallback>
        </mc:AlternateContent>
      </p:grpSp>
      <p:pic>
        <p:nvPicPr>
          <p:cNvPr id="8" name="Picture 7" descr="Data Processing Using Artificial Neural Networks | IntechOpen"/>
          <p:cNvPicPr/>
          <p:nvPr/>
        </p:nvPicPr>
        <p:blipFill>
          <a:blip r:embed="rId5">
            <a:extLst>
              <a:ext uri="{28A0092B-C50C-407E-A947-70E740481C1C}">
                <a14:useLocalDpi xmlns:a14="http://schemas.microsoft.com/office/drawing/2010/main" val="0"/>
              </a:ext>
            </a:extLst>
          </a:blip>
          <a:srcRect/>
          <a:stretch>
            <a:fillRect/>
          </a:stretch>
        </p:blipFill>
        <p:spPr bwMode="auto">
          <a:xfrm>
            <a:off x="3193962" y="3039414"/>
            <a:ext cx="5576552" cy="3065882"/>
          </a:xfrm>
          <a:prstGeom prst="rect">
            <a:avLst/>
          </a:prstGeom>
          <a:noFill/>
          <a:ln>
            <a:noFill/>
          </a:ln>
        </p:spPr>
      </p:pic>
      <p:sp>
        <p:nvSpPr>
          <p:cNvPr id="3" name="Slide Number Placeholder 2"/>
          <p:cNvSpPr>
            <a:spLocks noGrp="1"/>
          </p:cNvSpPr>
          <p:nvPr>
            <p:ph type="sldNum" sz="quarter" idx="12"/>
          </p:nvPr>
        </p:nvSpPr>
        <p:spPr/>
        <p:txBody>
          <a:bodyPr/>
          <a:lstStyle/>
          <a:p>
            <a:fld id="{F113C1AB-D114-4D26-BBA6-6EECC662FF01}" type="slidenum">
              <a:rPr lang="en-US" smtClean="0"/>
              <a:t>6</a:t>
            </a:fld>
            <a:endParaRPr lang="en-US"/>
          </a:p>
        </p:txBody>
      </p:sp>
    </p:spTree>
    <p:extLst>
      <p:ext uri="{BB962C8B-B14F-4D97-AF65-F5344CB8AC3E}">
        <p14:creationId xmlns:p14="http://schemas.microsoft.com/office/powerpoint/2010/main" val="511598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75008" y="1041039"/>
            <a:ext cx="10290220" cy="5227419"/>
            <a:chOff x="1275008" y="1041039"/>
            <a:chExt cx="10290220" cy="5227419"/>
          </a:xfrm>
        </p:grpSpPr>
        <p:sp>
          <p:nvSpPr>
            <p:cNvPr id="2" name="Rectangle 1"/>
            <p:cNvSpPr/>
            <p:nvPr/>
          </p:nvSpPr>
          <p:spPr>
            <a:xfrm>
              <a:off x="1275008" y="1041039"/>
              <a:ext cx="10290220" cy="400110"/>
            </a:xfrm>
            <a:prstGeom prst="rect">
              <a:avLst/>
            </a:prstGeom>
          </p:spPr>
          <p:txBody>
            <a:bodyPr wrap="square">
              <a:spAutoFit/>
            </a:bodyPr>
            <a:lstStyle/>
            <a:p>
              <a:endParaRPr lang="en-US" sz="2000" dirty="0"/>
            </a:p>
          </p:txBody>
        </p:sp>
        <p:pic>
          <p:nvPicPr>
            <p:cNvPr id="2052" name="Picture 4" descr="Basic Working Mechanism of Neural Network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191" y="1241094"/>
              <a:ext cx="8096250" cy="3848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64852" y="5560572"/>
              <a:ext cx="4231992"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Single ANN neuron </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7096259" y="3672520"/>
              <a:ext cx="1481071" cy="1558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p:txBody>
          <a:bodyPr/>
          <a:lstStyle/>
          <a:p>
            <a:fld id="{F113C1AB-D114-4D26-BBA6-6EECC662FF01}" type="slidenum">
              <a:rPr lang="en-US" smtClean="0"/>
              <a:t>7</a:t>
            </a:fld>
            <a:endParaRPr lang="en-US"/>
          </a:p>
        </p:txBody>
      </p:sp>
    </p:spTree>
    <p:extLst>
      <p:ext uri="{BB962C8B-B14F-4D97-AF65-F5344CB8AC3E}">
        <p14:creationId xmlns:p14="http://schemas.microsoft.com/office/powerpoint/2010/main" val="2286971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8" y="1041039"/>
            <a:ext cx="10290220" cy="400110"/>
          </a:xfrm>
          <a:prstGeom prst="rect">
            <a:avLst/>
          </a:prstGeom>
        </p:spPr>
        <p:txBody>
          <a:bodyPr wrap="square">
            <a:spAutoFit/>
          </a:bodyPr>
          <a:lstStyle/>
          <a:p>
            <a:endParaRPr lang="en-US" sz="2000" dirty="0"/>
          </a:p>
        </p:txBody>
      </p:sp>
      <p:sp>
        <p:nvSpPr>
          <p:cNvPr id="7" name="Rectangle 6"/>
          <p:cNvSpPr/>
          <p:nvPr/>
        </p:nvSpPr>
        <p:spPr>
          <a:xfrm>
            <a:off x="721218" y="510125"/>
            <a:ext cx="10740980" cy="1862048"/>
          </a:xfrm>
          <a:prstGeom prst="rect">
            <a:avLst/>
          </a:prstGeom>
        </p:spPr>
        <p:txBody>
          <a:bodyPr wrap="square">
            <a:spAutoFit/>
          </a:bodyPr>
          <a:lstStyle/>
          <a:p>
            <a:r>
              <a:rPr lang="en-US" sz="2300" b="1" dirty="0" smtClean="0">
                <a:latin typeface="+mj-lt"/>
              </a:rPr>
              <a:t>Recurrent Neural Network: </a:t>
            </a:r>
            <a:r>
              <a:rPr lang="en-US" sz="2300" dirty="0" smtClean="0">
                <a:latin typeface="+mj-lt"/>
              </a:rPr>
              <a:t>Recurrent neural network is a network that works on time series or sequence data. Recurrent Neural Networks accept input from two sorts of sources: current and past. This is important because the sequence of data contains crucial information about what is coming next, which is why a RNN can do things other algorithms can’t.</a:t>
            </a:r>
            <a:endParaRPr lang="en-US" sz="2300" dirty="0">
              <a:latin typeface="+mj-lt"/>
            </a:endParaRPr>
          </a:p>
        </p:txBody>
      </p:sp>
      <p:pic>
        <p:nvPicPr>
          <p:cNvPr id="12" name="Picture 11" descr="Basic RNN structure. | Download Scientific Diagram"/>
          <p:cNvPicPr/>
          <p:nvPr/>
        </p:nvPicPr>
        <p:blipFill>
          <a:blip r:embed="rId3">
            <a:extLst>
              <a:ext uri="{28A0092B-C50C-407E-A947-70E740481C1C}">
                <a14:useLocalDpi xmlns:a14="http://schemas.microsoft.com/office/drawing/2010/main" val="0"/>
              </a:ext>
            </a:extLst>
          </a:blip>
          <a:srcRect/>
          <a:stretch>
            <a:fillRect/>
          </a:stretch>
        </p:blipFill>
        <p:spPr bwMode="auto">
          <a:xfrm>
            <a:off x="2445004" y="2568212"/>
            <a:ext cx="6351266" cy="3155165"/>
          </a:xfrm>
          <a:prstGeom prst="rect">
            <a:avLst/>
          </a:prstGeom>
          <a:noFill/>
          <a:ln>
            <a:noFill/>
          </a:ln>
        </p:spPr>
      </p:pic>
      <p:sp>
        <p:nvSpPr>
          <p:cNvPr id="3" name="Slide Number Placeholder 2"/>
          <p:cNvSpPr>
            <a:spLocks noGrp="1"/>
          </p:cNvSpPr>
          <p:nvPr>
            <p:ph type="sldNum" sz="quarter" idx="12"/>
          </p:nvPr>
        </p:nvSpPr>
        <p:spPr/>
        <p:txBody>
          <a:bodyPr/>
          <a:lstStyle/>
          <a:p>
            <a:fld id="{F113C1AB-D114-4D26-BBA6-6EECC662FF01}" type="slidenum">
              <a:rPr lang="en-US" smtClean="0"/>
              <a:t>8</a:t>
            </a:fld>
            <a:endParaRPr lang="en-US"/>
          </a:p>
        </p:txBody>
      </p:sp>
    </p:spTree>
    <p:extLst>
      <p:ext uri="{BB962C8B-B14F-4D97-AF65-F5344CB8AC3E}">
        <p14:creationId xmlns:p14="http://schemas.microsoft.com/office/powerpoint/2010/main" val="354130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915" y="783462"/>
            <a:ext cx="10290220" cy="461665"/>
          </a:xfrm>
          <a:prstGeom prst="rect">
            <a:avLst/>
          </a:prstGeom>
        </p:spPr>
        <p:txBody>
          <a:bodyPr wrap="square">
            <a:spAutoFit/>
          </a:bodyPr>
          <a:lstStyle/>
          <a:p>
            <a:r>
              <a:rPr lang="en-US" sz="2400" dirty="0" smtClean="0">
                <a:latin typeface="+mj-lt"/>
              </a:rPr>
              <a:t>In our project we will use LSTM version of RNN</a:t>
            </a:r>
            <a:endParaRPr lang="en-US" sz="2400" dirty="0">
              <a:latin typeface="+mj-lt"/>
            </a:endParaRPr>
          </a:p>
        </p:txBody>
      </p:sp>
      <p:pic>
        <p:nvPicPr>
          <p:cNvPr id="1026" name="Picture 2" descr="Structure of the LSTM cell and equations that describe the gates of an...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218" y="2097971"/>
            <a:ext cx="8761153" cy="319524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113C1AB-D114-4D26-BBA6-6EECC662FF01}" type="slidenum">
              <a:rPr lang="en-US" smtClean="0"/>
              <a:t>9</a:t>
            </a:fld>
            <a:endParaRPr lang="en-US"/>
          </a:p>
        </p:txBody>
      </p:sp>
    </p:spTree>
    <p:extLst>
      <p:ext uri="{BB962C8B-B14F-4D97-AF65-F5344CB8AC3E}">
        <p14:creationId xmlns:p14="http://schemas.microsoft.com/office/powerpoint/2010/main" val="7697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2664</TotalTime>
  <Words>747</Words>
  <Application>Microsoft Office PowerPoint</Application>
  <PresentationFormat>Widescreen</PresentationFormat>
  <Paragraphs>106</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Tuhin</dc:creator>
  <cp:lastModifiedBy>Tuhin</cp:lastModifiedBy>
  <cp:revision>31</cp:revision>
  <dcterms:created xsi:type="dcterms:W3CDTF">2021-11-02T08:41:21Z</dcterms:created>
  <dcterms:modified xsi:type="dcterms:W3CDTF">2021-11-05T14:48:33Z</dcterms:modified>
</cp:coreProperties>
</file>