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embeddedFontLst>
    <p:embeddedFont>
      <p:font typeface="Garamond" panose="02020404030301010803" pitchFamily="18" charset="0"/>
      <p:regular r:id="rId12"/>
      <p:bold r:id="rId13"/>
      <p:italic r:id="rId14"/>
      <p:bold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DF6221F-A982-411E-9B22-BE02298A60A2}">
  <a:tblStyle styleId="{EDF6221F-A982-411E-9B22-BE02298A60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88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88e507f93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88e507f938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88e507f938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2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22" name="Google Shape;22;p2" descr="HD-PanelTitleR1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Google Shape;23;p2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4" name="Google Shape;24;p2" descr="HDRibbonTitle-UniformTrim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Google Shape;25;p2" descr="HDRibbonTitle-UniformTrim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" name="Google Shape;26;p2"/>
          <p:cNvSpPr txBox="1"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420"/>
              </a:spcBef>
              <a:spcAft>
                <a:spcPts val="0"/>
              </a:spcAft>
              <a:buSzPts val="241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3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07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84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61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dt" idx="10"/>
          </p:nvPr>
        </p:nvSpPr>
        <p:spPr>
          <a:xfrm>
            <a:off x="7983232" y="5037663"/>
            <a:ext cx="89746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ftr" idx="11"/>
          </p:nvPr>
        </p:nvSpPr>
        <p:spPr>
          <a:xfrm>
            <a:off x="2692397" y="5037663"/>
            <a:ext cx="5214635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sldNum" idx="12"/>
          </p:nvPr>
        </p:nvSpPr>
        <p:spPr>
          <a:xfrm>
            <a:off x="8956900" y="5037663"/>
            <a:ext cx="55116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31" name="Google Shape;31;p2"/>
          <p:cNvCxnSpPr/>
          <p:nvPr/>
        </p:nvCxnSpPr>
        <p:spPr>
          <a:xfrm>
            <a:off x="2692399" y="3522131"/>
            <a:ext cx="681566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 txBox="1"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1"/>
          <p:cNvSpPr>
            <a:spLocks noGrp="1"/>
          </p:cNvSpPr>
          <p:nvPr>
            <p:ph type="pic" idx="2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noFill/>
          <a:ln w="57150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body" idx="1"/>
          </p:nvPr>
        </p:nvSpPr>
        <p:spPr>
          <a:xfrm>
            <a:off x="1295401" y="5382153"/>
            <a:ext cx="9609666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161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1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2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102" name="Google Shape;102;p12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sz="32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body" idx="1"/>
          </p:nvPr>
        </p:nvSpPr>
        <p:spPr>
          <a:xfrm>
            <a:off x="1674812" y="3352800"/>
            <a:ext cx="8839202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spcBef>
                <a:spcPts val="400"/>
              </a:spcBef>
              <a:spcAft>
                <a:spcPts val="0"/>
              </a:spcAft>
              <a:buSzPts val="2300"/>
              <a:buFont typeface="Garamond"/>
              <a:buNone/>
              <a:defRPr sz="20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300"/>
              <a:buFont typeface="Garamond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070"/>
              <a:buFont typeface="Garamond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840"/>
              <a:buFont typeface="Garamond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Font typeface="Garamond"/>
              <a:buNone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body" idx="2"/>
          </p:nvPr>
        </p:nvSpPr>
        <p:spPr>
          <a:xfrm>
            <a:off x="1295401" y="4343399"/>
            <a:ext cx="9609666" cy="153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10" name="Google Shape;110;p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11" name="Google Shape;111;p13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12" name="Google Shape;112;p13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sz="32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5"/>
          <p:cNvSpPr txBox="1">
            <a:spLocks noGrp="1"/>
          </p:cNvSpPr>
          <p:nvPr>
            <p:ph type="body" idx="1"/>
          </p:nvPr>
        </p:nvSpPr>
        <p:spPr>
          <a:xfrm>
            <a:off x="1295401" y="3639312"/>
            <a:ext cx="9609668" cy="886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15"/>
          <p:cNvSpPr txBox="1">
            <a:spLocks noGrp="1"/>
          </p:cNvSpPr>
          <p:nvPr>
            <p:ph type="body" idx="2"/>
          </p:nvPr>
        </p:nvSpPr>
        <p:spPr>
          <a:xfrm>
            <a:off x="1295401" y="4529667"/>
            <a:ext cx="9609668" cy="1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26" name="Google Shape;126;p15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27" name="Google Shape;127;p15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28" name="Google Shape;128;p15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6"/>
          <p:cNvSpPr txBox="1">
            <a:spLocks noGrp="1"/>
          </p:cNvSpPr>
          <p:nvPr>
            <p:ph type="body" idx="1"/>
          </p:nvPr>
        </p:nvSpPr>
        <p:spPr>
          <a:xfrm>
            <a:off x="1295401" y="3630168"/>
            <a:ext cx="9609668" cy="841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3220"/>
              <a:buNone/>
              <a:defRPr sz="2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2" name="Google Shape;132;p16"/>
          <p:cNvSpPr txBox="1">
            <a:spLocks noGrp="1"/>
          </p:cNvSpPr>
          <p:nvPr>
            <p:ph type="body" idx="2"/>
          </p:nvPr>
        </p:nvSpPr>
        <p:spPr>
          <a:xfrm>
            <a:off x="1295400" y="4470399"/>
            <a:ext cx="9609670" cy="140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6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136" name="Google Shape;136;p16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7"/>
          <p:cNvSpPr txBox="1">
            <a:spLocks noGrp="1"/>
          </p:cNvSpPr>
          <p:nvPr>
            <p:ph type="body" idx="1"/>
          </p:nvPr>
        </p:nvSpPr>
        <p:spPr>
          <a:xfrm rot="5400000">
            <a:off x="4436531" y="-584198"/>
            <a:ext cx="3318936" cy="960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17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7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7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143" name="Google Shape;143;p17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>
            <a:spLocks noGrp="1"/>
          </p:cNvSpPr>
          <p:nvPr>
            <p:ph type="title"/>
          </p:nvPr>
        </p:nvSpPr>
        <p:spPr>
          <a:xfrm rot="5400000">
            <a:off x="7497936" y="2483551"/>
            <a:ext cx="4893735" cy="1890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body" idx="1"/>
          </p:nvPr>
        </p:nvSpPr>
        <p:spPr>
          <a:xfrm rot="5400000">
            <a:off x="2565043" y="-287513"/>
            <a:ext cx="4893734" cy="7433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8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150" name="Google Shape;150;p18"/>
          <p:cNvCxnSpPr/>
          <p:nvPr/>
        </p:nvCxnSpPr>
        <p:spPr>
          <a:xfrm>
            <a:off x="8863890" y="990600"/>
            <a:ext cx="0" cy="487680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p3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" name="Google Shape;34;p3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45" name="Google Shape;45;p4"/>
          <p:cNvCxnSpPr/>
          <p:nvPr/>
        </p:nvCxnSpPr>
        <p:spPr>
          <a:xfrm>
            <a:off x="2012723" y="3710585"/>
            <a:ext cx="8163380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Google Shape;47;p5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5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body" idx="1"/>
          </p:nvPr>
        </p:nvSpPr>
        <p:spPr>
          <a:xfrm>
            <a:off x="1298448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2"/>
          </p:nvPr>
        </p:nvSpPr>
        <p:spPr>
          <a:xfrm>
            <a:off x="6181344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672"/>
              </a:spcBef>
              <a:spcAft>
                <a:spcPts val="0"/>
              </a:spcAft>
              <a:buSzPts val="3220"/>
              <a:buNone/>
              <a:defRPr sz="28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3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body" idx="2"/>
          </p:nvPr>
        </p:nvSpPr>
        <p:spPr>
          <a:xfrm>
            <a:off x="129540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body" idx="3"/>
          </p:nvPr>
        </p:nvSpPr>
        <p:spPr>
          <a:xfrm>
            <a:off x="618067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672"/>
              </a:spcBef>
              <a:spcAft>
                <a:spcPts val="0"/>
              </a:spcAft>
              <a:buSzPts val="3220"/>
              <a:buNone/>
              <a:defRPr sz="28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3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body" idx="4"/>
          </p:nvPr>
        </p:nvSpPr>
        <p:spPr>
          <a:xfrm>
            <a:off x="618067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63" name="Google Shape;63;p6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69" name="Google Shape;69;p7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8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 txBox="1"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body" idx="1"/>
          </p:nvPr>
        </p:nvSpPr>
        <p:spPr>
          <a:xfrm>
            <a:off x="5418668" y="982131"/>
            <a:ext cx="5469466" cy="4893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body" idx="2"/>
          </p:nvPr>
        </p:nvSpPr>
        <p:spPr>
          <a:xfrm>
            <a:off x="1293811" y="3031065"/>
            <a:ext cx="3718455" cy="2438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84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81" name="Google Shape;81;p9"/>
          <p:cNvCxnSpPr/>
          <p:nvPr/>
        </p:nvCxnSpPr>
        <p:spPr>
          <a:xfrm>
            <a:off x="1396169" y="2912533"/>
            <a:ext cx="35144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 txBox="1"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aramond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0"/>
          <p:cNvSpPr>
            <a:spLocks noGrp="1"/>
          </p:cNvSpPr>
          <p:nvPr>
            <p:ph type="pic" idx="2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noFill/>
          <a:ln w="57150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body" idx="1"/>
          </p:nvPr>
        </p:nvSpPr>
        <p:spPr>
          <a:xfrm>
            <a:off x="1295399" y="3255432"/>
            <a:ext cx="6241816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2070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1" name="Google Shape;11;p1" descr="HD-PanelContent.png"/>
            <p:cNvPicPr preferRelativeResize="0"/>
            <p:nvPr/>
          </p:nvPicPr>
          <p:blipFill rotWithShape="1">
            <a:blip r:embed="rId20">
              <a:alphaModFix/>
            </a:blip>
            <a:srcRect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Google Shape;12;p1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" name="Google Shape;13;p1" descr="HDRibbonContent-UniformTrim.png"/>
            <p:cNvPicPr preferRelativeResize="0"/>
            <p:nvPr/>
          </p:nvPicPr>
          <p:blipFill rotWithShape="1">
            <a:blip r:embed="rId21">
              <a:alphaModFix/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p1" descr="HDRibbonContent-UniformTrim.png"/>
            <p:cNvPicPr preferRelativeResize="0"/>
            <p:nvPr/>
          </p:nvPicPr>
          <p:blipFill rotWithShape="1">
            <a:blip r:embed="rId21">
              <a:alphaModFix/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Google Shape;15;p1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sz="4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386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7465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6004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5439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33083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330834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hyperlink" Target="https://machinelearningmastery.com/time-series-forecasting-methods-in-python-cheat-sheet/" TargetMode="External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rivendata.org/competitions/44/dengai-predicting-disease-spread/" TargetMode="External"/><Relationship Id="rId5" Type="http://schemas.openxmlformats.org/officeDocument/2006/relationships/hyperlink" Target="https://towardsdatascience.com/the-complete-guide-to-time-series-analysis-and-forecasting-70d476bfe775" TargetMode="External"/><Relationship Id="rId4" Type="http://schemas.openxmlformats.org/officeDocument/2006/relationships/hyperlink" Target="https://towardsdatascience.com/predicting-dengue-spread-using-seasonal-arimax-model-on-meteorology-data-3f35979ec5d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>
            <a:spLocks noGrp="1"/>
          </p:cNvSpPr>
          <p:nvPr>
            <p:ph type="ctrTitle"/>
          </p:nvPr>
        </p:nvSpPr>
        <p:spPr>
          <a:xfrm>
            <a:off x="2688150" y="1636076"/>
            <a:ext cx="68157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</a:pPr>
            <a:r>
              <a:rPr lang="en-IN" sz="4000" b="1" u="sng">
                <a:latin typeface="Times New Roman"/>
                <a:ea typeface="Times New Roman"/>
                <a:cs typeface="Times New Roman"/>
                <a:sym typeface="Times New Roman"/>
              </a:rPr>
              <a:t>DengAI: Predicting Disease Spread</a:t>
            </a:r>
            <a:endParaRPr sz="4000" b="1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19"/>
          <p:cNvSpPr txBox="1">
            <a:spLocks noGrp="1"/>
          </p:cNvSpPr>
          <p:nvPr>
            <p:ph type="subTitle" idx="1"/>
          </p:nvPr>
        </p:nvSpPr>
        <p:spPr>
          <a:xfrm>
            <a:off x="2362200" y="3157176"/>
            <a:ext cx="7467600" cy="17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IN" b="1">
                <a:latin typeface="Times New Roman"/>
                <a:ea typeface="Times New Roman"/>
                <a:cs typeface="Times New Roman"/>
                <a:sym typeface="Times New Roman"/>
              </a:rPr>
              <a:t>Team Members </a:t>
            </a: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</a:t>
            </a:r>
            <a:r>
              <a:rPr lang="en-IN" b="1">
                <a:latin typeface="Times New Roman"/>
                <a:ea typeface="Times New Roman"/>
                <a:cs typeface="Times New Roman"/>
                <a:sym typeface="Times New Roman"/>
              </a:rPr>
              <a:t> Mentors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  Abhishek Satish                               Kunchanapalli Manohar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  Kesav D K                                        M. Vineeth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  Padmaja Borwankar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  Prachi Panwar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  </a:t>
            </a:r>
            <a:endParaRPr/>
          </a:p>
        </p:txBody>
      </p:sp>
      <p:pic>
        <p:nvPicPr>
          <p:cNvPr id="157" name="Google Shape;157;p19" descr="A drawing of a face&#10;&#10;Description generated with high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2504" y="4876801"/>
            <a:ext cx="1605424" cy="395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97542" y="4876801"/>
            <a:ext cx="1356936" cy="3955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IN" b="1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20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760"/>
              <a:buFont typeface="Times New Roman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Dengue - One of the major epidemics in current times.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760"/>
              <a:buFont typeface="Times New Roman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Our model aims at predicting the total number of dengue cases after every week (in cities like San Juan and Iquitos) based on environmental variables such as temperature,precipitation,vegetation and more.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115" algn="l" rtl="0">
              <a:spcBef>
                <a:spcPts val="0"/>
              </a:spcBef>
              <a:spcAft>
                <a:spcPts val="0"/>
              </a:spcAft>
              <a:buSzPts val="2750"/>
              <a:buFont typeface="Times New Roman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The metric which is being used to evaluate our model in this competition  is based on </a:t>
            </a:r>
            <a:r>
              <a:rPr lang="en-IN" b="1">
                <a:latin typeface="Times New Roman"/>
                <a:ea typeface="Times New Roman"/>
                <a:cs typeface="Times New Roman"/>
                <a:sym typeface="Times New Roman"/>
              </a:rPr>
              <a:t>mean absolute error.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5" name="Google Shape;165;p20" descr="A drawing of a face&#10;&#10;Description generated with high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5313" y="5774866"/>
            <a:ext cx="1605425" cy="395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69749" y="5751207"/>
            <a:ext cx="1356936" cy="3955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IN" b="1">
                <a:latin typeface="Times New Roman"/>
                <a:ea typeface="Times New Roman"/>
                <a:cs typeface="Times New Roman"/>
                <a:sym typeface="Times New Roman"/>
              </a:rPr>
              <a:t>Dataset Used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21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The data has been obtained from</a:t>
            </a:r>
            <a:r>
              <a:rPr lang="en-IN" b="1">
                <a:latin typeface="Times New Roman"/>
                <a:ea typeface="Times New Roman"/>
                <a:cs typeface="Times New Roman"/>
                <a:sym typeface="Times New Roman"/>
              </a:rPr>
              <a:t> drivendata.org , </a:t>
            </a: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which was released as a part of its competition.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41934" algn="l" rtl="0">
              <a:spcBef>
                <a:spcPts val="0"/>
              </a:spcBef>
              <a:spcAft>
                <a:spcPts val="0"/>
              </a:spcAft>
              <a:buSzPts val="2070"/>
              <a:buFont typeface="Times New Roman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It consists of 1456 entries of training data and 416 entries of testing data for two cities: San Juan and Iquitos.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41934" algn="l" rtl="0">
              <a:spcBef>
                <a:spcPts val="0"/>
              </a:spcBef>
              <a:spcAft>
                <a:spcPts val="0"/>
              </a:spcAft>
              <a:buSzPts val="2070"/>
              <a:buFont typeface="Times New Roman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Climate influenced variables like maximum and minimum temperature, humidity, precipitation, etc. were considered.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3" name="Google Shape;173;p21" descr="A drawing of a face&#10;&#10;Description generated with high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5313" y="5774866"/>
            <a:ext cx="1605425" cy="395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69749" y="5751207"/>
            <a:ext cx="1356936" cy="3955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IN" b="1">
                <a:latin typeface="Times New Roman"/>
                <a:ea typeface="Times New Roman"/>
                <a:cs typeface="Times New Roman"/>
                <a:sym typeface="Times New Roman"/>
              </a:rPr>
              <a:t>Methodology / Model Used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22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0045" algn="l" rtl="0">
              <a:spcBef>
                <a:spcPts val="0"/>
              </a:spcBef>
              <a:spcAft>
                <a:spcPts val="0"/>
              </a:spcAft>
              <a:buSzPts val="2070"/>
              <a:buFont typeface="Times New Roman"/>
              <a:buChar char="●"/>
            </a:pPr>
            <a:r>
              <a:rPr lang="en-IN" smtClean="0">
                <a:latin typeface="Times New Roman"/>
                <a:ea typeface="Times New Roman"/>
                <a:cs typeface="Times New Roman"/>
                <a:sym typeface="Times New Roman"/>
              </a:rPr>
              <a:t>Statistical</a:t>
            </a:r>
            <a:r>
              <a:rPr lang="en-IN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Models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60044" algn="l" rtl="0">
              <a:spcBef>
                <a:spcPts val="0"/>
              </a:spcBef>
              <a:spcAft>
                <a:spcPts val="0"/>
              </a:spcAft>
              <a:buSzPts val="2070"/>
              <a:buFont typeface="Times New Roman"/>
              <a:buChar char="○"/>
            </a:pP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ARIMA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60044" algn="l" rtl="0">
              <a:spcBef>
                <a:spcPts val="0"/>
              </a:spcBef>
              <a:spcAft>
                <a:spcPts val="0"/>
              </a:spcAft>
              <a:buSzPts val="2070"/>
              <a:buFont typeface="Times New Roman"/>
              <a:buChar char="○"/>
            </a:pP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ARIMAX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60044" algn="l" rtl="0">
              <a:spcBef>
                <a:spcPts val="0"/>
              </a:spcBef>
              <a:spcAft>
                <a:spcPts val="0"/>
              </a:spcAft>
              <a:buSzPts val="2070"/>
              <a:buFont typeface="Times New Roman"/>
              <a:buChar char="○"/>
            </a:pP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SARIMA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60044" algn="l" rtl="0">
              <a:spcBef>
                <a:spcPts val="0"/>
              </a:spcBef>
              <a:spcAft>
                <a:spcPts val="0"/>
              </a:spcAft>
              <a:buSzPts val="2070"/>
              <a:buFont typeface="Times New Roman"/>
              <a:buChar char="○"/>
            </a:pP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SARIMAX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0045" algn="l" rtl="0">
              <a:spcBef>
                <a:spcPts val="0"/>
              </a:spcBef>
              <a:spcAft>
                <a:spcPts val="0"/>
              </a:spcAft>
              <a:buSzPts val="2070"/>
              <a:buFont typeface="Times New Roman"/>
              <a:buChar char="●"/>
            </a:pP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Machine Learning Models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60044" algn="l" rtl="0">
              <a:spcBef>
                <a:spcPts val="0"/>
              </a:spcBef>
              <a:spcAft>
                <a:spcPts val="0"/>
              </a:spcAft>
              <a:buSzPts val="2070"/>
              <a:buFont typeface="Times New Roman"/>
              <a:buChar char="○"/>
            </a:pP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Random Forest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		</a:t>
            </a:r>
            <a:endParaRPr dirty="0"/>
          </a:p>
        </p:txBody>
      </p:sp>
      <p:pic>
        <p:nvPicPr>
          <p:cNvPr id="181" name="Google Shape;181;p22" descr="A drawing of a face&#10;&#10;Description generated with high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5313" y="5774866"/>
            <a:ext cx="1605425" cy="395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69749" y="5751207"/>
            <a:ext cx="1356936" cy="3955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IN" b="1"/>
              <a:t>Results Achieved</a:t>
            </a:r>
            <a:endParaRPr/>
          </a:p>
        </p:txBody>
      </p:sp>
      <p:pic>
        <p:nvPicPr>
          <p:cNvPr id="188" name="Google Shape;188;p23" descr="A drawing of a face&#10;&#10;Description generated with high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5313" y="5774866"/>
            <a:ext cx="1605425" cy="395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69749" y="5751207"/>
            <a:ext cx="1356936" cy="39559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0" name="Google Shape;190;p23"/>
          <p:cNvGraphicFramePr/>
          <p:nvPr/>
        </p:nvGraphicFramePr>
        <p:xfrm>
          <a:off x="952500" y="3048000"/>
          <a:ext cx="10287000" cy="2376850"/>
        </p:xfrm>
        <a:graphic>
          <a:graphicData uri="http://schemas.openxmlformats.org/drawingml/2006/table">
            <a:tbl>
              <a:tblPr>
                <a:noFill/>
                <a:tableStyleId>{EDF6221F-A982-411E-9B22-BE02298A60A2}</a:tableStyleId>
              </a:tblPr>
              <a:tblGrid>
                <a:gridCol w="257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88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MODELS  USED</a:t>
                      </a:r>
                      <a:endParaRPr sz="2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/>
                        <a:t>      ARIMA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SARIMAX</a:t>
                      </a:r>
                      <a:endParaRPr sz="2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Random Forest</a:t>
                      </a:r>
                      <a:endParaRPr sz="2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</a:t>
                      </a:r>
                      <a:r>
                        <a:rPr lang="en-IN" sz="2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MAE</a:t>
                      </a:r>
                      <a:endParaRPr sz="24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       32.23</a:t>
                      </a:r>
                      <a:endParaRPr sz="2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/>
                        <a:t>         26.85</a:t>
                      </a:r>
                      <a:endParaRPr sz="2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100"/>
                        <a:t>       24.75</a:t>
                      </a:r>
                      <a:endParaRPr sz="2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200" cy="13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IN" b="1" dirty="0"/>
              <a:t>Conclusion</a:t>
            </a:r>
            <a:endParaRPr dirty="0"/>
          </a:p>
        </p:txBody>
      </p:sp>
      <p:sp>
        <p:nvSpPr>
          <p:cNvPr id="196" name="Google Shape;196;p24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200" cy="3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IN" dirty="0"/>
              <a:t>For the prediction of dengue cases in both the cities(San Juan and Iquitos) separately, random forest generated was </a:t>
            </a:r>
            <a:r>
              <a:rPr lang="en-IN" dirty="0" err="1"/>
              <a:t>n_estimators</a:t>
            </a:r>
            <a:r>
              <a:rPr lang="en-IN" dirty="0"/>
              <a:t>=300,max_depth=10 for data in </a:t>
            </a:r>
            <a:r>
              <a:rPr lang="en-IN" dirty="0" err="1"/>
              <a:t>SanJuan</a:t>
            </a:r>
            <a:r>
              <a:rPr lang="en-IN" dirty="0"/>
              <a:t> and </a:t>
            </a:r>
            <a:r>
              <a:rPr lang="en-IN" dirty="0" err="1"/>
              <a:t>n_estimators</a:t>
            </a:r>
            <a:r>
              <a:rPr lang="en-IN" dirty="0"/>
              <a:t>=100,max_depth=10 for data in Iquitos. These parameters proved to be the best with MAE of 24.75.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IN" dirty="0"/>
              <a:t> Other models like ARIMA,SARIMAX  also performed considerably well with a MAE of  32.23 and 26.65 respectively but random forest outperforms all the other models.</a:t>
            </a:r>
            <a:endParaRPr dirty="0"/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endParaRPr dirty="0"/>
          </a:p>
        </p:txBody>
      </p:sp>
      <p:pic>
        <p:nvPicPr>
          <p:cNvPr id="197" name="Google Shape;197;p24" descr="A drawing of a face&#10;&#10;Description generated with high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5313" y="5774866"/>
            <a:ext cx="1605424" cy="395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69749" y="5751207"/>
            <a:ext cx="1356938" cy="3955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200" cy="3318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IN"/>
              <a:t>Limitations of the project.</a:t>
            </a:r>
            <a:endParaRPr/>
          </a:p>
          <a:p>
            <a:pPr marL="457200" lvl="0" indent="-360045" algn="l" rtl="0">
              <a:spcBef>
                <a:spcPts val="0"/>
              </a:spcBef>
              <a:spcAft>
                <a:spcPts val="0"/>
              </a:spcAft>
              <a:buSzPts val="2070"/>
              <a:buChar char="-"/>
            </a:pPr>
            <a:r>
              <a:rPr lang="en-IN"/>
              <a:t>small dataset (1872 rows)</a:t>
            </a:r>
            <a:endParaRPr/>
          </a:p>
          <a:p>
            <a:pPr marL="457200" lvl="0" indent="-360045" algn="l" rtl="0">
              <a:spcBef>
                <a:spcPts val="0"/>
              </a:spcBef>
              <a:spcAft>
                <a:spcPts val="0"/>
              </a:spcAft>
              <a:buSzPts val="2070"/>
              <a:buChar char="-"/>
            </a:pPr>
            <a:r>
              <a:rPr lang="en-IN"/>
              <a:t>region specific data</a:t>
            </a:r>
            <a:endParaRPr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IN"/>
              <a:t>Future scope.  </a:t>
            </a:r>
            <a:endParaRPr/>
          </a:p>
          <a:p>
            <a:pPr marL="457200" lvl="0" indent="-360045" algn="l" rtl="0">
              <a:spcBef>
                <a:spcPts val="0"/>
              </a:spcBef>
              <a:spcAft>
                <a:spcPts val="0"/>
              </a:spcAft>
              <a:buSzPts val="2070"/>
              <a:buChar char="-"/>
            </a:pPr>
            <a:r>
              <a:rPr lang="en-IN"/>
              <a:t>Deep learning algorithms like LSTM can be used</a:t>
            </a:r>
            <a:endParaRPr/>
          </a:p>
          <a:p>
            <a:pPr marL="457200" lvl="0" indent="-360045" algn="l" rtl="0">
              <a:spcBef>
                <a:spcPts val="0"/>
              </a:spcBef>
              <a:spcAft>
                <a:spcPts val="0"/>
              </a:spcAft>
              <a:buSzPts val="2070"/>
              <a:buChar char="-"/>
            </a:pPr>
            <a:r>
              <a:rPr lang="en-IN"/>
              <a:t>Can extend to other regions and other diseases as well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/>
              <a:t>                                                                                                      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/>
          </a:p>
        </p:txBody>
      </p:sp>
      <p:pic>
        <p:nvPicPr>
          <p:cNvPr id="205" name="Google Shape;205;p25" descr="A drawing of a face&#10;&#10;Description generated with high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5313" y="5774866"/>
            <a:ext cx="1605424" cy="395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69749" y="5751207"/>
            <a:ext cx="1356938" cy="39559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95;p24">
            <a:extLst>
              <a:ext uri="{FF2B5EF4-FFF2-40B4-BE49-F238E27FC236}">
                <a16:creationId xmlns:a16="http://schemas.microsoft.com/office/drawing/2014/main" id="{36D8CD86-3274-4371-93B1-997A65F58D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200" cy="13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IN" dirty="0"/>
              <a:t>Scope and Limitations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IN" b="1"/>
              <a:t>References</a:t>
            </a:r>
            <a:endParaRPr/>
          </a:p>
        </p:txBody>
      </p:sp>
      <p:sp>
        <p:nvSpPr>
          <p:cNvPr id="212" name="Google Shape;212;p26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304800">
              <a:spcBef>
                <a:spcPts val="0"/>
              </a:spcBef>
              <a:buSzPts val="3060"/>
            </a:pPr>
            <a:r>
              <a:rPr lang="en-IN" sz="16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Yang, </a:t>
            </a:r>
            <a:r>
              <a:rPr lang="en-IN" sz="1600" u="sng" dirty="0" err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Mofeng</a:t>
            </a:r>
            <a:r>
              <a:rPr lang="en-IN" sz="16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 &amp; </a:t>
            </a:r>
            <a:r>
              <a:rPr lang="en-IN" sz="1600" u="sng" dirty="0" err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Xie</a:t>
            </a:r>
            <a:r>
              <a:rPr lang="en-IN" sz="16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, </a:t>
            </a:r>
            <a:r>
              <a:rPr lang="en-IN" sz="1600" u="sng" dirty="0" err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Jiaohong</a:t>
            </a:r>
            <a:r>
              <a:rPr lang="en-IN" sz="16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 &amp; Mao, </a:t>
            </a:r>
            <a:r>
              <a:rPr lang="en-IN" sz="1600" u="sng" dirty="0" err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Peipei</a:t>
            </a:r>
            <a:r>
              <a:rPr lang="en-IN" sz="16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 &amp; Wang, Chao &amp; Ye, </a:t>
            </a:r>
            <a:r>
              <a:rPr lang="en-IN" sz="1600" u="sng" dirty="0" err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Zhirui</a:t>
            </a:r>
            <a:r>
              <a:rPr lang="en-IN" sz="16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. (2017). Application of the ARIMAX Model on Forecasting Freeway Traffic Flow.</a:t>
            </a:r>
          </a:p>
          <a:p>
            <a:pPr marL="285750" lvl="0" indent="-304800">
              <a:spcBef>
                <a:spcPts val="0"/>
              </a:spcBef>
              <a:buSzPts val="3060"/>
            </a:pPr>
            <a:r>
              <a:rPr lang="en-IN" sz="1600" u="sng" dirty="0" err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Lahouar</a:t>
            </a:r>
            <a:r>
              <a:rPr lang="en-IN" sz="16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, Ali &amp; Ben </a:t>
            </a:r>
            <a:r>
              <a:rPr lang="en-IN" sz="1600" u="sng" dirty="0" err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Hadj</a:t>
            </a:r>
            <a:r>
              <a:rPr lang="en-IN" sz="16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 </a:t>
            </a:r>
            <a:r>
              <a:rPr lang="en-IN" sz="1600" u="sng" dirty="0" err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Slama</a:t>
            </a:r>
            <a:r>
              <a:rPr lang="en-IN" sz="16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, J.. (2015). Day-ahead load forecast using random forest and expert input selection. Energy Conversion and Management. Volume 103. Pages 1040–1051. 10.1016/j.enconman.2015.07.041. </a:t>
            </a:r>
          </a:p>
          <a:p>
            <a:pPr marL="285750" lvl="0" indent="-304800" algn="l" rtl="0">
              <a:spcBef>
                <a:spcPts val="0"/>
              </a:spcBef>
              <a:spcAft>
                <a:spcPts val="0"/>
              </a:spcAft>
              <a:buSzPts val="3060"/>
              <a:buChar char="•"/>
            </a:pPr>
            <a:r>
              <a:rPr lang="en-IN" sz="16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https://machinelearningmastery.com/time-series-forecasting-methods-in-python-cheat-sheet/</a:t>
            </a:r>
            <a:endParaRPr sz="1600" dirty="0"/>
          </a:p>
          <a:p>
            <a:pPr marL="285750" lvl="0" indent="-31369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IN" sz="16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https://towardsdatascience.com/predicting-dengue-spread-using-seasonal-arimax-model-on-meteorology-data-3f35979ec5d</a:t>
            </a:r>
            <a:endParaRPr sz="1600" dirty="0"/>
          </a:p>
          <a:p>
            <a:pPr marL="285750" lvl="0" indent="-307340" algn="l" rtl="0">
              <a:spcBef>
                <a:spcPts val="0"/>
              </a:spcBef>
              <a:spcAft>
                <a:spcPts val="0"/>
              </a:spcAft>
              <a:buSzPts val="3100"/>
              <a:buChar char="•"/>
            </a:pPr>
            <a:r>
              <a:rPr lang="en-IN" sz="16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https://towardsdatascience.com/the-complete-guide-to-time-series-analysis-and-forecasting-70d476bfe775</a:t>
            </a:r>
            <a:endParaRPr lang="en-IN" sz="1600" u="sng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lvl="0" indent="-307340">
              <a:spcBef>
                <a:spcPts val="0"/>
              </a:spcBef>
              <a:buSzPts val="3100"/>
            </a:pPr>
            <a:r>
              <a:rPr lang="en-IN" sz="2000" dirty="0">
                <a:hlinkClick r:id="rId6"/>
              </a:rPr>
              <a:t>https://www.drivendata.org/competitions/44/dengai-predicting-disease-spread/</a:t>
            </a:r>
            <a:endParaRPr lang="en-IN" sz="2000" dirty="0"/>
          </a:p>
          <a:p>
            <a:pPr marL="285750" lvl="0" indent="-307340">
              <a:spcBef>
                <a:spcPts val="0"/>
              </a:spcBef>
              <a:buSzPts val="3100"/>
            </a:pPr>
            <a:endParaRPr lang="en-IN" sz="1600" u="sng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lvl="0" indent="-307340" algn="l" rtl="0">
              <a:spcBef>
                <a:spcPts val="0"/>
              </a:spcBef>
              <a:spcAft>
                <a:spcPts val="0"/>
              </a:spcAft>
              <a:buSzPts val="3100"/>
              <a:buChar char="•"/>
            </a:pPr>
            <a:endParaRPr sz="1600" dirty="0"/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endParaRPr sz="1600" dirty="0"/>
          </a:p>
        </p:txBody>
      </p:sp>
      <p:pic>
        <p:nvPicPr>
          <p:cNvPr id="213" name="Google Shape;213;p26" descr="A drawing of a face&#10;&#10;Description generated with high confidenc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65313" y="5774866"/>
            <a:ext cx="1605425" cy="395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069749" y="5751207"/>
            <a:ext cx="1356936" cy="3955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7" descr="A drawing of a face&#10;&#10;Description generated with high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5313" y="5774866"/>
            <a:ext cx="1605425" cy="395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69749" y="5751207"/>
            <a:ext cx="1356936" cy="395594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7"/>
          <p:cNvSpPr txBox="1">
            <a:spLocks noGrp="1"/>
          </p:cNvSpPr>
          <p:nvPr>
            <p:ph type="title"/>
          </p:nvPr>
        </p:nvSpPr>
        <p:spPr>
          <a:xfrm>
            <a:off x="1295402" y="2777066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IN" b="1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ganic">
  <a:themeElements>
    <a:clrScheme name="Organic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387</Words>
  <Application>Microsoft Office PowerPoint</Application>
  <PresentationFormat>Widescreen</PresentationFormat>
  <Paragraphs>66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Times New Roman</vt:lpstr>
      <vt:lpstr>Garamond</vt:lpstr>
      <vt:lpstr>Calibri</vt:lpstr>
      <vt:lpstr>Organic</vt:lpstr>
      <vt:lpstr>DengAI: Predicting Disease Spread</vt:lpstr>
      <vt:lpstr>Introduction</vt:lpstr>
      <vt:lpstr>Dataset Used</vt:lpstr>
      <vt:lpstr>Methodology / Model Used</vt:lpstr>
      <vt:lpstr>Results Achieved</vt:lpstr>
      <vt:lpstr>Conclusion</vt:lpstr>
      <vt:lpstr>Scope and Limitations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DengAI: Predicting Disease Spread</dc:title>
  <cp:lastModifiedBy>lenovo</cp:lastModifiedBy>
  <cp:revision>3</cp:revision>
  <dcterms:modified xsi:type="dcterms:W3CDTF">2020-06-17T02:47:57Z</dcterms:modified>
</cp:coreProperties>
</file>