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6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wmf" ContentType="image/x-wmf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D0D247C-A239-4309-99E9-E1146F0CBF0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A8E3FE-B5DC-429F-A241-6B20BB46D0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66F7D31-6CA4-418D-BF7D-2BB4466B03A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B50EEB-4E0C-4E2B-90FA-2F87BE4151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10adavis/Git_Training.git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939240" y="1122480"/>
            <a:ext cx="1076472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An Introduction to 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Version Control, Git, and Github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Andrew Davis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4/29/2020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487800" y="620280"/>
            <a:ext cx="2988360" cy="1499760"/>
          </a:xfrm>
          <a:prstGeom prst="rect">
            <a:avLst/>
          </a:prstGeom>
          <a:ln>
            <a:noFill/>
          </a:ln>
        </p:spPr>
      </p:pic>
      <p:pic>
        <p:nvPicPr>
          <p:cNvPr id="85" name="Picture 5" descr=""/>
          <p:cNvPicPr/>
          <p:nvPr/>
        </p:nvPicPr>
        <p:blipFill>
          <a:blip r:embed="rId2"/>
          <a:stretch/>
        </p:blipFill>
        <p:spPr>
          <a:xfrm>
            <a:off x="8988480" y="347760"/>
            <a:ext cx="2680920" cy="150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Make changes to a branch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Pretend we’ve made some commits under “master” and have just created a branch “iss53”.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rcRect l="0" t="0" r="0" b="15193"/>
          <a:stretch/>
        </p:blipFill>
        <p:spPr>
          <a:xfrm>
            <a:off x="1699920" y="2086200"/>
            <a:ext cx="6624000" cy="3100320"/>
          </a:xfrm>
          <a:prstGeom prst="rect">
            <a:avLst/>
          </a:prstGeom>
          <a:ln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2"/>
          <a:srcRect l="20226" t="95414" r="17269" b="0"/>
          <a:stretch/>
        </p:blipFill>
        <p:spPr>
          <a:xfrm>
            <a:off x="4028040" y="5604840"/>
            <a:ext cx="4295880" cy="23544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6440040" y="2221920"/>
            <a:ext cx="106884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5" descr=""/>
          <p:cNvPicPr/>
          <p:nvPr/>
        </p:nvPicPr>
        <p:blipFill>
          <a:blip r:embed="rId1"/>
          <a:srcRect l="0" t="0" r="0" b="19706"/>
          <a:stretch/>
        </p:blipFill>
        <p:spPr>
          <a:xfrm>
            <a:off x="1633320" y="1946880"/>
            <a:ext cx="8496000" cy="3657240"/>
          </a:xfrm>
          <a:prstGeom prst="rect">
            <a:avLst/>
          </a:prstGeom>
          <a:ln>
            <a:noFill/>
          </a:ln>
        </p:spPr>
      </p:pic>
      <p:sp>
        <p:nvSpPr>
          <p:cNvPr id="130" name="TextShape 1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Make changes to a branch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Commits to “iss53” are not reflected in “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main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3" name="Picture 6" descr=""/>
          <p:cNvPicPr/>
          <p:nvPr/>
        </p:nvPicPr>
        <p:blipFill>
          <a:blip r:embed="rId2"/>
          <a:srcRect l="20226" t="95414" r="17269" b="0"/>
          <a:stretch/>
        </p:blipFill>
        <p:spPr>
          <a:xfrm>
            <a:off x="4028040" y="5604840"/>
            <a:ext cx="4295880" cy="23544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6459840" y="2234880"/>
            <a:ext cx="106884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6" name="Picture 5" descr=""/>
          <p:cNvPicPr/>
          <p:nvPr/>
        </p:nvPicPr>
        <p:blipFill>
          <a:blip r:embed="rId1"/>
          <a:stretch/>
        </p:blipFill>
        <p:spPr>
          <a:xfrm>
            <a:off x="1189800" y="1828800"/>
            <a:ext cx="8774280" cy="3929400"/>
          </a:xfrm>
          <a:prstGeom prst="rect">
            <a:avLst/>
          </a:prstGeom>
          <a:ln>
            <a:noFill/>
          </a:ln>
        </p:spPr>
      </p:pic>
      <p:sp>
        <p:nvSpPr>
          <p:cNvPr id="137" name="TextShape 2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Make changes to a branch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Commits to “iss53” are not reflected in “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main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861240" y="2314080"/>
            <a:ext cx="106884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8" descr=""/>
          <p:cNvPicPr/>
          <p:nvPr/>
        </p:nvPicPr>
        <p:blipFill>
          <a:blip r:embed="rId1"/>
          <a:stretch/>
        </p:blipFill>
        <p:spPr>
          <a:xfrm>
            <a:off x="1341720" y="2018160"/>
            <a:ext cx="8622360" cy="366336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Merge Changes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Merging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is the process of combining changes from different branches.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9" descr=""/>
          <p:cNvPicPr/>
          <p:nvPr/>
        </p:nvPicPr>
        <p:blipFill>
          <a:blip r:embed="rId2"/>
          <a:srcRect l="20226" t="95414" r="17269" b="0"/>
          <a:stretch/>
        </p:blipFill>
        <p:spPr>
          <a:xfrm>
            <a:off x="4028040" y="5604840"/>
            <a:ext cx="4295880" cy="23544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6834960" y="2320560"/>
            <a:ext cx="106884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Merge Changes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Merging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is the process of combining changes from different branches.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1" descr=""/>
          <p:cNvPicPr/>
          <p:nvPr/>
        </p:nvPicPr>
        <p:blipFill>
          <a:blip r:embed="rId1"/>
          <a:stretch/>
        </p:blipFill>
        <p:spPr>
          <a:xfrm>
            <a:off x="1627560" y="2246400"/>
            <a:ext cx="8714160" cy="3061440"/>
          </a:xfrm>
          <a:prstGeom prst="rect">
            <a:avLst/>
          </a:prstGeom>
          <a:ln>
            <a:noFill/>
          </a:ln>
        </p:spPr>
      </p:pic>
      <p:pic>
        <p:nvPicPr>
          <p:cNvPr id="150" name="Picture 9" descr=""/>
          <p:cNvPicPr/>
          <p:nvPr/>
        </p:nvPicPr>
        <p:blipFill>
          <a:blip r:embed="rId2"/>
          <a:srcRect l="20226" t="95414" r="17269" b="0"/>
          <a:stretch/>
        </p:blipFill>
        <p:spPr>
          <a:xfrm>
            <a:off x="4028040" y="5604840"/>
            <a:ext cx="4295880" cy="23544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9199080" y="2508120"/>
            <a:ext cx="105948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Working with a remote repository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3716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remote repository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(aka simply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remote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 is a git repository that sits on an external server.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origin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is the default nickname that git uses for a remote repository.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Origin is used since it’s much easier to refer to “origin” instead of the address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E.g. “https://github.com/10adavis/Git_Training.git”.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rcRect l="0" t="0" r="215" b="0"/>
          <a:stretch/>
        </p:blipFill>
        <p:spPr>
          <a:xfrm>
            <a:off x="2458440" y="3151800"/>
            <a:ext cx="6846840" cy="2880360"/>
          </a:xfrm>
          <a:prstGeom prst="rect">
            <a:avLst/>
          </a:prstGeom>
          <a:ln>
            <a:noFill/>
          </a:ln>
        </p:spPr>
      </p:pic>
      <p:pic>
        <p:nvPicPr>
          <p:cNvPr id="156" name="Picture 5" descr=""/>
          <p:cNvPicPr/>
          <p:nvPr/>
        </p:nvPicPr>
        <p:blipFill>
          <a:blip r:embed="rId2"/>
          <a:srcRect l="20226" t="95414" r="17269" b="0"/>
          <a:stretch/>
        </p:blipFill>
        <p:spPr>
          <a:xfrm>
            <a:off x="4028040" y="5604840"/>
            <a:ext cx="4295880" cy="23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Working with a remote repository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287280" y="146952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Pretend we have made some commits locally.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78360" y="3645360"/>
            <a:ext cx="6316200" cy="23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Our collaborator informs us they have pushed some changes to the remote repository, and we would like to incorporate those changes ourselves.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perform 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fetch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to retrieve the collaborator’s changes.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Notice how this looks very similar to branching.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1"/>
          <a:stretch/>
        </p:blipFill>
        <p:spPr>
          <a:xfrm>
            <a:off x="1334880" y="2127240"/>
            <a:ext cx="4209840" cy="1257120"/>
          </a:xfrm>
          <a:prstGeom prst="rect">
            <a:avLst/>
          </a:prstGeom>
          <a:ln>
            <a:noFill/>
          </a:ln>
        </p:spPr>
      </p:pic>
      <p:pic>
        <p:nvPicPr>
          <p:cNvPr id="162" name="Picture 6" descr=""/>
          <p:cNvPicPr/>
          <p:nvPr/>
        </p:nvPicPr>
        <p:blipFill>
          <a:blip r:embed="rId2"/>
          <a:stretch/>
        </p:blipFill>
        <p:spPr>
          <a:xfrm>
            <a:off x="6582240" y="3580920"/>
            <a:ext cx="5456880" cy="217728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3894120" y="2199960"/>
            <a:ext cx="106884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9038520" y="3645360"/>
            <a:ext cx="106884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Working with a remote repository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941040" y="12423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Our collaborator’s code looks good, so we merge it with our own changes.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1"/>
          <a:stretch/>
        </p:blipFill>
        <p:spPr>
          <a:xfrm>
            <a:off x="1464840" y="1801800"/>
            <a:ext cx="4733640" cy="1933200"/>
          </a:xfrm>
          <a:prstGeom prst="rect">
            <a:avLst/>
          </a:prstGeom>
          <a:ln>
            <a:noFill/>
          </a:ln>
        </p:spPr>
      </p:pic>
      <p:pic>
        <p:nvPicPr>
          <p:cNvPr id="169" name="Picture 5" descr=""/>
          <p:cNvPicPr/>
          <p:nvPr/>
        </p:nvPicPr>
        <p:blipFill>
          <a:blip r:embed="rId2"/>
          <a:stretch/>
        </p:blipFill>
        <p:spPr>
          <a:xfrm>
            <a:off x="6553080" y="4525560"/>
            <a:ext cx="4800240" cy="163800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941040" y="3832920"/>
            <a:ext cx="8305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want our collaborator to be able to see their changes combined with our own, so now we push the changes back to the origin. This causes the origin/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main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branch and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branch to be at the same commit.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703760" y="1881720"/>
            <a:ext cx="779760" cy="3034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10138680" y="4600440"/>
            <a:ext cx="779760" cy="3034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Working with a remote repository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15600" y="1594800"/>
            <a:ext cx="575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practice, this get much more complicated….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Picture 5" descr=""/>
          <p:cNvPicPr/>
          <p:nvPr/>
        </p:nvPicPr>
        <p:blipFill>
          <a:blip r:embed="rId1"/>
          <a:stretch/>
        </p:blipFill>
        <p:spPr>
          <a:xfrm>
            <a:off x="2343240" y="2433600"/>
            <a:ext cx="7505280" cy="1990440"/>
          </a:xfrm>
          <a:prstGeom prst="rect">
            <a:avLst/>
          </a:prstGeom>
          <a:ln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8907480" y="2605320"/>
            <a:ext cx="779760" cy="3034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42320" y="283572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0000"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Demo!</a:t>
            </a:r>
            <a:br/>
            <a:br/>
            <a:r>
              <a:rPr b="0" lang="en-US" sz="38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https://github.com/10adavis/Git_Training.git</a:t>
            </a:r>
            <a:br/>
            <a:br/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Why should I use Version Control?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2218320" y="1181520"/>
            <a:ext cx="7755480" cy="556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5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Git?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26280" y="11199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system that records changes to a set of files, also known as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version control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(git terminology will appear in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bold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throughout)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Allows for collaborative development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Allows you to know who made what changes and when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Allows you to revert any changes and go back to a previous state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Works with any programming language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git is a distributed version control system, so each person has a complete copy of the repository on their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local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machine.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1"/>
          <a:srcRect l="20226" t="50915" r="17269" b="0"/>
          <a:stretch/>
        </p:blipFill>
        <p:spPr>
          <a:xfrm>
            <a:off x="4150080" y="3971160"/>
            <a:ext cx="4295880" cy="252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How is git used?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040040" y="1463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purpose of git is to track snapshots of files as they change over time.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git stores information in 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repository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(i.e. a folder)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commit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the act of creating a snapshot of files.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5" name="Picture 10" descr=""/>
          <p:cNvPicPr/>
          <p:nvPr/>
        </p:nvPicPr>
        <p:blipFill>
          <a:blip r:embed="rId1"/>
          <a:stretch/>
        </p:blipFill>
        <p:spPr>
          <a:xfrm>
            <a:off x="2511000" y="2965680"/>
            <a:ext cx="6981480" cy="3009600"/>
          </a:xfrm>
          <a:prstGeom prst="rect">
            <a:avLst/>
          </a:prstGeom>
          <a:ln>
            <a:noFill/>
          </a:ln>
        </p:spPr>
      </p:pic>
      <p:pic>
        <p:nvPicPr>
          <p:cNvPr id="96" name="Picture 11" descr=""/>
          <p:cNvPicPr/>
          <p:nvPr/>
        </p:nvPicPr>
        <p:blipFill>
          <a:blip r:embed="rId2"/>
          <a:srcRect l="20226" t="95414" r="17269" b="0"/>
          <a:stretch/>
        </p:blipFill>
        <p:spPr>
          <a:xfrm>
            <a:off x="4150080" y="6224760"/>
            <a:ext cx="4295880" cy="23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Arial"/>
              </a:rPr>
              <a:t>The lifecycle of files in a git repository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0400" y="1253160"/>
            <a:ext cx="1143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Each file in your working directory can be in one of two states: tracked or untracked.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Tracked files are files that were in the last snapshot; they can be unmodified, modified, or staged.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Tracked files are files that git knows about.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2162520" y="2506680"/>
            <a:ext cx="7866720" cy="3525480"/>
          </a:xfrm>
          <a:prstGeom prst="rect">
            <a:avLst/>
          </a:prstGeom>
          <a:ln>
            <a:noFill/>
          </a:ln>
        </p:spPr>
      </p:pic>
      <p:pic>
        <p:nvPicPr>
          <p:cNvPr id="101" name="Picture 5" descr=""/>
          <p:cNvPicPr/>
          <p:nvPr/>
        </p:nvPicPr>
        <p:blipFill>
          <a:blip r:embed="rId2"/>
          <a:srcRect l="20226" t="95414" r="17269" b="0"/>
          <a:stretch/>
        </p:blipFill>
        <p:spPr>
          <a:xfrm>
            <a:off x="4302360" y="6235200"/>
            <a:ext cx="4295880" cy="23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64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Commits and their parents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5249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Each commit has a unique checksum pointer or “address”.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Commits also track author’s name, author’s email, commit message, and pointers to parents.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2772000" y="2772360"/>
            <a:ext cx="6647760" cy="2519280"/>
          </a:xfrm>
          <a:prstGeom prst="rect">
            <a:avLst/>
          </a:prstGeom>
          <a:ln>
            <a:noFill/>
          </a:ln>
        </p:spPr>
      </p:pic>
      <p:pic>
        <p:nvPicPr>
          <p:cNvPr id="106" name="Picture 5" descr=""/>
          <p:cNvPicPr/>
          <p:nvPr/>
        </p:nvPicPr>
        <p:blipFill>
          <a:blip r:embed="rId2"/>
          <a:srcRect l="20226" t="95414" r="17269" b="0"/>
          <a:stretch/>
        </p:blipFill>
        <p:spPr>
          <a:xfrm>
            <a:off x="3942720" y="4942440"/>
            <a:ext cx="4295880" cy="23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09000" y="183960"/>
            <a:ext cx="10515240" cy="63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Commits and branches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branch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is a pointer to a commit.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default branch in git is called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main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(formerly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master)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referred to as the “main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branch”.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0" name="Picture 5" descr=""/>
          <p:cNvPicPr/>
          <p:nvPr/>
        </p:nvPicPr>
        <p:blipFill>
          <a:blip r:embed="rId1"/>
          <a:stretch/>
        </p:blipFill>
        <p:spPr>
          <a:xfrm>
            <a:off x="1863720" y="2057400"/>
            <a:ext cx="8212320" cy="3904920"/>
          </a:xfrm>
          <a:prstGeom prst="rect">
            <a:avLst/>
          </a:prstGeom>
          <a:ln>
            <a:noFill/>
          </a:ln>
        </p:spPr>
      </p:pic>
      <p:pic>
        <p:nvPicPr>
          <p:cNvPr id="111" name="Picture 6" descr=""/>
          <p:cNvPicPr/>
          <p:nvPr/>
        </p:nvPicPr>
        <p:blipFill>
          <a:blip r:embed="rId2"/>
          <a:srcRect l="20226" t="95414" r="17269" b="0"/>
          <a:stretch/>
        </p:blipFill>
        <p:spPr>
          <a:xfrm>
            <a:off x="4019040" y="5920200"/>
            <a:ext cx="4295880" cy="23544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8314920" y="2807280"/>
            <a:ext cx="106884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7884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Adding a branch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924840" y="788400"/>
            <a:ext cx="10700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Using a new branch allows you to run some test analyses or try out a new feature that you might not want to keep later.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Branches allows collaborators to work on different pieces of the same code simultaneously.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Pretend we created a new branch called “testing”.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now need to distinguish what branch we’re currently working 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git keeps track of the branch you are working on by a pointer called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HEAD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6" name="Picture 5" descr=""/>
          <p:cNvPicPr/>
          <p:nvPr/>
        </p:nvPicPr>
        <p:blipFill>
          <a:blip r:embed="rId1"/>
          <a:stretch/>
        </p:blipFill>
        <p:spPr>
          <a:xfrm>
            <a:off x="3153960" y="2932560"/>
            <a:ext cx="5883480" cy="352764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7413840" y="3971880"/>
            <a:ext cx="106884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291600"/>
            <a:ext cx="10515240" cy="653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Switching branches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Switching a branch is referred to as 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check out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HEAD is now on “testing”, which means “testing” is checked out.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 now master and testing are identical, but any changes made to “testing” will not be reflected in “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main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295080" y="6460560"/>
            <a:ext cx="600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Adapted from P. Stewart: An introduction to version control with git. 2018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3407400" y="2697120"/>
            <a:ext cx="5377320" cy="366840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7301880" y="2919240"/>
            <a:ext cx="1068840" cy="364680"/>
          </a:xfrm>
          <a:prstGeom prst="rect">
            <a:avLst/>
          </a:prstGeom>
          <a:solidFill>
            <a:srgbClr val="ff3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E7CC5C013854C8D831F4F1F6E2045" ma:contentTypeVersion="13" ma:contentTypeDescription="Create a new document." ma:contentTypeScope="" ma:versionID="32f9c57f50ab30846df3184c23eb0edc">
  <xsd:schema xmlns:xsd="http://www.w3.org/2001/XMLSchema" xmlns:xs="http://www.w3.org/2001/XMLSchema" xmlns:p="http://schemas.microsoft.com/office/2006/metadata/properties" xmlns:ns3="52573661-8a19-4e53-b936-df25772e9cc8" xmlns:ns4="3fdb42ce-0dfe-439d-a0dd-8cc3b00e27d2" targetNamespace="http://schemas.microsoft.com/office/2006/metadata/properties" ma:root="true" ma:fieldsID="61da3d4a82386eb0f4287b1eb5a568e0" ns3:_="" ns4:_="">
    <xsd:import namespace="52573661-8a19-4e53-b936-df25772e9cc8"/>
    <xsd:import namespace="3fdb42ce-0dfe-439d-a0dd-8cc3b00e27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73661-8a19-4e53-b936-df25772e9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db42ce-0dfe-439d-a0dd-8cc3b00e27d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EE0C9-F970-4AC0-B751-F0B579F6A70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3fdb42ce-0dfe-439d-a0dd-8cc3b00e27d2"/>
    <ds:schemaRef ds:uri="http://schemas.microsoft.com/office/infopath/2007/PartnerControls"/>
    <ds:schemaRef ds:uri="52573661-8a19-4e53-b936-df25772e9cc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B90D68-3A7F-4720-8052-38ACBD5574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766519-67D2-4D84-B89B-C3B94E5BF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73661-8a19-4e53-b936-df25772e9cc8"/>
    <ds:schemaRef ds:uri="3fdb42ce-0dfe-439d-a0dd-8cc3b00e27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Application>LibreOffice/6.4.7.2$Linux_X86_64 LibreOffice_project/40$Build-2</Application>
  <Words>948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2020-10-02T20:12:09Z</dcterms:created>
  <dc:creator>Davis, Andrew</dc:creator>
  <dc:description/>
  <dc:language>en-US</dc:language>
  <cp:lastModifiedBy/>
  <dcterms:modified xsi:type="dcterms:W3CDTF">2021-04-30T21:29:06Z</dcterms:modified>
  <cp:revision>14</cp:revision>
  <dc:subject/>
  <dc:title>An Introduction to  Version Control, Git, and Github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0x01010008DE7CC5C013854C8D831F4F1F6E2045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