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layfair Displ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orAciAJXBw0g75LbHQTKCsDe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5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83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09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94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034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32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8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9A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606825" y="1751675"/>
            <a:ext cx="90321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000" b="1" dirty="0">
                <a:latin typeface="Playfair Display"/>
                <a:ea typeface="Playfair Display"/>
                <a:cs typeface="Playfair Display"/>
                <a:sym typeface="Playfair Display"/>
              </a:rPr>
              <a:t>Python Lecture 2</a:t>
            </a:r>
            <a:endParaRPr sz="7000" b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43500" y="5289475"/>
            <a:ext cx="784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Tanay Bhadra (message on Slack if you have questions!)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Curriculum Manager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layfair Display"/>
                <a:ea typeface="Playfair Display"/>
                <a:cs typeface="Playfair Display"/>
                <a:sym typeface="Playfair Display"/>
              </a:rPr>
              <a:t>ULAB Physics and Astronomy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150" y="3104800"/>
            <a:ext cx="3215425" cy="32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9624050" y="3326125"/>
            <a:ext cx="308700" cy="30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9664477" y="3366073"/>
            <a:ext cx="187500" cy="1887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 rot="-8469448">
            <a:off x="10519489" y="5730515"/>
            <a:ext cx="308523" cy="3085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"/>
          <p:cNvSpPr/>
          <p:nvPr/>
        </p:nvSpPr>
        <p:spPr>
          <a:xfrm rot="-8470106">
            <a:off x="10583135" y="5818497"/>
            <a:ext cx="187550" cy="18881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Goal of this Lecture</a:t>
            </a:r>
            <a:endParaRPr lang="en-US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ECCB7C98-3DD2-C455-C0F6-FF611BE1B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Playfair Display"/>
              </a:rPr>
              <a:t>Understand Python Division, Floor Division and Modulo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Playfair Display"/>
              </a:rPr>
              <a:t>Explore Python on the Jupyter. 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Variables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Lists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Conditionals</a:t>
            </a:r>
          </a:p>
          <a:p>
            <a:pPr marL="800100" lvl="1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dirty="0">
                <a:latin typeface="Playfair Display"/>
              </a:rPr>
              <a:t>Great Rule of Equality</a:t>
            </a:r>
          </a:p>
        </p:txBody>
      </p:sp>
    </p:spTree>
    <p:extLst>
      <p:ext uri="{BB962C8B-B14F-4D97-AF65-F5344CB8AC3E}">
        <p14:creationId xmlns:p14="http://schemas.microsoft.com/office/powerpoint/2010/main" val="248134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Division, Floor Division, Modulo</a:t>
            </a:r>
            <a:endParaRPr lang="en-US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 descr="A picture containing text, screenshot, monitor, screen&#10;&#10;Description automatically generated">
            <a:extLst>
              <a:ext uri="{FF2B5EF4-FFF2-40B4-BE49-F238E27FC236}">
                <a16:creationId xmlns:a16="http://schemas.microsoft.com/office/drawing/2014/main" id="{708B23BE-761C-01D6-B143-218B3754A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81" y="2158020"/>
            <a:ext cx="7829593" cy="2485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Playfair Display"/>
                <a:ea typeface="Playfair Display"/>
                <a:cs typeface="Playfair Display"/>
                <a:sym typeface="Playfair Display"/>
              </a:rPr>
              <a:t>Variables</a:t>
            </a:r>
            <a:endParaRPr lang="en-US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Playfair Display"/>
              </a:rPr>
              <a:t>Variables are containers that store the data we want to keep track of.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>
              <a:latin typeface="Playfair Display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latin typeface="Playfair Display"/>
              </a:rPr>
              <a:t>To find the variable type, we use the type() function where the variable is passed in as an input to the function. Our variable type can change dynamically. If I declare A as an integer, I can change it to be a Boolean value in the very next step.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EBF7E-B194-844F-B42A-7AF3D549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14138"/>
              </p:ext>
            </p:extLst>
          </p:nvPr>
        </p:nvGraphicFramePr>
        <p:xfrm>
          <a:off x="703182" y="947728"/>
          <a:ext cx="4777382" cy="506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1134">
                  <a:extLst>
                    <a:ext uri="{9D8B030D-6E8A-4147-A177-3AD203B41FA5}">
                      <a16:colId xmlns:a16="http://schemas.microsoft.com/office/drawing/2014/main" val="958493947"/>
                    </a:ext>
                  </a:extLst>
                </a:gridCol>
                <a:gridCol w="1814361">
                  <a:extLst>
                    <a:ext uri="{9D8B030D-6E8A-4147-A177-3AD203B41FA5}">
                      <a16:colId xmlns:a16="http://schemas.microsoft.com/office/drawing/2014/main" val="2284163540"/>
                    </a:ext>
                  </a:extLst>
                </a:gridCol>
                <a:gridCol w="1571887">
                  <a:extLst>
                    <a:ext uri="{9D8B030D-6E8A-4147-A177-3AD203B41FA5}">
                      <a16:colId xmlns:a16="http://schemas.microsoft.com/office/drawing/2014/main" val="526341078"/>
                    </a:ext>
                  </a:extLst>
                </a:gridCol>
              </a:tblGrid>
              <a:tr h="307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Data Type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Explanation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Example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229051768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Integer (Int)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Positive or negative integer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496921331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Float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Decimal (floating point) number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3.1415926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797346956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Boolean (Bool)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True or False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True or A = False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966200740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List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Ordered List of Value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[1, 2, 3]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712604761"/>
                  </a:ext>
                </a:extLst>
              </a:tr>
              <a:tr h="891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String (Str)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List of Characters (text)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‘Marvin the depressed robot’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2017654637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Dictionary (Dict)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mapping of keys and values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{‘e’:2.718, ‘pi’, 3.141}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1027665861"/>
                  </a:ext>
                </a:extLst>
              </a:tr>
              <a:tr h="59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None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Nonetype (null or missing value)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= None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911" marR="92911" marT="0" marB="0"/>
                </a:tc>
                <a:extLst>
                  <a:ext uri="{0D108BD9-81ED-4DB2-BD59-A6C34878D82A}">
                    <a16:rowId xmlns:a16="http://schemas.microsoft.com/office/drawing/2014/main" val="6806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8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Playfair Display"/>
              </a:rPr>
              <a:t>Print Statements and Operations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  <a:sym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E7E28-10AB-BBCB-9A7E-1124332E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0C8149-67B7-E007-FF53-9929D5CD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55763"/>
              </p:ext>
            </p:extLst>
          </p:nvPr>
        </p:nvGraphicFramePr>
        <p:xfrm>
          <a:off x="6095999" y="226031"/>
          <a:ext cx="5606265" cy="6493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0921">
                  <a:extLst>
                    <a:ext uri="{9D8B030D-6E8A-4147-A177-3AD203B41FA5}">
                      <a16:colId xmlns:a16="http://schemas.microsoft.com/office/drawing/2014/main" val="4250792343"/>
                    </a:ext>
                  </a:extLst>
                </a:gridCol>
                <a:gridCol w="3712426">
                  <a:extLst>
                    <a:ext uri="{9D8B030D-6E8A-4147-A177-3AD203B41FA5}">
                      <a16:colId xmlns:a16="http://schemas.microsoft.com/office/drawing/2014/main" val="540249626"/>
                    </a:ext>
                  </a:extLst>
                </a:gridCol>
                <a:gridCol w="1182918">
                  <a:extLst>
                    <a:ext uri="{9D8B030D-6E8A-4147-A177-3AD203B41FA5}">
                      <a16:colId xmlns:a16="http://schemas.microsoft.com/office/drawing/2014/main" val="472911552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Operator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Example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59825804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+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180428012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Subtraction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-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856766396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Multiplication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A*B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169503689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**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Exponentiation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A**B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779177959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==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Equal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==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386606597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equal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A!=B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74906533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37526104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 than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&lt;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07424505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87488226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&lt;=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 than Or Equal To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&lt;= B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54562351"/>
                  </a:ext>
                </a:extLst>
              </a:tr>
              <a:tr h="1390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 a condition, it returns true if both statements are true.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there is one false statement, returns first False statement. If both are True, returns the last True Statement.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 and B &gt;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2688380552"/>
                  </a:ext>
                </a:extLst>
              </a:tr>
              <a:tr h="1390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 a condition, it returns true if both statements are true.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If there is one false statement, returns first True statement. If both are True, returns the first True Statement.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&gt; B or B &gt; 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326586888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 result is True, returns false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 (A &lt; B)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532" marR="42532" marT="0" marB="0"/>
                </a:tc>
                <a:extLst>
                  <a:ext uri="{0D108BD9-81ED-4DB2-BD59-A6C34878D82A}">
                    <a16:rowId xmlns:a16="http://schemas.microsoft.com/office/drawing/2014/main" val="191003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Playfair Display"/>
                <a:ea typeface="Playfair Display"/>
                <a:cs typeface="Playfair Display"/>
                <a:sym typeface="Playfair Display"/>
              </a:rPr>
              <a:t>Lists</a:t>
            </a:r>
            <a:endParaRPr lang="en-US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spcFirstLastPara="1" lIns="91425" tIns="45700" rIns="91425" bIns="45700" anchorCtr="0">
            <a:normAutofit lnSpcReduction="10000"/>
          </a:bodyPr>
          <a:lstStyle/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A list is a data structure that acts like a container and stores multiple elements. Each element can be of any type, even a list itself.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Lists are accessed with their index.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Playfair Display"/>
              </a:rPr>
              <a:t> 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Playfair Display"/>
              </a:rPr>
              <a:t>We can also slice lists. Slicing a list creates a copy of part or all of list. The syntax for slicing a list is ‘list[&lt;start index&gt;:&lt;end index&gt;:&lt;step size&gt;].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ABE69-D246-2CAB-AA99-C371D8D6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0913"/>
              </p:ext>
            </p:extLst>
          </p:nvPr>
        </p:nvGraphicFramePr>
        <p:xfrm>
          <a:off x="703182" y="1456109"/>
          <a:ext cx="4777384" cy="377603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347165">
                  <a:extLst>
                    <a:ext uri="{9D8B030D-6E8A-4147-A177-3AD203B41FA5}">
                      <a16:colId xmlns:a16="http://schemas.microsoft.com/office/drawing/2014/main" val="122959788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4065074763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4074280946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2902841595"/>
                    </a:ext>
                  </a:extLst>
                </a:gridCol>
              </a:tblGrid>
              <a:tr h="1349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 dirty="0">
                          <a:solidFill>
                            <a:schemeClr val="bg1"/>
                          </a:solidFill>
                          <a:effectLst/>
                        </a:rPr>
                        <a:t>List Elements</a:t>
                      </a:r>
                      <a:endParaRPr lang="en-US" sz="32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32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32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cap="none" spc="6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32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09461"/>
                  </a:ext>
                </a:extLst>
              </a:tr>
              <a:tr h="121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</a:rPr>
                        <a:t>Forward Index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786941"/>
                  </a:ext>
                </a:extLst>
              </a:tr>
              <a:tr h="1213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  <a:effectLst/>
                        </a:rPr>
                        <a:t>Reverse Index</a:t>
                      </a:r>
                      <a:endParaRPr lang="en-US" sz="2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93" marR="137993" marT="1839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8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Conditionals</a:t>
            </a:r>
            <a:endParaRPr lang="en-US" sz="3700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0FE682F0-63F1-9CCB-2C2D-24E54CCD3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Playfair Display"/>
              </a:rPr>
              <a:t>Conditionals are also known as control statements because they literally control the flow of your code. It has the following structure: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If CONDITION: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[Do Something]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layfair Display"/>
              </a:rPr>
              <a:t>elif</a:t>
            </a:r>
            <a:r>
              <a:rPr lang="en-US" sz="2000" dirty="0">
                <a:latin typeface="Playfair Display"/>
              </a:rPr>
              <a:t> CONDITION: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[Do Something Else]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else: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layfair Display"/>
              </a:rPr>
              <a:t>	[When everything else fails, do this]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layfair Display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Playfair Display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>
                <a:latin typeface="Playfair Display"/>
                <a:ea typeface="Playfair Display"/>
                <a:cs typeface="Playfair Display"/>
                <a:sym typeface="Playfair Display"/>
              </a:rPr>
              <a:t>Great Rule of Equality</a:t>
            </a:r>
            <a:endParaRPr lang="en-US"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A62E2D9-A333-AC5A-B2C9-BE8740097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94" y="2742397"/>
            <a:ext cx="3143707" cy="3291840"/>
          </a:xfrm>
          <a:prstGeom prst="rect">
            <a:avLst/>
          </a:prstGeom>
        </p:spPr>
      </p:pic>
      <p:sp>
        <p:nvSpPr>
          <p:cNvPr id="15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C66307-191E-E382-2318-17726FC06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38" y="2742397"/>
            <a:ext cx="4193428" cy="329184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1EE424-21C7-4BD6-7888-57965583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735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549</Words>
  <Application>Microsoft Macintosh PowerPoint</Application>
  <PresentationFormat>Widescreen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Playfair Display</vt:lpstr>
      <vt:lpstr>Arial</vt:lpstr>
      <vt:lpstr>Office Theme</vt:lpstr>
      <vt:lpstr>Python Lecture 2</vt:lpstr>
      <vt:lpstr>Goal of this Lecture</vt:lpstr>
      <vt:lpstr>Division, Floor Division, Modulo</vt:lpstr>
      <vt:lpstr>Variables</vt:lpstr>
      <vt:lpstr>Print Statements and Operations</vt:lpstr>
      <vt:lpstr>Lists</vt:lpstr>
      <vt:lpstr>Conditionals</vt:lpstr>
      <vt:lpstr>Great Rule of 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Lecture 2</dc:title>
  <dc:creator>Tanay Bhadra</dc:creator>
  <cp:lastModifiedBy>Tanay Bhadra</cp:lastModifiedBy>
  <cp:revision>5</cp:revision>
  <dcterms:created xsi:type="dcterms:W3CDTF">2022-09-18T03:04:55Z</dcterms:created>
  <dcterms:modified xsi:type="dcterms:W3CDTF">2022-10-05T17:39:07Z</dcterms:modified>
</cp:coreProperties>
</file>