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65" r:id="rId3"/>
    <p:sldId id="258" r:id="rId4"/>
    <p:sldId id="266" r:id="rId5"/>
    <p:sldId id="267" r:id="rId6"/>
    <p:sldId id="268" r:id="rId7"/>
    <p:sldId id="269" r:id="rId8"/>
    <p:sldId id="270" r:id="rId9"/>
  </p:sldIdLst>
  <p:sldSz cx="12192000" cy="6858000"/>
  <p:notesSz cx="6858000" cy="91440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Playfair Display" pitchFamily="2" charset="77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9" roundtripDataSignature="AMtx7mgorAciAJXBw0g75LbHQTKCsDeXm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42"/>
    <p:restoredTop sz="94679"/>
  </p:normalViewPr>
  <p:slideViewPr>
    <p:cSldViewPr snapToGrid="0">
      <p:cViewPr varScale="1">
        <p:scale>
          <a:sx n="156" d="100"/>
          <a:sy n="156" d="100"/>
        </p:scale>
        <p:origin x="184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19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878346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910926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779499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803452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353217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868943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9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9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8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9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3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3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3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3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3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6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6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7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7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B9A3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ctrTitle"/>
          </p:nvPr>
        </p:nvSpPr>
        <p:spPr>
          <a:xfrm>
            <a:off x="-606825" y="1751675"/>
            <a:ext cx="9032100" cy="15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 sz="7000" b="1" dirty="0">
                <a:latin typeface="Playfair Display"/>
                <a:ea typeface="Playfair Display"/>
                <a:cs typeface="Playfair Display"/>
                <a:sym typeface="Playfair Display"/>
              </a:rPr>
              <a:t>Python Lecture 2</a:t>
            </a:r>
            <a:endParaRPr sz="7000" b="1" dirty="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85" name="Google Shape;85;p1"/>
          <p:cNvSpPr txBox="1"/>
          <p:nvPr/>
        </p:nvSpPr>
        <p:spPr>
          <a:xfrm>
            <a:off x="343500" y="5289475"/>
            <a:ext cx="7842600" cy="1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Playfair Display"/>
                <a:ea typeface="Playfair Display"/>
                <a:cs typeface="Playfair Display"/>
                <a:sym typeface="Playfair Display"/>
              </a:rPr>
              <a:t>Tanay Bhadra (message on Slack if you have questions!)</a:t>
            </a:r>
            <a:endParaRPr sz="240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Playfair Display"/>
                <a:ea typeface="Playfair Display"/>
                <a:cs typeface="Playfair Display"/>
                <a:sym typeface="Playfair Display"/>
              </a:rPr>
              <a:t>Curriculum Manager</a:t>
            </a:r>
            <a:endParaRPr sz="240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Playfair Display"/>
                <a:ea typeface="Playfair Display"/>
                <a:cs typeface="Playfair Display"/>
                <a:sym typeface="Playfair Display"/>
              </a:rPr>
              <a:t>ULAB Physics and Astronomy</a:t>
            </a:r>
            <a:endParaRPr sz="240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86" name="Google Shape;86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21150" y="3104800"/>
            <a:ext cx="3215425" cy="320290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"/>
          <p:cNvSpPr/>
          <p:nvPr/>
        </p:nvSpPr>
        <p:spPr>
          <a:xfrm>
            <a:off x="9624050" y="3326125"/>
            <a:ext cx="308700" cy="308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"/>
          <p:cNvSpPr/>
          <p:nvPr/>
        </p:nvSpPr>
        <p:spPr>
          <a:xfrm>
            <a:off x="9664477" y="3366073"/>
            <a:ext cx="187500" cy="1887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"/>
          <p:cNvSpPr/>
          <p:nvPr/>
        </p:nvSpPr>
        <p:spPr>
          <a:xfrm rot="-8469448">
            <a:off x="10519489" y="5730515"/>
            <a:ext cx="308523" cy="308523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"/>
          <p:cNvSpPr/>
          <p:nvPr/>
        </p:nvSpPr>
        <p:spPr>
          <a:xfrm rot="-8470106">
            <a:off x="10583135" y="5818497"/>
            <a:ext cx="187550" cy="188815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1" name="Rectangle 120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Freeform: Shape 122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Google Shape;101;p3"/>
          <p:cNvSpPr txBox="1"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 dirty="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Goal of this Lecture</a:t>
            </a:r>
            <a:endParaRPr lang="en-US" dirty="0">
              <a:solidFill>
                <a:srgbClr val="FFFFFF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25" name="Arc 124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Google Shape;96;p2">
            <a:extLst>
              <a:ext uri="{FF2B5EF4-FFF2-40B4-BE49-F238E27FC236}">
                <a16:creationId xmlns:a16="http://schemas.microsoft.com/office/drawing/2014/main" id="{ECCB7C98-3DD2-C455-C0F6-FF611BE1B34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447308" y="591344"/>
            <a:ext cx="6906491" cy="5585619"/>
          </a:xfrm>
          <a:prstGeom prst="rect">
            <a:avLst/>
          </a:prstGeom>
        </p:spPr>
        <p:txBody>
          <a:bodyPr spcFirstLastPara="1" lIns="91425" tIns="45700" rIns="91425" bIns="45700" anchor="ctr" anchorCtr="0">
            <a:normAutofit/>
          </a:bodyPr>
          <a:lstStyle/>
          <a:p>
            <a:pPr marL="342900"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latin typeface="Playfair Display"/>
              </a:rPr>
              <a:t>Understand Python Division, Floor Division and Modulo</a:t>
            </a:r>
          </a:p>
          <a:p>
            <a:pPr marL="342900"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latin typeface="Playfair Display"/>
              </a:rPr>
              <a:t>Explore Python on the Jupyter. </a:t>
            </a:r>
          </a:p>
          <a:p>
            <a:pPr marL="800100" lvl="1">
              <a:spcBef>
                <a:spcPts val="0"/>
              </a:spcBef>
              <a:spcAft>
                <a:spcPts val="600"/>
              </a:spcAft>
              <a:buFont typeface="+mj-lt"/>
              <a:buAutoNum type="alphaLcPeriod"/>
            </a:pPr>
            <a:r>
              <a:rPr lang="en-US" dirty="0">
                <a:latin typeface="Playfair Display"/>
              </a:rPr>
              <a:t>Variables</a:t>
            </a:r>
          </a:p>
          <a:p>
            <a:pPr marL="800100" lvl="1">
              <a:spcBef>
                <a:spcPts val="0"/>
              </a:spcBef>
              <a:spcAft>
                <a:spcPts val="600"/>
              </a:spcAft>
              <a:buFont typeface="+mj-lt"/>
              <a:buAutoNum type="alphaLcPeriod"/>
            </a:pPr>
            <a:r>
              <a:rPr lang="en-US" dirty="0">
                <a:latin typeface="Playfair Display"/>
              </a:rPr>
              <a:t>Lists</a:t>
            </a:r>
          </a:p>
          <a:p>
            <a:pPr marL="800100" lvl="1">
              <a:spcBef>
                <a:spcPts val="0"/>
              </a:spcBef>
              <a:spcAft>
                <a:spcPts val="600"/>
              </a:spcAft>
              <a:buFont typeface="+mj-lt"/>
              <a:buAutoNum type="alphaLcPeriod"/>
            </a:pPr>
            <a:r>
              <a:rPr lang="en-US" dirty="0">
                <a:latin typeface="Playfair Display"/>
              </a:rPr>
              <a:t>Conditionals</a:t>
            </a:r>
          </a:p>
          <a:p>
            <a:pPr marL="800100" lvl="1">
              <a:spcBef>
                <a:spcPts val="0"/>
              </a:spcBef>
              <a:spcAft>
                <a:spcPts val="600"/>
              </a:spcAft>
              <a:buFont typeface="+mj-lt"/>
              <a:buAutoNum type="alphaLcPeriod"/>
            </a:pPr>
            <a:r>
              <a:rPr lang="en-US" dirty="0">
                <a:latin typeface="Playfair Display"/>
              </a:rPr>
              <a:t>Great Rule of Equality</a:t>
            </a:r>
          </a:p>
        </p:txBody>
      </p:sp>
    </p:spTree>
    <p:extLst>
      <p:ext uri="{BB962C8B-B14F-4D97-AF65-F5344CB8AC3E}">
        <p14:creationId xmlns:p14="http://schemas.microsoft.com/office/powerpoint/2010/main" val="2481348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Rectangle 115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1" name="Google Shape;101;p3"/>
          <p:cNvSpPr txBox="1">
            <a:spLocks noGrp="1"/>
          </p:cNvSpPr>
          <p:nvPr>
            <p:ph type="title"/>
          </p:nvPr>
        </p:nvSpPr>
        <p:spPr>
          <a:xfrm>
            <a:off x="643467" y="640080"/>
            <a:ext cx="3096427" cy="5613236"/>
          </a:xfrm>
          <a:prstGeom prst="rect">
            <a:avLst/>
          </a:prstGeom>
        </p:spPr>
        <p:txBody>
          <a:bodyPr spcFirstLastPara="1" lIns="91425" tIns="45700" rIns="91425" bIns="45700" anchor="ctr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Division, Floor Division, Modulo</a:t>
            </a:r>
            <a:endParaRPr lang="en-US">
              <a:solidFill>
                <a:srgbClr val="FFFFFF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2" name="Picture 1" descr="A picture containing text, screenshot, monitor, screen&#10;&#10;Description automatically generated">
            <a:extLst>
              <a:ext uri="{FF2B5EF4-FFF2-40B4-BE49-F238E27FC236}">
                <a16:creationId xmlns:a16="http://schemas.microsoft.com/office/drawing/2014/main" id="{708B23BE-761C-01D6-B143-218B3754A6F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2781" y="2158020"/>
            <a:ext cx="7829593" cy="248589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8" name="Rectangle 127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30" name="Arc 129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1" name="Google Shape;101;p3"/>
          <p:cNvSpPr txBox="1">
            <a:spLocks noGrp="1"/>
          </p:cNvSpPr>
          <p:nvPr>
            <p:ph type="title"/>
          </p:nvPr>
        </p:nvSpPr>
        <p:spPr>
          <a:xfrm>
            <a:off x="5894962" y="479493"/>
            <a:ext cx="5458838" cy="1325563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>
                <a:latin typeface="Playfair Display"/>
                <a:ea typeface="Playfair Display"/>
                <a:cs typeface="Playfair Display"/>
                <a:sym typeface="Playfair Display"/>
              </a:rPr>
              <a:t>Variables</a:t>
            </a:r>
            <a:endParaRPr lang="en-US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32" name="Freeform: Shape 131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Google Shape;96;p2">
            <a:extLst>
              <a:ext uri="{FF2B5EF4-FFF2-40B4-BE49-F238E27FC236}">
                <a16:creationId xmlns:a16="http://schemas.microsoft.com/office/drawing/2014/main" id="{0FE682F0-63F1-9CCB-2C2D-24E54CCD344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894962" y="1984443"/>
            <a:ext cx="5458838" cy="4192520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171450" indent="-171450">
              <a:spcBef>
                <a:spcPts val="0"/>
              </a:spcBef>
              <a:spcAft>
                <a:spcPts val="600"/>
              </a:spcAft>
            </a:pPr>
            <a:r>
              <a:rPr lang="en-US" sz="2400">
                <a:latin typeface="Playfair Display"/>
              </a:rPr>
              <a:t>Variables are containers that store the data we want to keep track of. 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n-US" sz="2400">
              <a:latin typeface="Playfair Display"/>
            </a:endParaRPr>
          </a:p>
          <a:p>
            <a:pPr marL="171450" indent="-171450">
              <a:spcBef>
                <a:spcPts val="0"/>
              </a:spcBef>
              <a:spcAft>
                <a:spcPts val="600"/>
              </a:spcAft>
            </a:pPr>
            <a:r>
              <a:rPr lang="en-US" sz="2400">
                <a:latin typeface="Playfair Display"/>
              </a:rPr>
              <a:t>To find the variable type, we use the type() function where the variable is passed in as an input to the function. Our variable type can change dynamically. If I declare A as an integer, I can change it to be a Boolean value in the very next step. 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361EE424-21C7-4BD6-7888-5796558317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9250" y="273526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30EBF7E-B194-844F-B42A-7AF3D54940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9614138"/>
              </p:ext>
            </p:extLst>
          </p:nvPr>
        </p:nvGraphicFramePr>
        <p:xfrm>
          <a:off x="703182" y="947728"/>
          <a:ext cx="4777382" cy="50684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91134">
                  <a:extLst>
                    <a:ext uri="{9D8B030D-6E8A-4147-A177-3AD203B41FA5}">
                      <a16:colId xmlns:a16="http://schemas.microsoft.com/office/drawing/2014/main" val="958493947"/>
                    </a:ext>
                  </a:extLst>
                </a:gridCol>
                <a:gridCol w="1814361">
                  <a:extLst>
                    <a:ext uri="{9D8B030D-6E8A-4147-A177-3AD203B41FA5}">
                      <a16:colId xmlns:a16="http://schemas.microsoft.com/office/drawing/2014/main" val="2284163540"/>
                    </a:ext>
                  </a:extLst>
                </a:gridCol>
                <a:gridCol w="1571887">
                  <a:extLst>
                    <a:ext uri="{9D8B030D-6E8A-4147-A177-3AD203B41FA5}">
                      <a16:colId xmlns:a16="http://schemas.microsoft.com/office/drawing/2014/main" val="526341078"/>
                    </a:ext>
                  </a:extLst>
                </a:gridCol>
              </a:tblGrid>
              <a:tr h="3070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Data Type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2911" marR="9291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Explanation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2911" marR="92911" marT="0" marB="0"/>
                </a:tc>
                <a:tc>
                  <a:txBody>
                    <a:bodyPr/>
                    <a:lstStyle/>
                    <a:p>
                      <a:pPr marL="0" marR="0" indent="4572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Example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2911" marR="92911" marT="0" marB="0"/>
                </a:tc>
                <a:extLst>
                  <a:ext uri="{0D108BD9-81ED-4DB2-BD59-A6C34878D82A}">
                    <a16:rowId xmlns:a16="http://schemas.microsoft.com/office/drawing/2014/main" val="1229051768"/>
                  </a:ext>
                </a:extLst>
              </a:tr>
              <a:tr h="59910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Integer (Int)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2911" marR="9291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Positive or negative integer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2911" marR="9291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A = 5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2911" marR="92911" marT="0" marB="0"/>
                </a:tc>
                <a:extLst>
                  <a:ext uri="{0D108BD9-81ED-4DB2-BD59-A6C34878D82A}">
                    <a16:rowId xmlns:a16="http://schemas.microsoft.com/office/drawing/2014/main" val="496921331"/>
                  </a:ext>
                </a:extLst>
              </a:tr>
              <a:tr h="59910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Float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2911" marR="9291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Decimal (floating point) number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2911" marR="9291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A = 3.1415926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2911" marR="92911" marT="0" marB="0"/>
                </a:tc>
                <a:extLst>
                  <a:ext uri="{0D108BD9-81ED-4DB2-BD59-A6C34878D82A}">
                    <a16:rowId xmlns:a16="http://schemas.microsoft.com/office/drawing/2014/main" val="797346956"/>
                  </a:ext>
                </a:extLst>
              </a:tr>
              <a:tr h="59910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Boolean (Bool)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2911" marR="9291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True or False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2911" marR="9291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A = True or A = False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2911" marR="92911" marT="0" marB="0"/>
                </a:tc>
                <a:extLst>
                  <a:ext uri="{0D108BD9-81ED-4DB2-BD59-A6C34878D82A}">
                    <a16:rowId xmlns:a16="http://schemas.microsoft.com/office/drawing/2014/main" val="1966200740"/>
                  </a:ext>
                </a:extLst>
              </a:tr>
              <a:tr h="59910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List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2911" marR="9291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Ordered List of Value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2911" marR="9291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A = [1, 2, 3]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2911" marR="92911" marT="0" marB="0"/>
                </a:tc>
                <a:extLst>
                  <a:ext uri="{0D108BD9-81ED-4DB2-BD59-A6C34878D82A}">
                    <a16:rowId xmlns:a16="http://schemas.microsoft.com/office/drawing/2014/main" val="712604761"/>
                  </a:ext>
                </a:extLst>
              </a:tr>
              <a:tr h="89112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String (Str)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2911" marR="9291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A List of Characters (text)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2911" marR="9291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A = ‘Marvin the depressed robot’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2911" marR="92911" marT="0" marB="0"/>
                </a:tc>
                <a:extLst>
                  <a:ext uri="{0D108BD9-81ED-4DB2-BD59-A6C34878D82A}">
                    <a16:rowId xmlns:a16="http://schemas.microsoft.com/office/drawing/2014/main" val="2017654637"/>
                  </a:ext>
                </a:extLst>
              </a:tr>
              <a:tr h="59910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Dictionary (Dict)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2911" marR="9291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A mapping of keys and values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2911" marR="9291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A = {‘e’:2.718, ‘pi’, 3.141}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2911" marR="92911" marT="0" marB="0"/>
                </a:tc>
                <a:extLst>
                  <a:ext uri="{0D108BD9-81ED-4DB2-BD59-A6C34878D82A}">
                    <a16:rowId xmlns:a16="http://schemas.microsoft.com/office/drawing/2014/main" val="1027665861"/>
                  </a:ext>
                </a:extLst>
              </a:tr>
              <a:tr h="59910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None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2911" marR="9291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Nonetype (null or missing value)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2911" marR="9291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A = None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2911" marR="92911" marT="0" marB="0"/>
                </a:tc>
                <a:extLst>
                  <a:ext uri="{0D108BD9-81ED-4DB2-BD59-A6C34878D82A}">
                    <a16:rowId xmlns:a16="http://schemas.microsoft.com/office/drawing/2014/main" val="6806779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5833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Rectangle 136">
            <a:extLst>
              <a:ext uri="{FF2B5EF4-FFF2-40B4-BE49-F238E27FC236}">
                <a16:creationId xmlns:a16="http://schemas.microsoft.com/office/drawing/2014/main" id="{4845A0EE-C4C8-4AE1-B3C6-1261368AC0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Google Shape;101;p3"/>
          <p:cNvSpPr txBox="1">
            <a:spLocks noGrp="1"/>
          </p:cNvSpPr>
          <p:nvPr>
            <p:ph type="title"/>
          </p:nvPr>
        </p:nvSpPr>
        <p:spPr>
          <a:xfrm>
            <a:off x="621629" y="640080"/>
            <a:ext cx="4225290" cy="5578816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algn="ctr">
              <a:spcBef>
                <a:spcPct val="0"/>
              </a:spcBef>
              <a:spcAft>
                <a:spcPts val="0"/>
              </a:spcAft>
              <a:buClr>
                <a:schemeClr val="dk1"/>
              </a:buClr>
              <a:buSzPts val="4400"/>
            </a:pPr>
            <a:r>
              <a:rPr lang="en-US" b="1" kern="1200">
                <a:solidFill>
                  <a:srgbClr val="FFFFFF"/>
                </a:solidFill>
                <a:latin typeface="+mj-lt"/>
                <a:ea typeface="+mj-ea"/>
                <a:cs typeface="+mj-cs"/>
                <a:sym typeface="Playfair Display"/>
              </a:rPr>
              <a:t>Print Statements and Operations</a:t>
            </a:r>
            <a:endParaRPr lang="en-US" kern="1200">
              <a:solidFill>
                <a:srgbClr val="FFFFFF"/>
              </a:solidFill>
              <a:latin typeface="+mj-lt"/>
              <a:ea typeface="+mj-ea"/>
              <a:cs typeface="+mj-cs"/>
              <a:sym typeface="Playfair Display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361EE424-21C7-4BD6-7888-5796558317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9250" y="273526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8A0E7E28-10AB-BBCB-9A7E-1124332E88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4963" y="18256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C0C8149-67B7-E007-FF53-9929D5CD56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3982197"/>
              </p:ext>
            </p:extLst>
          </p:nvPr>
        </p:nvGraphicFramePr>
        <p:xfrm>
          <a:off x="6095999" y="226031"/>
          <a:ext cx="5606265" cy="649327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10921">
                  <a:extLst>
                    <a:ext uri="{9D8B030D-6E8A-4147-A177-3AD203B41FA5}">
                      <a16:colId xmlns:a16="http://schemas.microsoft.com/office/drawing/2014/main" val="4250792343"/>
                    </a:ext>
                  </a:extLst>
                </a:gridCol>
                <a:gridCol w="3712426">
                  <a:extLst>
                    <a:ext uri="{9D8B030D-6E8A-4147-A177-3AD203B41FA5}">
                      <a16:colId xmlns:a16="http://schemas.microsoft.com/office/drawing/2014/main" val="540249626"/>
                    </a:ext>
                  </a:extLst>
                </a:gridCol>
                <a:gridCol w="1182918">
                  <a:extLst>
                    <a:ext uri="{9D8B030D-6E8A-4147-A177-3AD203B41FA5}">
                      <a16:colId xmlns:a16="http://schemas.microsoft.com/office/drawing/2014/main" val="472911552"/>
                    </a:ext>
                  </a:extLst>
                </a:gridCol>
              </a:tblGrid>
              <a:tr h="3093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Operator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532" marR="4253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Name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532" marR="42532" marT="0" marB="0"/>
                </a:tc>
                <a:tc>
                  <a:txBody>
                    <a:bodyPr/>
                    <a:lstStyle/>
                    <a:p>
                      <a:pPr marL="0" marR="0" indent="4572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Example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532" marR="42532" marT="0" marB="0"/>
                </a:tc>
                <a:extLst>
                  <a:ext uri="{0D108BD9-81ED-4DB2-BD59-A6C34878D82A}">
                    <a16:rowId xmlns:a16="http://schemas.microsoft.com/office/drawing/2014/main" val="3598258045"/>
                  </a:ext>
                </a:extLst>
              </a:tr>
              <a:tr h="3093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+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532" marR="4253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Addition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532" marR="4253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A + B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532" marR="42532" marT="0" marB="0"/>
                </a:tc>
                <a:extLst>
                  <a:ext uri="{0D108BD9-81ED-4DB2-BD59-A6C34878D82A}">
                    <a16:rowId xmlns:a16="http://schemas.microsoft.com/office/drawing/2014/main" val="1180428012"/>
                  </a:ext>
                </a:extLst>
              </a:tr>
              <a:tr h="3093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-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532" marR="4253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Subtraction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532" marR="4253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A - B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532" marR="42532" marT="0" marB="0"/>
                </a:tc>
                <a:extLst>
                  <a:ext uri="{0D108BD9-81ED-4DB2-BD59-A6C34878D82A}">
                    <a16:rowId xmlns:a16="http://schemas.microsoft.com/office/drawing/2014/main" val="2856766396"/>
                  </a:ext>
                </a:extLst>
              </a:tr>
              <a:tr h="3093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*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532" marR="4253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Multiplication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532" marR="4253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A*B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532" marR="42532" marT="0" marB="0"/>
                </a:tc>
                <a:extLst>
                  <a:ext uri="{0D108BD9-81ED-4DB2-BD59-A6C34878D82A}">
                    <a16:rowId xmlns:a16="http://schemas.microsoft.com/office/drawing/2014/main" val="1169503689"/>
                  </a:ext>
                </a:extLst>
              </a:tr>
              <a:tr h="3093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**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532" marR="4253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Exponentiation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532" marR="4253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A**B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532" marR="42532" marT="0" marB="0"/>
                </a:tc>
                <a:extLst>
                  <a:ext uri="{0D108BD9-81ED-4DB2-BD59-A6C34878D82A}">
                    <a16:rowId xmlns:a16="http://schemas.microsoft.com/office/drawing/2014/main" val="1779177959"/>
                  </a:ext>
                </a:extLst>
              </a:tr>
              <a:tr h="3093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==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532" marR="4253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Equal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532" marR="4253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A == B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532" marR="42532" marT="0" marB="0"/>
                </a:tc>
                <a:extLst>
                  <a:ext uri="{0D108BD9-81ED-4DB2-BD59-A6C34878D82A}">
                    <a16:rowId xmlns:a16="http://schemas.microsoft.com/office/drawing/2014/main" val="3386606597"/>
                  </a:ext>
                </a:extLst>
              </a:tr>
              <a:tr h="3093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!=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532" marR="4253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Not equal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532" marR="4253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A!=B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532" marR="42532" marT="0" marB="0"/>
                </a:tc>
                <a:extLst>
                  <a:ext uri="{0D108BD9-81ED-4DB2-BD59-A6C34878D82A}">
                    <a16:rowId xmlns:a16="http://schemas.microsoft.com/office/drawing/2014/main" val="2674906533"/>
                  </a:ext>
                </a:extLst>
              </a:tr>
              <a:tr h="3093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&gt;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532" marR="4253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Greater Than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532" marR="4253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A &gt; B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532" marR="42532" marT="0" marB="0"/>
                </a:tc>
                <a:extLst>
                  <a:ext uri="{0D108BD9-81ED-4DB2-BD59-A6C34878D82A}">
                    <a16:rowId xmlns:a16="http://schemas.microsoft.com/office/drawing/2014/main" val="2375261045"/>
                  </a:ext>
                </a:extLst>
              </a:tr>
              <a:tr h="3093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&lt;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532" marR="4253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Less than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532" marR="4253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A &lt; B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532" marR="42532" marT="0" marB="0"/>
                </a:tc>
                <a:extLst>
                  <a:ext uri="{0D108BD9-81ED-4DB2-BD59-A6C34878D82A}">
                    <a16:rowId xmlns:a16="http://schemas.microsoft.com/office/drawing/2014/main" val="1074245055"/>
                  </a:ext>
                </a:extLst>
              </a:tr>
              <a:tr h="3093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&gt;=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532" marR="4253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Greater Than or Equal To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532" marR="4253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A &gt;= B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532" marR="42532" marT="0" marB="0"/>
                </a:tc>
                <a:extLst>
                  <a:ext uri="{0D108BD9-81ED-4DB2-BD59-A6C34878D82A}">
                    <a16:rowId xmlns:a16="http://schemas.microsoft.com/office/drawing/2014/main" val="874882265"/>
                  </a:ext>
                </a:extLst>
              </a:tr>
              <a:tr h="3093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&lt;=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532" marR="4253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Less than Or Equal To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532" marR="4253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A &lt;= B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532" marR="42532" marT="0" marB="0"/>
                </a:tc>
                <a:extLst>
                  <a:ext uri="{0D108BD9-81ED-4DB2-BD59-A6C34878D82A}">
                    <a16:rowId xmlns:a16="http://schemas.microsoft.com/office/drawing/2014/main" val="2654562351"/>
                  </a:ext>
                </a:extLst>
              </a:tr>
              <a:tr h="13906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and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532" marR="4253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As a condition, it returns true if both statements are true. 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If you enter raw conditions without control statements (if clauses), if there is one false statement, returns first False statement. If both are True, returns the last True Statement. 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532" marR="4253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A &gt; B and B &gt; C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532" marR="42532" marT="0" marB="0"/>
                </a:tc>
                <a:extLst>
                  <a:ext uri="{0D108BD9-81ED-4DB2-BD59-A6C34878D82A}">
                    <a16:rowId xmlns:a16="http://schemas.microsoft.com/office/drawing/2014/main" val="2688380552"/>
                  </a:ext>
                </a:extLst>
              </a:tr>
              <a:tr h="13906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or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532" marR="4253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As a condition, it returns true if both statements are true. 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If you enter raw conditions without control statements (if clauses), if there is one false statement, returns first True statement. If both are True, returns the last True Statement. 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532" marR="4253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A &gt; B or B &gt; C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532" marR="42532" marT="0" marB="0"/>
                </a:tc>
                <a:extLst>
                  <a:ext uri="{0D108BD9-81ED-4DB2-BD59-A6C34878D82A}">
                    <a16:rowId xmlns:a16="http://schemas.microsoft.com/office/drawing/2014/main" val="326586888"/>
                  </a:ext>
                </a:extLst>
              </a:tr>
              <a:tr h="3093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not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532" marR="4253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If result is True, returns false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532" marR="4253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not (A &lt; B)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532" marR="42532" marT="0" marB="0"/>
                </a:tc>
                <a:extLst>
                  <a:ext uri="{0D108BD9-81ED-4DB2-BD59-A6C34878D82A}">
                    <a16:rowId xmlns:a16="http://schemas.microsoft.com/office/drawing/2014/main" val="19100302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30660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7" name="Rectangle 136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39" name="Arc 138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1" name="Google Shape;101;p3"/>
          <p:cNvSpPr txBox="1">
            <a:spLocks noGrp="1"/>
          </p:cNvSpPr>
          <p:nvPr>
            <p:ph type="title"/>
          </p:nvPr>
        </p:nvSpPr>
        <p:spPr>
          <a:xfrm>
            <a:off x="5894962" y="479493"/>
            <a:ext cx="5458838" cy="1325563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 dirty="0">
                <a:latin typeface="Playfair Display"/>
                <a:ea typeface="Playfair Display"/>
                <a:cs typeface="Playfair Display"/>
                <a:sym typeface="Playfair Display"/>
              </a:rPr>
              <a:t>Lists</a:t>
            </a:r>
            <a:endParaRPr lang="en-US" dirty="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41" name="Freeform: Shape 140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Google Shape;96;p2">
            <a:extLst>
              <a:ext uri="{FF2B5EF4-FFF2-40B4-BE49-F238E27FC236}">
                <a16:creationId xmlns:a16="http://schemas.microsoft.com/office/drawing/2014/main" id="{0FE682F0-63F1-9CCB-2C2D-24E54CCD344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894962" y="1984443"/>
            <a:ext cx="5458838" cy="4192520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171450" indent="-171450"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latin typeface="Playfair Display"/>
              </a:rPr>
              <a:t>A list is a data structure that acts like a container and stores multiple elements. Each element can be of any type, even a list itself. 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n-US" sz="2400" dirty="0">
              <a:latin typeface="Playfair Display"/>
            </a:endParaRPr>
          </a:p>
          <a:p>
            <a:pPr marL="171450" indent="-171450"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latin typeface="Playfair Display"/>
              </a:rPr>
              <a:t>Lists are accessed with their index.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400" dirty="0">
                <a:latin typeface="Playfair Display"/>
              </a:rPr>
              <a:t> </a:t>
            </a:r>
          </a:p>
          <a:p>
            <a:pPr marL="171450" indent="-171450"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latin typeface="Playfair Display"/>
              </a:rPr>
              <a:t>We can also slice lists. Slicing a list creates a copy of part or all of list. 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n-US" sz="2400" dirty="0">
              <a:latin typeface="Playfair Display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361EE424-21C7-4BD6-7888-5796558317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9250" y="273526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38ABE69-D246-2CAB-AA99-C371D8D603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5940913"/>
              </p:ext>
            </p:extLst>
          </p:nvPr>
        </p:nvGraphicFramePr>
        <p:xfrm>
          <a:off x="703182" y="1456109"/>
          <a:ext cx="4777384" cy="3776039"/>
        </p:xfrm>
        <a:graphic>
          <a:graphicData uri="http://schemas.openxmlformats.org/drawingml/2006/table">
            <a:tbl>
              <a:tblPr firstRow="1" firstCol="1" bandRow="1">
                <a:noFill/>
                <a:tableStyleId>{5C22544A-7EE6-4342-B048-85BDC9FD1C3A}</a:tableStyleId>
              </a:tblPr>
              <a:tblGrid>
                <a:gridCol w="2347165">
                  <a:extLst>
                    <a:ext uri="{9D8B030D-6E8A-4147-A177-3AD203B41FA5}">
                      <a16:colId xmlns:a16="http://schemas.microsoft.com/office/drawing/2014/main" val="122959788"/>
                    </a:ext>
                  </a:extLst>
                </a:gridCol>
                <a:gridCol w="810073">
                  <a:extLst>
                    <a:ext uri="{9D8B030D-6E8A-4147-A177-3AD203B41FA5}">
                      <a16:colId xmlns:a16="http://schemas.microsoft.com/office/drawing/2014/main" val="4065074763"/>
                    </a:ext>
                  </a:extLst>
                </a:gridCol>
                <a:gridCol w="810073">
                  <a:extLst>
                    <a:ext uri="{9D8B030D-6E8A-4147-A177-3AD203B41FA5}">
                      <a16:colId xmlns:a16="http://schemas.microsoft.com/office/drawing/2014/main" val="4074280946"/>
                    </a:ext>
                  </a:extLst>
                </a:gridCol>
                <a:gridCol w="810073">
                  <a:extLst>
                    <a:ext uri="{9D8B030D-6E8A-4147-A177-3AD203B41FA5}">
                      <a16:colId xmlns:a16="http://schemas.microsoft.com/office/drawing/2014/main" val="2902841595"/>
                    </a:ext>
                  </a:extLst>
                </a:gridCol>
              </a:tblGrid>
              <a:tr h="134965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0" cap="none" spc="60" dirty="0">
                          <a:solidFill>
                            <a:schemeClr val="bg1"/>
                          </a:solidFill>
                          <a:effectLst/>
                        </a:rPr>
                        <a:t>List Elements</a:t>
                      </a:r>
                      <a:endParaRPr lang="en-US" sz="3200" b="0" cap="none" spc="6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7993" marR="137993" marT="183991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0" cap="none" spc="60" dirty="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3200" b="0" cap="none" spc="6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7993" marR="137993" marT="183991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0" cap="none" spc="60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lang="en-US" sz="3200" b="0" cap="none" spc="6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7993" marR="137993" marT="183991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0" cap="none" spc="60"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  <a:endParaRPr lang="en-US" sz="3200" b="0" cap="none" spc="6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7993" marR="137993" marT="183991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0409461"/>
                  </a:ext>
                </a:extLst>
              </a:tr>
              <a:tr h="121319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cap="none" spc="0">
                          <a:solidFill>
                            <a:schemeClr val="tx1"/>
                          </a:solidFill>
                          <a:effectLst/>
                        </a:rPr>
                        <a:t>Forward Index</a:t>
                      </a:r>
                      <a:endParaRPr lang="en-US" sz="28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7993" marR="137993" marT="183991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cap="none" spc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sz="28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7993" marR="137993" marT="183991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cap="none" spc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28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7993" marR="137993" marT="183991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cap="none" spc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US" sz="28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7993" marR="137993" marT="183991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9786941"/>
                  </a:ext>
                </a:extLst>
              </a:tr>
              <a:tr h="121319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cap="none" spc="0">
                          <a:solidFill>
                            <a:schemeClr val="tx1"/>
                          </a:solidFill>
                          <a:effectLst/>
                        </a:rPr>
                        <a:t>Reverse Index</a:t>
                      </a:r>
                      <a:endParaRPr lang="en-US" sz="28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7993" marR="137993" marT="183991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cap="none" spc="0">
                          <a:solidFill>
                            <a:schemeClr val="tx1"/>
                          </a:solidFill>
                          <a:effectLst/>
                        </a:rPr>
                        <a:t>-3</a:t>
                      </a:r>
                      <a:endParaRPr lang="en-US" sz="28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7993" marR="137993" marT="183991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cap="none" spc="0">
                          <a:solidFill>
                            <a:schemeClr val="tx1"/>
                          </a:solidFill>
                          <a:effectLst/>
                        </a:rPr>
                        <a:t>-2</a:t>
                      </a:r>
                      <a:endParaRPr lang="en-US" sz="28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7993" marR="137993" marT="183991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cap="none" spc="0" dirty="0">
                          <a:solidFill>
                            <a:schemeClr val="tx1"/>
                          </a:solidFill>
                          <a:effectLst/>
                        </a:rPr>
                        <a:t>-1</a:t>
                      </a:r>
                      <a:endParaRPr lang="en-US" sz="28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7993" marR="137993" marT="183991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29830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61036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6" name="Rectangle 145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Oval 147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Google Shape;101;p3"/>
          <p:cNvSpPr txBox="1">
            <a:spLocks noGrp="1"/>
          </p:cNvSpPr>
          <p:nvPr>
            <p:ph type="title"/>
          </p:nvPr>
        </p:nvSpPr>
        <p:spPr>
          <a:xfrm>
            <a:off x="1171074" y="1396686"/>
            <a:ext cx="3240506" cy="4064628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3700" b="1" dirty="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Conditionals</a:t>
            </a:r>
            <a:endParaRPr lang="en-US" sz="3700" dirty="0">
              <a:solidFill>
                <a:srgbClr val="FFFFFF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50" name="Arc 149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2" name="Oval 151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Google Shape;96;p2">
            <a:extLst>
              <a:ext uri="{FF2B5EF4-FFF2-40B4-BE49-F238E27FC236}">
                <a16:creationId xmlns:a16="http://schemas.microsoft.com/office/drawing/2014/main" id="{0FE682F0-63F1-9CCB-2C2D-24E54CCD344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370153" y="1526033"/>
            <a:ext cx="5536397" cy="3935281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atin typeface="Playfair Display"/>
              </a:rPr>
              <a:t>Conditionals are also known as control statements because they literally control the flow of your code. It has the following structure: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latin typeface="Playfair Display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latin typeface="Playfair Display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Playfair Display"/>
              </a:rPr>
              <a:t>If CONDITION: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Playfair Display"/>
              </a:rPr>
              <a:t>	[Do Something]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>
                <a:latin typeface="Playfair Display"/>
              </a:rPr>
              <a:t>elif</a:t>
            </a:r>
            <a:r>
              <a:rPr lang="en-US" sz="2000" dirty="0">
                <a:latin typeface="Playfair Display"/>
              </a:rPr>
              <a:t> CONDITION: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Playfair Display"/>
              </a:rPr>
              <a:t>	[Do Something Else]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Playfair Display"/>
              </a:rPr>
              <a:t>else: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Playfair Display"/>
              </a:rPr>
              <a:t>	[When everything else fails, do this]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n-US" sz="2000" dirty="0">
              <a:latin typeface="Playfair Display"/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n-US" sz="2000" dirty="0">
              <a:latin typeface="Playfair Display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361EE424-21C7-4BD6-7888-5796558317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9250" y="273526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0632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"/>
          <p:cNvSpPr txBox="1">
            <a:spLocks noGrp="1"/>
          </p:cNvSpPr>
          <p:nvPr>
            <p:ph type="title"/>
          </p:nvPr>
        </p:nvSpPr>
        <p:spPr>
          <a:xfrm>
            <a:off x="648928" y="338328"/>
            <a:ext cx="3685032" cy="1608328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3600" b="1">
                <a:latin typeface="Playfair Display"/>
                <a:ea typeface="Playfair Display"/>
                <a:cs typeface="Playfair Display"/>
                <a:sym typeface="Playfair Display"/>
              </a:rPr>
              <a:t>Great Rule of Equality</a:t>
            </a:r>
            <a:endParaRPr lang="en-US" sz="360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5AAE9118-0436-4488-AC4A-C14DF6A7B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2211010"/>
            <a:ext cx="12192002" cy="464699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8" name="Rounded Rectangle 26">
            <a:extLst>
              <a:ext uri="{FF2B5EF4-FFF2-40B4-BE49-F238E27FC236}">
                <a16:creationId xmlns:a16="http://schemas.microsoft.com/office/drawing/2014/main" id="{1B10F861-B8F1-49C7-BD58-EAB20CEE7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564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Table&#10;&#10;Description automatically generated with medium confidence">
            <a:extLst>
              <a:ext uri="{FF2B5EF4-FFF2-40B4-BE49-F238E27FC236}">
                <a16:creationId xmlns:a16="http://schemas.microsoft.com/office/drawing/2014/main" id="{3A62E2D9-A333-AC5A-B2C9-BE87400972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6494" y="2742397"/>
            <a:ext cx="3143707" cy="3291840"/>
          </a:xfrm>
          <a:prstGeom prst="rect">
            <a:avLst/>
          </a:prstGeom>
        </p:spPr>
      </p:pic>
      <p:sp>
        <p:nvSpPr>
          <p:cNvPr id="150" name="Rounded Rectangle 16">
            <a:extLst>
              <a:ext uri="{FF2B5EF4-FFF2-40B4-BE49-F238E27FC236}">
                <a16:creationId xmlns:a16="http://schemas.microsoft.com/office/drawing/2014/main" id="{61F6E425-22AB-4DA2-8FAC-58ADB58EF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4749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6AC66307-191E-E382-2318-17726FC066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6938" y="2742397"/>
            <a:ext cx="4193428" cy="3291840"/>
          </a:xfrm>
          <a:prstGeom prst="rect">
            <a:avLst/>
          </a:prstGeo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361EE424-21C7-4BD6-7888-5796558317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9250" y="273526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5259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range">
      <a:dk1>
        <a:srgbClr val="000000"/>
      </a:dk1>
      <a:lt1>
        <a:srgbClr val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554</Words>
  <Application>Microsoft Macintosh PowerPoint</Application>
  <PresentationFormat>Widescreen</PresentationFormat>
  <Paragraphs>116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Playfair Display</vt:lpstr>
      <vt:lpstr>Calibri</vt:lpstr>
      <vt:lpstr>Arial</vt:lpstr>
      <vt:lpstr>Office Theme</vt:lpstr>
      <vt:lpstr>Python Lecture 2</vt:lpstr>
      <vt:lpstr>Goal of this Lecture</vt:lpstr>
      <vt:lpstr>Division, Floor Division, Modulo</vt:lpstr>
      <vt:lpstr>Variables</vt:lpstr>
      <vt:lpstr>Print Statements and Operations</vt:lpstr>
      <vt:lpstr>Lists</vt:lpstr>
      <vt:lpstr>Conditionals</vt:lpstr>
      <vt:lpstr>Great Rule of Equality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Lecture 2</dc:title>
  <dc:creator>Tanay Bhadra</dc:creator>
  <cp:lastModifiedBy>Tanay Bhadra</cp:lastModifiedBy>
  <cp:revision>3</cp:revision>
  <dcterms:created xsi:type="dcterms:W3CDTF">2022-09-18T03:04:55Z</dcterms:created>
  <dcterms:modified xsi:type="dcterms:W3CDTF">2022-10-01T01:51:38Z</dcterms:modified>
</cp:coreProperties>
</file>