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df3e1808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df3e1808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df3e1808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df3e1808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f3e18082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f3e18082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f3e18082_6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f3e18082_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df3e18082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df3e18082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f3e18082_6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f3e18082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f3e18082_6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df3e18082_6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df3e18082_6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df3e18082_6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f3e18082_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df3e18082_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df3e18082_6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df3e18082_6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f3e1808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f3e1808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df3e18082_6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df3e18082_6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df3e18082_6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df3e18082_6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df3e18082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df3e18082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df3e18082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df3e18082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f3e18082_6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df3e18082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df3e18082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df3e18082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df3e18082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df3e18082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df3e180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df3e180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f3e1808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f3e1808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f3e18082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f3e18082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f3e1808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f3e1808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f3e1808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f3e1808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f3e180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f3e180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f3e18082_6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f3e18082_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f3e1808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f3e1808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dstat.kobaco.co.kr/mcr/portal/dataSet/statsListPage.do" TargetMode="External"/><Relationship Id="rId4" Type="http://schemas.openxmlformats.org/officeDocument/2006/relationships/hyperlink" Target="https://m.blog.naver.com/thdwlaks4/221317491024" TargetMode="External"/><Relationship Id="rId5" Type="http://schemas.openxmlformats.org/officeDocument/2006/relationships/hyperlink" Target="https://m.blog.naver.com/PostView.nhn?blogId=adexpokorea&amp;logNo=221204777910&amp;proxyReferer=https%3A%2F%2Fwww.google.com%2F" TargetMode="External"/><Relationship Id="rId6" Type="http://schemas.openxmlformats.org/officeDocument/2006/relationships/hyperlink" Target="https://www.kobaco.co.kr/site/main/content/ad_counseling#none" TargetMode="External"/><Relationship Id="rId7" Type="http://schemas.openxmlformats.org/officeDocument/2006/relationships/hyperlink" Target="https://www.slideshare.net/HeatherPark/olleh-tv-nasmedia201102r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especialgroup.com/m/45" TargetMode="External"/><Relationship Id="rId4" Type="http://schemas.openxmlformats.org/officeDocument/2006/relationships/hyperlink" Target="http://www.riss.or.kr/search/Search.do?isDetailSearch=N&amp;searchGubun=true&amp;oldQuery=&amp;colName=all&amp;sflag=1&amp;fsearchMethod=search&amp;isFDetailSearch=N&amp;searchQuery=%EA%B4%91%EA%B3%A0%EB%A7%A4%EC%B2%B4&amp;kbid=&amp;pageNumber=1&amp;query=%EA%B4%91%EA%B3%A0%EB%A7%A4%EC%B2%B4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MCR 기반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광고 매체 선정 가이드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2020.01.23.목요일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김동규, 심정현, 조민지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69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상관관계 분석 (접촉도, 관심도, 구매영향력 분석)</a:t>
            </a:r>
            <a:r>
              <a:rPr lang="ko" sz="2500"/>
              <a:t> </a:t>
            </a:r>
            <a:endParaRPr sz="25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63" y="1678413"/>
            <a:ext cx="30480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50" y="3531050"/>
            <a:ext cx="26384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75473" l="0" r="30138" t="0"/>
          <a:stretch/>
        </p:blipFill>
        <p:spPr>
          <a:xfrm>
            <a:off x="4754863" y="1678437"/>
            <a:ext cx="3113801" cy="29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6">
            <a:alphaModFix/>
          </a:blip>
          <a:srcRect b="72862" l="0" r="31356" t="0"/>
          <a:stretch/>
        </p:blipFill>
        <p:spPr>
          <a:xfrm>
            <a:off x="4754863" y="2906800"/>
            <a:ext cx="3113799" cy="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7">
            <a:alphaModFix/>
          </a:blip>
          <a:srcRect b="72861" l="0" r="31356" t="0"/>
          <a:stretch/>
        </p:blipFill>
        <p:spPr>
          <a:xfrm>
            <a:off x="4754875" y="2282550"/>
            <a:ext cx="3113799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시간대별 매체 이용자 수 분석</a:t>
            </a:r>
            <a:r>
              <a:rPr lang="ko" sz="3000"/>
              <a:t> </a:t>
            </a:r>
            <a:endParaRPr sz="300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00" y="1590850"/>
            <a:ext cx="3399801" cy="26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600" y="1590850"/>
            <a:ext cx="3399801" cy="2668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시간대별 매체 이용자 수 분석</a:t>
            </a:r>
            <a:r>
              <a:rPr lang="ko" sz="2500"/>
              <a:t> </a:t>
            </a:r>
            <a:endParaRPr sz="2500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50" y="1590850"/>
            <a:ext cx="3399801" cy="266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963" y="1590850"/>
            <a:ext cx="3399777" cy="26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시간대별 매체 이용자 수 분석</a:t>
            </a:r>
            <a:r>
              <a:rPr lang="ko" sz="2500"/>
              <a:t> </a:t>
            </a:r>
            <a:endParaRPr sz="2500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50" y="1590850"/>
            <a:ext cx="3399801" cy="266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600" y="1590850"/>
            <a:ext cx="3399801" cy="266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시간대별 매체 이용자 수 분석 </a:t>
            </a:r>
            <a:endParaRPr sz="30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00" y="1661138"/>
            <a:ext cx="3399801" cy="266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연령과 접촉 매체와의 관계 분석 </a:t>
            </a:r>
            <a:endParaRPr sz="3000"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75" y="2294050"/>
            <a:ext cx="44291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연령</a:t>
            </a:r>
            <a:r>
              <a:rPr lang="ko" sz="3000"/>
              <a:t>과 매체별 관심도</a:t>
            </a:r>
            <a:r>
              <a:rPr lang="ko" sz="2500"/>
              <a:t> </a:t>
            </a:r>
            <a:endParaRPr sz="2500"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50" y="1739238"/>
            <a:ext cx="3230975" cy="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50" y="2751846"/>
            <a:ext cx="3230975" cy="76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050" y="3727396"/>
            <a:ext cx="3230975" cy="84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2500" y="429822"/>
            <a:ext cx="3455759" cy="8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650" y="1463013"/>
            <a:ext cx="3455750" cy="87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0647" y="2623000"/>
            <a:ext cx="3455750" cy="85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6175" y="3766575"/>
            <a:ext cx="3364317" cy="8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연령</a:t>
            </a:r>
            <a:r>
              <a:rPr lang="ko" sz="3000"/>
              <a:t>과 구매영향도</a:t>
            </a:r>
            <a:r>
              <a:rPr lang="ko" sz="2500"/>
              <a:t> </a:t>
            </a:r>
            <a:endParaRPr sz="2500"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38" y="2153600"/>
            <a:ext cx="42576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성별</a:t>
            </a:r>
            <a:r>
              <a:rPr lang="ko" sz="3000"/>
              <a:t>과 접촉 매체와의 관계 분석 </a:t>
            </a:r>
            <a:endParaRPr sz="3000"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00" y="2333100"/>
            <a:ext cx="44005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성별</a:t>
            </a:r>
            <a:r>
              <a:rPr lang="ko" sz="3000"/>
              <a:t>과 매체별 관심도</a:t>
            </a:r>
            <a:r>
              <a:rPr lang="ko" sz="2500"/>
              <a:t> </a:t>
            </a:r>
            <a:endParaRPr sz="2500"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1692550"/>
            <a:ext cx="3230975" cy="79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075" y="2714546"/>
            <a:ext cx="3203030" cy="7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100" y="3688625"/>
            <a:ext cx="3203025" cy="80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0722" y="614780"/>
            <a:ext cx="3230975" cy="81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0925" y="1740750"/>
            <a:ext cx="3190521" cy="8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0725" y="2792775"/>
            <a:ext cx="3230975" cy="76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0721" y="3859296"/>
            <a:ext cx="3230975" cy="83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Content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98275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What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Why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How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Detail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선행연구와의 차별성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향후 계획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참고 문헌 &amp; 사이트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Q &amp; A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성별과 구매영향도</a:t>
            </a:r>
            <a:r>
              <a:rPr lang="ko" sz="2500"/>
              <a:t> </a:t>
            </a:r>
            <a:endParaRPr sz="2500"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63" y="2173113"/>
            <a:ext cx="42672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가이드 예시</a:t>
            </a:r>
            <a:endParaRPr sz="2500"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0" y="106200"/>
            <a:ext cx="3437050" cy="21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250" y="2421950"/>
            <a:ext cx="3437050" cy="25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00" y="1838813"/>
            <a:ext cx="4218975" cy="23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선행연구와의 차별성</a:t>
            </a:r>
            <a:endParaRPr sz="3000"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학술연구정보서비스 (RISS) </a:t>
            </a:r>
            <a:r>
              <a:rPr lang="ko"/>
              <a:t>에서 광고 매체와 관련된 논문을 검토한 결과 </a:t>
            </a:r>
            <a:r>
              <a:rPr lang="ko"/>
              <a:t>활용 데이터가 비슷한 경우는 있지만  </a:t>
            </a:r>
            <a:r>
              <a:rPr lang="ko"/>
              <a:t>겹친 논문은 없었다.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mds 3차원그래프와 여러 요인(성별, 연령, 이용시간, 등) 을 동시에 고려할 수 있도록 가이드를 해주는 것은 최초이므로 차별점이 있다고 볼 수 있다.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향후 계획</a:t>
            </a:r>
            <a:endParaRPr sz="3000"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-성별/ 연령을 제외하고 직업, 소득, 최종학력, 주거형태, 종교, 결혼여부, 자녀 여부 등의 요소와 접촉 매체, 관심도가 높은 매체, 구매 시 영향을 미치는 매체 간의 독립성 검정을 진행할 계획이다.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-광고 카테고리 (가전, 음료, 음식, 여행, 스포츠 아웃도어, 뷰티, 세제, 의료 제약, 가구, 자동차 기업) 를 더 다양하게 하여 MDS 를 그릴 계획이다.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-각 요인을 활용하여 ax+by+…+cz=k 의 식을 만들어서 기업이 좀 더 편하게 광고 매체를 선택할 수 있도록 가이드를 할 계획이다.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297500" y="393750"/>
            <a:ext cx="7613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향후 계획 - 광고 카테고리 추가</a:t>
            </a:r>
            <a:endParaRPr sz="3000"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78" y="1175375"/>
            <a:ext cx="5233224" cy="32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825" y="3839150"/>
            <a:ext cx="3889399" cy="10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참고 문헌 &amp; 사이트</a:t>
            </a:r>
            <a:endParaRPr sz="3000"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https://adstat.kobaco.co.kr/mcr/portal/dataSet/statsListPage.do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소비자 행태 조사 데이터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https://m.blog.naver.com/thdwlaks4/221317491024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공중파, 종편, 케이블 별 광고 비용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https://m.blog.naver.com/PostView.nhn?blogId=adexpokorea&amp;logNo=221204777910&amp;proxyReferer=https%3A%2F%2Fwww.google.com%2F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TV 광고란 무엇인가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https://www.kobaco.co.kr/site/main/content/ad_counseling#none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한국방송광고진흥공사 광고 상담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https://www.slideshare.net/HeatherPark/olleh-tv-nasmedia201102re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Olleh tv 광고 상품 소개서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참고 문헌 &amp; 사이트</a:t>
            </a:r>
            <a:endParaRPr sz="3000"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https://www.especialgroup.com/m/45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인터넷 배너 광고 관련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riss.or.kr/search/Search.do?isDetailSearch=N&amp;searchGubun=true&amp;oldQuery=&amp;colName=all&amp;sflag=1&amp;fsearchMethod=search&amp;isFDetailSearch=N&amp;searchQuery=%EA%B4%91%EA%B3%A0%EB%A7%A4%EC%B2%B4&amp;kbid=&amp;pageNumber=1&amp;query=%EA%B4%91%EA%B3%A0%EB%A7%A4%EC%B2%B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&gt;&gt; RISS 사이트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광고 매체 검색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Q&amp;A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6600138" y="1731438"/>
            <a:ext cx="1095000" cy="108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접촉률</a:t>
            </a:r>
            <a:endParaRPr b="1"/>
          </a:p>
        </p:txBody>
      </p:sp>
      <p:sp>
        <p:nvSpPr>
          <p:cNvPr id="147" name="Google Shape;147;p15"/>
          <p:cNvSpPr/>
          <p:nvPr/>
        </p:nvSpPr>
        <p:spPr>
          <a:xfrm>
            <a:off x="5707788" y="3395363"/>
            <a:ext cx="1095000" cy="108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관심도</a:t>
            </a:r>
            <a:endParaRPr b="1"/>
          </a:p>
        </p:txBody>
      </p:sp>
      <p:sp>
        <p:nvSpPr>
          <p:cNvPr id="148" name="Google Shape;148;p15"/>
          <p:cNvSpPr/>
          <p:nvPr/>
        </p:nvSpPr>
        <p:spPr>
          <a:xfrm>
            <a:off x="7599863" y="3395363"/>
            <a:ext cx="1095000" cy="108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구매</a:t>
            </a:r>
            <a:endParaRPr b="1"/>
          </a:p>
        </p:txBody>
      </p:sp>
      <p:cxnSp>
        <p:nvCxnSpPr>
          <p:cNvPr id="149" name="Google Shape;149;p15"/>
          <p:cNvCxnSpPr>
            <a:stCxn id="146" idx="3"/>
            <a:endCxn id="147" idx="0"/>
          </p:cNvCxnSpPr>
          <p:nvPr/>
        </p:nvCxnSpPr>
        <p:spPr>
          <a:xfrm flipH="1">
            <a:off x="6255297" y="2657628"/>
            <a:ext cx="5052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What? - 무엇을 했는지 </a:t>
            </a:r>
            <a:endParaRPr sz="30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5" y="1561575"/>
            <a:ext cx="4713499" cy="300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606050" y="4115375"/>
            <a:ext cx="26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KOBACO DATA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15"/>
          <p:cNvCxnSpPr>
            <a:stCxn id="146" idx="5"/>
            <a:endCxn id="148" idx="0"/>
          </p:cNvCxnSpPr>
          <p:nvPr/>
        </p:nvCxnSpPr>
        <p:spPr>
          <a:xfrm>
            <a:off x="7534778" y="2657628"/>
            <a:ext cx="6126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stCxn id="147" idx="6"/>
            <a:endCxn id="148" idx="2"/>
          </p:cNvCxnSpPr>
          <p:nvPr/>
        </p:nvCxnSpPr>
        <p:spPr>
          <a:xfrm>
            <a:off x="6802788" y="3937913"/>
            <a:ext cx="7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What? - 무엇을 했는지</a:t>
            </a:r>
            <a:r>
              <a:rPr b="1" lang="ko" sz="3000"/>
              <a:t> </a:t>
            </a:r>
            <a:endParaRPr b="1" sz="30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75" y="1122475"/>
            <a:ext cx="4940325" cy="39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Why? - 왜 했는지</a:t>
            </a:r>
            <a:endParaRPr sz="30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우리가 구매과정을 생각해 봤을 때 대부분이 광고를 통해 그 제품을 알게되고 관심을 갖고 구매까지 나아가게 된다. ( 근거 데이터 : 휴대폰 구매시 광고의 영향력 ). </a:t>
            </a:r>
            <a:r>
              <a:rPr b="1" lang="ko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제품 구매 시 광고의 영향력이 높다.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그런데 </a:t>
            </a:r>
            <a:r>
              <a:rPr b="1" lang="ko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소비자들은 접한 매체와 그 매체에 대한 관심도, 구매 시 반영하는 매체가 늘 일정하게 한 매체만 선호하는 것은 아니다. 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그러므로 우리는 구매과정 속에서 광고 카테고리별로 자주 접촉하는 매체, 그 광고 매체에 대한 관심도(얼마나 관심있게 보냐)와 구매 시 영향을 미치는 매체를 연속변수화하여 3차원으로 그래프화하고 성별, 연령별, 이용시간 등을 고려하여 </a:t>
            </a:r>
            <a:r>
              <a:rPr b="1" lang="ko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기업에게 광고 매체 선정 가이드를 제시한다.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Why? - 왜 했는지</a:t>
            </a:r>
            <a:endParaRPr sz="30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25" y="1446625"/>
            <a:ext cx="3550449" cy="27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MDS 다차원 척도법 (접촉률, 관심도, 구매영향력 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상관관계 분석 </a:t>
            </a:r>
            <a:r>
              <a:rPr lang="ko" sz="1800"/>
              <a:t>(접촉률, 관심도, 구매영향력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시간대별 매체 이용자 수 분석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(성별/연령대별) 과 접촉 매체와의 관계 분석 (카이제곱 독립성 검정)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(성별/연령대별) </a:t>
            </a:r>
            <a:r>
              <a:rPr lang="ko" sz="1800"/>
              <a:t>과 관심도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(성별/연령대별) </a:t>
            </a:r>
            <a:r>
              <a:rPr lang="ko" sz="1800"/>
              <a:t>과 구매영향도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How? - 어떤 방법으로 했는지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MDS 다차원 척도법 (접촉률, 관심도, 구매영향력 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상관관계 분석 (접촉률, 관심도, 구매영향력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시간대별 매체 이용자 수 분석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(성별/연령대별) 과 접촉 매체와의 관계 분석 (카이제곱 독립성 검정)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(성별/연령대별) 과 관심도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(성별/연령대별) 과 구매영향도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Detail</a:t>
            </a:r>
            <a:r>
              <a:rPr lang="ko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25" y="1676225"/>
            <a:ext cx="4942174" cy="30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MDS (접촉도, 관심도, 구매영향력 분석)</a:t>
            </a:r>
            <a:r>
              <a:rPr lang="ko" sz="2500"/>
              <a:t> </a:t>
            </a:r>
            <a:endParaRPr sz="25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173" y="3695225"/>
            <a:ext cx="3435275" cy="10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