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heme/themeOverride14.xml" ContentType="application/vnd.openxmlformats-officedocument.themeOverride+xml"/>
  <Override PartName="/ppt/tags/tag2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38"/>
  </p:notesMasterIdLst>
  <p:sldIdLst>
    <p:sldId id="427" r:id="rId3"/>
    <p:sldId id="428" r:id="rId4"/>
    <p:sldId id="395" r:id="rId5"/>
    <p:sldId id="429" r:id="rId6"/>
    <p:sldId id="433" r:id="rId7"/>
    <p:sldId id="396" r:id="rId8"/>
    <p:sldId id="408" r:id="rId9"/>
    <p:sldId id="434" r:id="rId10"/>
    <p:sldId id="432" r:id="rId11"/>
    <p:sldId id="422" r:id="rId12"/>
    <p:sldId id="423" r:id="rId13"/>
    <p:sldId id="430" r:id="rId14"/>
    <p:sldId id="431" r:id="rId15"/>
    <p:sldId id="417" r:id="rId16"/>
    <p:sldId id="409" r:id="rId17"/>
    <p:sldId id="413" r:id="rId18"/>
    <p:sldId id="435" r:id="rId19"/>
    <p:sldId id="436" r:id="rId20"/>
    <p:sldId id="437" r:id="rId21"/>
    <p:sldId id="438" r:id="rId22"/>
    <p:sldId id="439" r:id="rId23"/>
    <p:sldId id="441" r:id="rId24"/>
    <p:sldId id="440" r:id="rId25"/>
    <p:sldId id="442" r:id="rId26"/>
    <p:sldId id="397" r:id="rId27"/>
    <p:sldId id="414" r:id="rId28"/>
    <p:sldId id="445" r:id="rId29"/>
    <p:sldId id="446" r:id="rId30"/>
    <p:sldId id="443" r:id="rId31"/>
    <p:sldId id="398" r:id="rId32"/>
    <p:sldId id="447" r:id="rId33"/>
    <p:sldId id="449" r:id="rId34"/>
    <p:sldId id="450" r:id="rId35"/>
    <p:sldId id="451" r:id="rId36"/>
    <p:sldId id="341" r:id="rId37"/>
  </p:sldIdLst>
  <p:sldSz cx="9144000" cy="5143500" type="screen16x9"/>
  <p:notesSz cx="6858000" cy="9144000"/>
  <p:custDataLst>
    <p:tags r:id="rId3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E84"/>
    <a:srgbClr val="5B9DBB"/>
    <a:srgbClr val="13436C"/>
    <a:srgbClr val="F1F1F1"/>
    <a:srgbClr val="A90202"/>
    <a:srgbClr val="1A204C"/>
    <a:srgbClr val="ADB5BF"/>
    <a:srgbClr val="00458A"/>
    <a:srgbClr val="8F6A6F"/>
    <a:srgbClr val="0E7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 varScale="1">
        <p:scale>
          <a:sx n="91" d="100"/>
          <a:sy n="91" d="100"/>
        </p:scale>
        <p:origin x="348" y="78"/>
      </p:cViewPr>
      <p:guideLst>
        <p:guide orient="horz" pos="259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2018/12/26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516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570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042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224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751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428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687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797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943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124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22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637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99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634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248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67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053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4153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512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341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66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525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0654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7464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206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0539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99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08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567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380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417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87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8443913" y="242887"/>
            <a:ext cx="6000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LOGO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08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8258175" y="242887"/>
            <a:ext cx="6000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LOGO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33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51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34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灰色01副本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0"/>
            <a:ext cx="9145588" cy="514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3005" cy="51435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81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csdn.net/lpt19832003/archive/2007/07/28/Editor/FCKeditor/editor/fckeditor.html?InstanceName=ctl00_ContentPlaceHolder1_EntryEditor1_richTextEditor_richTextEditor&amp;Toolbar=Default#DRI" TargetMode="External"/><Relationship Id="rId3" Type="http://schemas.openxmlformats.org/officeDocument/2006/relationships/hyperlink" Target="http://blog.csdn.net/lpt19832003/archive/2007/07/28/Editor/FCKeditor/editor/fckeditor.html?InstanceName=ctl00_ContentPlaceHolder1_EntryEditor1_richTextEditor_richTextEditor&amp;Toolbar=Default#SOI" TargetMode="External"/><Relationship Id="rId7" Type="http://schemas.openxmlformats.org/officeDocument/2006/relationships/hyperlink" Target="http://blog.csdn.net/lpt19832003/archive/2007/07/28/Editor/FCKeditor/editor/fckeditor.html?InstanceName=ctl00_ContentPlaceHolder1_EntryEditor1_richTextEditor_richTextEditor&amp;Toolbar=Default#DH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blog.csdn.net/lpt19832003/archive/2007/07/28/Editor/FCKeditor/editor/fckeditor.html?InstanceName=ctl00_ContentPlaceHolder1_EntryEditor1_richTextEditor_richTextEditor&amp;Toolbar=Default#SOF" TargetMode="External"/><Relationship Id="rId5" Type="http://schemas.openxmlformats.org/officeDocument/2006/relationships/hyperlink" Target="http://blog.csdn.net/lpt19832003/archive/2007/07/28/Editor/FCKeditor/editor/fckeditor.html?InstanceName=ctl00_ContentPlaceHolder1_EntryEditor1_richTextEditor_richTextEditor&amp;Toolbar=Default#DQT" TargetMode="External"/><Relationship Id="rId10" Type="http://schemas.openxmlformats.org/officeDocument/2006/relationships/hyperlink" Target="http://blog.csdn.net/lpt19832003/archive/2007/07/28/Editor/FCKeditor/editor/fckeditor.html?InstanceName=ctl00_ContentPlaceHolder1_EntryEditor1_richTextEditor_richTextEditor&amp;Toolbar=Default#EOI" TargetMode="External"/><Relationship Id="rId4" Type="http://schemas.openxmlformats.org/officeDocument/2006/relationships/hyperlink" Target="http://blog.csdn.net/lpt19832003/archive/2007/07/28/Editor/FCKeditor/editor/fckeditor.html?InstanceName=ctl00_ContentPlaceHolder1_EntryEditor1_richTextEditor_richTextEditor&amp;Toolbar=Default#APP0" TargetMode="External"/><Relationship Id="rId9" Type="http://schemas.openxmlformats.org/officeDocument/2006/relationships/hyperlink" Target="http://blog.csdn.net/lpt19832003/archive/2007/07/28/Editor/FCKeditor/editor/fckeditor.html?InstanceName=ctl00_ContentPlaceHolder1_EntryEditor1_richTextEditor_richTextEditor&amp;Toolbar=Default#S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530F5A-D518-459C-932E-A52956ADAE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60"/>
          <a:stretch/>
        </p:blipFill>
        <p:spPr>
          <a:xfrm>
            <a:off x="-15200" y="-15520"/>
            <a:ext cx="9174399" cy="105958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CB4FECD-5298-4FEF-9FAC-8683AEEC1E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54"/>
          <a:stretch/>
        </p:blipFill>
        <p:spPr>
          <a:xfrm>
            <a:off x="-15200" y="4096433"/>
            <a:ext cx="9159199" cy="1047067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id="{4C2AD60F-CF12-4B26-A4D4-78500E59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1816664"/>
            <a:ext cx="533711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rgbClr val="326E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基于图片载体的信息隐藏技术研究与实现</a:t>
            </a: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990BB9B-7E26-477C-9835-2E608FDFF0DB}"/>
              </a:ext>
            </a:extLst>
          </p:cNvPr>
          <p:cNvSpPr/>
          <p:nvPr/>
        </p:nvSpPr>
        <p:spPr>
          <a:xfrm rot="18055814">
            <a:off x="8295660" y="1431694"/>
            <a:ext cx="393893" cy="846342"/>
          </a:xfrm>
          <a:prstGeom prst="triangle">
            <a:avLst>
              <a:gd name="adj" fmla="val 19970"/>
            </a:avLst>
          </a:prstGeom>
          <a:solidFill>
            <a:srgbClr val="326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134783F-BFE5-49E8-8543-895FFB0807DB}"/>
              </a:ext>
            </a:extLst>
          </p:cNvPr>
          <p:cNvSpPr/>
          <p:nvPr/>
        </p:nvSpPr>
        <p:spPr>
          <a:xfrm rot="10800000">
            <a:off x="2872920" y="1330322"/>
            <a:ext cx="373698" cy="377697"/>
          </a:xfrm>
          <a:prstGeom prst="triangle">
            <a:avLst>
              <a:gd name="adj" fmla="val 19970"/>
            </a:avLst>
          </a:prstGeom>
          <a:solidFill>
            <a:srgbClr val="326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1143FC31-FA3F-45C2-9301-7CFA6A4A624A}"/>
              </a:ext>
            </a:extLst>
          </p:cNvPr>
          <p:cNvSpPr/>
          <p:nvPr/>
        </p:nvSpPr>
        <p:spPr>
          <a:xfrm rot="19493299">
            <a:off x="1047396" y="3141430"/>
            <a:ext cx="1228444" cy="267653"/>
          </a:xfrm>
          <a:prstGeom prst="triangle">
            <a:avLst>
              <a:gd name="adj" fmla="val 19970"/>
            </a:avLst>
          </a:prstGeom>
          <a:solidFill>
            <a:srgbClr val="326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BBF34D4F-B2BD-4C43-83D6-6E22FB842D7C}"/>
              </a:ext>
            </a:extLst>
          </p:cNvPr>
          <p:cNvSpPr/>
          <p:nvPr/>
        </p:nvSpPr>
        <p:spPr>
          <a:xfrm rot="18055814" flipV="1">
            <a:off x="5895488" y="3768534"/>
            <a:ext cx="393893" cy="179948"/>
          </a:xfrm>
          <a:prstGeom prst="triangle">
            <a:avLst>
              <a:gd name="adj" fmla="val 19970"/>
            </a:avLst>
          </a:prstGeom>
          <a:solidFill>
            <a:srgbClr val="326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27584" y="3209839"/>
            <a:ext cx="2304256" cy="423500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15180110028 </a:t>
            </a:r>
            <a:r>
              <a:rPr lang="zh-CN" altLang="en-US" dirty="0" smtClean="0"/>
              <a:t>焦小彬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386447" y="3229636"/>
            <a:ext cx="2304256" cy="423500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15180110031 </a:t>
            </a:r>
            <a:r>
              <a:rPr lang="zh-CN" altLang="en-US" dirty="0" smtClean="0"/>
              <a:t>刘国臣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092434" y="3239535"/>
            <a:ext cx="2304256" cy="423500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15180110033 </a:t>
            </a:r>
            <a:r>
              <a:rPr lang="zh-CN" altLang="en-US" dirty="0" smtClean="0"/>
              <a:t>吴佳明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094490" y="3995941"/>
            <a:ext cx="2304256" cy="423500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15180110034 </a:t>
            </a:r>
            <a:r>
              <a:rPr lang="zh-CN" altLang="en-US" dirty="0" smtClean="0"/>
              <a:t>任旭杰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40306" y="4008612"/>
            <a:ext cx="2304256" cy="423500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15180110036 </a:t>
            </a:r>
            <a:r>
              <a:rPr lang="zh-CN" altLang="en-US" dirty="0" smtClean="0"/>
              <a:t>赵佳希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 animBg="1"/>
      <p:bldP spid="4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/>
          <p:nvPr/>
        </p:nvSpPr>
        <p:spPr>
          <a:xfrm>
            <a:off x="5148063" y="842963"/>
            <a:ext cx="3456587" cy="3168947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" name="矩形 1"/>
          <p:cNvSpPr/>
          <p:nvPr/>
        </p:nvSpPr>
        <p:spPr>
          <a:xfrm>
            <a:off x="467544" y="699542"/>
            <a:ext cx="2016224" cy="5760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JPEG</a:t>
            </a:r>
            <a:r>
              <a:rPr lang="zh-CN" altLang="en-US" dirty="0"/>
              <a:t>文件编</a:t>
            </a:r>
            <a:r>
              <a:rPr lang="en-US" altLang="zh-CN" dirty="0"/>
              <a:t>/</a:t>
            </a:r>
            <a:r>
              <a:rPr lang="zh-CN" altLang="en-US" dirty="0"/>
              <a:t>解码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67544" y="1707654"/>
            <a:ext cx="4464496" cy="31683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227965"/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JPEG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Joint Photographic Experts Group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）是联合图像专家小组的英文缩写。它由国际电话与电报咨询委员会</a:t>
            </a:r>
            <a:endParaRPr lang="zh-CN" altLang="en-US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CCITT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The International Telegraph and Telephone Consultative Committee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）与国际标准化组织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ISO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于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1986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年联合</a:t>
            </a:r>
            <a:endParaRPr lang="zh-CN" altLang="en-US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成立的一个小组，负责制定静态数字图像的编码标准。</a:t>
            </a:r>
            <a:endParaRPr lang="zh-CN" altLang="en-US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indent="227965"/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小组一直致力于标准化工作，开发研制出连续色调、多级灰度、静止图像的数字图像压缩编码方法，即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JPEG</a:t>
            </a:r>
            <a:endParaRPr lang="zh-CN" altLang="en-US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算法。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JPEG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算法被确定为国际通用标准，其适用范围广泛，除用于静态图像编码外，还推广到电视图像序列的帧</a:t>
            </a:r>
            <a:endParaRPr lang="zh-CN" altLang="en-US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内图像压缩。而用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JPEG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算法压缩出来的静态图片文件称为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JPEG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文件，扩展名通常为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.jpg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jpe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*.jpeg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en-US" sz="12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4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2290762" y="0"/>
            <a:ext cx="4552950" cy="5139929"/>
            <a:chOff x="2290762" y="0"/>
            <a:chExt cx="4552950" cy="5139929"/>
          </a:xfrm>
        </p:grpSpPr>
        <p:grpSp>
          <p:nvGrpSpPr>
            <p:cNvPr id="4" name="Group 2"/>
            <p:cNvGrpSpPr/>
            <p:nvPr/>
          </p:nvGrpSpPr>
          <p:grpSpPr>
            <a:xfrm>
              <a:off x="2290762" y="0"/>
              <a:ext cx="4552950" cy="5139929"/>
              <a:chOff x="3054350" y="3195638"/>
              <a:chExt cx="6070600" cy="3657600"/>
            </a:xfrm>
            <a:solidFill>
              <a:schemeClr val="tx2"/>
            </a:solidFill>
          </p:grpSpPr>
          <p:sp>
            <p:nvSpPr>
              <p:cNvPr id="43" name="Freeform: Shape 41"/>
              <p:cNvSpPr>
                <a:spLocks/>
              </p:cNvSpPr>
              <p:nvPr/>
            </p:nvSpPr>
            <p:spPr bwMode="auto">
              <a:xfrm>
                <a:off x="3054350" y="3195638"/>
                <a:ext cx="2782888" cy="3657600"/>
              </a:xfrm>
              <a:custGeom>
                <a:avLst/>
                <a:gdLst>
                  <a:gd name="T0" fmla="*/ 665 w 665"/>
                  <a:gd name="T1" fmla="*/ 0 h 873"/>
                  <a:gd name="T2" fmla="*/ 661 w 665"/>
                  <a:gd name="T3" fmla="*/ 0 h 873"/>
                  <a:gd name="T4" fmla="*/ 0 w 665"/>
                  <a:gd name="T5" fmla="*/ 873 h 873"/>
                  <a:gd name="T6" fmla="*/ 46 w 665"/>
                  <a:gd name="T7" fmla="*/ 873 h 873"/>
                  <a:gd name="T8" fmla="*/ 665 w 665"/>
                  <a:gd name="T9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5" h="873">
                    <a:moveTo>
                      <a:pt x="665" y="0"/>
                    </a:moveTo>
                    <a:cubicBezTo>
                      <a:pt x="664" y="0"/>
                      <a:pt x="662" y="0"/>
                      <a:pt x="661" y="0"/>
                    </a:cubicBezTo>
                    <a:cubicBezTo>
                      <a:pt x="558" y="291"/>
                      <a:pt x="338" y="582"/>
                      <a:pt x="0" y="873"/>
                    </a:cubicBezTo>
                    <a:cubicBezTo>
                      <a:pt x="15" y="873"/>
                      <a:pt x="31" y="873"/>
                      <a:pt x="46" y="873"/>
                    </a:cubicBezTo>
                    <a:cubicBezTo>
                      <a:pt x="363" y="582"/>
                      <a:pt x="569" y="291"/>
                      <a:pt x="665" y="0"/>
                    </a:cubicBezTo>
                    <a:close/>
                  </a:path>
                </a:pathLst>
              </a:custGeom>
              <a:solidFill>
                <a:srgbClr val="5B9DB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42"/>
              <p:cNvSpPr>
                <a:spLocks/>
              </p:cNvSpPr>
              <p:nvPr/>
            </p:nvSpPr>
            <p:spPr bwMode="auto">
              <a:xfrm>
                <a:off x="3359150" y="3195638"/>
                <a:ext cx="5464175" cy="3657600"/>
              </a:xfrm>
              <a:custGeom>
                <a:avLst/>
                <a:gdLst>
                  <a:gd name="T0" fmla="*/ 711 w 1306"/>
                  <a:gd name="T1" fmla="*/ 0 h 873"/>
                  <a:gd name="T2" fmla="*/ 655 w 1306"/>
                  <a:gd name="T3" fmla="*/ 0 h 873"/>
                  <a:gd name="T4" fmla="*/ 656 w 1306"/>
                  <a:gd name="T5" fmla="*/ 21 h 873"/>
                  <a:gd name="T6" fmla="*/ 650 w 1306"/>
                  <a:gd name="T7" fmla="*/ 21 h 873"/>
                  <a:gd name="T8" fmla="*/ 650 w 1306"/>
                  <a:gd name="T9" fmla="*/ 0 h 873"/>
                  <a:gd name="T10" fmla="*/ 594 w 1306"/>
                  <a:gd name="T11" fmla="*/ 0 h 873"/>
                  <a:gd name="T12" fmla="*/ 0 w 1306"/>
                  <a:gd name="T13" fmla="*/ 873 h 873"/>
                  <a:gd name="T14" fmla="*/ 623 w 1306"/>
                  <a:gd name="T15" fmla="*/ 873 h 873"/>
                  <a:gd name="T16" fmla="*/ 624 w 1306"/>
                  <a:gd name="T17" fmla="*/ 849 h 873"/>
                  <a:gd name="T18" fmla="*/ 681 w 1306"/>
                  <a:gd name="T19" fmla="*/ 849 h 873"/>
                  <a:gd name="T20" fmla="*/ 682 w 1306"/>
                  <a:gd name="T21" fmla="*/ 873 h 873"/>
                  <a:gd name="T22" fmla="*/ 1306 w 1306"/>
                  <a:gd name="T23" fmla="*/ 873 h 873"/>
                  <a:gd name="T24" fmla="*/ 711 w 1306"/>
                  <a:gd name="T25" fmla="*/ 0 h 873"/>
                  <a:gd name="T26" fmla="*/ 649 w 1306"/>
                  <a:gd name="T27" fmla="*/ 70 h 873"/>
                  <a:gd name="T28" fmla="*/ 656 w 1306"/>
                  <a:gd name="T29" fmla="*/ 70 h 873"/>
                  <a:gd name="T30" fmla="*/ 657 w 1306"/>
                  <a:gd name="T31" fmla="*/ 119 h 873"/>
                  <a:gd name="T32" fmla="*/ 648 w 1306"/>
                  <a:gd name="T33" fmla="*/ 119 h 873"/>
                  <a:gd name="T34" fmla="*/ 649 w 1306"/>
                  <a:gd name="T35" fmla="*/ 70 h 873"/>
                  <a:gd name="T36" fmla="*/ 647 w 1306"/>
                  <a:gd name="T37" fmla="*/ 167 h 873"/>
                  <a:gd name="T38" fmla="*/ 658 w 1306"/>
                  <a:gd name="T39" fmla="*/ 167 h 873"/>
                  <a:gd name="T40" fmla="*/ 659 w 1306"/>
                  <a:gd name="T41" fmla="*/ 216 h 873"/>
                  <a:gd name="T42" fmla="*/ 646 w 1306"/>
                  <a:gd name="T43" fmla="*/ 216 h 873"/>
                  <a:gd name="T44" fmla="*/ 647 w 1306"/>
                  <a:gd name="T45" fmla="*/ 167 h 873"/>
                  <a:gd name="T46" fmla="*/ 645 w 1306"/>
                  <a:gd name="T47" fmla="*/ 265 h 873"/>
                  <a:gd name="T48" fmla="*/ 660 w 1306"/>
                  <a:gd name="T49" fmla="*/ 265 h 873"/>
                  <a:gd name="T50" fmla="*/ 662 w 1306"/>
                  <a:gd name="T51" fmla="*/ 313 h 873"/>
                  <a:gd name="T52" fmla="*/ 644 w 1306"/>
                  <a:gd name="T53" fmla="*/ 313 h 873"/>
                  <a:gd name="T54" fmla="*/ 645 w 1306"/>
                  <a:gd name="T55" fmla="*/ 265 h 873"/>
                  <a:gd name="T56" fmla="*/ 642 w 1306"/>
                  <a:gd name="T57" fmla="*/ 362 h 873"/>
                  <a:gd name="T58" fmla="*/ 663 w 1306"/>
                  <a:gd name="T59" fmla="*/ 362 h 873"/>
                  <a:gd name="T60" fmla="*/ 664 w 1306"/>
                  <a:gd name="T61" fmla="*/ 411 h 873"/>
                  <a:gd name="T62" fmla="*/ 641 w 1306"/>
                  <a:gd name="T63" fmla="*/ 411 h 873"/>
                  <a:gd name="T64" fmla="*/ 642 w 1306"/>
                  <a:gd name="T65" fmla="*/ 362 h 873"/>
                  <a:gd name="T66" fmla="*/ 639 w 1306"/>
                  <a:gd name="T67" fmla="*/ 460 h 873"/>
                  <a:gd name="T68" fmla="*/ 666 w 1306"/>
                  <a:gd name="T69" fmla="*/ 460 h 873"/>
                  <a:gd name="T70" fmla="*/ 668 w 1306"/>
                  <a:gd name="T71" fmla="*/ 508 h 873"/>
                  <a:gd name="T72" fmla="*/ 638 w 1306"/>
                  <a:gd name="T73" fmla="*/ 508 h 873"/>
                  <a:gd name="T74" fmla="*/ 639 w 1306"/>
                  <a:gd name="T75" fmla="*/ 460 h 873"/>
                  <a:gd name="T76" fmla="*/ 636 w 1306"/>
                  <a:gd name="T77" fmla="*/ 557 h 873"/>
                  <a:gd name="T78" fmla="*/ 669 w 1306"/>
                  <a:gd name="T79" fmla="*/ 557 h 873"/>
                  <a:gd name="T80" fmla="*/ 671 w 1306"/>
                  <a:gd name="T81" fmla="*/ 606 h 873"/>
                  <a:gd name="T82" fmla="*/ 634 w 1306"/>
                  <a:gd name="T83" fmla="*/ 606 h 873"/>
                  <a:gd name="T84" fmla="*/ 636 w 1306"/>
                  <a:gd name="T85" fmla="*/ 557 h 873"/>
                  <a:gd name="T86" fmla="*/ 632 w 1306"/>
                  <a:gd name="T87" fmla="*/ 654 h 873"/>
                  <a:gd name="T88" fmla="*/ 673 w 1306"/>
                  <a:gd name="T89" fmla="*/ 654 h 873"/>
                  <a:gd name="T90" fmla="*/ 675 w 1306"/>
                  <a:gd name="T91" fmla="*/ 703 h 873"/>
                  <a:gd name="T92" fmla="*/ 630 w 1306"/>
                  <a:gd name="T93" fmla="*/ 703 h 873"/>
                  <a:gd name="T94" fmla="*/ 632 w 1306"/>
                  <a:gd name="T95" fmla="*/ 654 h 873"/>
                  <a:gd name="T96" fmla="*/ 626 w 1306"/>
                  <a:gd name="T97" fmla="*/ 800 h 873"/>
                  <a:gd name="T98" fmla="*/ 628 w 1306"/>
                  <a:gd name="T99" fmla="*/ 752 h 873"/>
                  <a:gd name="T100" fmla="*/ 677 w 1306"/>
                  <a:gd name="T101" fmla="*/ 752 h 873"/>
                  <a:gd name="T102" fmla="*/ 679 w 1306"/>
                  <a:gd name="T103" fmla="*/ 800 h 873"/>
                  <a:gd name="T104" fmla="*/ 626 w 1306"/>
                  <a:gd name="T105" fmla="*/ 80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873">
                    <a:moveTo>
                      <a:pt x="711" y="0"/>
                    </a:moveTo>
                    <a:cubicBezTo>
                      <a:pt x="692" y="0"/>
                      <a:pt x="674" y="0"/>
                      <a:pt x="655" y="0"/>
                    </a:cubicBezTo>
                    <a:cubicBezTo>
                      <a:pt x="655" y="7"/>
                      <a:pt x="656" y="14"/>
                      <a:pt x="656" y="21"/>
                    </a:cubicBezTo>
                    <a:cubicBezTo>
                      <a:pt x="654" y="21"/>
                      <a:pt x="652" y="21"/>
                      <a:pt x="650" y="21"/>
                    </a:cubicBezTo>
                    <a:cubicBezTo>
                      <a:pt x="650" y="14"/>
                      <a:pt x="650" y="7"/>
                      <a:pt x="650" y="0"/>
                    </a:cubicBezTo>
                    <a:cubicBezTo>
                      <a:pt x="631" y="0"/>
                      <a:pt x="613" y="0"/>
                      <a:pt x="594" y="0"/>
                    </a:cubicBezTo>
                    <a:cubicBezTo>
                      <a:pt x="502" y="291"/>
                      <a:pt x="304" y="582"/>
                      <a:pt x="0" y="873"/>
                    </a:cubicBezTo>
                    <a:cubicBezTo>
                      <a:pt x="207" y="873"/>
                      <a:pt x="415" y="873"/>
                      <a:pt x="623" y="873"/>
                    </a:cubicBezTo>
                    <a:cubicBezTo>
                      <a:pt x="623" y="865"/>
                      <a:pt x="624" y="857"/>
                      <a:pt x="624" y="849"/>
                    </a:cubicBezTo>
                    <a:cubicBezTo>
                      <a:pt x="643" y="849"/>
                      <a:pt x="662" y="849"/>
                      <a:pt x="681" y="849"/>
                    </a:cubicBezTo>
                    <a:cubicBezTo>
                      <a:pt x="682" y="857"/>
                      <a:pt x="682" y="865"/>
                      <a:pt x="682" y="873"/>
                    </a:cubicBezTo>
                    <a:cubicBezTo>
                      <a:pt x="890" y="873"/>
                      <a:pt x="1098" y="873"/>
                      <a:pt x="1306" y="873"/>
                    </a:cubicBezTo>
                    <a:cubicBezTo>
                      <a:pt x="1002" y="582"/>
                      <a:pt x="803" y="291"/>
                      <a:pt x="711" y="0"/>
                    </a:cubicBezTo>
                    <a:close/>
                    <a:moveTo>
                      <a:pt x="649" y="70"/>
                    </a:moveTo>
                    <a:cubicBezTo>
                      <a:pt x="651" y="70"/>
                      <a:pt x="654" y="70"/>
                      <a:pt x="656" y="70"/>
                    </a:cubicBezTo>
                    <a:cubicBezTo>
                      <a:pt x="657" y="86"/>
                      <a:pt x="657" y="103"/>
                      <a:pt x="657" y="119"/>
                    </a:cubicBezTo>
                    <a:cubicBezTo>
                      <a:pt x="654" y="119"/>
                      <a:pt x="651" y="119"/>
                      <a:pt x="648" y="119"/>
                    </a:cubicBezTo>
                    <a:cubicBezTo>
                      <a:pt x="648" y="103"/>
                      <a:pt x="649" y="86"/>
                      <a:pt x="649" y="70"/>
                    </a:cubicBezTo>
                    <a:close/>
                    <a:moveTo>
                      <a:pt x="647" y="167"/>
                    </a:moveTo>
                    <a:cubicBezTo>
                      <a:pt x="651" y="167"/>
                      <a:pt x="655" y="167"/>
                      <a:pt x="658" y="167"/>
                    </a:cubicBezTo>
                    <a:cubicBezTo>
                      <a:pt x="659" y="184"/>
                      <a:pt x="659" y="200"/>
                      <a:pt x="659" y="216"/>
                    </a:cubicBezTo>
                    <a:cubicBezTo>
                      <a:pt x="655" y="216"/>
                      <a:pt x="650" y="216"/>
                      <a:pt x="646" y="216"/>
                    </a:cubicBezTo>
                    <a:cubicBezTo>
                      <a:pt x="646" y="200"/>
                      <a:pt x="647" y="184"/>
                      <a:pt x="647" y="167"/>
                    </a:cubicBezTo>
                    <a:close/>
                    <a:moveTo>
                      <a:pt x="645" y="265"/>
                    </a:moveTo>
                    <a:cubicBezTo>
                      <a:pt x="650" y="265"/>
                      <a:pt x="655" y="265"/>
                      <a:pt x="660" y="265"/>
                    </a:cubicBezTo>
                    <a:cubicBezTo>
                      <a:pt x="661" y="281"/>
                      <a:pt x="661" y="297"/>
                      <a:pt x="662" y="313"/>
                    </a:cubicBezTo>
                    <a:cubicBezTo>
                      <a:pt x="656" y="313"/>
                      <a:pt x="650" y="313"/>
                      <a:pt x="644" y="313"/>
                    </a:cubicBezTo>
                    <a:cubicBezTo>
                      <a:pt x="644" y="297"/>
                      <a:pt x="644" y="281"/>
                      <a:pt x="645" y="265"/>
                    </a:cubicBezTo>
                    <a:close/>
                    <a:moveTo>
                      <a:pt x="642" y="362"/>
                    </a:moveTo>
                    <a:cubicBezTo>
                      <a:pt x="649" y="362"/>
                      <a:pt x="656" y="362"/>
                      <a:pt x="663" y="362"/>
                    </a:cubicBezTo>
                    <a:cubicBezTo>
                      <a:pt x="664" y="378"/>
                      <a:pt x="664" y="395"/>
                      <a:pt x="664" y="411"/>
                    </a:cubicBezTo>
                    <a:cubicBezTo>
                      <a:pt x="657" y="411"/>
                      <a:pt x="649" y="411"/>
                      <a:pt x="641" y="411"/>
                    </a:cubicBezTo>
                    <a:cubicBezTo>
                      <a:pt x="641" y="395"/>
                      <a:pt x="642" y="378"/>
                      <a:pt x="642" y="362"/>
                    </a:cubicBezTo>
                    <a:close/>
                    <a:moveTo>
                      <a:pt x="639" y="460"/>
                    </a:moveTo>
                    <a:cubicBezTo>
                      <a:pt x="648" y="460"/>
                      <a:pt x="657" y="460"/>
                      <a:pt x="666" y="460"/>
                    </a:cubicBezTo>
                    <a:cubicBezTo>
                      <a:pt x="667" y="476"/>
                      <a:pt x="667" y="492"/>
                      <a:pt x="668" y="508"/>
                    </a:cubicBezTo>
                    <a:cubicBezTo>
                      <a:pt x="658" y="508"/>
                      <a:pt x="648" y="508"/>
                      <a:pt x="638" y="508"/>
                    </a:cubicBezTo>
                    <a:cubicBezTo>
                      <a:pt x="638" y="492"/>
                      <a:pt x="639" y="476"/>
                      <a:pt x="639" y="460"/>
                    </a:cubicBezTo>
                    <a:close/>
                    <a:moveTo>
                      <a:pt x="636" y="557"/>
                    </a:moveTo>
                    <a:cubicBezTo>
                      <a:pt x="647" y="557"/>
                      <a:pt x="658" y="557"/>
                      <a:pt x="669" y="557"/>
                    </a:cubicBezTo>
                    <a:cubicBezTo>
                      <a:pt x="670" y="573"/>
                      <a:pt x="670" y="589"/>
                      <a:pt x="671" y="606"/>
                    </a:cubicBezTo>
                    <a:cubicBezTo>
                      <a:pt x="659" y="606"/>
                      <a:pt x="646" y="606"/>
                      <a:pt x="634" y="606"/>
                    </a:cubicBezTo>
                    <a:cubicBezTo>
                      <a:pt x="635" y="589"/>
                      <a:pt x="635" y="573"/>
                      <a:pt x="636" y="557"/>
                    </a:cubicBezTo>
                    <a:close/>
                    <a:moveTo>
                      <a:pt x="632" y="654"/>
                    </a:moveTo>
                    <a:cubicBezTo>
                      <a:pt x="646" y="654"/>
                      <a:pt x="659" y="654"/>
                      <a:pt x="673" y="654"/>
                    </a:cubicBezTo>
                    <a:cubicBezTo>
                      <a:pt x="674" y="670"/>
                      <a:pt x="674" y="687"/>
                      <a:pt x="675" y="703"/>
                    </a:cubicBezTo>
                    <a:cubicBezTo>
                      <a:pt x="660" y="703"/>
                      <a:pt x="645" y="703"/>
                      <a:pt x="630" y="703"/>
                    </a:cubicBezTo>
                    <a:cubicBezTo>
                      <a:pt x="631" y="687"/>
                      <a:pt x="632" y="670"/>
                      <a:pt x="632" y="654"/>
                    </a:cubicBezTo>
                    <a:close/>
                    <a:moveTo>
                      <a:pt x="626" y="800"/>
                    </a:moveTo>
                    <a:cubicBezTo>
                      <a:pt x="627" y="784"/>
                      <a:pt x="628" y="768"/>
                      <a:pt x="628" y="752"/>
                    </a:cubicBezTo>
                    <a:cubicBezTo>
                      <a:pt x="645" y="752"/>
                      <a:pt x="661" y="752"/>
                      <a:pt x="677" y="752"/>
                    </a:cubicBezTo>
                    <a:cubicBezTo>
                      <a:pt x="678" y="768"/>
                      <a:pt x="678" y="784"/>
                      <a:pt x="679" y="800"/>
                    </a:cubicBezTo>
                    <a:cubicBezTo>
                      <a:pt x="661" y="800"/>
                      <a:pt x="644" y="800"/>
                      <a:pt x="626" y="800"/>
                    </a:cubicBezTo>
                    <a:close/>
                  </a:path>
                </a:pathLst>
              </a:custGeom>
              <a:solidFill>
                <a:srgbClr val="326E8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43"/>
              <p:cNvSpPr>
                <a:spLocks/>
              </p:cNvSpPr>
              <p:nvPr/>
            </p:nvSpPr>
            <p:spPr bwMode="auto">
              <a:xfrm>
                <a:off x="6343650" y="3195638"/>
                <a:ext cx="2781300" cy="3657600"/>
              </a:xfrm>
              <a:custGeom>
                <a:avLst/>
                <a:gdLst>
                  <a:gd name="T0" fmla="*/ 4 w 665"/>
                  <a:gd name="T1" fmla="*/ 0 h 873"/>
                  <a:gd name="T2" fmla="*/ 0 w 665"/>
                  <a:gd name="T3" fmla="*/ 0 h 873"/>
                  <a:gd name="T4" fmla="*/ 619 w 665"/>
                  <a:gd name="T5" fmla="*/ 873 h 873"/>
                  <a:gd name="T6" fmla="*/ 665 w 665"/>
                  <a:gd name="T7" fmla="*/ 873 h 873"/>
                  <a:gd name="T8" fmla="*/ 4 w 665"/>
                  <a:gd name="T9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5" h="873">
                    <a:moveTo>
                      <a:pt x="4" y="0"/>
                    </a:moveTo>
                    <a:cubicBezTo>
                      <a:pt x="3" y="0"/>
                      <a:pt x="2" y="0"/>
                      <a:pt x="0" y="0"/>
                    </a:cubicBezTo>
                    <a:cubicBezTo>
                      <a:pt x="97" y="291"/>
                      <a:pt x="303" y="582"/>
                      <a:pt x="619" y="873"/>
                    </a:cubicBezTo>
                    <a:cubicBezTo>
                      <a:pt x="635" y="873"/>
                      <a:pt x="650" y="873"/>
                      <a:pt x="665" y="873"/>
                    </a:cubicBezTo>
                    <a:cubicBezTo>
                      <a:pt x="328" y="582"/>
                      <a:pt x="107" y="291"/>
                      <a:pt x="4" y="0"/>
                    </a:cubicBezTo>
                    <a:close/>
                  </a:path>
                </a:pathLst>
              </a:custGeom>
              <a:solidFill>
                <a:srgbClr val="5B9DB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Freeform: Shape 3"/>
            <p:cNvSpPr>
              <a:spLocks/>
            </p:cNvSpPr>
            <p:nvPr/>
          </p:nvSpPr>
          <p:spPr bwMode="auto">
            <a:xfrm>
              <a:off x="3475893" y="2282091"/>
              <a:ext cx="815144" cy="1968575"/>
            </a:xfrm>
            <a:custGeom>
              <a:avLst/>
              <a:gdLst>
                <a:gd name="T0" fmla="*/ 76 w 76"/>
                <a:gd name="T1" fmla="*/ 80 h 183"/>
                <a:gd name="T2" fmla="*/ 64 w 76"/>
                <a:gd name="T3" fmla="*/ 0 h 183"/>
                <a:gd name="T4" fmla="*/ 17 w 76"/>
                <a:gd name="T5" fmla="*/ 80 h 183"/>
                <a:gd name="T6" fmla="*/ 33 w 76"/>
                <a:gd name="T7" fmla="*/ 80 h 183"/>
                <a:gd name="T8" fmla="*/ 0 w 76"/>
                <a:gd name="T9" fmla="*/ 183 h 183"/>
                <a:gd name="T10" fmla="*/ 38 w 76"/>
                <a:gd name="T11" fmla="*/ 183 h 183"/>
                <a:gd name="T12" fmla="*/ 60 w 76"/>
                <a:gd name="T13" fmla="*/ 80 h 183"/>
                <a:gd name="T14" fmla="*/ 76 w 76"/>
                <a:gd name="T15" fmla="*/ 8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183">
                  <a:moveTo>
                    <a:pt x="76" y="80"/>
                  </a:moveTo>
                  <a:cubicBezTo>
                    <a:pt x="70" y="53"/>
                    <a:pt x="66" y="26"/>
                    <a:pt x="64" y="0"/>
                  </a:cubicBezTo>
                  <a:cubicBezTo>
                    <a:pt x="52" y="26"/>
                    <a:pt x="36" y="53"/>
                    <a:pt x="17" y="80"/>
                  </a:cubicBezTo>
                  <a:cubicBezTo>
                    <a:pt x="22" y="80"/>
                    <a:pt x="27" y="80"/>
                    <a:pt x="33" y="80"/>
                  </a:cubicBezTo>
                  <a:cubicBezTo>
                    <a:pt x="22" y="114"/>
                    <a:pt x="12" y="149"/>
                    <a:pt x="0" y="183"/>
                  </a:cubicBezTo>
                  <a:cubicBezTo>
                    <a:pt x="13" y="183"/>
                    <a:pt x="25" y="183"/>
                    <a:pt x="38" y="183"/>
                  </a:cubicBezTo>
                  <a:cubicBezTo>
                    <a:pt x="46" y="149"/>
                    <a:pt x="53" y="114"/>
                    <a:pt x="60" y="80"/>
                  </a:cubicBezTo>
                  <a:cubicBezTo>
                    <a:pt x="65" y="80"/>
                    <a:pt x="71" y="80"/>
                    <a:pt x="76" y="80"/>
                  </a:cubicBezTo>
                  <a:close/>
                </a:path>
              </a:pathLst>
            </a:custGeom>
            <a:solidFill>
              <a:srgbClr val="5B9DB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4"/>
            <p:cNvSpPr>
              <a:spLocks/>
            </p:cNvSpPr>
            <p:nvPr/>
          </p:nvSpPr>
          <p:spPr bwMode="auto">
            <a:xfrm>
              <a:off x="4894322" y="2385608"/>
              <a:ext cx="721474" cy="1914682"/>
            </a:xfrm>
            <a:custGeom>
              <a:avLst/>
              <a:gdLst>
                <a:gd name="T0" fmla="*/ 5 w 69"/>
                <a:gd name="T1" fmla="*/ 103 h 183"/>
                <a:gd name="T2" fmla="*/ 61 w 69"/>
                <a:gd name="T3" fmla="*/ 183 h 183"/>
                <a:gd name="T4" fmla="*/ 69 w 69"/>
                <a:gd name="T5" fmla="*/ 103 h 183"/>
                <a:gd name="T6" fmla="*/ 52 w 69"/>
                <a:gd name="T7" fmla="*/ 103 h 183"/>
                <a:gd name="T8" fmla="*/ 20 w 69"/>
                <a:gd name="T9" fmla="*/ 0 h 183"/>
                <a:gd name="T10" fmla="*/ 0 w 69"/>
                <a:gd name="T11" fmla="*/ 0 h 183"/>
                <a:gd name="T12" fmla="*/ 22 w 69"/>
                <a:gd name="T13" fmla="*/ 103 h 183"/>
                <a:gd name="T14" fmla="*/ 5 w 69"/>
                <a:gd name="T15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83">
                  <a:moveTo>
                    <a:pt x="5" y="103"/>
                  </a:moveTo>
                  <a:cubicBezTo>
                    <a:pt x="20" y="130"/>
                    <a:pt x="39" y="156"/>
                    <a:pt x="61" y="183"/>
                  </a:cubicBezTo>
                  <a:cubicBezTo>
                    <a:pt x="66" y="156"/>
                    <a:pt x="69" y="130"/>
                    <a:pt x="69" y="103"/>
                  </a:cubicBezTo>
                  <a:cubicBezTo>
                    <a:pt x="63" y="103"/>
                    <a:pt x="58" y="103"/>
                    <a:pt x="52" y="103"/>
                  </a:cubicBezTo>
                  <a:cubicBezTo>
                    <a:pt x="40" y="69"/>
                    <a:pt x="30" y="34"/>
                    <a:pt x="20" y="0"/>
                  </a:cubicBezTo>
                  <a:cubicBezTo>
                    <a:pt x="13" y="0"/>
                    <a:pt x="7" y="0"/>
                    <a:pt x="0" y="0"/>
                  </a:cubicBezTo>
                  <a:cubicBezTo>
                    <a:pt x="7" y="34"/>
                    <a:pt x="14" y="69"/>
                    <a:pt x="22" y="103"/>
                  </a:cubicBezTo>
                  <a:cubicBezTo>
                    <a:pt x="16" y="103"/>
                    <a:pt x="10" y="103"/>
                    <a:pt x="5" y="103"/>
                  </a:cubicBezTo>
                  <a:close/>
                </a:path>
              </a:pathLst>
            </a:custGeom>
            <a:solidFill>
              <a:srgbClr val="5B9DB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920894" y="1132275"/>
            <a:ext cx="1845636" cy="975060"/>
            <a:chOff x="6031744" y="1176520"/>
            <a:chExt cx="1845636" cy="975060"/>
          </a:xfrm>
        </p:grpSpPr>
        <p:sp>
          <p:nvSpPr>
            <p:cNvPr id="11" name="Rectangle 9"/>
            <p:cNvSpPr/>
            <p:nvPr/>
          </p:nvSpPr>
          <p:spPr>
            <a:xfrm>
              <a:off x="6190301" y="1701457"/>
              <a:ext cx="1687079" cy="450123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342900" indent="-114300">
                <a:spcAft>
                  <a:spcPts val="0"/>
                </a:spcAft>
              </a:pPr>
              <a:r>
                <a:rPr lang="en-US" altLang="zh-CN" sz="1200" dirty="0">
                  <a:solidFill>
                    <a:srgbClr val="000000"/>
                  </a:solidFill>
                  <a:latin typeface="Wingdings" panose="05000000000000000000" pitchFamily="2" charset="2"/>
                </a:rPr>
                <a:t>l </a:t>
              </a:r>
              <a:r>
                <a:rPr lang="zh-CN" altLang="en-US" sz="1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哈夫曼编码；</a:t>
              </a:r>
              <a:endParaRPr lang="zh-CN" altLang="en-US" sz="12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pPr marL="342900" indent="-114300">
                <a:spcAft>
                  <a:spcPts val="0"/>
                </a:spcAft>
              </a:pPr>
              <a:r>
                <a:rPr lang="en-US" altLang="zh-CN" sz="1200" dirty="0">
                  <a:solidFill>
                    <a:srgbClr val="000000"/>
                  </a:solidFill>
                  <a:latin typeface="Wingdings" panose="05000000000000000000" pitchFamily="2" charset="2"/>
                </a:rPr>
                <a:t>l </a:t>
              </a:r>
              <a:r>
                <a:rPr lang="zh-CN" altLang="en-US" sz="1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算术编码；</a:t>
              </a:r>
              <a:endParaRPr lang="zh-CN" altLang="en-US" sz="12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2" name="TextBox 10"/>
            <p:cNvSpPr txBox="1"/>
            <p:nvPr/>
          </p:nvSpPr>
          <p:spPr>
            <a:xfrm>
              <a:off x="6031744" y="1176520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zh-CN" altLang="en-US" sz="2000" b="1" dirty="0"/>
                <a:t>数据编码方法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39552" y="1460467"/>
            <a:ext cx="2478238" cy="821624"/>
            <a:chOff x="784689" y="984737"/>
            <a:chExt cx="2478238" cy="821624"/>
          </a:xfrm>
        </p:grpSpPr>
        <p:sp>
          <p:nvSpPr>
            <p:cNvPr id="13" name="Rectangle 11"/>
            <p:cNvSpPr/>
            <p:nvPr/>
          </p:nvSpPr>
          <p:spPr>
            <a:xfrm>
              <a:off x="784689" y="1350389"/>
              <a:ext cx="2377613" cy="455972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342900" indent="-114300">
                <a:spcAft>
                  <a:spcPts val="0"/>
                </a:spcAft>
              </a:pPr>
              <a:r>
                <a:rPr lang="en-US" altLang="zh-CN" sz="1400" dirty="0">
                  <a:solidFill>
                    <a:srgbClr val="000000"/>
                  </a:solidFill>
                  <a:latin typeface="Wingdings" panose="05000000000000000000" pitchFamily="2" charset="2"/>
                </a:rPr>
                <a:t>l </a:t>
              </a:r>
              <a:r>
                <a:rPr lang="zh-CN" altLang="en-US" sz="1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有损的离散余弦变换（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Discrete Cosine Transform</a:t>
              </a:r>
              <a:r>
                <a:rPr lang="zh-CN" altLang="en-US" sz="1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DCT</a:t>
              </a:r>
              <a:r>
                <a:rPr lang="zh-CN" altLang="en-US" sz="1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）；</a:t>
              </a:r>
              <a:endPara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pPr marL="342900" indent="-114300">
                <a:spcAft>
                  <a:spcPts val="0"/>
                </a:spcAft>
              </a:pPr>
              <a:r>
                <a:rPr lang="en-US" altLang="zh-CN" sz="1400" dirty="0">
                  <a:solidFill>
                    <a:srgbClr val="000000"/>
                  </a:solidFill>
                  <a:latin typeface="Wingdings" panose="05000000000000000000" pitchFamily="2" charset="2"/>
                </a:rPr>
                <a:t>l </a:t>
              </a:r>
              <a:r>
                <a:rPr lang="zh-CN" altLang="en-US" sz="1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无损的预测技术压缩。</a:t>
              </a:r>
              <a:endPara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4" name="TextBox 12"/>
            <p:cNvSpPr txBox="1"/>
            <p:nvPr/>
          </p:nvSpPr>
          <p:spPr>
            <a:xfrm>
              <a:off x="2316513" y="984737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r"/>
              <a:r>
                <a:rPr lang="zh-CN" altLang="en-US" sz="2000" b="1" dirty="0"/>
                <a:t>压缩算法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732562" y="2167368"/>
            <a:ext cx="572691" cy="1502569"/>
            <a:chOff x="6216253" y="2802732"/>
            <a:chExt cx="572691" cy="1502569"/>
          </a:xfrm>
        </p:grpSpPr>
        <p:grpSp>
          <p:nvGrpSpPr>
            <p:cNvPr id="9" name="Group 7"/>
            <p:cNvGrpSpPr/>
            <p:nvPr/>
          </p:nvGrpSpPr>
          <p:grpSpPr>
            <a:xfrm>
              <a:off x="6216253" y="2802732"/>
              <a:ext cx="572691" cy="1502569"/>
              <a:chOff x="3246438" y="3736976"/>
              <a:chExt cx="763588" cy="2003425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37" name="Rectangle 35"/>
              <p:cNvSpPr>
                <a:spLocks/>
              </p:cNvSpPr>
              <p:nvPr/>
            </p:nvSpPr>
            <p:spPr bwMode="auto">
              <a:xfrm>
                <a:off x="3586957" y="4432301"/>
                <a:ext cx="82550" cy="1308100"/>
              </a:xfrm>
              <a:prstGeom prst="rect">
                <a:avLst/>
              </a:prstGeom>
              <a:solidFill>
                <a:srgbClr val="5B9DB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" name="Oval 36"/>
              <p:cNvSpPr>
                <a:spLocks/>
              </p:cNvSpPr>
              <p:nvPr/>
            </p:nvSpPr>
            <p:spPr bwMode="auto">
              <a:xfrm>
                <a:off x="3246438" y="3736976"/>
                <a:ext cx="763588" cy="760413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1" name="Group 19"/>
            <p:cNvGrpSpPr/>
            <p:nvPr/>
          </p:nvGrpSpPr>
          <p:grpSpPr>
            <a:xfrm>
              <a:off x="6371320" y="2960580"/>
              <a:ext cx="300018" cy="243579"/>
              <a:chOff x="4037394" y="5979440"/>
              <a:chExt cx="400024" cy="324772"/>
            </a:xfrm>
            <a:solidFill>
              <a:schemeClr val="bg1"/>
            </a:solidFill>
          </p:grpSpPr>
          <p:sp>
            <p:nvSpPr>
              <p:cNvPr id="25" name="Freeform: Shape 23"/>
              <p:cNvSpPr>
                <a:spLocks/>
              </p:cNvSpPr>
              <p:nvPr/>
            </p:nvSpPr>
            <p:spPr bwMode="auto">
              <a:xfrm>
                <a:off x="4311998" y="6078455"/>
                <a:ext cx="75252" cy="100336"/>
              </a:xfrm>
              <a:custGeom>
                <a:avLst/>
                <a:gdLst>
                  <a:gd name="T0" fmla="*/ 11 w 24"/>
                  <a:gd name="T1" fmla="*/ 2 h 32"/>
                  <a:gd name="T2" fmla="*/ 8 w 24"/>
                  <a:gd name="T3" fmla="*/ 0 h 32"/>
                  <a:gd name="T4" fmla="*/ 4 w 24"/>
                  <a:gd name="T5" fmla="*/ 0 h 32"/>
                  <a:gd name="T6" fmla="*/ 0 w 24"/>
                  <a:gd name="T7" fmla="*/ 4 h 32"/>
                  <a:gd name="T8" fmla="*/ 0 w 24"/>
                  <a:gd name="T9" fmla="*/ 28 h 32"/>
                  <a:gd name="T10" fmla="*/ 4 w 24"/>
                  <a:gd name="T11" fmla="*/ 32 h 32"/>
                  <a:gd name="T12" fmla="*/ 20 w 24"/>
                  <a:gd name="T13" fmla="*/ 32 h 32"/>
                  <a:gd name="T14" fmla="*/ 24 w 24"/>
                  <a:gd name="T15" fmla="*/ 28 h 32"/>
                  <a:gd name="T16" fmla="*/ 24 w 24"/>
                  <a:gd name="T17" fmla="*/ 22 h 32"/>
                  <a:gd name="T18" fmla="*/ 23 w 24"/>
                  <a:gd name="T19" fmla="*/ 20 h 32"/>
                  <a:gd name="T20" fmla="*/ 11 w 24"/>
                  <a:gd name="T21" fmla="*/ 2 h 32"/>
                  <a:gd name="T22" fmla="*/ 20 w 24"/>
                  <a:gd name="T23" fmla="*/ 28 h 32"/>
                  <a:gd name="T24" fmla="*/ 4 w 24"/>
                  <a:gd name="T25" fmla="*/ 28 h 32"/>
                  <a:gd name="T26" fmla="*/ 4 w 24"/>
                  <a:gd name="T27" fmla="*/ 4 h 32"/>
                  <a:gd name="T28" fmla="*/ 8 w 24"/>
                  <a:gd name="T29" fmla="*/ 4 h 32"/>
                  <a:gd name="T30" fmla="*/ 20 w 24"/>
                  <a:gd name="T31" fmla="*/ 22 h 32"/>
                  <a:gd name="T32" fmla="*/ 20 w 24"/>
                  <a:gd name="T33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1" y="2"/>
                    </a:moveTo>
                    <a:cubicBezTo>
                      <a:pt x="11" y="1"/>
                      <a:pt x="9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2" y="32"/>
                      <a:pt x="24" y="30"/>
                      <a:pt x="24" y="28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1"/>
                      <a:pt x="24" y="20"/>
                      <a:pt x="23" y="20"/>
                    </a:cubicBezTo>
                    <a:lnTo>
                      <a:pt x="11" y="2"/>
                    </a:lnTo>
                    <a:close/>
                    <a:moveTo>
                      <a:pt x="20" y="28"/>
                    </a:moveTo>
                    <a:cubicBezTo>
                      <a:pt x="4" y="28"/>
                      <a:pt x="4" y="28"/>
                      <a:pt x="4" y="28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20" y="22"/>
                      <a:pt x="20" y="22"/>
                      <a:pt x="20" y="22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24"/>
              <p:cNvSpPr>
                <a:spLocks/>
              </p:cNvSpPr>
              <p:nvPr/>
            </p:nvSpPr>
            <p:spPr bwMode="auto">
              <a:xfrm>
                <a:off x="4037394" y="5979440"/>
                <a:ext cx="400024" cy="324772"/>
              </a:xfrm>
              <a:custGeom>
                <a:avLst/>
                <a:gdLst>
                  <a:gd name="T0" fmla="*/ 126 w 128"/>
                  <a:gd name="T1" fmla="*/ 49 h 104"/>
                  <a:gd name="T2" fmla="*/ 110 w 128"/>
                  <a:gd name="T3" fmla="*/ 25 h 104"/>
                  <a:gd name="T4" fmla="*/ 100 w 128"/>
                  <a:gd name="T5" fmla="*/ 20 h 104"/>
                  <a:gd name="T6" fmla="*/ 84 w 128"/>
                  <a:gd name="T7" fmla="*/ 20 h 104"/>
                  <a:gd name="T8" fmla="*/ 84 w 128"/>
                  <a:gd name="T9" fmla="*/ 12 h 104"/>
                  <a:gd name="T10" fmla="*/ 72 w 128"/>
                  <a:gd name="T11" fmla="*/ 0 h 104"/>
                  <a:gd name="T12" fmla="*/ 12 w 128"/>
                  <a:gd name="T13" fmla="*/ 0 h 104"/>
                  <a:gd name="T14" fmla="*/ 0 w 128"/>
                  <a:gd name="T15" fmla="*/ 12 h 104"/>
                  <a:gd name="T16" fmla="*/ 0 w 128"/>
                  <a:gd name="T17" fmla="*/ 56 h 104"/>
                  <a:gd name="T18" fmla="*/ 12 w 128"/>
                  <a:gd name="T19" fmla="*/ 68 h 104"/>
                  <a:gd name="T20" fmla="*/ 12 w 128"/>
                  <a:gd name="T21" fmla="*/ 68 h 104"/>
                  <a:gd name="T22" fmla="*/ 12 w 128"/>
                  <a:gd name="T23" fmla="*/ 80 h 104"/>
                  <a:gd name="T24" fmla="*/ 24 w 128"/>
                  <a:gd name="T25" fmla="*/ 92 h 104"/>
                  <a:gd name="T26" fmla="*/ 29 w 128"/>
                  <a:gd name="T27" fmla="*/ 92 h 104"/>
                  <a:gd name="T28" fmla="*/ 44 w 128"/>
                  <a:gd name="T29" fmla="*/ 104 h 104"/>
                  <a:gd name="T30" fmla="*/ 59 w 128"/>
                  <a:gd name="T31" fmla="*/ 92 h 104"/>
                  <a:gd name="T32" fmla="*/ 81 w 128"/>
                  <a:gd name="T33" fmla="*/ 92 h 104"/>
                  <a:gd name="T34" fmla="*/ 96 w 128"/>
                  <a:gd name="T35" fmla="*/ 104 h 104"/>
                  <a:gd name="T36" fmla="*/ 111 w 128"/>
                  <a:gd name="T37" fmla="*/ 92 h 104"/>
                  <a:gd name="T38" fmla="*/ 116 w 128"/>
                  <a:gd name="T39" fmla="*/ 92 h 104"/>
                  <a:gd name="T40" fmla="*/ 128 w 128"/>
                  <a:gd name="T41" fmla="*/ 80 h 104"/>
                  <a:gd name="T42" fmla="*/ 128 w 128"/>
                  <a:gd name="T43" fmla="*/ 56 h 104"/>
                  <a:gd name="T44" fmla="*/ 126 w 128"/>
                  <a:gd name="T45" fmla="*/ 49 h 104"/>
                  <a:gd name="T46" fmla="*/ 12 w 128"/>
                  <a:gd name="T47" fmla="*/ 60 h 104"/>
                  <a:gd name="T48" fmla="*/ 8 w 128"/>
                  <a:gd name="T49" fmla="*/ 56 h 104"/>
                  <a:gd name="T50" fmla="*/ 8 w 128"/>
                  <a:gd name="T51" fmla="*/ 12 h 104"/>
                  <a:gd name="T52" fmla="*/ 12 w 128"/>
                  <a:gd name="T53" fmla="*/ 8 h 104"/>
                  <a:gd name="T54" fmla="*/ 72 w 128"/>
                  <a:gd name="T55" fmla="*/ 8 h 104"/>
                  <a:gd name="T56" fmla="*/ 76 w 128"/>
                  <a:gd name="T57" fmla="*/ 12 h 104"/>
                  <a:gd name="T58" fmla="*/ 76 w 128"/>
                  <a:gd name="T59" fmla="*/ 20 h 104"/>
                  <a:gd name="T60" fmla="*/ 76 w 128"/>
                  <a:gd name="T61" fmla="*/ 28 h 104"/>
                  <a:gd name="T62" fmla="*/ 76 w 128"/>
                  <a:gd name="T63" fmla="*/ 56 h 104"/>
                  <a:gd name="T64" fmla="*/ 72 w 128"/>
                  <a:gd name="T65" fmla="*/ 60 h 104"/>
                  <a:gd name="T66" fmla="*/ 12 w 128"/>
                  <a:gd name="T67" fmla="*/ 60 h 104"/>
                  <a:gd name="T68" fmla="*/ 44 w 128"/>
                  <a:gd name="T69" fmla="*/ 96 h 104"/>
                  <a:gd name="T70" fmla="*/ 36 w 128"/>
                  <a:gd name="T71" fmla="*/ 88 h 104"/>
                  <a:gd name="T72" fmla="*/ 44 w 128"/>
                  <a:gd name="T73" fmla="*/ 80 h 104"/>
                  <a:gd name="T74" fmla="*/ 52 w 128"/>
                  <a:gd name="T75" fmla="*/ 88 h 104"/>
                  <a:gd name="T76" fmla="*/ 44 w 128"/>
                  <a:gd name="T77" fmla="*/ 96 h 104"/>
                  <a:gd name="T78" fmla="*/ 96 w 128"/>
                  <a:gd name="T79" fmla="*/ 96 h 104"/>
                  <a:gd name="T80" fmla="*/ 88 w 128"/>
                  <a:gd name="T81" fmla="*/ 88 h 104"/>
                  <a:gd name="T82" fmla="*/ 96 w 128"/>
                  <a:gd name="T83" fmla="*/ 80 h 104"/>
                  <a:gd name="T84" fmla="*/ 104 w 128"/>
                  <a:gd name="T85" fmla="*/ 88 h 104"/>
                  <a:gd name="T86" fmla="*/ 96 w 128"/>
                  <a:gd name="T87" fmla="*/ 96 h 104"/>
                  <a:gd name="T88" fmla="*/ 120 w 128"/>
                  <a:gd name="T89" fmla="*/ 80 h 104"/>
                  <a:gd name="T90" fmla="*/ 116 w 128"/>
                  <a:gd name="T91" fmla="*/ 84 h 104"/>
                  <a:gd name="T92" fmla="*/ 111 w 128"/>
                  <a:gd name="T93" fmla="*/ 84 h 104"/>
                  <a:gd name="T94" fmla="*/ 96 w 128"/>
                  <a:gd name="T95" fmla="*/ 72 h 104"/>
                  <a:gd name="T96" fmla="*/ 81 w 128"/>
                  <a:gd name="T97" fmla="*/ 84 h 104"/>
                  <a:gd name="T98" fmla="*/ 59 w 128"/>
                  <a:gd name="T99" fmla="*/ 84 h 104"/>
                  <a:gd name="T100" fmla="*/ 44 w 128"/>
                  <a:gd name="T101" fmla="*/ 72 h 104"/>
                  <a:gd name="T102" fmla="*/ 29 w 128"/>
                  <a:gd name="T103" fmla="*/ 84 h 104"/>
                  <a:gd name="T104" fmla="*/ 24 w 128"/>
                  <a:gd name="T105" fmla="*/ 84 h 104"/>
                  <a:gd name="T106" fmla="*/ 20 w 128"/>
                  <a:gd name="T107" fmla="*/ 80 h 104"/>
                  <a:gd name="T108" fmla="*/ 20 w 128"/>
                  <a:gd name="T109" fmla="*/ 68 h 104"/>
                  <a:gd name="T110" fmla="*/ 72 w 128"/>
                  <a:gd name="T111" fmla="*/ 68 h 104"/>
                  <a:gd name="T112" fmla="*/ 84 w 128"/>
                  <a:gd name="T113" fmla="*/ 56 h 104"/>
                  <a:gd name="T114" fmla="*/ 84 w 128"/>
                  <a:gd name="T115" fmla="*/ 28 h 104"/>
                  <a:gd name="T116" fmla="*/ 100 w 128"/>
                  <a:gd name="T117" fmla="*/ 28 h 104"/>
                  <a:gd name="T118" fmla="*/ 103 w 128"/>
                  <a:gd name="T119" fmla="*/ 30 h 104"/>
                  <a:gd name="T120" fmla="*/ 119 w 128"/>
                  <a:gd name="T121" fmla="*/ 54 h 104"/>
                  <a:gd name="T122" fmla="*/ 120 w 128"/>
                  <a:gd name="T123" fmla="*/ 56 h 104"/>
                  <a:gd name="T124" fmla="*/ 120 w 128"/>
                  <a:gd name="T125" fmla="*/ 8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" h="104">
                    <a:moveTo>
                      <a:pt x="126" y="49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08" y="22"/>
                      <a:pt x="104" y="20"/>
                      <a:pt x="100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5"/>
                      <a:pt x="79" y="0"/>
                      <a:pt x="7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3"/>
                      <a:pt x="5" y="68"/>
                      <a:pt x="12" y="68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2" y="87"/>
                      <a:pt x="17" y="92"/>
                      <a:pt x="24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30" y="99"/>
                      <a:pt x="37" y="104"/>
                      <a:pt x="44" y="104"/>
                    </a:cubicBezTo>
                    <a:cubicBezTo>
                      <a:pt x="51" y="104"/>
                      <a:pt x="58" y="99"/>
                      <a:pt x="59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2" y="99"/>
                      <a:pt x="89" y="104"/>
                      <a:pt x="96" y="104"/>
                    </a:cubicBezTo>
                    <a:cubicBezTo>
                      <a:pt x="103" y="104"/>
                      <a:pt x="110" y="99"/>
                      <a:pt x="111" y="92"/>
                    </a:cubicBezTo>
                    <a:cubicBezTo>
                      <a:pt x="116" y="92"/>
                      <a:pt x="116" y="92"/>
                      <a:pt x="116" y="92"/>
                    </a:cubicBezTo>
                    <a:cubicBezTo>
                      <a:pt x="123" y="92"/>
                      <a:pt x="128" y="87"/>
                      <a:pt x="128" y="80"/>
                    </a:cubicBezTo>
                    <a:cubicBezTo>
                      <a:pt x="128" y="56"/>
                      <a:pt x="128" y="56"/>
                      <a:pt x="128" y="56"/>
                    </a:cubicBezTo>
                    <a:cubicBezTo>
                      <a:pt x="128" y="54"/>
                      <a:pt x="127" y="51"/>
                      <a:pt x="126" y="49"/>
                    </a:cubicBezTo>
                    <a:close/>
                    <a:moveTo>
                      <a:pt x="12" y="60"/>
                    </a:moveTo>
                    <a:cubicBezTo>
                      <a:pt x="10" y="60"/>
                      <a:pt x="8" y="58"/>
                      <a:pt x="8" y="56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72" y="8"/>
                      <a:pt x="72" y="8"/>
                      <a:pt x="72" y="8"/>
                    </a:cubicBezTo>
                    <a:cubicBezTo>
                      <a:pt x="74" y="8"/>
                      <a:pt x="76" y="10"/>
                      <a:pt x="76" y="12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6" y="56"/>
                      <a:pt x="76" y="56"/>
                      <a:pt x="76" y="56"/>
                    </a:cubicBezTo>
                    <a:cubicBezTo>
                      <a:pt x="76" y="58"/>
                      <a:pt x="74" y="60"/>
                      <a:pt x="72" y="60"/>
                    </a:cubicBezTo>
                    <a:lnTo>
                      <a:pt x="12" y="60"/>
                    </a:lnTo>
                    <a:close/>
                    <a:moveTo>
                      <a:pt x="44" y="96"/>
                    </a:moveTo>
                    <a:cubicBezTo>
                      <a:pt x="40" y="96"/>
                      <a:pt x="36" y="92"/>
                      <a:pt x="36" y="88"/>
                    </a:cubicBezTo>
                    <a:cubicBezTo>
                      <a:pt x="36" y="84"/>
                      <a:pt x="40" y="80"/>
                      <a:pt x="44" y="80"/>
                    </a:cubicBezTo>
                    <a:cubicBezTo>
                      <a:pt x="48" y="80"/>
                      <a:pt x="52" y="84"/>
                      <a:pt x="52" y="88"/>
                    </a:cubicBezTo>
                    <a:cubicBezTo>
                      <a:pt x="52" y="92"/>
                      <a:pt x="48" y="96"/>
                      <a:pt x="44" y="96"/>
                    </a:cubicBezTo>
                    <a:close/>
                    <a:moveTo>
                      <a:pt x="96" y="96"/>
                    </a:moveTo>
                    <a:cubicBezTo>
                      <a:pt x="92" y="96"/>
                      <a:pt x="88" y="92"/>
                      <a:pt x="88" y="88"/>
                    </a:cubicBezTo>
                    <a:cubicBezTo>
                      <a:pt x="88" y="84"/>
                      <a:pt x="92" y="80"/>
                      <a:pt x="96" y="80"/>
                    </a:cubicBezTo>
                    <a:cubicBezTo>
                      <a:pt x="100" y="80"/>
                      <a:pt x="104" y="84"/>
                      <a:pt x="104" y="88"/>
                    </a:cubicBezTo>
                    <a:cubicBezTo>
                      <a:pt x="104" y="92"/>
                      <a:pt x="100" y="96"/>
                      <a:pt x="96" y="96"/>
                    </a:cubicBezTo>
                    <a:close/>
                    <a:moveTo>
                      <a:pt x="120" y="80"/>
                    </a:moveTo>
                    <a:cubicBezTo>
                      <a:pt x="120" y="82"/>
                      <a:pt x="118" y="84"/>
                      <a:pt x="116" y="84"/>
                    </a:cubicBezTo>
                    <a:cubicBezTo>
                      <a:pt x="111" y="84"/>
                      <a:pt x="111" y="84"/>
                      <a:pt x="111" y="84"/>
                    </a:cubicBezTo>
                    <a:cubicBezTo>
                      <a:pt x="110" y="77"/>
                      <a:pt x="103" y="72"/>
                      <a:pt x="96" y="72"/>
                    </a:cubicBezTo>
                    <a:cubicBezTo>
                      <a:pt x="89" y="72"/>
                      <a:pt x="82" y="77"/>
                      <a:pt x="81" y="84"/>
                    </a:cubicBezTo>
                    <a:cubicBezTo>
                      <a:pt x="59" y="84"/>
                      <a:pt x="59" y="84"/>
                      <a:pt x="59" y="84"/>
                    </a:cubicBezTo>
                    <a:cubicBezTo>
                      <a:pt x="58" y="77"/>
                      <a:pt x="51" y="72"/>
                      <a:pt x="44" y="72"/>
                    </a:cubicBezTo>
                    <a:cubicBezTo>
                      <a:pt x="37" y="72"/>
                      <a:pt x="30" y="77"/>
                      <a:pt x="29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2" y="84"/>
                      <a:pt x="20" y="82"/>
                      <a:pt x="20" y="80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79" y="68"/>
                      <a:pt x="84" y="63"/>
                      <a:pt x="84" y="56"/>
                    </a:cubicBezTo>
                    <a:cubicBezTo>
                      <a:pt x="84" y="28"/>
                      <a:pt x="84" y="28"/>
                      <a:pt x="84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1" y="28"/>
                      <a:pt x="103" y="29"/>
                      <a:pt x="103" y="30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20" y="54"/>
                      <a:pt x="120" y="55"/>
                      <a:pt x="120" y="56"/>
                    </a:cubicBezTo>
                    <a:lnTo>
                      <a:pt x="12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3567563" y="475314"/>
            <a:ext cx="473867" cy="1243291"/>
            <a:chOff x="5457812" y="1223685"/>
            <a:chExt cx="473867" cy="1243291"/>
          </a:xfrm>
        </p:grpSpPr>
        <p:grpSp>
          <p:nvGrpSpPr>
            <p:cNvPr id="10" name="Group 8"/>
            <p:cNvGrpSpPr/>
            <p:nvPr/>
          </p:nvGrpSpPr>
          <p:grpSpPr>
            <a:xfrm>
              <a:off x="5457812" y="1223685"/>
              <a:ext cx="473867" cy="1243291"/>
              <a:chOff x="3246438" y="3736976"/>
              <a:chExt cx="763588" cy="2003425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35" name="Rectangle 33"/>
              <p:cNvSpPr>
                <a:spLocks/>
              </p:cNvSpPr>
              <p:nvPr/>
            </p:nvSpPr>
            <p:spPr bwMode="auto">
              <a:xfrm>
                <a:off x="3586957" y="4432301"/>
                <a:ext cx="82550" cy="1308100"/>
              </a:xfrm>
              <a:prstGeom prst="rect">
                <a:avLst/>
              </a:prstGeom>
              <a:solidFill>
                <a:srgbClr val="5B9DB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Oval 34"/>
              <p:cNvSpPr>
                <a:spLocks/>
              </p:cNvSpPr>
              <p:nvPr/>
            </p:nvSpPr>
            <p:spPr bwMode="auto">
              <a:xfrm>
                <a:off x="3246438" y="3736976"/>
                <a:ext cx="763588" cy="760413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2" name="Group 20"/>
            <p:cNvGrpSpPr/>
            <p:nvPr/>
          </p:nvGrpSpPr>
          <p:grpSpPr>
            <a:xfrm>
              <a:off x="5552210" y="1314516"/>
              <a:ext cx="300018" cy="262392"/>
              <a:chOff x="3237347" y="2768688"/>
              <a:chExt cx="400024" cy="349856"/>
            </a:xfrm>
            <a:solidFill>
              <a:schemeClr val="bg1"/>
            </a:solidFill>
          </p:grpSpPr>
          <p:sp>
            <p:nvSpPr>
              <p:cNvPr id="23" name="Freeform: Shape 21"/>
              <p:cNvSpPr>
                <a:spLocks/>
              </p:cNvSpPr>
              <p:nvPr/>
            </p:nvSpPr>
            <p:spPr bwMode="auto">
              <a:xfrm>
                <a:off x="3237347" y="2768688"/>
                <a:ext cx="400024" cy="349856"/>
              </a:xfrm>
              <a:custGeom>
                <a:avLst/>
                <a:gdLst>
                  <a:gd name="T0" fmla="*/ 128 w 128"/>
                  <a:gd name="T1" fmla="*/ 66 h 112"/>
                  <a:gd name="T2" fmla="*/ 112 w 128"/>
                  <a:gd name="T3" fmla="*/ 6 h 112"/>
                  <a:gd name="T4" fmla="*/ 104 w 128"/>
                  <a:gd name="T5" fmla="*/ 0 h 112"/>
                  <a:gd name="T6" fmla="*/ 64 w 128"/>
                  <a:gd name="T7" fmla="*/ 0 h 112"/>
                  <a:gd name="T8" fmla="*/ 24 w 128"/>
                  <a:gd name="T9" fmla="*/ 0 h 112"/>
                  <a:gd name="T10" fmla="*/ 16 w 128"/>
                  <a:gd name="T11" fmla="*/ 6 h 112"/>
                  <a:gd name="T12" fmla="*/ 0 w 128"/>
                  <a:gd name="T13" fmla="*/ 66 h 112"/>
                  <a:gd name="T14" fmla="*/ 0 w 128"/>
                  <a:gd name="T15" fmla="*/ 68 h 112"/>
                  <a:gd name="T16" fmla="*/ 0 w 128"/>
                  <a:gd name="T17" fmla="*/ 96 h 112"/>
                  <a:gd name="T18" fmla="*/ 16 w 128"/>
                  <a:gd name="T19" fmla="*/ 112 h 112"/>
                  <a:gd name="T20" fmla="*/ 112 w 128"/>
                  <a:gd name="T21" fmla="*/ 112 h 112"/>
                  <a:gd name="T22" fmla="*/ 128 w 128"/>
                  <a:gd name="T23" fmla="*/ 96 h 112"/>
                  <a:gd name="T24" fmla="*/ 128 w 128"/>
                  <a:gd name="T25" fmla="*/ 68 h 112"/>
                  <a:gd name="T26" fmla="*/ 128 w 128"/>
                  <a:gd name="T27" fmla="*/ 66 h 112"/>
                  <a:gd name="T28" fmla="*/ 120 w 128"/>
                  <a:gd name="T29" fmla="*/ 96 h 112"/>
                  <a:gd name="T30" fmla="*/ 112 w 128"/>
                  <a:gd name="T31" fmla="*/ 104 h 112"/>
                  <a:gd name="T32" fmla="*/ 16 w 128"/>
                  <a:gd name="T33" fmla="*/ 104 h 112"/>
                  <a:gd name="T34" fmla="*/ 8 w 128"/>
                  <a:gd name="T35" fmla="*/ 96 h 112"/>
                  <a:gd name="T36" fmla="*/ 8 w 128"/>
                  <a:gd name="T37" fmla="*/ 68 h 112"/>
                  <a:gd name="T38" fmla="*/ 24 w 128"/>
                  <a:gd name="T39" fmla="*/ 8 h 112"/>
                  <a:gd name="T40" fmla="*/ 104 w 128"/>
                  <a:gd name="T41" fmla="*/ 8 h 112"/>
                  <a:gd name="T42" fmla="*/ 120 w 128"/>
                  <a:gd name="T43" fmla="*/ 68 h 112"/>
                  <a:gd name="T44" fmla="*/ 120 w 128"/>
                  <a:gd name="T45" fmla="*/ 9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8" h="112">
                    <a:moveTo>
                      <a:pt x="128" y="66"/>
                    </a:move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8" y="0"/>
                      <a:pt x="10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0" y="0"/>
                      <a:pt x="17" y="2"/>
                      <a:pt x="16" y="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8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5"/>
                      <a:pt x="7" y="112"/>
                      <a:pt x="16" y="112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21" y="112"/>
                      <a:pt x="128" y="105"/>
                      <a:pt x="128" y="96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7"/>
                      <a:pt x="128" y="67"/>
                      <a:pt x="128" y="66"/>
                    </a:cubicBezTo>
                    <a:close/>
                    <a:moveTo>
                      <a:pt x="120" y="96"/>
                    </a:moveTo>
                    <a:cubicBezTo>
                      <a:pt x="120" y="100"/>
                      <a:pt x="116" y="104"/>
                      <a:pt x="112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2" y="104"/>
                      <a:pt x="8" y="100"/>
                      <a:pt x="8" y="96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20" y="68"/>
                      <a:pt x="120" y="68"/>
                      <a:pt x="120" y="68"/>
                    </a:cubicBezTo>
                    <a:lnTo>
                      <a:pt x="120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22"/>
              <p:cNvSpPr>
                <a:spLocks/>
              </p:cNvSpPr>
              <p:nvPr/>
            </p:nvSpPr>
            <p:spPr bwMode="auto">
              <a:xfrm>
                <a:off x="3283555" y="2818856"/>
                <a:ext cx="306289" cy="224436"/>
              </a:xfrm>
              <a:custGeom>
                <a:avLst/>
                <a:gdLst>
                  <a:gd name="T0" fmla="*/ 80 w 98"/>
                  <a:gd name="T1" fmla="*/ 0 h 72"/>
                  <a:gd name="T2" fmla="*/ 18 w 98"/>
                  <a:gd name="T3" fmla="*/ 0 h 72"/>
                  <a:gd name="T4" fmla="*/ 14 w 98"/>
                  <a:gd name="T5" fmla="*/ 3 h 72"/>
                  <a:gd name="T6" fmla="*/ 0 w 98"/>
                  <a:gd name="T7" fmla="*/ 51 h 72"/>
                  <a:gd name="T8" fmla="*/ 1 w 98"/>
                  <a:gd name="T9" fmla="*/ 54 h 72"/>
                  <a:gd name="T10" fmla="*/ 4 w 98"/>
                  <a:gd name="T11" fmla="*/ 56 h 72"/>
                  <a:gd name="T12" fmla="*/ 16 w 98"/>
                  <a:gd name="T13" fmla="*/ 56 h 72"/>
                  <a:gd name="T14" fmla="*/ 20 w 98"/>
                  <a:gd name="T15" fmla="*/ 56 h 72"/>
                  <a:gd name="T16" fmla="*/ 23 w 98"/>
                  <a:gd name="T17" fmla="*/ 56 h 72"/>
                  <a:gd name="T18" fmla="*/ 28 w 98"/>
                  <a:gd name="T19" fmla="*/ 68 h 72"/>
                  <a:gd name="T20" fmla="*/ 35 w 98"/>
                  <a:gd name="T21" fmla="*/ 72 h 72"/>
                  <a:gd name="T22" fmla="*/ 63 w 98"/>
                  <a:gd name="T23" fmla="*/ 72 h 72"/>
                  <a:gd name="T24" fmla="*/ 70 w 98"/>
                  <a:gd name="T25" fmla="*/ 68 h 72"/>
                  <a:gd name="T26" fmla="*/ 75 w 98"/>
                  <a:gd name="T27" fmla="*/ 56 h 72"/>
                  <a:gd name="T28" fmla="*/ 78 w 98"/>
                  <a:gd name="T29" fmla="*/ 56 h 72"/>
                  <a:gd name="T30" fmla="*/ 82 w 98"/>
                  <a:gd name="T31" fmla="*/ 56 h 72"/>
                  <a:gd name="T32" fmla="*/ 94 w 98"/>
                  <a:gd name="T33" fmla="*/ 56 h 72"/>
                  <a:gd name="T34" fmla="*/ 97 w 98"/>
                  <a:gd name="T35" fmla="*/ 54 h 72"/>
                  <a:gd name="T36" fmla="*/ 98 w 98"/>
                  <a:gd name="T37" fmla="*/ 51 h 72"/>
                  <a:gd name="T38" fmla="*/ 84 w 98"/>
                  <a:gd name="T39" fmla="*/ 3 h 72"/>
                  <a:gd name="T40" fmla="*/ 80 w 98"/>
                  <a:gd name="T41" fmla="*/ 0 h 72"/>
                  <a:gd name="T42" fmla="*/ 82 w 98"/>
                  <a:gd name="T43" fmla="*/ 48 h 72"/>
                  <a:gd name="T44" fmla="*/ 75 w 98"/>
                  <a:gd name="T45" fmla="*/ 48 h 72"/>
                  <a:gd name="T46" fmla="*/ 68 w 98"/>
                  <a:gd name="T47" fmla="*/ 52 h 72"/>
                  <a:gd name="T48" fmla="*/ 63 w 98"/>
                  <a:gd name="T49" fmla="*/ 64 h 72"/>
                  <a:gd name="T50" fmla="*/ 35 w 98"/>
                  <a:gd name="T51" fmla="*/ 64 h 72"/>
                  <a:gd name="T52" fmla="*/ 30 w 98"/>
                  <a:gd name="T53" fmla="*/ 52 h 72"/>
                  <a:gd name="T54" fmla="*/ 23 w 98"/>
                  <a:gd name="T55" fmla="*/ 48 h 72"/>
                  <a:gd name="T56" fmla="*/ 16 w 98"/>
                  <a:gd name="T57" fmla="*/ 48 h 72"/>
                  <a:gd name="T58" fmla="*/ 6 w 98"/>
                  <a:gd name="T59" fmla="*/ 48 h 72"/>
                  <a:gd name="T60" fmla="*/ 18 w 98"/>
                  <a:gd name="T61" fmla="*/ 4 h 72"/>
                  <a:gd name="T62" fmla="*/ 80 w 98"/>
                  <a:gd name="T63" fmla="*/ 4 h 72"/>
                  <a:gd name="T64" fmla="*/ 92 w 98"/>
                  <a:gd name="T65" fmla="*/ 48 h 72"/>
                  <a:gd name="T66" fmla="*/ 82 w 98"/>
                  <a:gd name="T67" fmla="*/ 4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8" h="72">
                    <a:moveTo>
                      <a:pt x="80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5" y="1"/>
                      <a:pt x="14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1" y="54"/>
                    </a:cubicBezTo>
                    <a:cubicBezTo>
                      <a:pt x="2" y="55"/>
                      <a:pt x="3" y="56"/>
                      <a:pt x="4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70"/>
                      <a:pt x="32" y="72"/>
                      <a:pt x="35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6" y="72"/>
                      <a:pt x="68" y="70"/>
                      <a:pt x="70" y="68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5" y="56"/>
                      <a:pt x="96" y="55"/>
                      <a:pt x="97" y="54"/>
                    </a:cubicBezTo>
                    <a:cubicBezTo>
                      <a:pt x="98" y="53"/>
                      <a:pt x="98" y="52"/>
                      <a:pt x="98" y="51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1"/>
                      <a:pt x="82" y="0"/>
                      <a:pt x="80" y="0"/>
                    </a:cubicBezTo>
                    <a:close/>
                    <a:moveTo>
                      <a:pt x="82" y="48"/>
                    </a:moveTo>
                    <a:cubicBezTo>
                      <a:pt x="75" y="48"/>
                      <a:pt x="75" y="48"/>
                      <a:pt x="75" y="48"/>
                    </a:cubicBezTo>
                    <a:cubicBezTo>
                      <a:pt x="72" y="48"/>
                      <a:pt x="70" y="50"/>
                      <a:pt x="68" y="52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0"/>
                      <a:pt x="26" y="48"/>
                      <a:pt x="23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92" y="48"/>
                      <a:pt x="92" y="48"/>
                      <a:pt x="92" y="48"/>
                    </a:cubicBezTo>
                    <a:lnTo>
                      <a:pt x="8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132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4634053" y="17211"/>
            <a:ext cx="4552950" cy="5139929"/>
            <a:chOff x="2290762" y="0"/>
            <a:chExt cx="4552950" cy="5139929"/>
          </a:xfrm>
        </p:grpSpPr>
        <p:grpSp>
          <p:nvGrpSpPr>
            <p:cNvPr id="4" name="Group 2"/>
            <p:cNvGrpSpPr/>
            <p:nvPr/>
          </p:nvGrpSpPr>
          <p:grpSpPr>
            <a:xfrm>
              <a:off x="2290762" y="0"/>
              <a:ext cx="4552950" cy="5139929"/>
              <a:chOff x="3054350" y="3195638"/>
              <a:chExt cx="6070600" cy="3657600"/>
            </a:xfrm>
            <a:solidFill>
              <a:schemeClr val="tx2"/>
            </a:solidFill>
          </p:grpSpPr>
          <p:sp>
            <p:nvSpPr>
              <p:cNvPr id="43" name="Freeform: Shape 41"/>
              <p:cNvSpPr>
                <a:spLocks/>
              </p:cNvSpPr>
              <p:nvPr/>
            </p:nvSpPr>
            <p:spPr bwMode="auto">
              <a:xfrm>
                <a:off x="3054350" y="3195638"/>
                <a:ext cx="2782888" cy="3657600"/>
              </a:xfrm>
              <a:custGeom>
                <a:avLst/>
                <a:gdLst>
                  <a:gd name="T0" fmla="*/ 665 w 665"/>
                  <a:gd name="T1" fmla="*/ 0 h 873"/>
                  <a:gd name="T2" fmla="*/ 661 w 665"/>
                  <a:gd name="T3" fmla="*/ 0 h 873"/>
                  <a:gd name="T4" fmla="*/ 0 w 665"/>
                  <a:gd name="T5" fmla="*/ 873 h 873"/>
                  <a:gd name="T6" fmla="*/ 46 w 665"/>
                  <a:gd name="T7" fmla="*/ 873 h 873"/>
                  <a:gd name="T8" fmla="*/ 665 w 665"/>
                  <a:gd name="T9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5" h="873">
                    <a:moveTo>
                      <a:pt x="665" y="0"/>
                    </a:moveTo>
                    <a:cubicBezTo>
                      <a:pt x="664" y="0"/>
                      <a:pt x="662" y="0"/>
                      <a:pt x="661" y="0"/>
                    </a:cubicBezTo>
                    <a:cubicBezTo>
                      <a:pt x="558" y="291"/>
                      <a:pt x="338" y="582"/>
                      <a:pt x="0" y="873"/>
                    </a:cubicBezTo>
                    <a:cubicBezTo>
                      <a:pt x="15" y="873"/>
                      <a:pt x="31" y="873"/>
                      <a:pt x="46" y="873"/>
                    </a:cubicBezTo>
                    <a:cubicBezTo>
                      <a:pt x="363" y="582"/>
                      <a:pt x="569" y="291"/>
                      <a:pt x="665" y="0"/>
                    </a:cubicBezTo>
                    <a:close/>
                  </a:path>
                </a:pathLst>
              </a:custGeom>
              <a:solidFill>
                <a:srgbClr val="5B9DB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42"/>
              <p:cNvSpPr>
                <a:spLocks/>
              </p:cNvSpPr>
              <p:nvPr/>
            </p:nvSpPr>
            <p:spPr bwMode="auto">
              <a:xfrm>
                <a:off x="3359150" y="3195638"/>
                <a:ext cx="5464175" cy="3657600"/>
              </a:xfrm>
              <a:custGeom>
                <a:avLst/>
                <a:gdLst>
                  <a:gd name="T0" fmla="*/ 711 w 1306"/>
                  <a:gd name="T1" fmla="*/ 0 h 873"/>
                  <a:gd name="T2" fmla="*/ 655 w 1306"/>
                  <a:gd name="T3" fmla="*/ 0 h 873"/>
                  <a:gd name="T4" fmla="*/ 656 w 1306"/>
                  <a:gd name="T5" fmla="*/ 21 h 873"/>
                  <a:gd name="T6" fmla="*/ 650 w 1306"/>
                  <a:gd name="T7" fmla="*/ 21 h 873"/>
                  <a:gd name="T8" fmla="*/ 650 w 1306"/>
                  <a:gd name="T9" fmla="*/ 0 h 873"/>
                  <a:gd name="T10" fmla="*/ 594 w 1306"/>
                  <a:gd name="T11" fmla="*/ 0 h 873"/>
                  <a:gd name="T12" fmla="*/ 0 w 1306"/>
                  <a:gd name="T13" fmla="*/ 873 h 873"/>
                  <a:gd name="T14" fmla="*/ 623 w 1306"/>
                  <a:gd name="T15" fmla="*/ 873 h 873"/>
                  <a:gd name="T16" fmla="*/ 624 w 1306"/>
                  <a:gd name="T17" fmla="*/ 849 h 873"/>
                  <a:gd name="T18" fmla="*/ 681 w 1306"/>
                  <a:gd name="T19" fmla="*/ 849 h 873"/>
                  <a:gd name="T20" fmla="*/ 682 w 1306"/>
                  <a:gd name="T21" fmla="*/ 873 h 873"/>
                  <a:gd name="T22" fmla="*/ 1306 w 1306"/>
                  <a:gd name="T23" fmla="*/ 873 h 873"/>
                  <a:gd name="T24" fmla="*/ 711 w 1306"/>
                  <a:gd name="T25" fmla="*/ 0 h 873"/>
                  <a:gd name="T26" fmla="*/ 649 w 1306"/>
                  <a:gd name="T27" fmla="*/ 70 h 873"/>
                  <a:gd name="T28" fmla="*/ 656 w 1306"/>
                  <a:gd name="T29" fmla="*/ 70 h 873"/>
                  <a:gd name="T30" fmla="*/ 657 w 1306"/>
                  <a:gd name="T31" fmla="*/ 119 h 873"/>
                  <a:gd name="T32" fmla="*/ 648 w 1306"/>
                  <a:gd name="T33" fmla="*/ 119 h 873"/>
                  <a:gd name="T34" fmla="*/ 649 w 1306"/>
                  <a:gd name="T35" fmla="*/ 70 h 873"/>
                  <a:gd name="T36" fmla="*/ 647 w 1306"/>
                  <a:gd name="T37" fmla="*/ 167 h 873"/>
                  <a:gd name="T38" fmla="*/ 658 w 1306"/>
                  <a:gd name="T39" fmla="*/ 167 h 873"/>
                  <a:gd name="T40" fmla="*/ 659 w 1306"/>
                  <a:gd name="T41" fmla="*/ 216 h 873"/>
                  <a:gd name="T42" fmla="*/ 646 w 1306"/>
                  <a:gd name="T43" fmla="*/ 216 h 873"/>
                  <a:gd name="T44" fmla="*/ 647 w 1306"/>
                  <a:gd name="T45" fmla="*/ 167 h 873"/>
                  <a:gd name="T46" fmla="*/ 645 w 1306"/>
                  <a:gd name="T47" fmla="*/ 265 h 873"/>
                  <a:gd name="T48" fmla="*/ 660 w 1306"/>
                  <a:gd name="T49" fmla="*/ 265 h 873"/>
                  <a:gd name="T50" fmla="*/ 662 w 1306"/>
                  <a:gd name="T51" fmla="*/ 313 h 873"/>
                  <a:gd name="T52" fmla="*/ 644 w 1306"/>
                  <a:gd name="T53" fmla="*/ 313 h 873"/>
                  <a:gd name="T54" fmla="*/ 645 w 1306"/>
                  <a:gd name="T55" fmla="*/ 265 h 873"/>
                  <a:gd name="T56" fmla="*/ 642 w 1306"/>
                  <a:gd name="T57" fmla="*/ 362 h 873"/>
                  <a:gd name="T58" fmla="*/ 663 w 1306"/>
                  <a:gd name="T59" fmla="*/ 362 h 873"/>
                  <a:gd name="T60" fmla="*/ 664 w 1306"/>
                  <a:gd name="T61" fmla="*/ 411 h 873"/>
                  <a:gd name="T62" fmla="*/ 641 w 1306"/>
                  <a:gd name="T63" fmla="*/ 411 h 873"/>
                  <a:gd name="T64" fmla="*/ 642 w 1306"/>
                  <a:gd name="T65" fmla="*/ 362 h 873"/>
                  <a:gd name="T66" fmla="*/ 639 w 1306"/>
                  <a:gd name="T67" fmla="*/ 460 h 873"/>
                  <a:gd name="T68" fmla="*/ 666 w 1306"/>
                  <a:gd name="T69" fmla="*/ 460 h 873"/>
                  <a:gd name="T70" fmla="*/ 668 w 1306"/>
                  <a:gd name="T71" fmla="*/ 508 h 873"/>
                  <a:gd name="T72" fmla="*/ 638 w 1306"/>
                  <a:gd name="T73" fmla="*/ 508 h 873"/>
                  <a:gd name="T74" fmla="*/ 639 w 1306"/>
                  <a:gd name="T75" fmla="*/ 460 h 873"/>
                  <a:gd name="T76" fmla="*/ 636 w 1306"/>
                  <a:gd name="T77" fmla="*/ 557 h 873"/>
                  <a:gd name="T78" fmla="*/ 669 w 1306"/>
                  <a:gd name="T79" fmla="*/ 557 h 873"/>
                  <a:gd name="T80" fmla="*/ 671 w 1306"/>
                  <a:gd name="T81" fmla="*/ 606 h 873"/>
                  <a:gd name="T82" fmla="*/ 634 w 1306"/>
                  <a:gd name="T83" fmla="*/ 606 h 873"/>
                  <a:gd name="T84" fmla="*/ 636 w 1306"/>
                  <a:gd name="T85" fmla="*/ 557 h 873"/>
                  <a:gd name="T86" fmla="*/ 632 w 1306"/>
                  <a:gd name="T87" fmla="*/ 654 h 873"/>
                  <a:gd name="T88" fmla="*/ 673 w 1306"/>
                  <a:gd name="T89" fmla="*/ 654 h 873"/>
                  <a:gd name="T90" fmla="*/ 675 w 1306"/>
                  <a:gd name="T91" fmla="*/ 703 h 873"/>
                  <a:gd name="T92" fmla="*/ 630 w 1306"/>
                  <a:gd name="T93" fmla="*/ 703 h 873"/>
                  <a:gd name="T94" fmla="*/ 632 w 1306"/>
                  <a:gd name="T95" fmla="*/ 654 h 873"/>
                  <a:gd name="T96" fmla="*/ 626 w 1306"/>
                  <a:gd name="T97" fmla="*/ 800 h 873"/>
                  <a:gd name="T98" fmla="*/ 628 w 1306"/>
                  <a:gd name="T99" fmla="*/ 752 h 873"/>
                  <a:gd name="T100" fmla="*/ 677 w 1306"/>
                  <a:gd name="T101" fmla="*/ 752 h 873"/>
                  <a:gd name="T102" fmla="*/ 679 w 1306"/>
                  <a:gd name="T103" fmla="*/ 800 h 873"/>
                  <a:gd name="T104" fmla="*/ 626 w 1306"/>
                  <a:gd name="T105" fmla="*/ 80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873">
                    <a:moveTo>
                      <a:pt x="711" y="0"/>
                    </a:moveTo>
                    <a:cubicBezTo>
                      <a:pt x="692" y="0"/>
                      <a:pt x="674" y="0"/>
                      <a:pt x="655" y="0"/>
                    </a:cubicBezTo>
                    <a:cubicBezTo>
                      <a:pt x="655" y="7"/>
                      <a:pt x="656" y="14"/>
                      <a:pt x="656" y="21"/>
                    </a:cubicBezTo>
                    <a:cubicBezTo>
                      <a:pt x="654" y="21"/>
                      <a:pt x="652" y="21"/>
                      <a:pt x="650" y="21"/>
                    </a:cubicBezTo>
                    <a:cubicBezTo>
                      <a:pt x="650" y="14"/>
                      <a:pt x="650" y="7"/>
                      <a:pt x="650" y="0"/>
                    </a:cubicBezTo>
                    <a:cubicBezTo>
                      <a:pt x="631" y="0"/>
                      <a:pt x="613" y="0"/>
                      <a:pt x="594" y="0"/>
                    </a:cubicBezTo>
                    <a:cubicBezTo>
                      <a:pt x="502" y="291"/>
                      <a:pt x="304" y="582"/>
                      <a:pt x="0" y="873"/>
                    </a:cubicBezTo>
                    <a:cubicBezTo>
                      <a:pt x="207" y="873"/>
                      <a:pt x="415" y="873"/>
                      <a:pt x="623" y="873"/>
                    </a:cubicBezTo>
                    <a:cubicBezTo>
                      <a:pt x="623" y="865"/>
                      <a:pt x="624" y="857"/>
                      <a:pt x="624" y="849"/>
                    </a:cubicBezTo>
                    <a:cubicBezTo>
                      <a:pt x="643" y="849"/>
                      <a:pt x="662" y="849"/>
                      <a:pt x="681" y="849"/>
                    </a:cubicBezTo>
                    <a:cubicBezTo>
                      <a:pt x="682" y="857"/>
                      <a:pt x="682" y="865"/>
                      <a:pt x="682" y="873"/>
                    </a:cubicBezTo>
                    <a:cubicBezTo>
                      <a:pt x="890" y="873"/>
                      <a:pt x="1098" y="873"/>
                      <a:pt x="1306" y="873"/>
                    </a:cubicBezTo>
                    <a:cubicBezTo>
                      <a:pt x="1002" y="582"/>
                      <a:pt x="803" y="291"/>
                      <a:pt x="711" y="0"/>
                    </a:cubicBezTo>
                    <a:close/>
                    <a:moveTo>
                      <a:pt x="649" y="70"/>
                    </a:moveTo>
                    <a:cubicBezTo>
                      <a:pt x="651" y="70"/>
                      <a:pt x="654" y="70"/>
                      <a:pt x="656" y="70"/>
                    </a:cubicBezTo>
                    <a:cubicBezTo>
                      <a:pt x="657" y="86"/>
                      <a:pt x="657" y="103"/>
                      <a:pt x="657" y="119"/>
                    </a:cubicBezTo>
                    <a:cubicBezTo>
                      <a:pt x="654" y="119"/>
                      <a:pt x="651" y="119"/>
                      <a:pt x="648" y="119"/>
                    </a:cubicBezTo>
                    <a:cubicBezTo>
                      <a:pt x="648" y="103"/>
                      <a:pt x="649" y="86"/>
                      <a:pt x="649" y="70"/>
                    </a:cubicBezTo>
                    <a:close/>
                    <a:moveTo>
                      <a:pt x="647" y="167"/>
                    </a:moveTo>
                    <a:cubicBezTo>
                      <a:pt x="651" y="167"/>
                      <a:pt x="655" y="167"/>
                      <a:pt x="658" y="167"/>
                    </a:cubicBezTo>
                    <a:cubicBezTo>
                      <a:pt x="659" y="184"/>
                      <a:pt x="659" y="200"/>
                      <a:pt x="659" y="216"/>
                    </a:cubicBezTo>
                    <a:cubicBezTo>
                      <a:pt x="655" y="216"/>
                      <a:pt x="650" y="216"/>
                      <a:pt x="646" y="216"/>
                    </a:cubicBezTo>
                    <a:cubicBezTo>
                      <a:pt x="646" y="200"/>
                      <a:pt x="647" y="184"/>
                      <a:pt x="647" y="167"/>
                    </a:cubicBezTo>
                    <a:close/>
                    <a:moveTo>
                      <a:pt x="645" y="265"/>
                    </a:moveTo>
                    <a:cubicBezTo>
                      <a:pt x="650" y="265"/>
                      <a:pt x="655" y="265"/>
                      <a:pt x="660" y="265"/>
                    </a:cubicBezTo>
                    <a:cubicBezTo>
                      <a:pt x="661" y="281"/>
                      <a:pt x="661" y="297"/>
                      <a:pt x="662" y="313"/>
                    </a:cubicBezTo>
                    <a:cubicBezTo>
                      <a:pt x="656" y="313"/>
                      <a:pt x="650" y="313"/>
                      <a:pt x="644" y="313"/>
                    </a:cubicBezTo>
                    <a:cubicBezTo>
                      <a:pt x="644" y="297"/>
                      <a:pt x="644" y="281"/>
                      <a:pt x="645" y="265"/>
                    </a:cubicBezTo>
                    <a:close/>
                    <a:moveTo>
                      <a:pt x="642" y="362"/>
                    </a:moveTo>
                    <a:cubicBezTo>
                      <a:pt x="649" y="362"/>
                      <a:pt x="656" y="362"/>
                      <a:pt x="663" y="362"/>
                    </a:cubicBezTo>
                    <a:cubicBezTo>
                      <a:pt x="664" y="378"/>
                      <a:pt x="664" y="395"/>
                      <a:pt x="664" y="411"/>
                    </a:cubicBezTo>
                    <a:cubicBezTo>
                      <a:pt x="657" y="411"/>
                      <a:pt x="649" y="411"/>
                      <a:pt x="641" y="411"/>
                    </a:cubicBezTo>
                    <a:cubicBezTo>
                      <a:pt x="641" y="395"/>
                      <a:pt x="642" y="378"/>
                      <a:pt x="642" y="362"/>
                    </a:cubicBezTo>
                    <a:close/>
                    <a:moveTo>
                      <a:pt x="639" y="460"/>
                    </a:moveTo>
                    <a:cubicBezTo>
                      <a:pt x="648" y="460"/>
                      <a:pt x="657" y="460"/>
                      <a:pt x="666" y="460"/>
                    </a:cubicBezTo>
                    <a:cubicBezTo>
                      <a:pt x="667" y="476"/>
                      <a:pt x="667" y="492"/>
                      <a:pt x="668" y="508"/>
                    </a:cubicBezTo>
                    <a:cubicBezTo>
                      <a:pt x="658" y="508"/>
                      <a:pt x="648" y="508"/>
                      <a:pt x="638" y="508"/>
                    </a:cubicBezTo>
                    <a:cubicBezTo>
                      <a:pt x="638" y="492"/>
                      <a:pt x="639" y="476"/>
                      <a:pt x="639" y="460"/>
                    </a:cubicBezTo>
                    <a:close/>
                    <a:moveTo>
                      <a:pt x="636" y="557"/>
                    </a:moveTo>
                    <a:cubicBezTo>
                      <a:pt x="647" y="557"/>
                      <a:pt x="658" y="557"/>
                      <a:pt x="669" y="557"/>
                    </a:cubicBezTo>
                    <a:cubicBezTo>
                      <a:pt x="670" y="573"/>
                      <a:pt x="670" y="589"/>
                      <a:pt x="671" y="606"/>
                    </a:cubicBezTo>
                    <a:cubicBezTo>
                      <a:pt x="659" y="606"/>
                      <a:pt x="646" y="606"/>
                      <a:pt x="634" y="606"/>
                    </a:cubicBezTo>
                    <a:cubicBezTo>
                      <a:pt x="635" y="589"/>
                      <a:pt x="635" y="573"/>
                      <a:pt x="636" y="557"/>
                    </a:cubicBezTo>
                    <a:close/>
                    <a:moveTo>
                      <a:pt x="632" y="654"/>
                    </a:moveTo>
                    <a:cubicBezTo>
                      <a:pt x="646" y="654"/>
                      <a:pt x="659" y="654"/>
                      <a:pt x="673" y="654"/>
                    </a:cubicBezTo>
                    <a:cubicBezTo>
                      <a:pt x="674" y="670"/>
                      <a:pt x="674" y="687"/>
                      <a:pt x="675" y="703"/>
                    </a:cubicBezTo>
                    <a:cubicBezTo>
                      <a:pt x="660" y="703"/>
                      <a:pt x="645" y="703"/>
                      <a:pt x="630" y="703"/>
                    </a:cubicBezTo>
                    <a:cubicBezTo>
                      <a:pt x="631" y="687"/>
                      <a:pt x="632" y="670"/>
                      <a:pt x="632" y="654"/>
                    </a:cubicBezTo>
                    <a:close/>
                    <a:moveTo>
                      <a:pt x="626" y="800"/>
                    </a:moveTo>
                    <a:cubicBezTo>
                      <a:pt x="627" y="784"/>
                      <a:pt x="628" y="768"/>
                      <a:pt x="628" y="752"/>
                    </a:cubicBezTo>
                    <a:cubicBezTo>
                      <a:pt x="645" y="752"/>
                      <a:pt x="661" y="752"/>
                      <a:pt x="677" y="752"/>
                    </a:cubicBezTo>
                    <a:cubicBezTo>
                      <a:pt x="678" y="768"/>
                      <a:pt x="678" y="784"/>
                      <a:pt x="679" y="800"/>
                    </a:cubicBezTo>
                    <a:cubicBezTo>
                      <a:pt x="661" y="800"/>
                      <a:pt x="644" y="800"/>
                      <a:pt x="626" y="800"/>
                    </a:cubicBezTo>
                    <a:close/>
                  </a:path>
                </a:pathLst>
              </a:custGeom>
              <a:solidFill>
                <a:srgbClr val="326E8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43"/>
              <p:cNvSpPr>
                <a:spLocks/>
              </p:cNvSpPr>
              <p:nvPr/>
            </p:nvSpPr>
            <p:spPr bwMode="auto">
              <a:xfrm>
                <a:off x="6343650" y="3195638"/>
                <a:ext cx="2781300" cy="3657600"/>
              </a:xfrm>
              <a:custGeom>
                <a:avLst/>
                <a:gdLst>
                  <a:gd name="T0" fmla="*/ 4 w 665"/>
                  <a:gd name="T1" fmla="*/ 0 h 873"/>
                  <a:gd name="T2" fmla="*/ 0 w 665"/>
                  <a:gd name="T3" fmla="*/ 0 h 873"/>
                  <a:gd name="T4" fmla="*/ 619 w 665"/>
                  <a:gd name="T5" fmla="*/ 873 h 873"/>
                  <a:gd name="T6" fmla="*/ 665 w 665"/>
                  <a:gd name="T7" fmla="*/ 873 h 873"/>
                  <a:gd name="T8" fmla="*/ 4 w 665"/>
                  <a:gd name="T9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5" h="873">
                    <a:moveTo>
                      <a:pt x="4" y="0"/>
                    </a:moveTo>
                    <a:cubicBezTo>
                      <a:pt x="3" y="0"/>
                      <a:pt x="2" y="0"/>
                      <a:pt x="0" y="0"/>
                    </a:cubicBezTo>
                    <a:cubicBezTo>
                      <a:pt x="97" y="291"/>
                      <a:pt x="303" y="582"/>
                      <a:pt x="619" y="873"/>
                    </a:cubicBezTo>
                    <a:cubicBezTo>
                      <a:pt x="635" y="873"/>
                      <a:pt x="650" y="873"/>
                      <a:pt x="665" y="873"/>
                    </a:cubicBezTo>
                    <a:cubicBezTo>
                      <a:pt x="328" y="582"/>
                      <a:pt x="107" y="291"/>
                      <a:pt x="4" y="0"/>
                    </a:cubicBezTo>
                    <a:close/>
                  </a:path>
                </a:pathLst>
              </a:custGeom>
              <a:solidFill>
                <a:srgbClr val="5B9DB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Freeform: Shape 3"/>
            <p:cNvSpPr>
              <a:spLocks/>
            </p:cNvSpPr>
            <p:nvPr/>
          </p:nvSpPr>
          <p:spPr bwMode="auto">
            <a:xfrm>
              <a:off x="3475893" y="2282091"/>
              <a:ext cx="815144" cy="1968575"/>
            </a:xfrm>
            <a:custGeom>
              <a:avLst/>
              <a:gdLst>
                <a:gd name="T0" fmla="*/ 76 w 76"/>
                <a:gd name="T1" fmla="*/ 80 h 183"/>
                <a:gd name="T2" fmla="*/ 64 w 76"/>
                <a:gd name="T3" fmla="*/ 0 h 183"/>
                <a:gd name="T4" fmla="*/ 17 w 76"/>
                <a:gd name="T5" fmla="*/ 80 h 183"/>
                <a:gd name="T6" fmla="*/ 33 w 76"/>
                <a:gd name="T7" fmla="*/ 80 h 183"/>
                <a:gd name="T8" fmla="*/ 0 w 76"/>
                <a:gd name="T9" fmla="*/ 183 h 183"/>
                <a:gd name="T10" fmla="*/ 38 w 76"/>
                <a:gd name="T11" fmla="*/ 183 h 183"/>
                <a:gd name="T12" fmla="*/ 60 w 76"/>
                <a:gd name="T13" fmla="*/ 80 h 183"/>
                <a:gd name="T14" fmla="*/ 76 w 76"/>
                <a:gd name="T15" fmla="*/ 8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183">
                  <a:moveTo>
                    <a:pt x="76" y="80"/>
                  </a:moveTo>
                  <a:cubicBezTo>
                    <a:pt x="70" y="53"/>
                    <a:pt x="66" y="26"/>
                    <a:pt x="64" y="0"/>
                  </a:cubicBezTo>
                  <a:cubicBezTo>
                    <a:pt x="52" y="26"/>
                    <a:pt x="36" y="53"/>
                    <a:pt x="17" y="80"/>
                  </a:cubicBezTo>
                  <a:cubicBezTo>
                    <a:pt x="22" y="80"/>
                    <a:pt x="27" y="80"/>
                    <a:pt x="33" y="80"/>
                  </a:cubicBezTo>
                  <a:cubicBezTo>
                    <a:pt x="22" y="114"/>
                    <a:pt x="12" y="149"/>
                    <a:pt x="0" y="183"/>
                  </a:cubicBezTo>
                  <a:cubicBezTo>
                    <a:pt x="13" y="183"/>
                    <a:pt x="25" y="183"/>
                    <a:pt x="38" y="183"/>
                  </a:cubicBezTo>
                  <a:cubicBezTo>
                    <a:pt x="46" y="149"/>
                    <a:pt x="53" y="114"/>
                    <a:pt x="60" y="80"/>
                  </a:cubicBezTo>
                  <a:cubicBezTo>
                    <a:pt x="65" y="80"/>
                    <a:pt x="71" y="80"/>
                    <a:pt x="76" y="80"/>
                  </a:cubicBezTo>
                  <a:close/>
                </a:path>
              </a:pathLst>
            </a:custGeom>
            <a:solidFill>
              <a:srgbClr val="5B9DB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4"/>
            <p:cNvSpPr>
              <a:spLocks/>
            </p:cNvSpPr>
            <p:nvPr/>
          </p:nvSpPr>
          <p:spPr bwMode="auto">
            <a:xfrm>
              <a:off x="4894322" y="2385608"/>
              <a:ext cx="721474" cy="1914682"/>
            </a:xfrm>
            <a:custGeom>
              <a:avLst/>
              <a:gdLst>
                <a:gd name="T0" fmla="*/ 5 w 69"/>
                <a:gd name="T1" fmla="*/ 103 h 183"/>
                <a:gd name="T2" fmla="*/ 61 w 69"/>
                <a:gd name="T3" fmla="*/ 183 h 183"/>
                <a:gd name="T4" fmla="*/ 69 w 69"/>
                <a:gd name="T5" fmla="*/ 103 h 183"/>
                <a:gd name="T6" fmla="*/ 52 w 69"/>
                <a:gd name="T7" fmla="*/ 103 h 183"/>
                <a:gd name="T8" fmla="*/ 20 w 69"/>
                <a:gd name="T9" fmla="*/ 0 h 183"/>
                <a:gd name="T10" fmla="*/ 0 w 69"/>
                <a:gd name="T11" fmla="*/ 0 h 183"/>
                <a:gd name="T12" fmla="*/ 22 w 69"/>
                <a:gd name="T13" fmla="*/ 103 h 183"/>
                <a:gd name="T14" fmla="*/ 5 w 69"/>
                <a:gd name="T15" fmla="*/ 10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83">
                  <a:moveTo>
                    <a:pt x="5" y="103"/>
                  </a:moveTo>
                  <a:cubicBezTo>
                    <a:pt x="20" y="130"/>
                    <a:pt x="39" y="156"/>
                    <a:pt x="61" y="183"/>
                  </a:cubicBezTo>
                  <a:cubicBezTo>
                    <a:pt x="66" y="156"/>
                    <a:pt x="69" y="130"/>
                    <a:pt x="69" y="103"/>
                  </a:cubicBezTo>
                  <a:cubicBezTo>
                    <a:pt x="63" y="103"/>
                    <a:pt x="58" y="103"/>
                    <a:pt x="52" y="103"/>
                  </a:cubicBezTo>
                  <a:cubicBezTo>
                    <a:pt x="40" y="69"/>
                    <a:pt x="30" y="34"/>
                    <a:pt x="20" y="0"/>
                  </a:cubicBezTo>
                  <a:cubicBezTo>
                    <a:pt x="13" y="0"/>
                    <a:pt x="7" y="0"/>
                    <a:pt x="0" y="0"/>
                  </a:cubicBezTo>
                  <a:cubicBezTo>
                    <a:pt x="7" y="34"/>
                    <a:pt x="14" y="69"/>
                    <a:pt x="22" y="103"/>
                  </a:cubicBezTo>
                  <a:cubicBezTo>
                    <a:pt x="16" y="103"/>
                    <a:pt x="10" y="103"/>
                    <a:pt x="5" y="103"/>
                  </a:cubicBezTo>
                  <a:close/>
                </a:path>
              </a:pathLst>
            </a:custGeom>
            <a:solidFill>
              <a:srgbClr val="5B9DB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16051" y="745938"/>
            <a:ext cx="5438900" cy="1885638"/>
            <a:chOff x="61230" y="1337773"/>
            <a:chExt cx="4293571" cy="943201"/>
          </a:xfrm>
        </p:grpSpPr>
        <p:sp>
          <p:nvSpPr>
            <p:cNvPr id="17" name="Rectangle 15"/>
            <p:cNvSpPr/>
            <p:nvPr/>
          </p:nvSpPr>
          <p:spPr>
            <a:xfrm>
              <a:off x="61230" y="1572129"/>
              <a:ext cx="4123390" cy="708845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/>
                <a:t>l </a:t>
              </a:r>
              <a:r>
                <a:rPr lang="zh-CN" altLang="en-US" dirty="0"/>
                <a:t>基于</a:t>
              </a:r>
              <a:r>
                <a:rPr lang="en-US" altLang="zh-CN" dirty="0"/>
                <a:t>DCT</a:t>
              </a:r>
              <a:r>
                <a:rPr lang="zh-CN" altLang="en-US" dirty="0"/>
                <a:t>顺序模式：编</a:t>
              </a:r>
              <a:r>
                <a:rPr lang="en-US" altLang="zh-CN" dirty="0"/>
                <a:t>/</a:t>
              </a:r>
              <a:r>
                <a:rPr lang="zh-CN" altLang="en-US" dirty="0"/>
                <a:t>解码通过一次扫描完成</a:t>
              </a:r>
              <a:r>
                <a:rPr lang="zh-CN" altLang="en-US" dirty="0" smtClean="0"/>
                <a:t>；</a:t>
              </a:r>
              <a:endParaRPr lang="en-US" altLang="zh-CN" dirty="0" smtClean="0"/>
            </a:p>
            <a:p>
              <a:pPr>
                <a:lnSpc>
                  <a:spcPct val="120000"/>
                </a:lnSpc>
              </a:pPr>
              <a:endParaRPr lang="zh-CN" altLang="en-US" dirty="0"/>
            </a:p>
            <a:p>
              <a:pPr>
                <a:lnSpc>
                  <a:spcPct val="120000"/>
                </a:lnSpc>
              </a:pPr>
              <a:r>
                <a:rPr lang="en-US" altLang="zh-CN" dirty="0"/>
                <a:t>l </a:t>
              </a:r>
              <a:r>
                <a:rPr lang="zh-CN" altLang="en-US" dirty="0"/>
                <a:t>基于</a:t>
              </a:r>
              <a:r>
                <a:rPr lang="en-US" altLang="zh-CN" dirty="0"/>
                <a:t>DCT</a:t>
              </a:r>
              <a:r>
                <a:rPr lang="zh-CN" altLang="en-US" dirty="0"/>
                <a:t>递进模式：编</a:t>
              </a:r>
              <a:r>
                <a:rPr lang="en-US" altLang="zh-CN" dirty="0"/>
                <a:t>/</a:t>
              </a:r>
              <a:r>
                <a:rPr lang="zh-CN" altLang="en-US" dirty="0"/>
                <a:t>解码需要多次扫描完成，扫描效果从粗糙到精细，逐级递进</a:t>
              </a:r>
              <a:r>
                <a:rPr lang="zh-CN" altLang="en-US" dirty="0" smtClean="0"/>
                <a:t>；</a:t>
              </a:r>
              <a:endParaRPr lang="en-US" altLang="zh-CN" dirty="0" smtClean="0"/>
            </a:p>
            <a:p>
              <a:pPr>
                <a:lnSpc>
                  <a:spcPct val="120000"/>
                </a:lnSpc>
              </a:pPr>
              <a:endParaRPr lang="zh-CN" altLang="en-US" dirty="0"/>
            </a:p>
            <a:p>
              <a:pPr>
                <a:lnSpc>
                  <a:spcPct val="120000"/>
                </a:lnSpc>
              </a:pPr>
              <a:r>
                <a:rPr lang="en-US" altLang="zh-CN" dirty="0"/>
                <a:t>l </a:t>
              </a:r>
              <a:r>
                <a:rPr lang="zh-CN" altLang="en-US" dirty="0"/>
                <a:t>无损模式：基于</a:t>
              </a:r>
              <a:r>
                <a:rPr lang="en-US" altLang="zh-CN" dirty="0"/>
                <a:t>DPCM</a:t>
              </a:r>
              <a:r>
                <a:rPr lang="zh-CN" altLang="en-US" dirty="0"/>
                <a:t>，保证解码后完全精确恢复到原图像采样值</a:t>
              </a:r>
              <a:r>
                <a:rPr lang="zh-CN" altLang="en-US" dirty="0" smtClean="0"/>
                <a:t>；</a:t>
              </a:r>
              <a:endParaRPr lang="en-US" altLang="zh-CN" dirty="0" smtClean="0"/>
            </a:p>
            <a:p>
              <a:pPr>
                <a:lnSpc>
                  <a:spcPct val="120000"/>
                </a:lnSpc>
              </a:pPr>
              <a:endParaRPr lang="zh-CN" altLang="en-US" dirty="0"/>
            </a:p>
            <a:p>
              <a:pPr>
                <a:lnSpc>
                  <a:spcPct val="120000"/>
                </a:lnSpc>
              </a:pPr>
              <a:r>
                <a:rPr lang="en-US" altLang="zh-CN" dirty="0"/>
                <a:t>l </a:t>
              </a:r>
              <a:r>
                <a:rPr lang="zh-CN" altLang="en-US" dirty="0"/>
                <a:t>层次模式：图像在多个空间多种分辨率进行编码，可以根据需要只对低分辨率数据作解码，放弃高分辨率信息。</a:t>
              </a:r>
            </a:p>
          </p:txBody>
        </p:sp>
        <p:sp>
          <p:nvSpPr>
            <p:cNvPr id="18" name="TextBox 16"/>
            <p:cNvSpPr txBox="1"/>
            <p:nvPr/>
          </p:nvSpPr>
          <p:spPr>
            <a:xfrm>
              <a:off x="3408388" y="1337773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r"/>
              <a:r>
                <a:rPr lang="zh-CN" altLang="en-US" sz="2000" b="1" dirty="0"/>
                <a:t>编码模式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748414" y="225392"/>
            <a:ext cx="572691" cy="1502569"/>
            <a:chOff x="2415778" y="2802732"/>
            <a:chExt cx="572691" cy="1502569"/>
          </a:xfrm>
        </p:grpSpPr>
        <p:grpSp>
          <p:nvGrpSpPr>
            <p:cNvPr id="7" name="Group 5"/>
            <p:cNvGrpSpPr/>
            <p:nvPr/>
          </p:nvGrpSpPr>
          <p:grpSpPr>
            <a:xfrm>
              <a:off x="2415778" y="2802732"/>
              <a:ext cx="572691" cy="1502569"/>
              <a:chOff x="3246438" y="3736976"/>
              <a:chExt cx="763588" cy="2003425"/>
            </a:xfr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41" name="Rectangle 39"/>
              <p:cNvSpPr>
                <a:spLocks/>
              </p:cNvSpPr>
              <p:nvPr/>
            </p:nvSpPr>
            <p:spPr bwMode="auto">
              <a:xfrm>
                <a:off x="3586957" y="4432301"/>
                <a:ext cx="82550" cy="1308100"/>
              </a:xfrm>
              <a:prstGeom prst="rect">
                <a:avLst/>
              </a:prstGeom>
              <a:solidFill>
                <a:srgbClr val="5B9DB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Oval 40"/>
              <p:cNvSpPr>
                <a:spLocks/>
              </p:cNvSpPr>
              <p:nvPr/>
            </p:nvSpPr>
            <p:spPr bwMode="auto">
              <a:xfrm>
                <a:off x="3246438" y="3736976"/>
                <a:ext cx="763588" cy="760413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2581454" y="2922999"/>
              <a:ext cx="332015" cy="299669"/>
              <a:chOff x="3355975" y="954088"/>
              <a:chExt cx="733426" cy="661987"/>
            </a:xfrm>
            <a:solidFill>
              <a:schemeClr val="bg1"/>
            </a:solidFill>
          </p:grpSpPr>
          <p:sp>
            <p:nvSpPr>
              <p:cNvPr id="29" name="Rectangle 27"/>
              <p:cNvSpPr>
                <a:spLocks/>
              </p:cNvSpPr>
              <p:nvPr/>
            </p:nvSpPr>
            <p:spPr bwMode="auto">
              <a:xfrm>
                <a:off x="3476625" y="1155700"/>
                <a:ext cx="293688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Rectangle 28"/>
              <p:cNvSpPr>
                <a:spLocks/>
              </p:cNvSpPr>
              <p:nvPr/>
            </p:nvSpPr>
            <p:spPr bwMode="auto">
              <a:xfrm>
                <a:off x="3476625" y="1238250"/>
                <a:ext cx="236538" cy="206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Rectangle 29"/>
              <p:cNvSpPr>
                <a:spLocks/>
              </p:cNvSpPr>
              <p:nvPr/>
            </p:nvSpPr>
            <p:spPr bwMode="auto">
              <a:xfrm>
                <a:off x="3476625" y="1325563"/>
                <a:ext cx="173038" cy="206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2" name="Group 30"/>
              <p:cNvGrpSpPr/>
              <p:nvPr/>
            </p:nvGrpSpPr>
            <p:grpSpPr>
              <a:xfrm>
                <a:off x="3355975" y="954088"/>
                <a:ext cx="733426" cy="661987"/>
                <a:chOff x="3355975" y="954088"/>
                <a:chExt cx="733426" cy="661987"/>
              </a:xfrm>
              <a:grpFill/>
            </p:grpSpPr>
            <p:sp>
              <p:nvSpPr>
                <p:cNvPr id="33" name="Freeform: Shape 31"/>
                <p:cNvSpPr>
                  <a:spLocks/>
                </p:cNvSpPr>
                <p:nvPr/>
              </p:nvSpPr>
              <p:spPr bwMode="auto">
                <a:xfrm>
                  <a:off x="3355975" y="954088"/>
                  <a:ext cx="534988" cy="661987"/>
                </a:xfrm>
                <a:custGeom>
                  <a:avLst/>
                  <a:gdLst>
                    <a:gd name="T0" fmla="*/ 312 w 337"/>
                    <a:gd name="T1" fmla="*/ 392 h 417"/>
                    <a:gd name="T2" fmla="*/ 25 w 337"/>
                    <a:gd name="T3" fmla="*/ 392 h 417"/>
                    <a:gd name="T4" fmla="*/ 25 w 337"/>
                    <a:gd name="T5" fmla="*/ 101 h 417"/>
                    <a:gd name="T6" fmla="*/ 100 w 337"/>
                    <a:gd name="T7" fmla="*/ 101 h 417"/>
                    <a:gd name="T8" fmla="*/ 100 w 337"/>
                    <a:gd name="T9" fmla="*/ 26 h 417"/>
                    <a:gd name="T10" fmla="*/ 312 w 337"/>
                    <a:gd name="T11" fmla="*/ 26 h 417"/>
                    <a:gd name="T12" fmla="*/ 312 w 337"/>
                    <a:gd name="T13" fmla="*/ 134 h 417"/>
                    <a:gd name="T14" fmla="*/ 337 w 337"/>
                    <a:gd name="T15" fmla="*/ 108 h 417"/>
                    <a:gd name="T16" fmla="*/ 337 w 337"/>
                    <a:gd name="T17" fmla="*/ 0 h 417"/>
                    <a:gd name="T18" fmla="*/ 89 w 337"/>
                    <a:gd name="T19" fmla="*/ 0 h 417"/>
                    <a:gd name="T20" fmla="*/ 0 w 337"/>
                    <a:gd name="T21" fmla="*/ 89 h 417"/>
                    <a:gd name="T22" fmla="*/ 0 w 337"/>
                    <a:gd name="T23" fmla="*/ 417 h 417"/>
                    <a:gd name="T24" fmla="*/ 337 w 337"/>
                    <a:gd name="T25" fmla="*/ 417 h 417"/>
                    <a:gd name="T26" fmla="*/ 337 w 337"/>
                    <a:gd name="T27" fmla="*/ 286 h 417"/>
                    <a:gd name="T28" fmla="*/ 312 w 337"/>
                    <a:gd name="T29" fmla="*/ 312 h 417"/>
                    <a:gd name="T30" fmla="*/ 312 w 337"/>
                    <a:gd name="T31" fmla="*/ 392 h 417"/>
                    <a:gd name="T32" fmla="*/ 37 w 337"/>
                    <a:gd name="T33" fmla="*/ 88 h 417"/>
                    <a:gd name="T34" fmla="*/ 88 w 337"/>
                    <a:gd name="T35" fmla="*/ 37 h 417"/>
                    <a:gd name="T36" fmla="*/ 88 w 337"/>
                    <a:gd name="T37" fmla="*/ 88 h 417"/>
                    <a:gd name="T38" fmla="*/ 37 w 337"/>
                    <a:gd name="T39" fmla="*/ 88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37" h="417">
                      <a:moveTo>
                        <a:pt x="312" y="392"/>
                      </a:moveTo>
                      <a:lnTo>
                        <a:pt x="25" y="392"/>
                      </a:lnTo>
                      <a:lnTo>
                        <a:pt x="25" y="101"/>
                      </a:lnTo>
                      <a:lnTo>
                        <a:pt x="100" y="101"/>
                      </a:lnTo>
                      <a:lnTo>
                        <a:pt x="100" y="26"/>
                      </a:lnTo>
                      <a:lnTo>
                        <a:pt x="312" y="26"/>
                      </a:lnTo>
                      <a:lnTo>
                        <a:pt x="312" y="134"/>
                      </a:lnTo>
                      <a:lnTo>
                        <a:pt x="337" y="108"/>
                      </a:lnTo>
                      <a:lnTo>
                        <a:pt x="337" y="0"/>
                      </a:lnTo>
                      <a:lnTo>
                        <a:pt x="89" y="0"/>
                      </a:lnTo>
                      <a:lnTo>
                        <a:pt x="0" y="89"/>
                      </a:lnTo>
                      <a:lnTo>
                        <a:pt x="0" y="417"/>
                      </a:lnTo>
                      <a:lnTo>
                        <a:pt x="337" y="417"/>
                      </a:lnTo>
                      <a:lnTo>
                        <a:pt x="337" y="286"/>
                      </a:lnTo>
                      <a:lnTo>
                        <a:pt x="312" y="312"/>
                      </a:lnTo>
                      <a:lnTo>
                        <a:pt x="312" y="392"/>
                      </a:lnTo>
                      <a:close/>
                      <a:moveTo>
                        <a:pt x="37" y="88"/>
                      </a:moveTo>
                      <a:lnTo>
                        <a:pt x="88" y="37"/>
                      </a:lnTo>
                      <a:lnTo>
                        <a:pt x="88" y="88"/>
                      </a:lnTo>
                      <a:lnTo>
                        <a:pt x="37" y="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Freeform: Shape 32"/>
                <p:cNvSpPr>
                  <a:spLocks/>
                </p:cNvSpPr>
                <p:nvPr/>
              </p:nvSpPr>
              <p:spPr bwMode="auto">
                <a:xfrm>
                  <a:off x="3659188" y="1069975"/>
                  <a:ext cx="430213" cy="430212"/>
                </a:xfrm>
                <a:custGeom>
                  <a:avLst/>
                  <a:gdLst>
                    <a:gd name="T0" fmla="*/ 146 w 271"/>
                    <a:gd name="T1" fmla="*/ 35 h 271"/>
                    <a:gd name="T2" fmla="*/ 121 w 271"/>
                    <a:gd name="T3" fmla="*/ 61 h 271"/>
                    <a:gd name="T4" fmla="*/ 26 w 271"/>
                    <a:gd name="T5" fmla="*/ 156 h 271"/>
                    <a:gd name="T6" fmla="*/ 0 w 271"/>
                    <a:gd name="T7" fmla="*/ 271 h 271"/>
                    <a:gd name="T8" fmla="*/ 115 w 271"/>
                    <a:gd name="T9" fmla="*/ 245 h 271"/>
                    <a:gd name="T10" fmla="*/ 121 w 271"/>
                    <a:gd name="T11" fmla="*/ 239 h 271"/>
                    <a:gd name="T12" fmla="*/ 146 w 271"/>
                    <a:gd name="T13" fmla="*/ 213 h 271"/>
                    <a:gd name="T14" fmla="*/ 271 w 271"/>
                    <a:gd name="T15" fmla="*/ 89 h 271"/>
                    <a:gd name="T16" fmla="*/ 182 w 271"/>
                    <a:gd name="T17" fmla="*/ 0 h 271"/>
                    <a:gd name="T18" fmla="*/ 146 w 271"/>
                    <a:gd name="T19" fmla="*/ 35 h 271"/>
                    <a:gd name="T20" fmla="*/ 226 w 271"/>
                    <a:gd name="T21" fmla="*/ 68 h 271"/>
                    <a:gd name="T22" fmla="*/ 87 w 271"/>
                    <a:gd name="T23" fmla="*/ 207 h 271"/>
                    <a:gd name="T24" fmla="*/ 67 w 271"/>
                    <a:gd name="T25" fmla="*/ 187 h 271"/>
                    <a:gd name="T26" fmla="*/ 206 w 271"/>
                    <a:gd name="T27" fmla="*/ 48 h 271"/>
                    <a:gd name="T28" fmla="*/ 226 w 271"/>
                    <a:gd name="T29" fmla="*/ 68 h 271"/>
                    <a:gd name="T30" fmla="*/ 61 w 271"/>
                    <a:gd name="T31" fmla="*/ 181 h 271"/>
                    <a:gd name="T32" fmla="*/ 43 w 271"/>
                    <a:gd name="T33" fmla="*/ 163 h 271"/>
                    <a:gd name="T34" fmla="*/ 182 w 271"/>
                    <a:gd name="T35" fmla="*/ 24 h 271"/>
                    <a:gd name="T36" fmla="*/ 199 w 271"/>
                    <a:gd name="T37" fmla="*/ 42 h 271"/>
                    <a:gd name="T38" fmla="*/ 61 w 271"/>
                    <a:gd name="T39" fmla="*/ 181 h 271"/>
                    <a:gd name="T40" fmla="*/ 55 w 271"/>
                    <a:gd name="T41" fmla="*/ 187 h 271"/>
                    <a:gd name="T42" fmla="*/ 55 w 271"/>
                    <a:gd name="T43" fmla="*/ 187 h 271"/>
                    <a:gd name="T44" fmla="*/ 87 w 271"/>
                    <a:gd name="T45" fmla="*/ 219 h 271"/>
                    <a:gd name="T46" fmla="*/ 87 w 271"/>
                    <a:gd name="T47" fmla="*/ 219 h 271"/>
                    <a:gd name="T48" fmla="*/ 98 w 271"/>
                    <a:gd name="T49" fmla="*/ 230 h 271"/>
                    <a:gd name="T50" fmla="*/ 56 w 271"/>
                    <a:gd name="T51" fmla="*/ 240 h 271"/>
                    <a:gd name="T52" fmla="*/ 30 w 271"/>
                    <a:gd name="T53" fmla="*/ 215 h 271"/>
                    <a:gd name="T54" fmla="*/ 40 w 271"/>
                    <a:gd name="T55" fmla="*/ 172 h 271"/>
                    <a:gd name="T56" fmla="*/ 55 w 271"/>
                    <a:gd name="T57" fmla="*/ 187 h 271"/>
                    <a:gd name="T58" fmla="*/ 107 w 271"/>
                    <a:gd name="T59" fmla="*/ 227 h 271"/>
                    <a:gd name="T60" fmla="*/ 93 w 271"/>
                    <a:gd name="T61" fmla="*/ 213 h 271"/>
                    <a:gd name="T62" fmla="*/ 232 w 271"/>
                    <a:gd name="T63" fmla="*/ 75 h 271"/>
                    <a:gd name="T64" fmla="*/ 246 w 271"/>
                    <a:gd name="T65" fmla="*/ 89 h 271"/>
                    <a:gd name="T66" fmla="*/ 107 w 271"/>
                    <a:gd name="T67" fmla="*/ 227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71" h="271">
                      <a:moveTo>
                        <a:pt x="146" y="35"/>
                      </a:moveTo>
                      <a:lnTo>
                        <a:pt x="121" y="61"/>
                      </a:lnTo>
                      <a:lnTo>
                        <a:pt x="26" y="156"/>
                      </a:lnTo>
                      <a:lnTo>
                        <a:pt x="0" y="271"/>
                      </a:lnTo>
                      <a:lnTo>
                        <a:pt x="115" y="245"/>
                      </a:lnTo>
                      <a:lnTo>
                        <a:pt x="121" y="239"/>
                      </a:lnTo>
                      <a:lnTo>
                        <a:pt x="146" y="213"/>
                      </a:lnTo>
                      <a:lnTo>
                        <a:pt x="271" y="89"/>
                      </a:lnTo>
                      <a:lnTo>
                        <a:pt x="182" y="0"/>
                      </a:lnTo>
                      <a:lnTo>
                        <a:pt x="146" y="35"/>
                      </a:lnTo>
                      <a:close/>
                      <a:moveTo>
                        <a:pt x="226" y="68"/>
                      </a:moveTo>
                      <a:lnTo>
                        <a:pt x="87" y="207"/>
                      </a:lnTo>
                      <a:lnTo>
                        <a:pt x="67" y="187"/>
                      </a:lnTo>
                      <a:lnTo>
                        <a:pt x="206" y="48"/>
                      </a:lnTo>
                      <a:lnTo>
                        <a:pt x="226" y="68"/>
                      </a:lnTo>
                      <a:close/>
                      <a:moveTo>
                        <a:pt x="61" y="181"/>
                      </a:moveTo>
                      <a:lnTo>
                        <a:pt x="43" y="163"/>
                      </a:lnTo>
                      <a:lnTo>
                        <a:pt x="182" y="24"/>
                      </a:lnTo>
                      <a:lnTo>
                        <a:pt x="199" y="42"/>
                      </a:lnTo>
                      <a:lnTo>
                        <a:pt x="61" y="181"/>
                      </a:lnTo>
                      <a:close/>
                      <a:moveTo>
                        <a:pt x="55" y="187"/>
                      </a:moveTo>
                      <a:lnTo>
                        <a:pt x="55" y="187"/>
                      </a:lnTo>
                      <a:lnTo>
                        <a:pt x="87" y="219"/>
                      </a:lnTo>
                      <a:lnTo>
                        <a:pt x="87" y="219"/>
                      </a:lnTo>
                      <a:lnTo>
                        <a:pt x="98" y="230"/>
                      </a:lnTo>
                      <a:lnTo>
                        <a:pt x="56" y="240"/>
                      </a:lnTo>
                      <a:lnTo>
                        <a:pt x="30" y="215"/>
                      </a:lnTo>
                      <a:lnTo>
                        <a:pt x="40" y="172"/>
                      </a:lnTo>
                      <a:lnTo>
                        <a:pt x="55" y="187"/>
                      </a:lnTo>
                      <a:close/>
                      <a:moveTo>
                        <a:pt x="107" y="227"/>
                      </a:moveTo>
                      <a:lnTo>
                        <a:pt x="93" y="213"/>
                      </a:lnTo>
                      <a:lnTo>
                        <a:pt x="232" y="75"/>
                      </a:lnTo>
                      <a:lnTo>
                        <a:pt x="246" y="89"/>
                      </a:lnTo>
                      <a:lnTo>
                        <a:pt x="107" y="2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4034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6347829" y="3586933"/>
            <a:ext cx="2651128" cy="79616"/>
            <a:chOff x="6347829" y="3586933"/>
            <a:chExt cx="2651128" cy="79616"/>
          </a:xfrm>
        </p:grpSpPr>
        <p:sp>
          <p:nvSpPr>
            <p:cNvPr id="4" name="Straight Connector 41"/>
            <p:cNvSpPr>
              <a:spLocks/>
            </p:cNvSpPr>
            <p:nvPr/>
          </p:nvSpPr>
          <p:spPr bwMode="auto">
            <a:xfrm flipH="1">
              <a:off x="6347829" y="3626741"/>
              <a:ext cx="2651128" cy="0"/>
            </a:xfrm>
            <a:prstGeom prst="line">
              <a:avLst/>
            </a:prstGeom>
            <a:noFill/>
            <a:ln w="292100" cap="sq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Oval 61"/>
            <p:cNvSpPr/>
            <p:nvPr/>
          </p:nvSpPr>
          <p:spPr bwMode="auto">
            <a:xfrm>
              <a:off x="7394455" y="3586933"/>
              <a:ext cx="79615" cy="796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2946412" y="3509806"/>
            <a:ext cx="3413632" cy="223919"/>
            <a:chOff x="2946412" y="3509806"/>
            <a:chExt cx="3413632" cy="223919"/>
          </a:xfrm>
        </p:grpSpPr>
        <p:sp>
          <p:nvSpPr>
            <p:cNvPr id="8" name="Straight Connector 46"/>
            <p:cNvSpPr>
              <a:spLocks/>
            </p:cNvSpPr>
            <p:nvPr/>
          </p:nvSpPr>
          <p:spPr bwMode="auto">
            <a:xfrm flipH="1">
              <a:off x="2946412" y="3626741"/>
              <a:ext cx="3301673" cy="0"/>
            </a:xfrm>
            <a:prstGeom prst="line">
              <a:avLst/>
            </a:prstGeom>
            <a:noFill/>
            <a:ln w="29210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Oval 49"/>
            <p:cNvSpPr/>
            <p:nvPr/>
          </p:nvSpPr>
          <p:spPr bwMode="auto">
            <a:xfrm>
              <a:off x="3763771" y="3509806"/>
              <a:ext cx="223918" cy="2239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53"/>
            <p:cNvSpPr/>
            <p:nvPr/>
          </p:nvSpPr>
          <p:spPr bwMode="auto">
            <a:xfrm>
              <a:off x="6136126" y="3509806"/>
              <a:ext cx="223918" cy="2239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Oval 60"/>
            <p:cNvSpPr/>
            <p:nvPr/>
          </p:nvSpPr>
          <p:spPr bwMode="auto">
            <a:xfrm>
              <a:off x="5022100" y="3586933"/>
              <a:ext cx="79615" cy="796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2567053" y="2773363"/>
            <a:ext cx="429178" cy="890699"/>
            <a:chOff x="2567053" y="2773363"/>
            <a:chExt cx="429178" cy="890699"/>
          </a:xfrm>
        </p:grpSpPr>
        <p:sp>
          <p:nvSpPr>
            <p:cNvPr id="6" name="Freeform: Shape 43"/>
            <p:cNvSpPr>
              <a:spLocks/>
            </p:cNvSpPr>
            <p:nvPr/>
          </p:nvSpPr>
          <p:spPr bwMode="auto">
            <a:xfrm>
              <a:off x="2567053" y="2773363"/>
              <a:ext cx="393100" cy="850889"/>
            </a:xfrm>
            <a:custGeom>
              <a:avLst/>
              <a:gdLst>
                <a:gd name="T0" fmla="*/ 326 w 326"/>
                <a:gd name="T1" fmla="*/ 604 h 604"/>
                <a:gd name="T2" fmla="*/ 326 w 326"/>
                <a:gd name="T3" fmla="*/ 604 h 604"/>
                <a:gd name="T4" fmla="*/ 292 w 326"/>
                <a:gd name="T5" fmla="*/ 602 h 604"/>
                <a:gd name="T6" fmla="*/ 260 w 326"/>
                <a:gd name="T7" fmla="*/ 598 h 604"/>
                <a:gd name="T8" fmla="*/ 228 w 326"/>
                <a:gd name="T9" fmla="*/ 590 h 604"/>
                <a:gd name="T10" fmla="*/ 198 w 326"/>
                <a:gd name="T11" fmla="*/ 580 h 604"/>
                <a:gd name="T12" fmla="*/ 170 w 326"/>
                <a:gd name="T13" fmla="*/ 568 h 604"/>
                <a:gd name="T14" fmla="*/ 144 w 326"/>
                <a:gd name="T15" fmla="*/ 552 h 604"/>
                <a:gd name="T16" fmla="*/ 118 w 326"/>
                <a:gd name="T17" fmla="*/ 534 h 604"/>
                <a:gd name="T18" fmla="*/ 96 w 326"/>
                <a:gd name="T19" fmla="*/ 516 h 604"/>
                <a:gd name="T20" fmla="*/ 74 w 326"/>
                <a:gd name="T21" fmla="*/ 494 h 604"/>
                <a:gd name="T22" fmla="*/ 56 w 326"/>
                <a:gd name="T23" fmla="*/ 470 h 604"/>
                <a:gd name="T24" fmla="*/ 40 w 326"/>
                <a:gd name="T25" fmla="*/ 446 h 604"/>
                <a:gd name="T26" fmla="*/ 26 w 326"/>
                <a:gd name="T27" fmla="*/ 420 h 604"/>
                <a:gd name="T28" fmla="*/ 16 w 326"/>
                <a:gd name="T29" fmla="*/ 392 h 604"/>
                <a:gd name="T30" fmla="*/ 8 w 326"/>
                <a:gd name="T31" fmla="*/ 362 h 604"/>
                <a:gd name="T32" fmla="*/ 2 w 326"/>
                <a:gd name="T33" fmla="*/ 332 h 604"/>
                <a:gd name="T34" fmla="*/ 0 w 326"/>
                <a:gd name="T35" fmla="*/ 302 h 604"/>
                <a:gd name="T36" fmla="*/ 0 w 326"/>
                <a:gd name="T37" fmla="*/ 302 h 604"/>
                <a:gd name="T38" fmla="*/ 2 w 326"/>
                <a:gd name="T39" fmla="*/ 270 h 604"/>
                <a:gd name="T40" fmla="*/ 8 w 326"/>
                <a:gd name="T41" fmla="*/ 240 h 604"/>
                <a:gd name="T42" fmla="*/ 16 w 326"/>
                <a:gd name="T43" fmla="*/ 212 h 604"/>
                <a:gd name="T44" fmla="*/ 26 w 326"/>
                <a:gd name="T45" fmla="*/ 184 h 604"/>
                <a:gd name="T46" fmla="*/ 40 w 326"/>
                <a:gd name="T47" fmla="*/ 158 h 604"/>
                <a:gd name="T48" fmla="*/ 56 w 326"/>
                <a:gd name="T49" fmla="*/ 132 h 604"/>
                <a:gd name="T50" fmla="*/ 74 w 326"/>
                <a:gd name="T51" fmla="*/ 110 h 604"/>
                <a:gd name="T52" fmla="*/ 96 w 326"/>
                <a:gd name="T53" fmla="*/ 88 h 604"/>
                <a:gd name="T54" fmla="*/ 118 w 326"/>
                <a:gd name="T55" fmla="*/ 68 h 604"/>
                <a:gd name="T56" fmla="*/ 144 w 326"/>
                <a:gd name="T57" fmla="*/ 52 h 604"/>
                <a:gd name="T58" fmla="*/ 170 w 326"/>
                <a:gd name="T59" fmla="*/ 36 h 604"/>
                <a:gd name="T60" fmla="*/ 198 w 326"/>
                <a:gd name="T61" fmla="*/ 24 h 604"/>
                <a:gd name="T62" fmla="*/ 228 w 326"/>
                <a:gd name="T63" fmla="*/ 14 h 604"/>
                <a:gd name="T64" fmla="*/ 260 w 326"/>
                <a:gd name="T65" fmla="*/ 6 h 604"/>
                <a:gd name="T66" fmla="*/ 292 w 326"/>
                <a:gd name="T67" fmla="*/ 2 h 604"/>
                <a:gd name="T68" fmla="*/ 326 w 326"/>
                <a:gd name="T6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6" h="604">
                  <a:moveTo>
                    <a:pt x="326" y="604"/>
                  </a:moveTo>
                  <a:lnTo>
                    <a:pt x="326" y="604"/>
                  </a:lnTo>
                  <a:lnTo>
                    <a:pt x="292" y="602"/>
                  </a:lnTo>
                  <a:lnTo>
                    <a:pt x="260" y="598"/>
                  </a:lnTo>
                  <a:lnTo>
                    <a:pt x="228" y="590"/>
                  </a:lnTo>
                  <a:lnTo>
                    <a:pt x="198" y="580"/>
                  </a:lnTo>
                  <a:lnTo>
                    <a:pt x="170" y="568"/>
                  </a:lnTo>
                  <a:lnTo>
                    <a:pt x="144" y="552"/>
                  </a:lnTo>
                  <a:lnTo>
                    <a:pt x="118" y="534"/>
                  </a:lnTo>
                  <a:lnTo>
                    <a:pt x="96" y="516"/>
                  </a:lnTo>
                  <a:lnTo>
                    <a:pt x="74" y="494"/>
                  </a:lnTo>
                  <a:lnTo>
                    <a:pt x="56" y="470"/>
                  </a:lnTo>
                  <a:lnTo>
                    <a:pt x="40" y="446"/>
                  </a:lnTo>
                  <a:lnTo>
                    <a:pt x="26" y="420"/>
                  </a:lnTo>
                  <a:lnTo>
                    <a:pt x="16" y="392"/>
                  </a:lnTo>
                  <a:lnTo>
                    <a:pt x="8" y="362"/>
                  </a:lnTo>
                  <a:lnTo>
                    <a:pt x="2" y="332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270"/>
                  </a:lnTo>
                  <a:lnTo>
                    <a:pt x="8" y="240"/>
                  </a:lnTo>
                  <a:lnTo>
                    <a:pt x="16" y="212"/>
                  </a:lnTo>
                  <a:lnTo>
                    <a:pt x="26" y="184"/>
                  </a:lnTo>
                  <a:lnTo>
                    <a:pt x="40" y="158"/>
                  </a:lnTo>
                  <a:lnTo>
                    <a:pt x="56" y="132"/>
                  </a:lnTo>
                  <a:lnTo>
                    <a:pt x="74" y="110"/>
                  </a:lnTo>
                  <a:lnTo>
                    <a:pt x="96" y="88"/>
                  </a:lnTo>
                  <a:lnTo>
                    <a:pt x="118" y="68"/>
                  </a:lnTo>
                  <a:lnTo>
                    <a:pt x="144" y="52"/>
                  </a:lnTo>
                  <a:lnTo>
                    <a:pt x="170" y="36"/>
                  </a:lnTo>
                  <a:lnTo>
                    <a:pt x="198" y="24"/>
                  </a:lnTo>
                  <a:lnTo>
                    <a:pt x="228" y="14"/>
                  </a:lnTo>
                  <a:lnTo>
                    <a:pt x="260" y="6"/>
                  </a:lnTo>
                  <a:lnTo>
                    <a:pt x="292" y="2"/>
                  </a:lnTo>
                  <a:lnTo>
                    <a:pt x="326" y="0"/>
                  </a:lnTo>
                </a:path>
              </a:pathLst>
            </a:custGeom>
            <a:noFill/>
            <a:ln w="29210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Oval 59"/>
            <p:cNvSpPr/>
            <p:nvPr/>
          </p:nvSpPr>
          <p:spPr bwMode="auto">
            <a:xfrm>
              <a:off x="2916616" y="3584446"/>
              <a:ext cx="79615" cy="796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16505" y="1809271"/>
            <a:ext cx="6685327" cy="223919"/>
            <a:chOff x="116505" y="1809271"/>
            <a:chExt cx="6685327" cy="223919"/>
          </a:xfrm>
        </p:grpSpPr>
        <p:sp>
          <p:nvSpPr>
            <p:cNvPr id="5" name="Straight Connector 44"/>
            <p:cNvSpPr>
              <a:spLocks/>
            </p:cNvSpPr>
            <p:nvPr/>
          </p:nvSpPr>
          <p:spPr bwMode="auto">
            <a:xfrm flipH="1">
              <a:off x="116505" y="1921230"/>
              <a:ext cx="6685327" cy="0"/>
            </a:xfrm>
            <a:prstGeom prst="line">
              <a:avLst/>
            </a:prstGeom>
            <a:noFill/>
            <a:ln w="292100" cap="sq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Oval 48"/>
            <p:cNvSpPr/>
            <p:nvPr/>
          </p:nvSpPr>
          <p:spPr bwMode="auto">
            <a:xfrm>
              <a:off x="1872882" y="1809271"/>
              <a:ext cx="223918" cy="2239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Oval 50"/>
            <p:cNvSpPr/>
            <p:nvPr/>
          </p:nvSpPr>
          <p:spPr bwMode="auto">
            <a:xfrm>
              <a:off x="5654637" y="1809271"/>
              <a:ext cx="223918" cy="2239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54"/>
            <p:cNvSpPr/>
            <p:nvPr/>
          </p:nvSpPr>
          <p:spPr bwMode="auto">
            <a:xfrm>
              <a:off x="3484128" y="1881423"/>
              <a:ext cx="79615" cy="796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55"/>
            <p:cNvSpPr/>
            <p:nvPr/>
          </p:nvSpPr>
          <p:spPr bwMode="auto">
            <a:xfrm>
              <a:off x="4569382" y="1881423"/>
              <a:ext cx="79615" cy="796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2823314" y="2661405"/>
            <a:ext cx="4136268" cy="223919"/>
            <a:chOff x="2823314" y="2661405"/>
            <a:chExt cx="4136268" cy="223919"/>
          </a:xfrm>
        </p:grpSpPr>
        <p:sp>
          <p:nvSpPr>
            <p:cNvPr id="7" name="Straight Connector 45"/>
            <p:cNvSpPr>
              <a:spLocks/>
            </p:cNvSpPr>
            <p:nvPr/>
          </p:nvSpPr>
          <p:spPr bwMode="auto">
            <a:xfrm flipH="1">
              <a:off x="2956423" y="2773363"/>
              <a:ext cx="2244158" cy="0"/>
            </a:xfrm>
            <a:prstGeom prst="line">
              <a:avLst/>
            </a:prstGeom>
            <a:noFill/>
            <a:ln w="2921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Straight Connector 47"/>
            <p:cNvSpPr>
              <a:spLocks/>
            </p:cNvSpPr>
            <p:nvPr/>
          </p:nvSpPr>
          <p:spPr bwMode="auto">
            <a:xfrm flipH="1">
              <a:off x="5200580" y="2773363"/>
              <a:ext cx="1759002" cy="0"/>
            </a:xfrm>
            <a:prstGeom prst="line">
              <a:avLst/>
            </a:prstGeom>
            <a:noFill/>
            <a:ln w="2921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Oval 51"/>
            <p:cNvSpPr/>
            <p:nvPr/>
          </p:nvSpPr>
          <p:spPr bwMode="auto">
            <a:xfrm>
              <a:off x="5088621" y="2661405"/>
              <a:ext cx="223918" cy="2239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52"/>
            <p:cNvSpPr/>
            <p:nvPr/>
          </p:nvSpPr>
          <p:spPr bwMode="auto">
            <a:xfrm>
              <a:off x="2823314" y="2661405"/>
              <a:ext cx="223918" cy="2239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Oval 58"/>
            <p:cNvSpPr/>
            <p:nvPr/>
          </p:nvSpPr>
          <p:spPr bwMode="auto">
            <a:xfrm>
              <a:off x="6147256" y="2727336"/>
              <a:ext cx="80860" cy="80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3" name="TextBox 65"/>
          <p:cNvSpPr txBox="1">
            <a:spLocks/>
          </p:cNvSpPr>
          <p:nvPr/>
        </p:nvSpPr>
        <p:spPr bwMode="auto">
          <a:xfrm>
            <a:off x="1653726" y="1483769"/>
            <a:ext cx="1169588" cy="25632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>
            <a:normAutofit/>
            <a:sp3d extrusionH="57150">
              <a:bevelT w="0" h="0"/>
            </a:sp3d>
          </a:bodyPr>
          <a:lstStyle/>
          <a:p>
            <a:pPr>
              <a:buClr>
                <a:prstClr val="white"/>
              </a:buClr>
              <a:defRPr/>
            </a:pPr>
            <a:r>
              <a:rPr lang="en-US" altLang="zh-CN" sz="1600" dirty="0" smtClean="0"/>
              <a:t>1. 8*8</a:t>
            </a:r>
            <a:r>
              <a:rPr lang="zh-CN" altLang="en-US" sz="1600" dirty="0"/>
              <a:t>分块</a:t>
            </a:r>
            <a:endParaRPr lang="zh-CN" altLang="en-US" sz="1467" b="1" dirty="0">
              <a:solidFill>
                <a:schemeClr val="accent1"/>
              </a:solidFill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6873781" y="1881423"/>
            <a:ext cx="444071" cy="926773"/>
            <a:chOff x="6873781" y="1881423"/>
            <a:chExt cx="444071" cy="926773"/>
          </a:xfrm>
        </p:grpSpPr>
        <p:sp>
          <p:nvSpPr>
            <p:cNvPr id="31" name="Freeform: Shape 42"/>
            <p:cNvSpPr>
              <a:spLocks/>
            </p:cNvSpPr>
            <p:nvPr/>
          </p:nvSpPr>
          <p:spPr bwMode="auto">
            <a:xfrm>
              <a:off x="6927239" y="1921230"/>
              <a:ext cx="390613" cy="852134"/>
            </a:xfrm>
            <a:custGeom>
              <a:avLst/>
              <a:gdLst>
                <a:gd name="T0" fmla="*/ 0 w 324"/>
                <a:gd name="T1" fmla="*/ 0 h 604"/>
                <a:gd name="T2" fmla="*/ 0 w 324"/>
                <a:gd name="T3" fmla="*/ 0 h 604"/>
                <a:gd name="T4" fmla="*/ 34 w 324"/>
                <a:gd name="T5" fmla="*/ 2 h 604"/>
                <a:gd name="T6" fmla="*/ 66 w 324"/>
                <a:gd name="T7" fmla="*/ 6 h 604"/>
                <a:gd name="T8" fmla="*/ 96 w 324"/>
                <a:gd name="T9" fmla="*/ 14 h 604"/>
                <a:gd name="T10" fmla="*/ 126 w 324"/>
                <a:gd name="T11" fmla="*/ 24 h 604"/>
                <a:gd name="T12" fmla="*/ 154 w 324"/>
                <a:gd name="T13" fmla="*/ 36 h 604"/>
                <a:gd name="T14" fmla="*/ 182 w 324"/>
                <a:gd name="T15" fmla="*/ 52 h 604"/>
                <a:gd name="T16" fmla="*/ 206 w 324"/>
                <a:gd name="T17" fmla="*/ 70 h 604"/>
                <a:gd name="T18" fmla="*/ 230 w 324"/>
                <a:gd name="T19" fmla="*/ 88 h 604"/>
                <a:gd name="T20" fmla="*/ 250 w 324"/>
                <a:gd name="T21" fmla="*/ 110 h 604"/>
                <a:gd name="T22" fmla="*/ 270 w 324"/>
                <a:gd name="T23" fmla="*/ 134 h 604"/>
                <a:gd name="T24" fmla="*/ 286 w 324"/>
                <a:gd name="T25" fmla="*/ 158 h 604"/>
                <a:gd name="T26" fmla="*/ 300 w 324"/>
                <a:gd name="T27" fmla="*/ 184 h 604"/>
                <a:gd name="T28" fmla="*/ 310 w 324"/>
                <a:gd name="T29" fmla="*/ 212 h 604"/>
                <a:gd name="T30" fmla="*/ 318 w 324"/>
                <a:gd name="T31" fmla="*/ 242 h 604"/>
                <a:gd name="T32" fmla="*/ 324 w 324"/>
                <a:gd name="T33" fmla="*/ 272 h 604"/>
                <a:gd name="T34" fmla="*/ 324 w 324"/>
                <a:gd name="T35" fmla="*/ 302 h 604"/>
                <a:gd name="T36" fmla="*/ 324 w 324"/>
                <a:gd name="T37" fmla="*/ 302 h 604"/>
                <a:gd name="T38" fmla="*/ 324 w 324"/>
                <a:gd name="T39" fmla="*/ 332 h 604"/>
                <a:gd name="T40" fmla="*/ 318 w 324"/>
                <a:gd name="T41" fmla="*/ 362 h 604"/>
                <a:gd name="T42" fmla="*/ 310 w 324"/>
                <a:gd name="T43" fmla="*/ 392 h 604"/>
                <a:gd name="T44" fmla="*/ 300 w 324"/>
                <a:gd name="T45" fmla="*/ 420 h 604"/>
                <a:gd name="T46" fmla="*/ 286 w 324"/>
                <a:gd name="T47" fmla="*/ 446 h 604"/>
                <a:gd name="T48" fmla="*/ 270 w 324"/>
                <a:gd name="T49" fmla="*/ 470 h 604"/>
                <a:gd name="T50" fmla="*/ 250 w 324"/>
                <a:gd name="T51" fmla="*/ 494 h 604"/>
                <a:gd name="T52" fmla="*/ 230 w 324"/>
                <a:gd name="T53" fmla="*/ 516 h 604"/>
                <a:gd name="T54" fmla="*/ 206 w 324"/>
                <a:gd name="T55" fmla="*/ 534 h 604"/>
                <a:gd name="T56" fmla="*/ 182 w 324"/>
                <a:gd name="T57" fmla="*/ 552 h 604"/>
                <a:gd name="T58" fmla="*/ 154 w 324"/>
                <a:gd name="T59" fmla="*/ 568 h 604"/>
                <a:gd name="T60" fmla="*/ 126 w 324"/>
                <a:gd name="T61" fmla="*/ 580 h 604"/>
                <a:gd name="T62" fmla="*/ 96 w 324"/>
                <a:gd name="T63" fmla="*/ 590 h 604"/>
                <a:gd name="T64" fmla="*/ 66 w 324"/>
                <a:gd name="T65" fmla="*/ 598 h 604"/>
                <a:gd name="T66" fmla="*/ 34 w 324"/>
                <a:gd name="T67" fmla="*/ 602 h 604"/>
                <a:gd name="T68" fmla="*/ 0 w 324"/>
                <a:gd name="T69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604">
                  <a:moveTo>
                    <a:pt x="0" y="0"/>
                  </a:moveTo>
                  <a:lnTo>
                    <a:pt x="0" y="0"/>
                  </a:lnTo>
                  <a:lnTo>
                    <a:pt x="34" y="2"/>
                  </a:lnTo>
                  <a:lnTo>
                    <a:pt x="66" y="6"/>
                  </a:lnTo>
                  <a:lnTo>
                    <a:pt x="96" y="14"/>
                  </a:lnTo>
                  <a:lnTo>
                    <a:pt x="126" y="24"/>
                  </a:lnTo>
                  <a:lnTo>
                    <a:pt x="154" y="36"/>
                  </a:lnTo>
                  <a:lnTo>
                    <a:pt x="182" y="52"/>
                  </a:lnTo>
                  <a:lnTo>
                    <a:pt x="206" y="70"/>
                  </a:lnTo>
                  <a:lnTo>
                    <a:pt x="230" y="88"/>
                  </a:lnTo>
                  <a:lnTo>
                    <a:pt x="250" y="110"/>
                  </a:lnTo>
                  <a:lnTo>
                    <a:pt x="270" y="134"/>
                  </a:lnTo>
                  <a:lnTo>
                    <a:pt x="286" y="158"/>
                  </a:lnTo>
                  <a:lnTo>
                    <a:pt x="300" y="184"/>
                  </a:lnTo>
                  <a:lnTo>
                    <a:pt x="310" y="212"/>
                  </a:lnTo>
                  <a:lnTo>
                    <a:pt x="318" y="242"/>
                  </a:lnTo>
                  <a:lnTo>
                    <a:pt x="324" y="272"/>
                  </a:lnTo>
                  <a:lnTo>
                    <a:pt x="324" y="302"/>
                  </a:lnTo>
                  <a:lnTo>
                    <a:pt x="324" y="302"/>
                  </a:lnTo>
                  <a:lnTo>
                    <a:pt x="324" y="332"/>
                  </a:lnTo>
                  <a:lnTo>
                    <a:pt x="318" y="362"/>
                  </a:lnTo>
                  <a:lnTo>
                    <a:pt x="310" y="392"/>
                  </a:lnTo>
                  <a:lnTo>
                    <a:pt x="300" y="420"/>
                  </a:lnTo>
                  <a:lnTo>
                    <a:pt x="286" y="446"/>
                  </a:lnTo>
                  <a:lnTo>
                    <a:pt x="270" y="470"/>
                  </a:lnTo>
                  <a:lnTo>
                    <a:pt x="250" y="494"/>
                  </a:lnTo>
                  <a:lnTo>
                    <a:pt x="230" y="516"/>
                  </a:lnTo>
                  <a:lnTo>
                    <a:pt x="206" y="534"/>
                  </a:lnTo>
                  <a:lnTo>
                    <a:pt x="182" y="552"/>
                  </a:lnTo>
                  <a:lnTo>
                    <a:pt x="154" y="568"/>
                  </a:lnTo>
                  <a:lnTo>
                    <a:pt x="126" y="580"/>
                  </a:lnTo>
                  <a:lnTo>
                    <a:pt x="96" y="590"/>
                  </a:lnTo>
                  <a:lnTo>
                    <a:pt x="66" y="598"/>
                  </a:lnTo>
                  <a:lnTo>
                    <a:pt x="34" y="602"/>
                  </a:lnTo>
                  <a:lnTo>
                    <a:pt x="0" y="604"/>
                  </a:lnTo>
                </a:path>
              </a:pathLst>
            </a:custGeom>
            <a:noFill/>
            <a:ln w="2921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Oval 56"/>
            <p:cNvSpPr/>
            <p:nvPr/>
          </p:nvSpPr>
          <p:spPr bwMode="auto">
            <a:xfrm>
              <a:off x="6873781" y="1881423"/>
              <a:ext cx="79615" cy="796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Oval 57"/>
            <p:cNvSpPr/>
            <p:nvPr/>
          </p:nvSpPr>
          <p:spPr bwMode="auto">
            <a:xfrm>
              <a:off x="6892938" y="2727336"/>
              <a:ext cx="79615" cy="808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4" name="Group 113"/>
          <p:cNvGrpSpPr/>
          <p:nvPr/>
        </p:nvGrpSpPr>
        <p:grpSpPr>
          <a:xfrm rot="7377629">
            <a:off x="246700" y="1357990"/>
            <a:ext cx="1234736" cy="1216185"/>
            <a:chOff x="811876" y="3094925"/>
            <a:chExt cx="1690688" cy="1665287"/>
          </a:xfrm>
        </p:grpSpPr>
        <p:sp>
          <p:nvSpPr>
            <p:cNvPr id="35" name="Rectangle 5"/>
            <p:cNvSpPr>
              <a:spLocks noChangeAspect="1"/>
            </p:cNvSpPr>
            <p:nvPr/>
          </p:nvSpPr>
          <p:spPr bwMode="auto">
            <a:xfrm>
              <a:off x="811876" y="3099687"/>
              <a:ext cx="1690688" cy="166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Freeform: Shape 6"/>
            <p:cNvSpPr>
              <a:spLocks/>
            </p:cNvSpPr>
            <p:nvPr/>
          </p:nvSpPr>
          <p:spPr bwMode="auto">
            <a:xfrm>
              <a:off x="1772314" y="4282375"/>
              <a:ext cx="492125" cy="209550"/>
            </a:xfrm>
            <a:custGeom>
              <a:avLst/>
              <a:gdLst>
                <a:gd name="T0" fmla="*/ 0 w 234"/>
                <a:gd name="T1" fmla="*/ 0 h 104"/>
                <a:gd name="T2" fmla="*/ 62 w 234"/>
                <a:gd name="T3" fmla="*/ 104 h 104"/>
                <a:gd name="T4" fmla="*/ 234 w 234"/>
                <a:gd name="T5" fmla="*/ 62 h 104"/>
                <a:gd name="T6" fmla="*/ 218 w 234"/>
                <a:gd name="T7" fmla="*/ 35 h 104"/>
                <a:gd name="T8" fmla="*/ 194 w 234"/>
                <a:gd name="T9" fmla="*/ 11 h 104"/>
                <a:gd name="T10" fmla="*/ 161 w 234"/>
                <a:gd name="T11" fmla="*/ 2 h 104"/>
                <a:gd name="T12" fmla="*/ 0 w 234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104">
                  <a:moveTo>
                    <a:pt x="0" y="0"/>
                  </a:moveTo>
                  <a:cubicBezTo>
                    <a:pt x="62" y="104"/>
                    <a:pt x="62" y="104"/>
                    <a:pt x="62" y="104"/>
                  </a:cubicBezTo>
                  <a:cubicBezTo>
                    <a:pt x="234" y="62"/>
                    <a:pt x="234" y="62"/>
                    <a:pt x="234" y="62"/>
                  </a:cubicBezTo>
                  <a:cubicBezTo>
                    <a:pt x="218" y="35"/>
                    <a:pt x="218" y="35"/>
                    <a:pt x="218" y="35"/>
                  </a:cubicBezTo>
                  <a:cubicBezTo>
                    <a:pt x="213" y="25"/>
                    <a:pt x="205" y="17"/>
                    <a:pt x="194" y="11"/>
                  </a:cubicBezTo>
                  <a:cubicBezTo>
                    <a:pt x="184" y="5"/>
                    <a:pt x="172" y="2"/>
                    <a:pt x="161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Freeform: Shape 7"/>
            <p:cNvSpPr>
              <a:spLocks/>
            </p:cNvSpPr>
            <p:nvPr/>
          </p:nvSpPr>
          <p:spPr bwMode="auto">
            <a:xfrm>
              <a:off x="1902489" y="4464937"/>
              <a:ext cx="122238" cy="26988"/>
            </a:xfrm>
            <a:custGeom>
              <a:avLst/>
              <a:gdLst>
                <a:gd name="T0" fmla="*/ 77 w 77"/>
                <a:gd name="T1" fmla="*/ 0 h 17"/>
                <a:gd name="T2" fmla="*/ 0 w 77"/>
                <a:gd name="T3" fmla="*/ 17 h 17"/>
                <a:gd name="T4" fmla="*/ 77 w 77"/>
                <a:gd name="T5" fmla="*/ 0 h 17"/>
                <a:gd name="T6" fmla="*/ 77 w 77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7">
                  <a:moveTo>
                    <a:pt x="77" y="0"/>
                  </a:moveTo>
                  <a:lnTo>
                    <a:pt x="0" y="17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8"/>
            <p:cNvSpPr>
              <a:spLocks/>
            </p:cNvSpPr>
            <p:nvPr/>
          </p:nvSpPr>
          <p:spPr bwMode="auto">
            <a:xfrm>
              <a:off x="1902489" y="4464937"/>
              <a:ext cx="122238" cy="26988"/>
            </a:xfrm>
            <a:custGeom>
              <a:avLst/>
              <a:gdLst>
                <a:gd name="T0" fmla="*/ 77 w 77"/>
                <a:gd name="T1" fmla="*/ 0 h 17"/>
                <a:gd name="T2" fmla="*/ 0 w 77"/>
                <a:gd name="T3" fmla="*/ 17 h 17"/>
                <a:gd name="T4" fmla="*/ 77 w 77"/>
                <a:gd name="T5" fmla="*/ 0 h 17"/>
                <a:gd name="T6" fmla="*/ 77 w 77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7">
                  <a:moveTo>
                    <a:pt x="77" y="0"/>
                  </a:moveTo>
                  <a:lnTo>
                    <a:pt x="0" y="17"/>
                  </a:lnTo>
                  <a:lnTo>
                    <a:pt x="77" y="0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10"/>
            <p:cNvSpPr>
              <a:spLocks/>
            </p:cNvSpPr>
            <p:nvPr/>
          </p:nvSpPr>
          <p:spPr bwMode="auto">
            <a:xfrm>
              <a:off x="1596101" y="4282375"/>
              <a:ext cx="306388" cy="476250"/>
            </a:xfrm>
            <a:custGeom>
              <a:avLst/>
              <a:gdLst>
                <a:gd name="T0" fmla="*/ 84 w 146"/>
                <a:gd name="T1" fmla="*/ 0 h 235"/>
                <a:gd name="T2" fmla="*/ 146 w 146"/>
                <a:gd name="T3" fmla="*/ 104 h 235"/>
                <a:gd name="T4" fmla="*/ 26 w 146"/>
                <a:gd name="T5" fmla="*/ 235 h 235"/>
                <a:gd name="T6" fmla="*/ 10 w 146"/>
                <a:gd name="T7" fmla="*/ 208 h 235"/>
                <a:gd name="T8" fmla="*/ 0 w 146"/>
                <a:gd name="T9" fmla="*/ 175 h 235"/>
                <a:gd name="T10" fmla="*/ 8 w 146"/>
                <a:gd name="T11" fmla="*/ 141 h 235"/>
                <a:gd name="T12" fmla="*/ 84 w 146"/>
                <a:gd name="T1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235">
                  <a:moveTo>
                    <a:pt x="84" y="0"/>
                  </a:moveTo>
                  <a:cubicBezTo>
                    <a:pt x="146" y="104"/>
                    <a:pt x="146" y="104"/>
                    <a:pt x="146" y="104"/>
                  </a:cubicBezTo>
                  <a:cubicBezTo>
                    <a:pt x="26" y="235"/>
                    <a:pt x="26" y="235"/>
                    <a:pt x="26" y="235"/>
                  </a:cubicBezTo>
                  <a:cubicBezTo>
                    <a:pt x="10" y="208"/>
                    <a:pt x="10" y="208"/>
                    <a:pt x="10" y="208"/>
                  </a:cubicBezTo>
                  <a:cubicBezTo>
                    <a:pt x="4" y="198"/>
                    <a:pt x="1" y="187"/>
                    <a:pt x="0" y="175"/>
                  </a:cubicBezTo>
                  <a:cubicBezTo>
                    <a:pt x="0" y="163"/>
                    <a:pt x="3" y="151"/>
                    <a:pt x="8" y="141"/>
                  </a:cubicBez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11"/>
            <p:cNvSpPr>
              <a:spLocks/>
            </p:cNvSpPr>
            <p:nvPr/>
          </p:nvSpPr>
          <p:spPr bwMode="auto">
            <a:xfrm>
              <a:off x="1880264" y="4491925"/>
              <a:ext cx="22225" cy="25400"/>
            </a:xfrm>
            <a:custGeom>
              <a:avLst/>
              <a:gdLst>
                <a:gd name="T0" fmla="*/ 14 w 14"/>
                <a:gd name="T1" fmla="*/ 0 h 16"/>
                <a:gd name="T2" fmla="*/ 0 w 14"/>
                <a:gd name="T3" fmla="*/ 16 h 16"/>
                <a:gd name="T4" fmla="*/ 0 w 14"/>
                <a:gd name="T5" fmla="*/ 16 h 16"/>
                <a:gd name="T6" fmla="*/ 14 w 14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14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12"/>
            <p:cNvSpPr>
              <a:spLocks/>
            </p:cNvSpPr>
            <p:nvPr/>
          </p:nvSpPr>
          <p:spPr bwMode="auto">
            <a:xfrm>
              <a:off x="1880264" y="4491925"/>
              <a:ext cx="22225" cy="25400"/>
            </a:xfrm>
            <a:custGeom>
              <a:avLst/>
              <a:gdLst>
                <a:gd name="T0" fmla="*/ 14 w 14"/>
                <a:gd name="T1" fmla="*/ 0 h 16"/>
                <a:gd name="T2" fmla="*/ 0 w 14"/>
                <a:gd name="T3" fmla="*/ 16 h 16"/>
                <a:gd name="T4" fmla="*/ 0 w 14"/>
                <a:gd name="T5" fmla="*/ 16 h 16"/>
                <a:gd name="T6" fmla="*/ 14 w 14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14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14"/>
            <p:cNvSpPr>
              <a:spLocks/>
            </p:cNvSpPr>
            <p:nvPr/>
          </p:nvSpPr>
          <p:spPr bwMode="auto">
            <a:xfrm>
              <a:off x="1057939" y="3207637"/>
              <a:ext cx="714375" cy="976313"/>
            </a:xfrm>
            <a:custGeom>
              <a:avLst/>
              <a:gdLst>
                <a:gd name="T0" fmla="*/ 450 w 450"/>
                <a:gd name="T1" fmla="*/ 551 h 615"/>
                <a:gd name="T2" fmla="*/ 338 w 450"/>
                <a:gd name="T3" fmla="*/ 615 h 615"/>
                <a:gd name="T4" fmla="*/ 0 w 450"/>
                <a:gd name="T5" fmla="*/ 62 h 615"/>
                <a:gd name="T6" fmla="*/ 111 w 450"/>
                <a:gd name="T7" fmla="*/ 0 h 615"/>
                <a:gd name="T8" fmla="*/ 450 w 450"/>
                <a:gd name="T9" fmla="*/ 551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615">
                  <a:moveTo>
                    <a:pt x="450" y="551"/>
                  </a:moveTo>
                  <a:lnTo>
                    <a:pt x="338" y="615"/>
                  </a:lnTo>
                  <a:lnTo>
                    <a:pt x="0" y="62"/>
                  </a:lnTo>
                  <a:lnTo>
                    <a:pt x="111" y="0"/>
                  </a:lnTo>
                  <a:lnTo>
                    <a:pt x="450" y="5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Freeform: Shape 15"/>
            <p:cNvSpPr>
              <a:spLocks/>
            </p:cNvSpPr>
            <p:nvPr/>
          </p:nvSpPr>
          <p:spPr bwMode="auto">
            <a:xfrm>
              <a:off x="1057939" y="3207637"/>
              <a:ext cx="714375" cy="976313"/>
            </a:xfrm>
            <a:custGeom>
              <a:avLst/>
              <a:gdLst>
                <a:gd name="T0" fmla="*/ 450 w 450"/>
                <a:gd name="T1" fmla="*/ 551 h 615"/>
                <a:gd name="T2" fmla="*/ 338 w 450"/>
                <a:gd name="T3" fmla="*/ 615 h 615"/>
                <a:gd name="T4" fmla="*/ 0 w 450"/>
                <a:gd name="T5" fmla="*/ 62 h 615"/>
                <a:gd name="T6" fmla="*/ 111 w 450"/>
                <a:gd name="T7" fmla="*/ 0 h 615"/>
                <a:gd name="T8" fmla="*/ 450 w 450"/>
                <a:gd name="T9" fmla="*/ 551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615">
                  <a:moveTo>
                    <a:pt x="450" y="551"/>
                  </a:moveTo>
                  <a:lnTo>
                    <a:pt x="338" y="615"/>
                  </a:lnTo>
                  <a:lnTo>
                    <a:pt x="0" y="62"/>
                  </a:lnTo>
                  <a:lnTo>
                    <a:pt x="111" y="0"/>
                  </a:lnTo>
                  <a:lnTo>
                    <a:pt x="450" y="5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Freeform: Shape 16"/>
            <p:cNvSpPr>
              <a:spLocks/>
            </p:cNvSpPr>
            <p:nvPr/>
          </p:nvSpPr>
          <p:spPr bwMode="auto">
            <a:xfrm>
              <a:off x="1013489" y="3094925"/>
              <a:ext cx="265113" cy="323850"/>
            </a:xfrm>
            <a:custGeom>
              <a:avLst/>
              <a:gdLst>
                <a:gd name="T0" fmla="*/ 17 w 126"/>
                <a:gd name="T1" fmla="*/ 1 h 159"/>
                <a:gd name="T2" fmla="*/ 21 w 126"/>
                <a:gd name="T3" fmla="*/ 104 h 159"/>
                <a:gd name="T4" fmla="*/ 109 w 126"/>
                <a:gd name="T5" fmla="*/ 158 h 159"/>
                <a:gd name="T6" fmla="*/ 105 w 126"/>
                <a:gd name="T7" fmla="*/ 55 h 159"/>
                <a:gd name="T8" fmla="*/ 17 w 126"/>
                <a:gd name="T9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9">
                  <a:moveTo>
                    <a:pt x="17" y="1"/>
                  </a:moveTo>
                  <a:cubicBezTo>
                    <a:pt x="0" y="30"/>
                    <a:pt x="0" y="70"/>
                    <a:pt x="21" y="104"/>
                  </a:cubicBezTo>
                  <a:cubicBezTo>
                    <a:pt x="41" y="139"/>
                    <a:pt x="76" y="159"/>
                    <a:pt x="109" y="158"/>
                  </a:cubicBezTo>
                  <a:cubicBezTo>
                    <a:pt x="126" y="129"/>
                    <a:pt x="126" y="89"/>
                    <a:pt x="105" y="55"/>
                  </a:cubicBezTo>
                  <a:cubicBezTo>
                    <a:pt x="85" y="20"/>
                    <a:pt x="50" y="0"/>
                    <a:pt x="17" y="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Freeform: Shape 17"/>
            <p:cNvSpPr>
              <a:spLocks/>
            </p:cNvSpPr>
            <p:nvPr/>
          </p:nvSpPr>
          <p:spPr bwMode="auto">
            <a:xfrm>
              <a:off x="1491326" y="3823587"/>
              <a:ext cx="384175" cy="620713"/>
            </a:xfrm>
            <a:custGeom>
              <a:avLst/>
              <a:gdLst>
                <a:gd name="T0" fmla="*/ 49 w 183"/>
                <a:gd name="T1" fmla="*/ 178 h 306"/>
                <a:gd name="T2" fmla="*/ 182 w 183"/>
                <a:gd name="T3" fmla="*/ 306 h 306"/>
                <a:gd name="T4" fmla="*/ 134 w 183"/>
                <a:gd name="T5" fmla="*/ 128 h 306"/>
                <a:gd name="T6" fmla="*/ 1 w 183"/>
                <a:gd name="T7" fmla="*/ 0 h 306"/>
                <a:gd name="T8" fmla="*/ 49 w 183"/>
                <a:gd name="T9" fmla="*/ 178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306">
                  <a:moveTo>
                    <a:pt x="49" y="178"/>
                  </a:moveTo>
                  <a:cubicBezTo>
                    <a:pt x="83" y="235"/>
                    <a:pt x="129" y="278"/>
                    <a:pt x="182" y="306"/>
                  </a:cubicBezTo>
                  <a:cubicBezTo>
                    <a:pt x="183" y="247"/>
                    <a:pt x="167" y="185"/>
                    <a:pt x="134" y="128"/>
                  </a:cubicBezTo>
                  <a:cubicBezTo>
                    <a:pt x="100" y="71"/>
                    <a:pt x="53" y="28"/>
                    <a:pt x="1" y="0"/>
                  </a:cubicBezTo>
                  <a:cubicBezTo>
                    <a:pt x="0" y="59"/>
                    <a:pt x="16" y="121"/>
                    <a:pt x="49" y="17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18"/>
            <p:cNvSpPr>
              <a:spLocks/>
            </p:cNvSpPr>
            <p:nvPr/>
          </p:nvSpPr>
          <p:spPr bwMode="auto">
            <a:xfrm>
              <a:off x="1759614" y="4239512"/>
              <a:ext cx="114300" cy="204788"/>
            </a:xfrm>
            <a:custGeom>
              <a:avLst/>
              <a:gdLst>
                <a:gd name="T0" fmla="*/ 3 w 54"/>
                <a:gd name="T1" fmla="*/ 0 h 101"/>
                <a:gd name="T2" fmla="*/ 0 w 54"/>
                <a:gd name="T3" fmla="*/ 10 h 101"/>
                <a:gd name="T4" fmla="*/ 54 w 54"/>
                <a:gd name="T5" fmla="*/ 101 h 101"/>
                <a:gd name="T6" fmla="*/ 42 w 54"/>
                <a:gd name="T7" fmla="*/ 10 h 101"/>
                <a:gd name="T8" fmla="*/ 3 w 54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01">
                  <a:moveTo>
                    <a:pt x="3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54" y="71"/>
                    <a:pt x="50" y="40"/>
                    <a:pt x="42" y="1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Freeform: Shape 19"/>
            <p:cNvSpPr>
              <a:spLocks/>
            </p:cNvSpPr>
            <p:nvPr/>
          </p:nvSpPr>
          <p:spPr bwMode="auto">
            <a:xfrm>
              <a:off x="1937414" y="3421950"/>
              <a:ext cx="117475" cy="74613"/>
            </a:xfrm>
            <a:custGeom>
              <a:avLst/>
              <a:gdLst>
                <a:gd name="T0" fmla="*/ 55 w 56"/>
                <a:gd name="T1" fmla="*/ 4 h 37"/>
                <a:gd name="T2" fmla="*/ 49 w 56"/>
                <a:gd name="T3" fmla="*/ 0 h 37"/>
                <a:gd name="T4" fmla="*/ 42 w 56"/>
                <a:gd name="T5" fmla="*/ 1 h 37"/>
                <a:gd name="T6" fmla="*/ 5 w 56"/>
                <a:gd name="T7" fmla="*/ 23 h 37"/>
                <a:gd name="T8" fmla="*/ 1 w 56"/>
                <a:gd name="T9" fmla="*/ 29 h 37"/>
                <a:gd name="T10" fmla="*/ 2 w 56"/>
                <a:gd name="T11" fmla="*/ 36 h 37"/>
                <a:gd name="T12" fmla="*/ 3 w 56"/>
                <a:gd name="T13" fmla="*/ 37 h 37"/>
                <a:gd name="T14" fmla="*/ 56 w 56"/>
                <a:gd name="T15" fmla="*/ 6 h 37"/>
                <a:gd name="T16" fmla="*/ 55 w 56"/>
                <a:gd name="T17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7">
                  <a:moveTo>
                    <a:pt x="55" y="4"/>
                  </a:moveTo>
                  <a:cubicBezTo>
                    <a:pt x="54" y="2"/>
                    <a:pt x="52" y="1"/>
                    <a:pt x="49" y="0"/>
                  </a:cubicBezTo>
                  <a:cubicBezTo>
                    <a:pt x="47" y="0"/>
                    <a:pt x="44" y="0"/>
                    <a:pt x="42" y="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3" y="24"/>
                    <a:pt x="2" y="26"/>
                    <a:pt x="1" y="29"/>
                  </a:cubicBezTo>
                  <a:cubicBezTo>
                    <a:pt x="0" y="31"/>
                    <a:pt x="1" y="34"/>
                    <a:pt x="2" y="3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56" y="6"/>
                    <a:pt x="56" y="6"/>
                    <a:pt x="56" y="6"/>
                  </a:cubicBezTo>
                  <a:lnTo>
                    <a:pt x="5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20"/>
            <p:cNvSpPr>
              <a:spLocks/>
            </p:cNvSpPr>
            <p:nvPr/>
          </p:nvSpPr>
          <p:spPr bwMode="auto">
            <a:xfrm>
              <a:off x="1943764" y="3434650"/>
              <a:ext cx="274638" cy="365125"/>
            </a:xfrm>
            <a:custGeom>
              <a:avLst/>
              <a:gdLst>
                <a:gd name="T0" fmla="*/ 86 w 131"/>
                <a:gd name="T1" fmla="*/ 57 h 180"/>
                <a:gd name="T2" fmla="*/ 53 w 131"/>
                <a:gd name="T3" fmla="*/ 0 h 180"/>
                <a:gd name="T4" fmla="*/ 0 w 131"/>
                <a:gd name="T5" fmla="*/ 31 h 180"/>
                <a:gd name="T6" fmla="*/ 33 w 131"/>
                <a:gd name="T7" fmla="*/ 88 h 180"/>
                <a:gd name="T8" fmla="*/ 102 w 131"/>
                <a:gd name="T9" fmla="*/ 176 h 180"/>
                <a:gd name="T10" fmla="*/ 105 w 131"/>
                <a:gd name="T11" fmla="*/ 179 h 180"/>
                <a:gd name="T12" fmla="*/ 107 w 131"/>
                <a:gd name="T13" fmla="*/ 180 h 180"/>
                <a:gd name="T14" fmla="*/ 109 w 131"/>
                <a:gd name="T15" fmla="*/ 179 h 180"/>
                <a:gd name="T16" fmla="*/ 129 w 131"/>
                <a:gd name="T17" fmla="*/ 167 h 180"/>
                <a:gd name="T18" fmla="*/ 131 w 131"/>
                <a:gd name="T19" fmla="*/ 165 h 180"/>
                <a:gd name="T20" fmla="*/ 131 w 131"/>
                <a:gd name="T21" fmla="*/ 163 h 180"/>
                <a:gd name="T22" fmla="*/ 130 w 131"/>
                <a:gd name="T23" fmla="*/ 159 h 180"/>
                <a:gd name="T24" fmla="*/ 86 w 131"/>
                <a:gd name="T25" fmla="*/ 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80">
                  <a:moveTo>
                    <a:pt x="86" y="57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55" y="125"/>
                    <a:pt x="80" y="156"/>
                    <a:pt x="102" y="176"/>
                  </a:cubicBezTo>
                  <a:cubicBezTo>
                    <a:pt x="102" y="177"/>
                    <a:pt x="105" y="179"/>
                    <a:pt x="105" y="179"/>
                  </a:cubicBezTo>
                  <a:cubicBezTo>
                    <a:pt x="105" y="179"/>
                    <a:pt x="106" y="180"/>
                    <a:pt x="107" y="180"/>
                  </a:cubicBezTo>
                  <a:cubicBezTo>
                    <a:pt x="108" y="180"/>
                    <a:pt x="109" y="180"/>
                    <a:pt x="109" y="179"/>
                  </a:cubicBezTo>
                  <a:cubicBezTo>
                    <a:pt x="129" y="167"/>
                    <a:pt x="129" y="167"/>
                    <a:pt x="129" y="167"/>
                  </a:cubicBezTo>
                  <a:cubicBezTo>
                    <a:pt x="130" y="167"/>
                    <a:pt x="131" y="166"/>
                    <a:pt x="131" y="165"/>
                  </a:cubicBezTo>
                  <a:cubicBezTo>
                    <a:pt x="131" y="165"/>
                    <a:pt x="131" y="164"/>
                    <a:pt x="131" y="163"/>
                  </a:cubicBezTo>
                  <a:cubicBezTo>
                    <a:pt x="131" y="163"/>
                    <a:pt x="131" y="160"/>
                    <a:pt x="130" y="159"/>
                  </a:cubicBezTo>
                  <a:cubicBezTo>
                    <a:pt x="123" y="130"/>
                    <a:pt x="108" y="94"/>
                    <a:pt x="86" y="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21"/>
            <p:cNvSpPr>
              <a:spLocks/>
            </p:cNvSpPr>
            <p:nvPr/>
          </p:nvSpPr>
          <p:spPr bwMode="auto">
            <a:xfrm>
              <a:off x="1654839" y="3460050"/>
              <a:ext cx="117475" cy="76200"/>
            </a:xfrm>
            <a:custGeom>
              <a:avLst/>
              <a:gdLst>
                <a:gd name="T0" fmla="*/ 55 w 56"/>
                <a:gd name="T1" fmla="*/ 4 h 37"/>
                <a:gd name="T2" fmla="*/ 49 w 56"/>
                <a:gd name="T3" fmla="*/ 0 h 37"/>
                <a:gd name="T4" fmla="*/ 42 w 56"/>
                <a:gd name="T5" fmla="*/ 1 h 37"/>
                <a:gd name="T6" fmla="*/ 5 w 56"/>
                <a:gd name="T7" fmla="*/ 23 h 37"/>
                <a:gd name="T8" fmla="*/ 1 w 56"/>
                <a:gd name="T9" fmla="*/ 29 h 37"/>
                <a:gd name="T10" fmla="*/ 2 w 56"/>
                <a:gd name="T11" fmla="*/ 36 h 37"/>
                <a:gd name="T12" fmla="*/ 3 w 56"/>
                <a:gd name="T13" fmla="*/ 37 h 37"/>
                <a:gd name="T14" fmla="*/ 56 w 56"/>
                <a:gd name="T15" fmla="*/ 6 h 37"/>
                <a:gd name="T16" fmla="*/ 55 w 56"/>
                <a:gd name="T17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7">
                  <a:moveTo>
                    <a:pt x="55" y="4"/>
                  </a:moveTo>
                  <a:cubicBezTo>
                    <a:pt x="54" y="2"/>
                    <a:pt x="52" y="1"/>
                    <a:pt x="49" y="0"/>
                  </a:cubicBezTo>
                  <a:cubicBezTo>
                    <a:pt x="47" y="0"/>
                    <a:pt x="44" y="0"/>
                    <a:pt x="42" y="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3" y="24"/>
                    <a:pt x="1" y="26"/>
                    <a:pt x="1" y="29"/>
                  </a:cubicBezTo>
                  <a:cubicBezTo>
                    <a:pt x="0" y="31"/>
                    <a:pt x="1" y="34"/>
                    <a:pt x="2" y="3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4"/>
                    <a:pt x="55" y="4"/>
                    <a:pt x="5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22"/>
            <p:cNvSpPr>
              <a:spLocks/>
            </p:cNvSpPr>
            <p:nvPr/>
          </p:nvSpPr>
          <p:spPr bwMode="auto">
            <a:xfrm>
              <a:off x="1661189" y="3472750"/>
              <a:ext cx="276225" cy="365125"/>
            </a:xfrm>
            <a:custGeom>
              <a:avLst/>
              <a:gdLst>
                <a:gd name="T0" fmla="*/ 86 w 131"/>
                <a:gd name="T1" fmla="*/ 57 h 180"/>
                <a:gd name="T2" fmla="*/ 53 w 131"/>
                <a:gd name="T3" fmla="*/ 0 h 180"/>
                <a:gd name="T4" fmla="*/ 0 w 131"/>
                <a:gd name="T5" fmla="*/ 31 h 180"/>
                <a:gd name="T6" fmla="*/ 33 w 131"/>
                <a:gd name="T7" fmla="*/ 88 h 180"/>
                <a:gd name="T8" fmla="*/ 102 w 131"/>
                <a:gd name="T9" fmla="*/ 176 h 180"/>
                <a:gd name="T10" fmla="*/ 105 w 131"/>
                <a:gd name="T11" fmla="*/ 179 h 180"/>
                <a:gd name="T12" fmla="*/ 107 w 131"/>
                <a:gd name="T13" fmla="*/ 180 h 180"/>
                <a:gd name="T14" fmla="*/ 109 w 131"/>
                <a:gd name="T15" fmla="*/ 179 h 180"/>
                <a:gd name="T16" fmla="*/ 129 w 131"/>
                <a:gd name="T17" fmla="*/ 167 h 180"/>
                <a:gd name="T18" fmla="*/ 131 w 131"/>
                <a:gd name="T19" fmla="*/ 165 h 180"/>
                <a:gd name="T20" fmla="*/ 131 w 131"/>
                <a:gd name="T21" fmla="*/ 163 h 180"/>
                <a:gd name="T22" fmla="*/ 130 w 131"/>
                <a:gd name="T23" fmla="*/ 159 h 180"/>
                <a:gd name="T24" fmla="*/ 86 w 131"/>
                <a:gd name="T25" fmla="*/ 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80">
                  <a:moveTo>
                    <a:pt x="86" y="57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55" y="125"/>
                    <a:pt x="80" y="156"/>
                    <a:pt x="102" y="176"/>
                  </a:cubicBezTo>
                  <a:cubicBezTo>
                    <a:pt x="102" y="177"/>
                    <a:pt x="105" y="179"/>
                    <a:pt x="105" y="179"/>
                  </a:cubicBezTo>
                  <a:cubicBezTo>
                    <a:pt x="105" y="179"/>
                    <a:pt x="106" y="180"/>
                    <a:pt x="107" y="180"/>
                  </a:cubicBezTo>
                  <a:cubicBezTo>
                    <a:pt x="108" y="180"/>
                    <a:pt x="108" y="179"/>
                    <a:pt x="109" y="179"/>
                  </a:cubicBezTo>
                  <a:cubicBezTo>
                    <a:pt x="129" y="167"/>
                    <a:pt x="129" y="167"/>
                    <a:pt x="129" y="167"/>
                  </a:cubicBezTo>
                  <a:cubicBezTo>
                    <a:pt x="130" y="167"/>
                    <a:pt x="130" y="166"/>
                    <a:pt x="131" y="165"/>
                  </a:cubicBezTo>
                  <a:cubicBezTo>
                    <a:pt x="131" y="165"/>
                    <a:pt x="131" y="164"/>
                    <a:pt x="131" y="163"/>
                  </a:cubicBezTo>
                  <a:cubicBezTo>
                    <a:pt x="131" y="163"/>
                    <a:pt x="130" y="160"/>
                    <a:pt x="130" y="159"/>
                  </a:cubicBezTo>
                  <a:cubicBezTo>
                    <a:pt x="123" y="130"/>
                    <a:pt x="108" y="94"/>
                    <a:pt x="86" y="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23"/>
            <p:cNvSpPr>
              <a:spLocks/>
            </p:cNvSpPr>
            <p:nvPr/>
          </p:nvSpPr>
          <p:spPr bwMode="auto">
            <a:xfrm>
              <a:off x="1951701" y="3510850"/>
              <a:ext cx="161925" cy="20638"/>
            </a:xfrm>
            <a:custGeom>
              <a:avLst/>
              <a:gdLst>
                <a:gd name="T0" fmla="*/ 0 w 102"/>
                <a:gd name="T1" fmla="*/ 0 h 13"/>
                <a:gd name="T2" fmla="*/ 6 w 102"/>
                <a:gd name="T3" fmla="*/ 12 h 13"/>
                <a:gd name="T4" fmla="*/ 102 w 102"/>
                <a:gd name="T5" fmla="*/ 13 h 13"/>
                <a:gd name="T6" fmla="*/ 95 w 102"/>
                <a:gd name="T7" fmla="*/ 2 h 13"/>
                <a:gd name="T8" fmla="*/ 0 w 10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3">
                  <a:moveTo>
                    <a:pt x="0" y="0"/>
                  </a:moveTo>
                  <a:lnTo>
                    <a:pt x="6" y="12"/>
                  </a:lnTo>
                  <a:lnTo>
                    <a:pt x="102" y="13"/>
                  </a:lnTo>
                  <a:lnTo>
                    <a:pt x="9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Freeform: Shape 24"/>
            <p:cNvSpPr>
              <a:spLocks/>
            </p:cNvSpPr>
            <p:nvPr/>
          </p:nvSpPr>
          <p:spPr bwMode="auto">
            <a:xfrm>
              <a:off x="1951701" y="3510850"/>
              <a:ext cx="161925" cy="20638"/>
            </a:xfrm>
            <a:custGeom>
              <a:avLst/>
              <a:gdLst>
                <a:gd name="T0" fmla="*/ 0 w 102"/>
                <a:gd name="T1" fmla="*/ 0 h 13"/>
                <a:gd name="T2" fmla="*/ 6 w 102"/>
                <a:gd name="T3" fmla="*/ 12 h 13"/>
                <a:gd name="T4" fmla="*/ 102 w 102"/>
                <a:gd name="T5" fmla="*/ 13 h 13"/>
                <a:gd name="T6" fmla="*/ 95 w 102"/>
                <a:gd name="T7" fmla="*/ 2 h 13"/>
                <a:gd name="T8" fmla="*/ 0 w 10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3">
                  <a:moveTo>
                    <a:pt x="0" y="0"/>
                  </a:moveTo>
                  <a:lnTo>
                    <a:pt x="6" y="12"/>
                  </a:lnTo>
                  <a:lnTo>
                    <a:pt x="102" y="13"/>
                  </a:lnTo>
                  <a:lnTo>
                    <a:pt x="95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Freeform: Shape 25"/>
            <p:cNvSpPr>
              <a:spLocks/>
            </p:cNvSpPr>
            <p:nvPr/>
          </p:nvSpPr>
          <p:spPr bwMode="auto">
            <a:xfrm>
              <a:off x="1656426" y="3507675"/>
              <a:ext cx="149225" cy="19050"/>
            </a:xfrm>
            <a:custGeom>
              <a:avLst/>
              <a:gdLst>
                <a:gd name="T0" fmla="*/ 65 w 71"/>
                <a:gd name="T1" fmla="*/ 1 h 10"/>
                <a:gd name="T2" fmla="*/ 71 w 71"/>
                <a:gd name="T3" fmla="*/ 10 h 10"/>
                <a:gd name="T4" fmla="*/ 71 w 71"/>
                <a:gd name="T5" fmla="*/ 10 h 10"/>
                <a:gd name="T6" fmla="*/ 65 w 71"/>
                <a:gd name="T7" fmla="*/ 1 h 10"/>
                <a:gd name="T8" fmla="*/ 4 w 71"/>
                <a:gd name="T9" fmla="*/ 0 h 10"/>
                <a:gd name="T10" fmla="*/ 0 w 71"/>
                <a:gd name="T11" fmla="*/ 6 h 10"/>
                <a:gd name="T12" fmla="*/ 0 w 71"/>
                <a:gd name="T13" fmla="*/ 8 h 10"/>
                <a:gd name="T14" fmla="*/ 0 w 71"/>
                <a:gd name="T15" fmla="*/ 6 h 10"/>
                <a:gd name="T16" fmla="*/ 4 w 71"/>
                <a:gd name="T17" fmla="*/ 0 h 10"/>
                <a:gd name="T18" fmla="*/ 4 w 71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10">
                  <a:moveTo>
                    <a:pt x="65" y="1"/>
                  </a:moveTo>
                  <a:cubicBezTo>
                    <a:pt x="71" y="10"/>
                    <a:pt x="71" y="10"/>
                    <a:pt x="71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65" y="1"/>
                    <a:pt x="65" y="1"/>
                    <a:pt x="65" y="1"/>
                  </a:cubicBezTo>
                  <a:moveTo>
                    <a:pt x="4" y="0"/>
                  </a:moveTo>
                  <a:cubicBezTo>
                    <a:pt x="2" y="2"/>
                    <a:pt x="0" y="3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3"/>
                    <a:pt x="2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Freeform: Shape 26"/>
            <p:cNvSpPr>
              <a:spLocks/>
            </p:cNvSpPr>
            <p:nvPr/>
          </p:nvSpPr>
          <p:spPr bwMode="auto">
            <a:xfrm>
              <a:off x="1656426" y="3507675"/>
              <a:ext cx="53975" cy="19050"/>
            </a:xfrm>
            <a:custGeom>
              <a:avLst/>
              <a:gdLst>
                <a:gd name="T0" fmla="*/ 4 w 25"/>
                <a:gd name="T1" fmla="*/ 0 h 10"/>
                <a:gd name="T2" fmla="*/ 0 w 25"/>
                <a:gd name="T3" fmla="*/ 6 h 10"/>
                <a:gd name="T4" fmla="*/ 0 w 25"/>
                <a:gd name="T5" fmla="*/ 8 h 10"/>
                <a:gd name="T6" fmla="*/ 0 w 25"/>
                <a:gd name="T7" fmla="*/ 9 h 10"/>
                <a:gd name="T8" fmla="*/ 10 w 25"/>
                <a:gd name="T9" fmla="*/ 10 h 10"/>
                <a:gd name="T10" fmla="*/ 25 w 25"/>
                <a:gd name="T11" fmla="*/ 1 h 10"/>
                <a:gd name="T12" fmla="*/ 4 w 25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0">
                  <a:moveTo>
                    <a:pt x="4" y="0"/>
                  </a:moveTo>
                  <a:cubicBezTo>
                    <a:pt x="2" y="2"/>
                    <a:pt x="0" y="3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Freeform: Shape 27"/>
            <p:cNvSpPr>
              <a:spLocks/>
            </p:cNvSpPr>
            <p:nvPr/>
          </p:nvSpPr>
          <p:spPr bwMode="auto">
            <a:xfrm>
              <a:off x="1678651" y="3509262"/>
              <a:ext cx="127000" cy="17463"/>
            </a:xfrm>
            <a:custGeom>
              <a:avLst/>
              <a:gdLst>
                <a:gd name="T0" fmla="*/ 20 w 80"/>
                <a:gd name="T1" fmla="*/ 0 h 11"/>
                <a:gd name="T2" fmla="*/ 0 w 80"/>
                <a:gd name="T3" fmla="*/ 11 h 11"/>
                <a:gd name="T4" fmla="*/ 80 w 80"/>
                <a:gd name="T5" fmla="*/ 11 h 11"/>
                <a:gd name="T6" fmla="*/ 73 w 80"/>
                <a:gd name="T7" fmla="*/ 0 h 11"/>
                <a:gd name="T8" fmla="*/ 20 w 8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1">
                  <a:moveTo>
                    <a:pt x="20" y="0"/>
                  </a:moveTo>
                  <a:lnTo>
                    <a:pt x="0" y="11"/>
                  </a:lnTo>
                  <a:lnTo>
                    <a:pt x="80" y="11"/>
                  </a:lnTo>
                  <a:lnTo>
                    <a:pt x="73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Freeform: Shape 28"/>
            <p:cNvSpPr>
              <a:spLocks/>
            </p:cNvSpPr>
            <p:nvPr/>
          </p:nvSpPr>
          <p:spPr bwMode="auto">
            <a:xfrm>
              <a:off x="1678651" y="3509262"/>
              <a:ext cx="127000" cy="17463"/>
            </a:xfrm>
            <a:custGeom>
              <a:avLst/>
              <a:gdLst>
                <a:gd name="T0" fmla="*/ 20 w 80"/>
                <a:gd name="T1" fmla="*/ 0 h 11"/>
                <a:gd name="T2" fmla="*/ 0 w 80"/>
                <a:gd name="T3" fmla="*/ 11 h 11"/>
                <a:gd name="T4" fmla="*/ 80 w 80"/>
                <a:gd name="T5" fmla="*/ 11 h 11"/>
                <a:gd name="T6" fmla="*/ 73 w 80"/>
                <a:gd name="T7" fmla="*/ 0 h 11"/>
                <a:gd name="T8" fmla="*/ 20 w 8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1">
                  <a:moveTo>
                    <a:pt x="20" y="0"/>
                  </a:moveTo>
                  <a:lnTo>
                    <a:pt x="0" y="11"/>
                  </a:lnTo>
                  <a:lnTo>
                    <a:pt x="80" y="11"/>
                  </a:lnTo>
                  <a:lnTo>
                    <a:pt x="73" y="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Freeform: Shape 29"/>
            <p:cNvSpPr>
              <a:spLocks/>
            </p:cNvSpPr>
            <p:nvPr/>
          </p:nvSpPr>
          <p:spPr bwMode="auto">
            <a:xfrm>
              <a:off x="1429414" y="3523550"/>
              <a:ext cx="1073150" cy="371475"/>
            </a:xfrm>
            <a:custGeom>
              <a:avLst/>
              <a:gdLst>
                <a:gd name="T0" fmla="*/ 510 w 510"/>
                <a:gd name="T1" fmla="*/ 55 h 183"/>
                <a:gd name="T2" fmla="*/ 478 w 510"/>
                <a:gd name="T3" fmla="*/ 27 h 183"/>
                <a:gd name="T4" fmla="*/ 451 w 510"/>
                <a:gd name="T5" fmla="*/ 11 h 183"/>
                <a:gd name="T6" fmla="*/ 419 w 510"/>
                <a:gd name="T7" fmla="*/ 5 h 183"/>
                <a:gd name="T8" fmla="*/ 0 w 510"/>
                <a:gd name="T9" fmla="*/ 0 h 183"/>
                <a:gd name="T10" fmla="*/ 108 w 510"/>
                <a:gd name="T11" fmla="*/ 183 h 183"/>
                <a:gd name="T12" fmla="*/ 193 w 510"/>
                <a:gd name="T13" fmla="*/ 133 h 183"/>
                <a:gd name="T14" fmla="*/ 510 w 510"/>
                <a:gd name="T15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0" h="183">
                  <a:moveTo>
                    <a:pt x="510" y="55"/>
                  </a:moveTo>
                  <a:cubicBezTo>
                    <a:pt x="478" y="27"/>
                    <a:pt x="478" y="27"/>
                    <a:pt x="478" y="27"/>
                  </a:cubicBezTo>
                  <a:cubicBezTo>
                    <a:pt x="470" y="21"/>
                    <a:pt x="461" y="15"/>
                    <a:pt x="451" y="11"/>
                  </a:cubicBezTo>
                  <a:cubicBezTo>
                    <a:pt x="440" y="7"/>
                    <a:pt x="430" y="5"/>
                    <a:pt x="419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8" y="183"/>
                    <a:pt x="108" y="183"/>
                    <a:pt x="108" y="183"/>
                  </a:cubicBezTo>
                  <a:cubicBezTo>
                    <a:pt x="193" y="133"/>
                    <a:pt x="193" y="133"/>
                    <a:pt x="193" y="133"/>
                  </a:cubicBezTo>
                  <a:cubicBezTo>
                    <a:pt x="510" y="55"/>
                    <a:pt x="510" y="55"/>
                    <a:pt x="510" y="5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Freeform: Shape 30"/>
            <p:cNvSpPr>
              <a:spLocks/>
            </p:cNvSpPr>
            <p:nvPr/>
          </p:nvSpPr>
          <p:spPr bwMode="auto">
            <a:xfrm>
              <a:off x="1642139" y="3642612"/>
              <a:ext cx="788988" cy="252413"/>
            </a:xfrm>
            <a:custGeom>
              <a:avLst/>
              <a:gdLst>
                <a:gd name="T0" fmla="*/ 497 w 497"/>
                <a:gd name="T1" fmla="*/ 5 h 159"/>
                <a:gd name="T2" fmla="*/ 122 w 497"/>
                <a:gd name="T3" fmla="*/ 95 h 159"/>
                <a:gd name="T4" fmla="*/ 9 w 497"/>
                <a:gd name="T5" fmla="*/ 159 h 159"/>
                <a:gd name="T6" fmla="*/ 0 w 497"/>
                <a:gd name="T7" fmla="*/ 143 h 159"/>
                <a:gd name="T8" fmla="*/ 113 w 497"/>
                <a:gd name="T9" fmla="*/ 78 h 159"/>
                <a:gd name="T10" fmla="*/ 490 w 497"/>
                <a:gd name="T11" fmla="*/ 0 h 159"/>
                <a:gd name="T12" fmla="*/ 497 w 497"/>
                <a:gd name="T13" fmla="*/ 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159">
                  <a:moveTo>
                    <a:pt x="497" y="5"/>
                  </a:moveTo>
                  <a:lnTo>
                    <a:pt x="122" y="95"/>
                  </a:lnTo>
                  <a:lnTo>
                    <a:pt x="9" y="159"/>
                  </a:lnTo>
                  <a:lnTo>
                    <a:pt x="0" y="143"/>
                  </a:lnTo>
                  <a:lnTo>
                    <a:pt x="113" y="78"/>
                  </a:lnTo>
                  <a:lnTo>
                    <a:pt x="490" y="0"/>
                  </a:lnTo>
                  <a:lnTo>
                    <a:pt x="497" y="5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Freeform: Shape 31"/>
            <p:cNvSpPr>
              <a:spLocks/>
            </p:cNvSpPr>
            <p:nvPr/>
          </p:nvSpPr>
          <p:spPr bwMode="auto">
            <a:xfrm>
              <a:off x="1642139" y="3642612"/>
              <a:ext cx="788988" cy="252413"/>
            </a:xfrm>
            <a:custGeom>
              <a:avLst/>
              <a:gdLst>
                <a:gd name="T0" fmla="*/ 497 w 497"/>
                <a:gd name="T1" fmla="*/ 5 h 159"/>
                <a:gd name="T2" fmla="*/ 122 w 497"/>
                <a:gd name="T3" fmla="*/ 95 h 159"/>
                <a:gd name="T4" fmla="*/ 9 w 497"/>
                <a:gd name="T5" fmla="*/ 159 h 159"/>
                <a:gd name="T6" fmla="*/ 0 w 497"/>
                <a:gd name="T7" fmla="*/ 143 h 159"/>
                <a:gd name="T8" fmla="*/ 113 w 497"/>
                <a:gd name="T9" fmla="*/ 78 h 159"/>
                <a:gd name="T10" fmla="*/ 490 w 497"/>
                <a:gd name="T11" fmla="*/ 0 h 159"/>
                <a:gd name="T12" fmla="*/ 497 w 497"/>
                <a:gd name="T13" fmla="*/ 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159">
                  <a:moveTo>
                    <a:pt x="497" y="5"/>
                  </a:moveTo>
                  <a:lnTo>
                    <a:pt x="122" y="95"/>
                  </a:lnTo>
                  <a:lnTo>
                    <a:pt x="9" y="159"/>
                  </a:lnTo>
                  <a:lnTo>
                    <a:pt x="0" y="143"/>
                  </a:lnTo>
                  <a:lnTo>
                    <a:pt x="113" y="78"/>
                  </a:lnTo>
                  <a:lnTo>
                    <a:pt x="490" y="0"/>
                  </a:lnTo>
                  <a:lnTo>
                    <a:pt x="497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Freeform: Shape 32"/>
            <p:cNvSpPr>
              <a:spLocks/>
            </p:cNvSpPr>
            <p:nvPr/>
          </p:nvSpPr>
          <p:spPr bwMode="auto">
            <a:xfrm>
              <a:off x="864264" y="4033137"/>
              <a:ext cx="115888" cy="76200"/>
            </a:xfrm>
            <a:custGeom>
              <a:avLst/>
              <a:gdLst>
                <a:gd name="T0" fmla="*/ 1 w 55"/>
                <a:gd name="T1" fmla="*/ 36 h 38"/>
                <a:gd name="T2" fmla="*/ 0 w 55"/>
                <a:gd name="T3" fmla="*/ 29 h 38"/>
                <a:gd name="T4" fmla="*/ 5 w 55"/>
                <a:gd name="T5" fmla="*/ 24 h 38"/>
                <a:gd name="T6" fmla="*/ 42 w 55"/>
                <a:gd name="T7" fmla="*/ 2 h 38"/>
                <a:gd name="T8" fmla="*/ 49 w 55"/>
                <a:gd name="T9" fmla="*/ 1 h 38"/>
                <a:gd name="T10" fmla="*/ 54 w 55"/>
                <a:gd name="T11" fmla="*/ 5 h 38"/>
                <a:gd name="T12" fmla="*/ 55 w 55"/>
                <a:gd name="T13" fmla="*/ 7 h 38"/>
                <a:gd name="T14" fmla="*/ 2 w 55"/>
                <a:gd name="T15" fmla="*/ 38 h 38"/>
                <a:gd name="T16" fmla="*/ 1 w 55"/>
                <a:gd name="T17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38">
                  <a:moveTo>
                    <a:pt x="1" y="36"/>
                  </a:moveTo>
                  <a:cubicBezTo>
                    <a:pt x="0" y="34"/>
                    <a:pt x="0" y="32"/>
                    <a:pt x="0" y="29"/>
                  </a:cubicBezTo>
                  <a:cubicBezTo>
                    <a:pt x="1" y="27"/>
                    <a:pt x="3" y="25"/>
                    <a:pt x="5" y="2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0"/>
                    <a:pt x="49" y="1"/>
                  </a:cubicBezTo>
                  <a:cubicBezTo>
                    <a:pt x="51" y="1"/>
                    <a:pt x="53" y="3"/>
                    <a:pt x="54" y="5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2" y="38"/>
                    <a:pt x="2" y="38"/>
                    <a:pt x="2" y="38"/>
                  </a:cubicBezTo>
                  <a:lnTo>
                    <a:pt x="1" y="3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Freeform: Shape 33"/>
            <p:cNvSpPr>
              <a:spLocks/>
            </p:cNvSpPr>
            <p:nvPr/>
          </p:nvSpPr>
          <p:spPr bwMode="auto">
            <a:xfrm>
              <a:off x="869026" y="4045837"/>
              <a:ext cx="277813" cy="363538"/>
            </a:xfrm>
            <a:custGeom>
              <a:avLst/>
              <a:gdLst>
                <a:gd name="T0" fmla="*/ 34 w 132"/>
                <a:gd name="T1" fmla="*/ 88 h 179"/>
                <a:gd name="T2" fmla="*/ 0 w 132"/>
                <a:gd name="T3" fmla="*/ 31 h 179"/>
                <a:gd name="T4" fmla="*/ 53 w 132"/>
                <a:gd name="T5" fmla="*/ 0 h 179"/>
                <a:gd name="T6" fmla="*/ 87 w 132"/>
                <a:gd name="T7" fmla="*/ 56 h 179"/>
                <a:gd name="T8" fmla="*/ 131 w 132"/>
                <a:gd name="T9" fmla="*/ 159 h 179"/>
                <a:gd name="T10" fmla="*/ 132 w 132"/>
                <a:gd name="T11" fmla="*/ 162 h 179"/>
                <a:gd name="T12" fmla="*/ 131 w 132"/>
                <a:gd name="T13" fmla="*/ 165 h 179"/>
                <a:gd name="T14" fmla="*/ 130 w 132"/>
                <a:gd name="T15" fmla="*/ 167 h 179"/>
                <a:gd name="T16" fmla="*/ 110 w 132"/>
                <a:gd name="T17" fmla="*/ 178 h 179"/>
                <a:gd name="T18" fmla="*/ 107 w 132"/>
                <a:gd name="T19" fmla="*/ 179 h 179"/>
                <a:gd name="T20" fmla="*/ 105 w 132"/>
                <a:gd name="T21" fmla="*/ 178 h 179"/>
                <a:gd name="T22" fmla="*/ 102 w 132"/>
                <a:gd name="T23" fmla="*/ 176 h 179"/>
                <a:gd name="T24" fmla="*/ 34 w 132"/>
                <a:gd name="T25" fmla="*/ 8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79">
                  <a:moveTo>
                    <a:pt x="34" y="8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109" y="93"/>
                    <a:pt x="124" y="130"/>
                    <a:pt x="131" y="159"/>
                  </a:cubicBezTo>
                  <a:cubicBezTo>
                    <a:pt x="131" y="159"/>
                    <a:pt x="132" y="162"/>
                    <a:pt x="132" y="162"/>
                  </a:cubicBezTo>
                  <a:cubicBezTo>
                    <a:pt x="132" y="163"/>
                    <a:pt x="132" y="164"/>
                    <a:pt x="131" y="165"/>
                  </a:cubicBezTo>
                  <a:cubicBezTo>
                    <a:pt x="131" y="166"/>
                    <a:pt x="130" y="166"/>
                    <a:pt x="130" y="167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09" y="179"/>
                    <a:pt x="108" y="179"/>
                    <a:pt x="107" y="179"/>
                  </a:cubicBezTo>
                  <a:cubicBezTo>
                    <a:pt x="106" y="179"/>
                    <a:pt x="106" y="179"/>
                    <a:pt x="105" y="178"/>
                  </a:cubicBezTo>
                  <a:cubicBezTo>
                    <a:pt x="105" y="178"/>
                    <a:pt x="103" y="176"/>
                    <a:pt x="102" y="176"/>
                  </a:cubicBezTo>
                  <a:cubicBezTo>
                    <a:pt x="80" y="155"/>
                    <a:pt x="56" y="124"/>
                    <a:pt x="34" y="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Freeform: Shape 34"/>
            <p:cNvSpPr>
              <a:spLocks/>
            </p:cNvSpPr>
            <p:nvPr/>
          </p:nvSpPr>
          <p:spPr bwMode="auto">
            <a:xfrm>
              <a:off x="1034126" y="3814062"/>
              <a:ext cx="119063" cy="74613"/>
            </a:xfrm>
            <a:custGeom>
              <a:avLst/>
              <a:gdLst>
                <a:gd name="T0" fmla="*/ 2 w 56"/>
                <a:gd name="T1" fmla="*/ 36 h 37"/>
                <a:gd name="T2" fmla="*/ 1 w 56"/>
                <a:gd name="T3" fmla="*/ 29 h 37"/>
                <a:gd name="T4" fmla="*/ 5 w 56"/>
                <a:gd name="T5" fmla="*/ 23 h 37"/>
                <a:gd name="T6" fmla="*/ 42 w 56"/>
                <a:gd name="T7" fmla="*/ 1 h 37"/>
                <a:gd name="T8" fmla="*/ 49 w 56"/>
                <a:gd name="T9" fmla="*/ 0 h 37"/>
                <a:gd name="T10" fmla="*/ 55 w 56"/>
                <a:gd name="T11" fmla="*/ 5 h 37"/>
                <a:gd name="T12" fmla="*/ 56 w 56"/>
                <a:gd name="T13" fmla="*/ 6 h 37"/>
                <a:gd name="T14" fmla="*/ 3 w 56"/>
                <a:gd name="T15" fmla="*/ 37 h 37"/>
                <a:gd name="T16" fmla="*/ 2 w 56"/>
                <a:gd name="T17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7">
                  <a:moveTo>
                    <a:pt x="2" y="36"/>
                  </a:moveTo>
                  <a:cubicBezTo>
                    <a:pt x="1" y="34"/>
                    <a:pt x="0" y="31"/>
                    <a:pt x="1" y="29"/>
                  </a:cubicBezTo>
                  <a:cubicBezTo>
                    <a:pt x="1" y="26"/>
                    <a:pt x="3" y="24"/>
                    <a:pt x="5" y="23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4" y="0"/>
                    <a:pt x="47" y="0"/>
                    <a:pt x="49" y="0"/>
                  </a:cubicBezTo>
                  <a:cubicBezTo>
                    <a:pt x="52" y="1"/>
                    <a:pt x="53" y="3"/>
                    <a:pt x="55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2" y="36"/>
                    <a:pt x="2" y="36"/>
                    <a:pt x="2" y="36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Freeform: Shape 35"/>
            <p:cNvSpPr>
              <a:spLocks/>
            </p:cNvSpPr>
            <p:nvPr/>
          </p:nvSpPr>
          <p:spPr bwMode="auto">
            <a:xfrm>
              <a:off x="1040476" y="3825175"/>
              <a:ext cx="276225" cy="365125"/>
            </a:xfrm>
            <a:custGeom>
              <a:avLst/>
              <a:gdLst>
                <a:gd name="T0" fmla="*/ 33 w 131"/>
                <a:gd name="T1" fmla="*/ 88 h 180"/>
                <a:gd name="T2" fmla="*/ 0 w 131"/>
                <a:gd name="T3" fmla="*/ 31 h 180"/>
                <a:gd name="T4" fmla="*/ 53 w 131"/>
                <a:gd name="T5" fmla="*/ 0 h 180"/>
                <a:gd name="T6" fmla="*/ 86 w 131"/>
                <a:gd name="T7" fmla="*/ 57 h 180"/>
                <a:gd name="T8" fmla="*/ 130 w 131"/>
                <a:gd name="T9" fmla="*/ 160 h 180"/>
                <a:gd name="T10" fmla="*/ 131 w 131"/>
                <a:gd name="T11" fmla="*/ 163 h 180"/>
                <a:gd name="T12" fmla="*/ 131 w 131"/>
                <a:gd name="T13" fmla="*/ 166 h 180"/>
                <a:gd name="T14" fmla="*/ 129 w 131"/>
                <a:gd name="T15" fmla="*/ 167 h 180"/>
                <a:gd name="T16" fmla="*/ 109 w 131"/>
                <a:gd name="T17" fmla="*/ 179 h 180"/>
                <a:gd name="T18" fmla="*/ 107 w 131"/>
                <a:gd name="T19" fmla="*/ 180 h 180"/>
                <a:gd name="T20" fmla="*/ 104 w 131"/>
                <a:gd name="T21" fmla="*/ 179 h 180"/>
                <a:gd name="T22" fmla="*/ 102 w 131"/>
                <a:gd name="T23" fmla="*/ 176 h 180"/>
                <a:gd name="T24" fmla="*/ 33 w 131"/>
                <a:gd name="T25" fmla="*/ 8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80">
                  <a:moveTo>
                    <a:pt x="33" y="8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108" y="94"/>
                    <a:pt x="123" y="130"/>
                    <a:pt x="130" y="160"/>
                  </a:cubicBezTo>
                  <a:cubicBezTo>
                    <a:pt x="130" y="160"/>
                    <a:pt x="131" y="163"/>
                    <a:pt x="131" y="163"/>
                  </a:cubicBezTo>
                  <a:cubicBezTo>
                    <a:pt x="131" y="164"/>
                    <a:pt x="131" y="165"/>
                    <a:pt x="131" y="166"/>
                  </a:cubicBezTo>
                  <a:cubicBezTo>
                    <a:pt x="130" y="166"/>
                    <a:pt x="130" y="167"/>
                    <a:pt x="129" y="167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08" y="180"/>
                    <a:pt x="108" y="180"/>
                    <a:pt x="107" y="180"/>
                  </a:cubicBezTo>
                  <a:cubicBezTo>
                    <a:pt x="106" y="180"/>
                    <a:pt x="105" y="179"/>
                    <a:pt x="104" y="179"/>
                  </a:cubicBezTo>
                  <a:cubicBezTo>
                    <a:pt x="104" y="179"/>
                    <a:pt x="102" y="177"/>
                    <a:pt x="102" y="176"/>
                  </a:cubicBezTo>
                  <a:cubicBezTo>
                    <a:pt x="79" y="156"/>
                    <a:pt x="55" y="125"/>
                    <a:pt x="33" y="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Freeform: Shape 36"/>
            <p:cNvSpPr>
              <a:spLocks/>
            </p:cNvSpPr>
            <p:nvPr/>
          </p:nvSpPr>
          <p:spPr bwMode="auto">
            <a:xfrm>
              <a:off x="1062701" y="3814062"/>
              <a:ext cx="80963" cy="131763"/>
            </a:xfrm>
            <a:custGeom>
              <a:avLst/>
              <a:gdLst>
                <a:gd name="T0" fmla="*/ 0 w 39"/>
                <a:gd name="T1" fmla="*/ 55 h 65"/>
                <a:gd name="T2" fmla="*/ 0 w 39"/>
                <a:gd name="T3" fmla="*/ 55 h 65"/>
                <a:gd name="T4" fmla="*/ 6 w 39"/>
                <a:gd name="T5" fmla="*/ 65 h 65"/>
                <a:gd name="T6" fmla="*/ 6 w 39"/>
                <a:gd name="T7" fmla="*/ 65 h 65"/>
                <a:gd name="T8" fmla="*/ 0 w 39"/>
                <a:gd name="T9" fmla="*/ 55 h 65"/>
                <a:gd name="T10" fmla="*/ 30 w 39"/>
                <a:gd name="T11" fmla="*/ 1 h 65"/>
                <a:gd name="T12" fmla="*/ 29 w 39"/>
                <a:gd name="T13" fmla="*/ 1 h 65"/>
                <a:gd name="T14" fmla="*/ 29 w 39"/>
                <a:gd name="T15" fmla="*/ 1 h 65"/>
                <a:gd name="T16" fmla="*/ 30 w 39"/>
                <a:gd name="T17" fmla="*/ 1 h 65"/>
                <a:gd name="T18" fmla="*/ 34 w 39"/>
                <a:gd name="T19" fmla="*/ 0 h 65"/>
                <a:gd name="T20" fmla="*/ 32 w 39"/>
                <a:gd name="T21" fmla="*/ 0 h 65"/>
                <a:gd name="T22" fmla="*/ 34 w 39"/>
                <a:gd name="T23" fmla="*/ 0 h 65"/>
                <a:gd name="T24" fmla="*/ 36 w 39"/>
                <a:gd name="T25" fmla="*/ 0 h 65"/>
                <a:gd name="T26" fmla="*/ 39 w 39"/>
                <a:gd name="T27" fmla="*/ 2 h 65"/>
                <a:gd name="T28" fmla="*/ 39 w 39"/>
                <a:gd name="T29" fmla="*/ 2 h 65"/>
                <a:gd name="T30" fmla="*/ 36 w 39"/>
                <a:gd name="T31" fmla="*/ 0 h 65"/>
                <a:gd name="T32" fmla="*/ 34 w 39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65">
                  <a:moveTo>
                    <a:pt x="0" y="5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0" y="55"/>
                    <a:pt x="0" y="55"/>
                    <a:pt x="0" y="55"/>
                  </a:cubicBezTo>
                  <a:moveTo>
                    <a:pt x="30" y="1"/>
                  </a:moveTo>
                  <a:cubicBezTo>
                    <a:pt x="30" y="1"/>
                    <a:pt x="30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moveTo>
                    <a:pt x="34" y="0"/>
                  </a:moveTo>
                  <a:cubicBezTo>
                    <a:pt x="33" y="0"/>
                    <a:pt x="33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7" y="1"/>
                    <a:pt x="38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8" y="1"/>
                    <a:pt x="37" y="1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Freeform: Shape 37"/>
            <p:cNvSpPr>
              <a:spLocks/>
            </p:cNvSpPr>
            <p:nvPr/>
          </p:nvSpPr>
          <p:spPr bwMode="auto">
            <a:xfrm>
              <a:off x="1102389" y="3814062"/>
              <a:ext cx="41275" cy="39688"/>
            </a:xfrm>
            <a:custGeom>
              <a:avLst/>
              <a:gdLst>
                <a:gd name="T0" fmla="*/ 15 w 20"/>
                <a:gd name="T1" fmla="*/ 0 h 20"/>
                <a:gd name="T2" fmla="*/ 13 w 20"/>
                <a:gd name="T3" fmla="*/ 0 h 20"/>
                <a:gd name="T4" fmla="*/ 11 w 20"/>
                <a:gd name="T5" fmla="*/ 1 h 20"/>
                <a:gd name="T6" fmla="*/ 10 w 20"/>
                <a:gd name="T7" fmla="*/ 1 h 20"/>
                <a:gd name="T8" fmla="*/ 0 w 20"/>
                <a:gd name="T9" fmla="*/ 20 h 20"/>
                <a:gd name="T10" fmla="*/ 16 w 20"/>
                <a:gd name="T11" fmla="*/ 11 h 20"/>
                <a:gd name="T12" fmla="*/ 20 w 20"/>
                <a:gd name="T13" fmla="*/ 2 h 20"/>
                <a:gd name="T14" fmla="*/ 17 w 20"/>
                <a:gd name="T15" fmla="*/ 0 h 20"/>
                <a:gd name="T16" fmla="*/ 15 w 20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8" y="1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Freeform: Shape 39"/>
            <p:cNvSpPr>
              <a:spLocks/>
            </p:cNvSpPr>
            <p:nvPr/>
          </p:nvSpPr>
          <p:spPr bwMode="auto">
            <a:xfrm>
              <a:off x="1062701" y="3836287"/>
              <a:ext cx="73025" cy="109538"/>
            </a:xfrm>
            <a:custGeom>
              <a:avLst/>
              <a:gdLst>
                <a:gd name="T0" fmla="*/ 46 w 46"/>
                <a:gd name="T1" fmla="*/ 0 h 69"/>
                <a:gd name="T2" fmla="*/ 25 w 46"/>
                <a:gd name="T3" fmla="*/ 11 h 69"/>
                <a:gd name="T4" fmla="*/ 0 w 46"/>
                <a:gd name="T5" fmla="*/ 56 h 69"/>
                <a:gd name="T6" fmla="*/ 8 w 46"/>
                <a:gd name="T7" fmla="*/ 69 h 69"/>
                <a:gd name="T8" fmla="*/ 46 w 46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9">
                  <a:moveTo>
                    <a:pt x="46" y="0"/>
                  </a:moveTo>
                  <a:lnTo>
                    <a:pt x="25" y="11"/>
                  </a:lnTo>
                  <a:lnTo>
                    <a:pt x="0" y="56"/>
                  </a:lnTo>
                  <a:lnTo>
                    <a:pt x="8" y="69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Freeform: Shape 40"/>
            <p:cNvSpPr>
              <a:spLocks/>
            </p:cNvSpPr>
            <p:nvPr/>
          </p:nvSpPr>
          <p:spPr bwMode="auto">
            <a:xfrm>
              <a:off x="916651" y="4058537"/>
              <a:ext cx="84138" cy="147638"/>
            </a:xfrm>
            <a:custGeom>
              <a:avLst/>
              <a:gdLst>
                <a:gd name="T0" fmla="*/ 0 w 53"/>
                <a:gd name="T1" fmla="*/ 81 h 93"/>
                <a:gd name="T2" fmla="*/ 0 w 53"/>
                <a:gd name="T3" fmla="*/ 81 h 93"/>
                <a:gd name="T4" fmla="*/ 8 w 53"/>
                <a:gd name="T5" fmla="*/ 93 h 93"/>
                <a:gd name="T6" fmla="*/ 8 w 53"/>
                <a:gd name="T7" fmla="*/ 93 h 93"/>
                <a:gd name="T8" fmla="*/ 0 w 53"/>
                <a:gd name="T9" fmla="*/ 81 h 93"/>
                <a:gd name="T10" fmla="*/ 45 w 53"/>
                <a:gd name="T11" fmla="*/ 0 h 93"/>
                <a:gd name="T12" fmla="*/ 45 w 53"/>
                <a:gd name="T13" fmla="*/ 0 h 93"/>
                <a:gd name="T14" fmla="*/ 53 w 53"/>
                <a:gd name="T15" fmla="*/ 12 h 93"/>
                <a:gd name="T16" fmla="*/ 53 w 53"/>
                <a:gd name="T17" fmla="*/ 12 h 93"/>
                <a:gd name="T18" fmla="*/ 45 w 53"/>
                <a:gd name="T1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3">
                  <a:moveTo>
                    <a:pt x="0" y="81"/>
                  </a:moveTo>
                  <a:lnTo>
                    <a:pt x="0" y="81"/>
                  </a:lnTo>
                  <a:lnTo>
                    <a:pt x="8" y="93"/>
                  </a:lnTo>
                  <a:lnTo>
                    <a:pt x="8" y="93"/>
                  </a:lnTo>
                  <a:lnTo>
                    <a:pt x="0" y="81"/>
                  </a:lnTo>
                  <a:close/>
                  <a:moveTo>
                    <a:pt x="45" y="0"/>
                  </a:moveTo>
                  <a:lnTo>
                    <a:pt x="4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Freeform: Shape 78"/>
            <p:cNvSpPr>
              <a:spLocks/>
            </p:cNvSpPr>
            <p:nvPr/>
          </p:nvSpPr>
          <p:spPr bwMode="auto">
            <a:xfrm>
              <a:off x="916651" y="4058537"/>
              <a:ext cx="84138" cy="147638"/>
            </a:xfrm>
            <a:custGeom>
              <a:avLst/>
              <a:gdLst>
                <a:gd name="T0" fmla="*/ 0 w 53"/>
                <a:gd name="T1" fmla="*/ 81 h 93"/>
                <a:gd name="T2" fmla="*/ 0 w 53"/>
                <a:gd name="T3" fmla="*/ 81 h 93"/>
                <a:gd name="T4" fmla="*/ 8 w 53"/>
                <a:gd name="T5" fmla="*/ 93 h 93"/>
                <a:gd name="T6" fmla="*/ 8 w 53"/>
                <a:gd name="T7" fmla="*/ 93 h 93"/>
                <a:gd name="T8" fmla="*/ 0 w 53"/>
                <a:gd name="T9" fmla="*/ 81 h 93"/>
                <a:gd name="T10" fmla="*/ 45 w 53"/>
                <a:gd name="T11" fmla="*/ 0 h 93"/>
                <a:gd name="T12" fmla="*/ 45 w 53"/>
                <a:gd name="T13" fmla="*/ 0 h 93"/>
                <a:gd name="T14" fmla="*/ 53 w 53"/>
                <a:gd name="T15" fmla="*/ 12 h 93"/>
                <a:gd name="T16" fmla="*/ 53 w 53"/>
                <a:gd name="T17" fmla="*/ 12 h 93"/>
                <a:gd name="T18" fmla="*/ 45 w 53"/>
                <a:gd name="T1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3">
                  <a:moveTo>
                    <a:pt x="0" y="81"/>
                  </a:moveTo>
                  <a:lnTo>
                    <a:pt x="0" y="81"/>
                  </a:lnTo>
                  <a:lnTo>
                    <a:pt x="8" y="93"/>
                  </a:lnTo>
                  <a:lnTo>
                    <a:pt x="8" y="93"/>
                  </a:lnTo>
                  <a:lnTo>
                    <a:pt x="0" y="81"/>
                  </a:lnTo>
                  <a:moveTo>
                    <a:pt x="45" y="0"/>
                  </a:moveTo>
                  <a:lnTo>
                    <a:pt x="4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Freeform: Shape 80"/>
            <p:cNvSpPr>
              <a:spLocks/>
            </p:cNvSpPr>
            <p:nvPr/>
          </p:nvSpPr>
          <p:spPr bwMode="auto">
            <a:xfrm>
              <a:off x="916651" y="4058537"/>
              <a:ext cx="84138" cy="147638"/>
            </a:xfrm>
            <a:custGeom>
              <a:avLst/>
              <a:gdLst>
                <a:gd name="T0" fmla="*/ 45 w 53"/>
                <a:gd name="T1" fmla="*/ 0 h 93"/>
                <a:gd name="T2" fmla="*/ 0 w 53"/>
                <a:gd name="T3" fmla="*/ 81 h 93"/>
                <a:gd name="T4" fmla="*/ 8 w 53"/>
                <a:gd name="T5" fmla="*/ 93 h 93"/>
                <a:gd name="T6" fmla="*/ 53 w 53"/>
                <a:gd name="T7" fmla="*/ 12 h 93"/>
                <a:gd name="T8" fmla="*/ 45 w 53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93">
                  <a:moveTo>
                    <a:pt x="45" y="0"/>
                  </a:moveTo>
                  <a:lnTo>
                    <a:pt x="0" y="81"/>
                  </a:lnTo>
                  <a:lnTo>
                    <a:pt x="8" y="93"/>
                  </a:lnTo>
                  <a:lnTo>
                    <a:pt x="53" y="12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Freeform: Shape 81"/>
            <p:cNvSpPr>
              <a:spLocks/>
            </p:cNvSpPr>
            <p:nvPr/>
          </p:nvSpPr>
          <p:spPr bwMode="auto">
            <a:xfrm>
              <a:off x="811876" y="3625150"/>
              <a:ext cx="666750" cy="958850"/>
            </a:xfrm>
            <a:custGeom>
              <a:avLst/>
              <a:gdLst>
                <a:gd name="T0" fmla="*/ 11 w 317"/>
                <a:gd name="T1" fmla="*/ 473 h 473"/>
                <a:gd name="T2" fmla="*/ 2 w 317"/>
                <a:gd name="T3" fmla="*/ 432 h 473"/>
                <a:gd name="T4" fmla="*/ 1 w 317"/>
                <a:gd name="T5" fmla="*/ 400 h 473"/>
                <a:gd name="T6" fmla="*/ 11 w 317"/>
                <a:gd name="T7" fmla="*/ 370 h 473"/>
                <a:gd name="T8" fmla="*/ 209 w 317"/>
                <a:gd name="T9" fmla="*/ 0 h 473"/>
                <a:gd name="T10" fmla="*/ 317 w 317"/>
                <a:gd name="T11" fmla="*/ 183 h 473"/>
                <a:gd name="T12" fmla="*/ 232 w 317"/>
                <a:gd name="T13" fmla="*/ 233 h 473"/>
                <a:gd name="T14" fmla="*/ 11 w 317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473">
                  <a:moveTo>
                    <a:pt x="11" y="473"/>
                  </a:moveTo>
                  <a:cubicBezTo>
                    <a:pt x="2" y="432"/>
                    <a:pt x="2" y="432"/>
                    <a:pt x="2" y="432"/>
                  </a:cubicBezTo>
                  <a:cubicBezTo>
                    <a:pt x="0" y="422"/>
                    <a:pt x="0" y="411"/>
                    <a:pt x="1" y="400"/>
                  </a:cubicBezTo>
                  <a:cubicBezTo>
                    <a:pt x="3" y="389"/>
                    <a:pt x="6" y="379"/>
                    <a:pt x="11" y="37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317" y="183"/>
                    <a:pt x="317" y="183"/>
                    <a:pt x="317" y="183"/>
                  </a:cubicBezTo>
                  <a:cubicBezTo>
                    <a:pt x="232" y="233"/>
                    <a:pt x="232" y="233"/>
                    <a:pt x="232" y="233"/>
                  </a:cubicBezTo>
                  <a:cubicBezTo>
                    <a:pt x="11" y="473"/>
                    <a:pt x="11" y="473"/>
                    <a:pt x="11" y="473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Freeform: Shape 82"/>
            <p:cNvSpPr>
              <a:spLocks/>
            </p:cNvSpPr>
            <p:nvPr/>
          </p:nvSpPr>
          <p:spPr bwMode="auto">
            <a:xfrm>
              <a:off x="881726" y="3971225"/>
              <a:ext cx="596900" cy="560388"/>
            </a:xfrm>
            <a:custGeom>
              <a:avLst/>
              <a:gdLst>
                <a:gd name="T0" fmla="*/ 1 w 376"/>
                <a:gd name="T1" fmla="*/ 353 h 353"/>
                <a:gd name="T2" fmla="*/ 263 w 376"/>
                <a:gd name="T3" fmla="*/ 79 h 353"/>
                <a:gd name="T4" fmla="*/ 376 w 376"/>
                <a:gd name="T5" fmla="*/ 16 h 353"/>
                <a:gd name="T6" fmla="*/ 367 w 376"/>
                <a:gd name="T7" fmla="*/ 0 h 353"/>
                <a:gd name="T8" fmla="*/ 253 w 376"/>
                <a:gd name="T9" fmla="*/ 64 h 353"/>
                <a:gd name="T10" fmla="*/ 0 w 376"/>
                <a:gd name="T11" fmla="*/ 345 h 353"/>
                <a:gd name="T12" fmla="*/ 1 w 376"/>
                <a:gd name="T13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353">
                  <a:moveTo>
                    <a:pt x="1" y="353"/>
                  </a:moveTo>
                  <a:lnTo>
                    <a:pt x="263" y="79"/>
                  </a:lnTo>
                  <a:lnTo>
                    <a:pt x="376" y="16"/>
                  </a:lnTo>
                  <a:lnTo>
                    <a:pt x="367" y="0"/>
                  </a:lnTo>
                  <a:lnTo>
                    <a:pt x="253" y="64"/>
                  </a:lnTo>
                  <a:lnTo>
                    <a:pt x="0" y="345"/>
                  </a:lnTo>
                  <a:lnTo>
                    <a:pt x="1" y="353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Freeform: Shape 83"/>
            <p:cNvSpPr>
              <a:spLocks/>
            </p:cNvSpPr>
            <p:nvPr/>
          </p:nvSpPr>
          <p:spPr bwMode="auto">
            <a:xfrm>
              <a:off x="881726" y="3971225"/>
              <a:ext cx="596900" cy="560388"/>
            </a:xfrm>
            <a:custGeom>
              <a:avLst/>
              <a:gdLst>
                <a:gd name="T0" fmla="*/ 1 w 376"/>
                <a:gd name="T1" fmla="*/ 353 h 353"/>
                <a:gd name="T2" fmla="*/ 263 w 376"/>
                <a:gd name="T3" fmla="*/ 79 h 353"/>
                <a:gd name="T4" fmla="*/ 376 w 376"/>
                <a:gd name="T5" fmla="*/ 16 h 353"/>
                <a:gd name="T6" fmla="*/ 367 w 376"/>
                <a:gd name="T7" fmla="*/ 0 h 353"/>
                <a:gd name="T8" fmla="*/ 253 w 376"/>
                <a:gd name="T9" fmla="*/ 64 h 353"/>
                <a:gd name="T10" fmla="*/ 0 w 376"/>
                <a:gd name="T11" fmla="*/ 345 h 353"/>
                <a:gd name="T12" fmla="*/ 1 w 376"/>
                <a:gd name="T13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353">
                  <a:moveTo>
                    <a:pt x="1" y="353"/>
                  </a:moveTo>
                  <a:lnTo>
                    <a:pt x="263" y="79"/>
                  </a:lnTo>
                  <a:lnTo>
                    <a:pt x="376" y="16"/>
                  </a:lnTo>
                  <a:lnTo>
                    <a:pt x="367" y="0"/>
                  </a:lnTo>
                  <a:lnTo>
                    <a:pt x="253" y="64"/>
                  </a:lnTo>
                  <a:lnTo>
                    <a:pt x="0" y="345"/>
                  </a:lnTo>
                  <a:lnTo>
                    <a:pt x="1" y="3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Freeform: Shape 84"/>
            <p:cNvSpPr>
              <a:spLocks/>
            </p:cNvSpPr>
            <p:nvPr/>
          </p:nvSpPr>
          <p:spPr bwMode="auto">
            <a:xfrm>
              <a:off x="1429414" y="3523550"/>
              <a:ext cx="100013" cy="1588"/>
            </a:xfrm>
            <a:custGeom>
              <a:avLst/>
              <a:gdLst>
                <a:gd name="T0" fmla="*/ 0 w 63"/>
                <a:gd name="T1" fmla="*/ 0 h 1"/>
                <a:gd name="T2" fmla="*/ 0 w 63"/>
                <a:gd name="T3" fmla="*/ 0 h 1"/>
                <a:gd name="T4" fmla="*/ 63 w 63"/>
                <a:gd name="T5" fmla="*/ 1 h 1"/>
                <a:gd name="T6" fmla="*/ 63 w 63"/>
                <a:gd name="T7" fmla="*/ 1 h 1"/>
                <a:gd name="T8" fmla="*/ 0 w 6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">
                  <a:moveTo>
                    <a:pt x="0" y="0"/>
                  </a:moveTo>
                  <a:lnTo>
                    <a:pt x="0" y="0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Freeform: Shape 85"/>
            <p:cNvSpPr>
              <a:spLocks/>
            </p:cNvSpPr>
            <p:nvPr/>
          </p:nvSpPr>
          <p:spPr bwMode="auto">
            <a:xfrm>
              <a:off x="1429414" y="3523550"/>
              <a:ext cx="100013" cy="1588"/>
            </a:xfrm>
            <a:custGeom>
              <a:avLst/>
              <a:gdLst>
                <a:gd name="T0" fmla="*/ 0 w 63"/>
                <a:gd name="T1" fmla="*/ 0 h 1"/>
                <a:gd name="T2" fmla="*/ 0 w 63"/>
                <a:gd name="T3" fmla="*/ 0 h 1"/>
                <a:gd name="T4" fmla="*/ 63 w 63"/>
                <a:gd name="T5" fmla="*/ 1 h 1"/>
                <a:gd name="T6" fmla="*/ 63 w 63"/>
                <a:gd name="T7" fmla="*/ 1 h 1"/>
                <a:gd name="T8" fmla="*/ 0 w 6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">
                  <a:moveTo>
                    <a:pt x="0" y="0"/>
                  </a:moveTo>
                  <a:lnTo>
                    <a:pt x="0" y="0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Freeform: Shape 86"/>
            <p:cNvSpPr>
              <a:spLocks/>
            </p:cNvSpPr>
            <p:nvPr/>
          </p:nvSpPr>
          <p:spPr bwMode="auto">
            <a:xfrm>
              <a:off x="1429414" y="3523550"/>
              <a:ext cx="284163" cy="346075"/>
            </a:xfrm>
            <a:custGeom>
              <a:avLst/>
              <a:gdLst>
                <a:gd name="T0" fmla="*/ 0 w 179"/>
                <a:gd name="T1" fmla="*/ 0 h 218"/>
                <a:gd name="T2" fmla="*/ 120 w 179"/>
                <a:gd name="T3" fmla="*/ 194 h 218"/>
                <a:gd name="T4" fmla="*/ 134 w 179"/>
                <a:gd name="T5" fmla="*/ 218 h 218"/>
                <a:gd name="T6" fmla="*/ 179 w 179"/>
                <a:gd name="T7" fmla="*/ 192 h 218"/>
                <a:gd name="T8" fmla="*/ 63 w 179"/>
                <a:gd name="T9" fmla="*/ 1 h 218"/>
                <a:gd name="T10" fmla="*/ 0 w 179"/>
                <a:gd name="T1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218">
                  <a:moveTo>
                    <a:pt x="0" y="0"/>
                  </a:moveTo>
                  <a:lnTo>
                    <a:pt x="120" y="194"/>
                  </a:lnTo>
                  <a:lnTo>
                    <a:pt x="134" y="218"/>
                  </a:lnTo>
                  <a:lnTo>
                    <a:pt x="179" y="192"/>
                  </a:lnTo>
                  <a:lnTo>
                    <a:pt x="6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Freeform: Shape 87"/>
            <p:cNvSpPr>
              <a:spLocks/>
            </p:cNvSpPr>
            <p:nvPr/>
          </p:nvSpPr>
          <p:spPr bwMode="auto">
            <a:xfrm>
              <a:off x="1429414" y="3523550"/>
              <a:ext cx="284163" cy="346075"/>
            </a:xfrm>
            <a:custGeom>
              <a:avLst/>
              <a:gdLst>
                <a:gd name="T0" fmla="*/ 0 w 179"/>
                <a:gd name="T1" fmla="*/ 0 h 218"/>
                <a:gd name="T2" fmla="*/ 120 w 179"/>
                <a:gd name="T3" fmla="*/ 194 h 218"/>
                <a:gd name="T4" fmla="*/ 134 w 179"/>
                <a:gd name="T5" fmla="*/ 218 h 218"/>
                <a:gd name="T6" fmla="*/ 179 w 179"/>
                <a:gd name="T7" fmla="*/ 192 h 218"/>
                <a:gd name="T8" fmla="*/ 63 w 179"/>
                <a:gd name="T9" fmla="*/ 1 h 218"/>
                <a:gd name="T10" fmla="*/ 0 w 179"/>
                <a:gd name="T1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218">
                  <a:moveTo>
                    <a:pt x="0" y="0"/>
                  </a:moveTo>
                  <a:lnTo>
                    <a:pt x="120" y="194"/>
                  </a:lnTo>
                  <a:lnTo>
                    <a:pt x="134" y="218"/>
                  </a:lnTo>
                  <a:lnTo>
                    <a:pt x="179" y="192"/>
                  </a:lnTo>
                  <a:lnTo>
                    <a:pt x="6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Freeform: Shape 88"/>
            <p:cNvSpPr>
              <a:spLocks/>
            </p:cNvSpPr>
            <p:nvPr/>
          </p:nvSpPr>
          <p:spPr bwMode="auto">
            <a:xfrm>
              <a:off x="1642139" y="3828350"/>
              <a:ext cx="88900" cy="66675"/>
            </a:xfrm>
            <a:custGeom>
              <a:avLst/>
              <a:gdLst>
                <a:gd name="T0" fmla="*/ 45 w 56"/>
                <a:gd name="T1" fmla="*/ 0 h 42"/>
                <a:gd name="T2" fmla="*/ 0 w 56"/>
                <a:gd name="T3" fmla="*/ 26 h 42"/>
                <a:gd name="T4" fmla="*/ 9 w 56"/>
                <a:gd name="T5" fmla="*/ 42 h 42"/>
                <a:gd name="T6" fmla="*/ 56 w 56"/>
                <a:gd name="T7" fmla="*/ 16 h 42"/>
                <a:gd name="T8" fmla="*/ 45 w 5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2">
                  <a:moveTo>
                    <a:pt x="45" y="0"/>
                  </a:moveTo>
                  <a:lnTo>
                    <a:pt x="0" y="26"/>
                  </a:lnTo>
                  <a:lnTo>
                    <a:pt x="9" y="42"/>
                  </a:lnTo>
                  <a:lnTo>
                    <a:pt x="56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EA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Freeform: Shape 89"/>
            <p:cNvSpPr>
              <a:spLocks/>
            </p:cNvSpPr>
            <p:nvPr/>
          </p:nvSpPr>
          <p:spPr bwMode="auto">
            <a:xfrm>
              <a:off x="1642139" y="3828350"/>
              <a:ext cx="88900" cy="66675"/>
            </a:xfrm>
            <a:custGeom>
              <a:avLst/>
              <a:gdLst>
                <a:gd name="T0" fmla="*/ 45 w 56"/>
                <a:gd name="T1" fmla="*/ 0 h 42"/>
                <a:gd name="T2" fmla="*/ 0 w 56"/>
                <a:gd name="T3" fmla="*/ 26 h 42"/>
                <a:gd name="T4" fmla="*/ 9 w 56"/>
                <a:gd name="T5" fmla="*/ 42 h 42"/>
                <a:gd name="T6" fmla="*/ 56 w 56"/>
                <a:gd name="T7" fmla="*/ 16 h 42"/>
                <a:gd name="T8" fmla="*/ 45 w 5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2">
                  <a:moveTo>
                    <a:pt x="45" y="0"/>
                  </a:moveTo>
                  <a:lnTo>
                    <a:pt x="0" y="26"/>
                  </a:lnTo>
                  <a:lnTo>
                    <a:pt x="9" y="42"/>
                  </a:lnTo>
                  <a:lnTo>
                    <a:pt x="56" y="16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Freeform: Shape 90"/>
            <p:cNvSpPr>
              <a:spLocks/>
            </p:cNvSpPr>
            <p:nvPr/>
          </p:nvSpPr>
          <p:spPr bwMode="auto">
            <a:xfrm>
              <a:off x="1242089" y="3625150"/>
              <a:ext cx="236538" cy="371475"/>
            </a:xfrm>
            <a:custGeom>
              <a:avLst/>
              <a:gdLst>
                <a:gd name="T0" fmla="*/ 6 w 149"/>
                <a:gd name="T1" fmla="*/ 0 h 234"/>
                <a:gd name="T2" fmla="*/ 6 w 149"/>
                <a:gd name="T3" fmla="*/ 0 h 234"/>
                <a:gd name="T4" fmla="*/ 0 w 149"/>
                <a:gd name="T5" fmla="*/ 10 h 234"/>
                <a:gd name="T6" fmla="*/ 130 w 149"/>
                <a:gd name="T7" fmla="*/ 223 h 234"/>
                <a:gd name="T8" fmla="*/ 140 w 149"/>
                <a:gd name="T9" fmla="*/ 218 h 234"/>
                <a:gd name="T10" fmla="*/ 149 w 149"/>
                <a:gd name="T11" fmla="*/ 234 h 234"/>
                <a:gd name="T12" fmla="*/ 6 w 149"/>
                <a:gd name="T1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34">
                  <a:moveTo>
                    <a:pt x="6" y="0"/>
                  </a:moveTo>
                  <a:lnTo>
                    <a:pt x="6" y="0"/>
                  </a:lnTo>
                  <a:lnTo>
                    <a:pt x="0" y="10"/>
                  </a:lnTo>
                  <a:lnTo>
                    <a:pt x="130" y="223"/>
                  </a:lnTo>
                  <a:lnTo>
                    <a:pt x="140" y="218"/>
                  </a:lnTo>
                  <a:lnTo>
                    <a:pt x="149" y="23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Freeform: Shape 91"/>
            <p:cNvSpPr>
              <a:spLocks/>
            </p:cNvSpPr>
            <p:nvPr/>
          </p:nvSpPr>
          <p:spPr bwMode="auto">
            <a:xfrm>
              <a:off x="1242089" y="3625150"/>
              <a:ext cx="236538" cy="371475"/>
            </a:xfrm>
            <a:custGeom>
              <a:avLst/>
              <a:gdLst>
                <a:gd name="T0" fmla="*/ 6 w 149"/>
                <a:gd name="T1" fmla="*/ 0 h 234"/>
                <a:gd name="T2" fmla="*/ 6 w 149"/>
                <a:gd name="T3" fmla="*/ 0 h 234"/>
                <a:gd name="T4" fmla="*/ 0 w 149"/>
                <a:gd name="T5" fmla="*/ 10 h 234"/>
                <a:gd name="T6" fmla="*/ 130 w 149"/>
                <a:gd name="T7" fmla="*/ 223 h 234"/>
                <a:gd name="T8" fmla="*/ 140 w 149"/>
                <a:gd name="T9" fmla="*/ 218 h 234"/>
                <a:gd name="T10" fmla="*/ 149 w 149"/>
                <a:gd name="T11" fmla="*/ 234 h 234"/>
                <a:gd name="T12" fmla="*/ 6 w 149"/>
                <a:gd name="T1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34">
                  <a:moveTo>
                    <a:pt x="6" y="0"/>
                  </a:moveTo>
                  <a:lnTo>
                    <a:pt x="6" y="0"/>
                  </a:lnTo>
                  <a:lnTo>
                    <a:pt x="0" y="10"/>
                  </a:lnTo>
                  <a:lnTo>
                    <a:pt x="130" y="223"/>
                  </a:lnTo>
                  <a:lnTo>
                    <a:pt x="140" y="218"/>
                  </a:lnTo>
                  <a:lnTo>
                    <a:pt x="149" y="23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Freeform: Shape 92"/>
            <p:cNvSpPr>
              <a:spLocks/>
            </p:cNvSpPr>
            <p:nvPr/>
          </p:nvSpPr>
          <p:spPr bwMode="auto">
            <a:xfrm>
              <a:off x="1448464" y="3971225"/>
              <a:ext cx="30163" cy="33338"/>
            </a:xfrm>
            <a:custGeom>
              <a:avLst/>
              <a:gdLst>
                <a:gd name="T0" fmla="*/ 10 w 19"/>
                <a:gd name="T1" fmla="*/ 0 h 21"/>
                <a:gd name="T2" fmla="*/ 0 w 19"/>
                <a:gd name="T3" fmla="*/ 5 h 21"/>
                <a:gd name="T4" fmla="*/ 10 w 19"/>
                <a:gd name="T5" fmla="*/ 21 h 21"/>
                <a:gd name="T6" fmla="*/ 19 w 19"/>
                <a:gd name="T7" fmla="*/ 16 h 21"/>
                <a:gd name="T8" fmla="*/ 10 w 19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1">
                  <a:moveTo>
                    <a:pt x="10" y="0"/>
                  </a:moveTo>
                  <a:lnTo>
                    <a:pt x="0" y="5"/>
                  </a:lnTo>
                  <a:lnTo>
                    <a:pt x="10" y="21"/>
                  </a:lnTo>
                  <a:lnTo>
                    <a:pt x="19" y="1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Freeform: Shape 93"/>
            <p:cNvSpPr>
              <a:spLocks/>
            </p:cNvSpPr>
            <p:nvPr/>
          </p:nvSpPr>
          <p:spPr bwMode="auto">
            <a:xfrm>
              <a:off x="1448464" y="3971225"/>
              <a:ext cx="30163" cy="33338"/>
            </a:xfrm>
            <a:custGeom>
              <a:avLst/>
              <a:gdLst>
                <a:gd name="T0" fmla="*/ 10 w 19"/>
                <a:gd name="T1" fmla="*/ 0 h 21"/>
                <a:gd name="T2" fmla="*/ 0 w 19"/>
                <a:gd name="T3" fmla="*/ 5 h 21"/>
                <a:gd name="T4" fmla="*/ 10 w 19"/>
                <a:gd name="T5" fmla="*/ 21 h 21"/>
                <a:gd name="T6" fmla="*/ 19 w 19"/>
                <a:gd name="T7" fmla="*/ 16 h 21"/>
                <a:gd name="T8" fmla="*/ 10 w 19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1">
                  <a:moveTo>
                    <a:pt x="10" y="0"/>
                  </a:moveTo>
                  <a:lnTo>
                    <a:pt x="0" y="5"/>
                  </a:lnTo>
                  <a:lnTo>
                    <a:pt x="10" y="21"/>
                  </a:lnTo>
                  <a:lnTo>
                    <a:pt x="19" y="16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Freeform: Shape 94"/>
            <p:cNvSpPr>
              <a:spLocks/>
            </p:cNvSpPr>
            <p:nvPr/>
          </p:nvSpPr>
          <p:spPr bwMode="auto">
            <a:xfrm>
              <a:off x="1040476" y="3142550"/>
              <a:ext cx="158750" cy="125413"/>
            </a:xfrm>
            <a:custGeom>
              <a:avLst/>
              <a:gdLst>
                <a:gd name="T0" fmla="*/ 31 w 75"/>
                <a:gd name="T1" fmla="*/ 24 h 62"/>
                <a:gd name="T2" fmla="*/ 75 w 75"/>
                <a:gd name="T3" fmla="*/ 22 h 62"/>
                <a:gd name="T4" fmla="*/ 23 w 75"/>
                <a:gd name="T5" fmla="*/ 10 h 62"/>
                <a:gd name="T6" fmla="*/ 8 w 75"/>
                <a:gd name="T7" fmla="*/ 62 h 62"/>
                <a:gd name="T8" fmla="*/ 31 w 75"/>
                <a:gd name="T9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2">
                  <a:moveTo>
                    <a:pt x="31" y="24"/>
                  </a:moveTo>
                  <a:cubicBezTo>
                    <a:pt x="45" y="16"/>
                    <a:pt x="61" y="16"/>
                    <a:pt x="75" y="22"/>
                  </a:cubicBezTo>
                  <a:cubicBezTo>
                    <a:pt x="61" y="6"/>
                    <a:pt x="39" y="0"/>
                    <a:pt x="23" y="10"/>
                  </a:cubicBezTo>
                  <a:cubicBezTo>
                    <a:pt x="6" y="20"/>
                    <a:pt x="0" y="42"/>
                    <a:pt x="8" y="62"/>
                  </a:cubicBezTo>
                  <a:cubicBezTo>
                    <a:pt x="10" y="46"/>
                    <a:pt x="18" y="32"/>
                    <a:pt x="31" y="24"/>
                  </a:cubicBezTo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Freeform: Shape 95"/>
            <p:cNvSpPr>
              <a:spLocks/>
            </p:cNvSpPr>
            <p:nvPr/>
          </p:nvSpPr>
          <p:spPr bwMode="auto">
            <a:xfrm>
              <a:off x="1078576" y="3148900"/>
              <a:ext cx="46038" cy="68263"/>
            </a:xfrm>
            <a:custGeom>
              <a:avLst/>
              <a:gdLst>
                <a:gd name="T0" fmla="*/ 29 w 29"/>
                <a:gd name="T1" fmla="*/ 41 h 43"/>
                <a:gd name="T2" fmla="*/ 25 w 29"/>
                <a:gd name="T3" fmla="*/ 43 h 43"/>
                <a:gd name="T4" fmla="*/ 0 w 29"/>
                <a:gd name="T5" fmla="*/ 2 h 43"/>
                <a:gd name="T6" fmla="*/ 4 w 29"/>
                <a:gd name="T7" fmla="*/ 0 h 43"/>
                <a:gd name="T8" fmla="*/ 29 w 29"/>
                <a:gd name="T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29" y="41"/>
                  </a:moveTo>
                  <a:lnTo>
                    <a:pt x="25" y="43"/>
                  </a:lnTo>
                  <a:lnTo>
                    <a:pt x="0" y="2"/>
                  </a:lnTo>
                  <a:lnTo>
                    <a:pt x="4" y="0"/>
                  </a:lnTo>
                  <a:lnTo>
                    <a:pt x="29" y="4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Freeform: Shape 96"/>
            <p:cNvSpPr>
              <a:spLocks/>
            </p:cNvSpPr>
            <p:nvPr/>
          </p:nvSpPr>
          <p:spPr bwMode="auto">
            <a:xfrm>
              <a:off x="1040476" y="3171125"/>
              <a:ext cx="46038" cy="68263"/>
            </a:xfrm>
            <a:custGeom>
              <a:avLst/>
              <a:gdLst>
                <a:gd name="T0" fmla="*/ 4 w 29"/>
                <a:gd name="T1" fmla="*/ 0 h 43"/>
                <a:gd name="T2" fmla="*/ 0 w 29"/>
                <a:gd name="T3" fmla="*/ 1 h 43"/>
                <a:gd name="T4" fmla="*/ 25 w 29"/>
                <a:gd name="T5" fmla="*/ 43 h 43"/>
                <a:gd name="T6" fmla="*/ 29 w 29"/>
                <a:gd name="T7" fmla="*/ 41 h 43"/>
                <a:gd name="T8" fmla="*/ 4 w 29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4" y="0"/>
                  </a:moveTo>
                  <a:lnTo>
                    <a:pt x="0" y="1"/>
                  </a:lnTo>
                  <a:lnTo>
                    <a:pt x="25" y="43"/>
                  </a:lnTo>
                  <a:lnTo>
                    <a:pt x="29" y="4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Freeform: Shape 97"/>
            <p:cNvSpPr>
              <a:spLocks/>
            </p:cNvSpPr>
            <p:nvPr/>
          </p:nvSpPr>
          <p:spPr bwMode="auto">
            <a:xfrm>
              <a:off x="1116676" y="3126675"/>
              <a:ext cx="44450" cy="68263"/>
            </a:xfrm>
            <a:custGeom>
              <a:avLst/>
              <a:gdLst>
                <a:gd name="T0" fmla="*/ 3 w 28"/>
                <a:gd name="T1" fmla="*/ 0 h 43"/>
                <a:gd name="T2" fmla="*/ 0 w 28"/>
                <a:gd name="T3" fmla="*/ 2 h 43"/>
                <a:gd name="T4" fmla="*/ 25 w 28"/>
                <a:gd name="T5" fmla="*/ 43 h 43"/>
                <a:gd name="T6" fmla="*/ 28 w 28"/>
                <a:gd name="T7" fmla="*/ 42 h 43"/>
                <a:gd name="T8" fmla="*/ 3 w 2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3">
                  <a:moveTo>
                    <a:pt x="3" y="0"/>
                  </a:moveTo>
                  <a:lnTo>
                    <a:pt x="0" y="2"/>
                  </a:lnTo>
                  <a:lnTo>
                    <a:pt x="25" y="43"/>
                  </a:lnTo>
                  <a:lnTo>
                    <a:pt x="28" y="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Freeform: Shape 98"/>
            <p:cNvSpPr>
              <a:spLocks/>
            </p:cNvSpPr>
            <p:nvPr/>
          </p:nvSpPr>
          <p:spPr bwMode="auto">
            <a:xfrm>
              <a:off x="1116676" y="3126675"/>
              <a:ext cx="44450" cy="68263"/>
            </a:xfrm>
            <a:custGeom>
              <a:avLst/>
              <a:gdLst>
                <a:gd name="T0" fmla="*/ 3 w 28"/>
                <a:gd name="T1" fmla="*/ 0 h 43"/>
                <a:gd name="T2" fmla="*/ 0 w 28"/>
                <a:gd name="T3" fmla="*/ 2 h 43"/>
                <a:gd name="T4" fmla="*/ 25 w 28"/>
                <a:gd name="T5" fmla="*/ 43 h 43"/>
                <a:gd name="T6" fmla="*/ 28 w 28"/>
                <a:gd name="T7" fmla="*/ 42 h 43"/>
                <a:gd name="T8" fmla="*/ 3 w 2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3">
                  <a:moveTo>
                    <a:pt x="3" y="0"/>
                  </a:moveTo>
                  <a:lnTo>
                    <a:pt x="0" y="2"/>
                  </a:lnTo>
                  <a:lnTo>
                    <a:pt x="25" y="43"/>
                  </a:lnTo>
                  <a:lnTo>
                    <a:pt x="28" y="4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Freeform: Shape 99"/>
            <p:cNvSpPr>
              <a:spLocks/>
            </p:cNvSpPr>
            <p:nvPr/>
          </p:nvSpPr>
          <p:spPr bwMode="auto">
            <a:xfrm>
              <a:off x="1050001" y="3098100"/>
              <a:ext cx="96838" cy="23813"/>
            </a:xfrm>
            <a:custGeom>
              <a:avLst/>
              <a:gdLst>
                <a:gd name="T0" fmla="*/ 2 w 46"/>
                <a:gd name="T1" fmla="*/ 0 h 12"/>
                <a:gd name="T2" fmla="*/ 0 w 46"/>
                <a:gd name="T3" fmla="*/ 0 h 12"/>
                <a:gd name="T4" fmla="*/ 0 w 46"/>
                <a:gd name="T5" fmla="*/ 0 h 12"/>
                <a:gd name="T6" fmla="*/ 2 w 46"/>
                <a:gd name="T7" fmla="*/ 0 h 12"/>
                <a:gd name="T8" fmla="*/ 46 w 46"/>
                <a:gd name="T9" fmla="*/ 12 h 12"/>
                <a:gd name="T10" fmla="*/ 2 w 46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7" y="0"/>
                    <a:pt x="32" y="4"/>
                    <a:pt x="46" y="12"/>
                  </a:cubicBezTo>
                  <a:cubicBezTo>
                    <a:pt x="32" y="4"/>
                    <a:pt x="17" y="0"/>
                    <a:pt x="2" y="0"/>
                  </a:cubicBezTo>
                </a:path>
              </a:pathLst>
            </a:cu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Freeform: Shape 100"/>
            <p:cNvSpPr>
              <a:spLocks/>
            </p:cNvSpPr>
            <p:nvPr/>
          </p:nvSpPr>
          <p:spPr bwMode="auto">
            <a:xfrm>
              <a:off x="1234151" y="3207637"/>
              <a:ext cx="538163" cy="874713"/>
            </a:xfrm>
            <a:custGeom>
              <a:avLst/>
              <a:gdLst>
                <a:gd name="T0" fmla="*/ 0 w 256"/>
                <a:gd name="T1" fmla="*/ 0 h 432"/>
                <a:gd name="T2" fmla="*/ 13 w 256"/>
                <a:gd name="T3" fmla="*/ 83 h 432"/>
                <a:gd name="T4" fmla="*/ 155 w 256"/>
                <a:gd name="T5" fmla="*/ 323 h 432"/>
                <a:gd name="T6" fmla="*/ 256 w 256"/>
                <a:gd name="T7" fmla="*/ 432 h 432"/>
                <a:gd name="T8" fmla="*/ 201 w 256"/>
                <a:gd name="T9" fmla="*/ 339 h 432"/>
                <a:gd name="T10" fmla="*/ 194 w 256"/>
                <a:gd name="T11" fmla="*/ 327 h 432"/>
                <a:gd name="T12" fmla="*/ 183 w 256"/>
                <a:gd name="T13" fmla="*/ 308 h 432"/>
                <a:gd name="T14" fmla="*/ 0 w 256"/>
                <a:gd name="T1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" h="432">
                  <a:moveTo>
                    <a:pt x="0" y="0"/>
                  </a:moveTo>
                  <a:cubicBezTo>
                    <a:pt x="16" y="27"/>
                    <a:pt x="20" y="57"/>
                    <a:pt x="13" y="83"/>
                  </a:cubicBezTo>
                  <a:cubicBezTo>
                    <a:pt x="155" y="323"/>
                    <a:pt x="155" y="323"/>
                    <a:pt x="155" y="323"/>
                  </a:cubicBezTo>
                  <a:cubicBezTo>
                    <a:pt x="194" y="350"/>
                    <a:pt x="229" y="387"/>
                    <a:pt x="256" y="432"/>
                  </a:cubicBezTo>
                  <a:cubicBezTo>
                    <a:pt x="201" y="339"/>
                    <a:pt x="201" y="339"/>
                    <a:pt x="201" y="339"/>
                  </a:cubicBezTo>
                  <a:cubicBezTo>
                    <a:pt x="194" y="327"/>
                    <a:pt x="194" y="327"/>
                    <a:pt x="194" y="327"/>
                  </a:cubicBezTo>
                  <a:cubicBezTo>
                    <a:pt x="183" y="308"/>
                    <a:pt x="183" y="308"/>
                    <a:pt x="183" y="30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A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Freeform: Shape 101"/>
            <p:cNvSpPr>
              <a:spLocks/>
            </p:cNvSpPr>
            <p:nvPr/>
          </p:nvSpPr>
          <p:spPr bwMode="auto">
            <a:xfrm>
              <a:off x="1050001" y="3098100"/>
              <a:ext cx="227013" cy="277813"/>
            </a:xfrm>
            <a:custGeom>
              <a:avLst/>
              <a:gdLst>
                <a:gd name="T0" fmla="*/ 2 w 108"/>
                <a:gd name="T1" fmla="*/ 0 h 137"/>
                <a:gd name="T2" fmla="*/ 0 w 108"/>
                <a:gd name="T3" fmla="*/ 0 h 137"/>
                <a:gd name="T4" fmla="*/ 32 w 108"/>
                <a:gd name="T5" fmla="*/ 28 h 137"/>
                <a:gd name="T6" fmla="*/ 37 w 108"/>
                <a:gd name="T7" fmla="*/ 27 h 137"/>
                <a:gd name="T8" fmla="*/ 38 w 108"/>
                <a:gd name="T9" fmla="*/ 27 h 137"/>
                <a:gd name="T10" fmla="*/ 32 w 108"/>
                <a:gd name="T11" fmla="*/ 16 h 137"/>
                <a:gd name="T12" fmla="*/ 34 w 108"/>
                <a:gd name="T13" fmla="*/ 14 h 137"/>
                <a:gd name="T14" fmla="*/ 42 w 108"/>
                <a:gd name="T15" fmla="*/ 28 h 137"/>
                <a:gd name="T16" fmla="*/ 71 w 108"/>
                <a:gd name="T17" fmla="*/ 44 h 137"/>
                <a:gd name="T18" fmla="*/ 50 w 108"/>
                <a:gd name="T19" fmla="*/ 40 h 137"/>
                <a:gd name="T20" fmla="*/ 50 w 108"/>
                <a:gd name="T21" fmla="*/ 40 h 137"/>
                <a:gd name="T22" fmla="*/ 53 w 108"/>
                <a:gd name="T23" fmla="*/ 47 h 137"/>
                <a:gd name="T24" fmla="*/ 51 w 108"/>
                <a:gd name="T25" fmla="*/ 48 h 137"/>
                <a:gd name="T26" fmla="*/ 46 w 108"/>
                <a:gd name="T27" fmla="*/ 40 h 137"/>
                <a:gd name="T28" fmla="*/ 42 w 108"/>
                <a:gd name="T29" fmla="*/ 41 h 137"/>
                <a:gd name="T30" fmla="*/ 61 w 108"/>
                <a:gd name="T31" fmla="*/ 70 h 137"/>
                <a:gd name="T32" fmla="*/ 101 w 108"/>
                <a:gd name="T33" fmla="*/ 137 h 137"/>
                <a:gd name="T34" fmla="*/ 88 w 108"/>
                <a:gd name="T35" fmla="*/ 54 h 137"/>
                <a:gd name="T36" fmla="*/ 88 w 108"/>
                <a:gd name="T37" fmla="*/ 54 h 137"/>
                <a:gd name="T38" fmla="*/ 88 w 108"/>
                <a:gd name="T39" fmla="*/ 54 h 137"/>
                <a:gd name="T40" fmla="*/ 46 w 108"/>
                <a:gd name="T41" fmla="*/ 12 h 137"/>
                <a:gd name="T42" fmla="*/ 2 w 108"/>
                <a:gd name="T4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37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9" y="5"/>
                    <a:pt x="20" y="14"/>
                    <a:pt x="32" y="28"/>
                  </a:cubicBezTo>
                  <a:cubicBezTo>
                    <a:pt x="33" y="27"/>
                    <a:pt x="35" y="27"/>
                    <a:pt x="37" y="27"/>
                  </a:cubicBezTo>
                  <a:cubicBezTo>
                    <a:pt x="37" y="27"/>
                    <a:pt x="38" y="27"/>
                    <a:pt x="38" y="2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53" y="29"/>
                    <a:pt x="63" y="35"/>
                    <a:pt x="71" y="44"/>
                  </a:cubicBezTo>
                  <a:cubicBezTo>
                    <a:pt x="64" y="41"/>
                    <a:pt x="57" y="40"/>
                    <a:pt x="50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40"/>
                    <a:pt x="43" y="40"/>
                    <a:pt x="42" y="41"/>
                  </a:cubicBezTo>
                  <a:cubicBezTo>
                    <a:pt x="49" y="49"/>
                    <a:pt x="55" y="59"/>
                    <a:pt x="61" y="7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8" y="111"/>
                    <a:pt x="104" y="81"/>
                    <a:pt x="88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8" y="35"/>
                    <a:pt x="63" y="21"/>
                    <a:pt x="46" y="12"/>
                  </a:cubicBezTo>
                  <a:cubicBezTo>
                    <a:pt x="32" y="4"/>
                    <a:pt x="17" y="0"/>
                    <a:pt x="2" y="0"/>
                  </a:cubicBezTo>
                </a:path>
              </a:pathLst>
            </a:custGeom>
            <a:solidFill>
              <a:srgbClr val="DA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Freeform: Shape 102"/>
            <p:cNvSpPr>
              <a:spLocks/>
            </p:cNvSpPr>
            <p:nvPr/>
          </p:nvSpPr>
          <p:spPr bwMode="auto">
            <a:xfrm>
              <a:off x="1559589" y="3861687"/>
              <a:ext cx="303213" cy="461963"/>
            </a:xfrm>
            <a:custGeom>
              <a:avLst/>
              <a:gdLst>
                <a:gd name="T0" fmla="*/ 144 w 144"/>
                <a:gd name="T1" fmla="*/ 228 h 228"/>
                <a:gd name="T2" fmla="*/ 144 w 144"/>
                <a:gd name="T3" fmla="*/ 228 h 228"/>
                <a:gd name="T4" fmla="*/ 144 w 144"/>
                <a:gd name="T5" fmla="*/ 228 h 228"/>
                <a:gd name="T6" fmla="*/ 0 w 144"/>
                <a:gd name="T7" fmla="*/ 0 h 228"/>
                <a:gd name="T8" fmla="*/ 73 w 144"/>
                <a:gd name="T9" fmla="*/ 125 h 228"/>
                <a:gd name="T10" fmla="*/ 108 w 144"/>
                <a:gd name="T11" fmla="*/ 189 h 228"/>
                <a:gd name="T12" fmla="*/ 137 w 144"/>
                <a:gd name="T13" fmla="*/ 196 h 228"/>
                <a:gd name="T14" fmla="*/ 144 w 144"/>
                <a:gd name="T15" fmla="*/ 228 h 228"/>
                <a:gd name="T16" fmla="*/ 101 w 144"/>
                <a:gd name="T17" fmla="*/ 109 h 228"/>
                <a:gd name="T18" fmla="*/ 101 w 144"/>
                <a:gd name="T19" fmla="*/ 109 h 228"/>
                <a:gd name="T20" fmla="*/ 101 w 144"/>
                <a:gd name="T21" fmla="*/ 109 h 228"/>
                <a:gd name="T22" fmla="*/ 0 w 144"/>
                <a:gd name="T2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" h="228">
                  <a:moveTo>
                    <a:pt x="144" y="228"/>
                  </a:moveTo>
                  <a:cubicBezTo>
                    <a:pt x="144" y="228"/>
                    <a:pt x="144" y="228"/>
                    <a:pt x="144" y="228"/>
                  </a:cubicBezTo>
                  <a:cubicBezTo>
                    <a:pt x="144" y="228"/>
                    <a:pt x="144" y="228"/>
                    <a:pt x="144" y="228"/>
                  </a:cubicBezTo>
                  <a:moveTo>
                    <a:pt x="0" y="0"/>
                  </a:moveTo>
                  <a:cubicBezTo>
                    <a:pt x="73" y="125"/>
                    <a:pt x="73" y="125"/>
                    <a:pt x="73" y="125"/>
                  </a:cubicBezTo>
                  <a:cubicBezTo>
                    <a:pt x="86" y="146"/>
                    <a:pt x="98" y="168"/>
                    <a:pt x="108" y="189"/>
                  </a:cubicBezTo>
                  <a:cubicBezTo>
                    <a:pt x="137" y="196"/>
                    <a:pt x="137" y="196"/>
                    <a:pt x="137" y="196"/>
                  </a:cubicBezTo>
                  <a:cubicBezTo>
                    <a:pt x="140" y="207"/>
                    <a:pt x="142" y="218"/>
                    <a:pt x="144" y="228"/>
                  </a:cubicBezTo>
                  <a:cubicBezTo>
                    <a:pt x="138" y="188"/>
                    <a:pt x="123" y="147"/>
                    <a:pt x="101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74" y="64"/>
                    <a:pt x="39" y="27"/>
                    <a:pt x="0" y="0"/>
                  </a:cubicBezTo>
                </a:path>
              </a:pathLst>
            </a:custGeom>
            <a:solidFill>
              <a:srgbClr val="DA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Freeform: Shape 103"/>
            <p:cNvSpPr>
              <a:spLocks/>
            </p:cNvSpPr>
            <p:nvPr/>
          </p:nvSpPr>
          <p:spPr bwMode="auto">
            <a:xfrm>
              <a:off x="1788189" y="4245862"/>
              <a:ext cx="85725" cy="195263"/>
            </a:xfrm>
            <a:custGeom>
              <a:avLst/>
              <a:gdLst>
                <a:gd name="T0" fmla="*/ 0 w 41"/>
                <a:gd name="T1" fmla="*/ 0 h 97"/>
                <a:gd name="T2" fmla="*/ 41 w 41"/>
                <a:gd name="T3" fmla="*/ 97 h 97"/>
                <a:gd name="T4" fmla="*/ 36 w 41"/>
                <a:gd name="T5" fmla="*/ 39 h 97"/>
                <a:gd name="T6" fmla="*/ 36 w 41"/>
                <a:gd name="T7" fmla="*/ 39 h 97"/>
                <a:gd name="T8" fmla="*/ 36 w 41"/>
                <a:gd name="T9" fmla="*/ 39 h 97"/>
                <a:gd name="T10" fmla="*/ 29 w 41"/>
                <a:gd name="T11" fmla="*/ 7 h 97"/>
                <a:gd name="T12" fmla="*/ 0 w 41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97">
                  <a:moveTo>
                    <a:pt x="0" y="0"/>
                  </a:moveTo>
                  <a:cubicBezTo>
                    <a:pt x="17" y="34"/>
                    <a:pt x="31" y="67"/>
                    <a:pt x="41" y="97"/>
                  </a:cubicBezTo>
                  <a:cubicBezTo>
                    <a:pt x="41" y="78"/>
                    <a:pt x="39" y="5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4" y="29"/>
                    <a:pt x="32" y="18"/>
                    <a:pt x="29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3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Freeform: Shape 104"/>
            <p:cNvSpPr>
              <a:spLocks/>
            </p:cNvSpPr>
            <p:nvPr/>
          </p:nvSpPr>
          <p:spPr bwMode="auto">
            <a:xfrm>
              <a:off x="1642139" y="3869625"/>
              <a:ext cx="14288" cy="25400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  <a:gd name="T4" fmla="*/ 9 w 9"/>
                <a:gd name="T5" fmla="*/ 16 h 16"/>
                <a:gd name="T6" fmla="*/ 0 w 9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lnTo>
                    <a:pt x="0" y="0"/>
                  </a:lnTo>
                  <a:lnTo>
                    <a:pt x="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Freeform: Shape 105"/>
            <p:cNvSpPr>
              <a:spLocks/>
            </p:cNvSpPr>
            <p:nvPr/>
          </p:nvSpPr>
          <p:spPr bwMode="auto">
            <a:xfrm>
              <a:off x="1642139" y="3869625"/>
              <a:ext cx="14288" cy="25400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  <a:gd name="T4" fmla="*/ 9 w 9"/>
                <a:gd name="T5" fmla="*/ 16 h 16"/>
                <a:gd name="T6" fmla="*/ 0 w 9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lnTo>
                    <a:pt x="0" y="0"/>
                  </a:lnTo>
                  <a:lnTo>
                    <a:pt x="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Freeform: Shape 106"/>
            <p:cNvSpPr>
              <a:spLocks/>
            </p:cNvSpPr>
            <p:nvPr/>
          </p:nvSpPr>
          <p:spPr bwMode="auto">
            <a:xfrm>
              <a:off x="1619914" y="3831525"/>
              <a:ext cx="22225" cy="38100"/>
            </a:xfrm>
            <a:custGeom>
              <a:avLst/>
              <a:gdLst>
                <a:gd name="T0" fmla="*/ 0 w 14"/>
                <a:gd name="T1" fmla="*/ 0 h 24"/>
                <a:gd name="T2" fmla="*/ 14 w 14"/>
                <a:gd name="T3" fmla="*/ 24 h 24"/>
                <a:gd name="T4" fmla="*/ 14 w 14"/>
                <a:gd name="T5" fmla="*/ 24 h 24"/>
                <a:gd name="T6" fmla="*/ 0 w 1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4">
                  <a:moveTo>
                    <a:pt x="0" y="0"/>
                  </a:moveTo>
                  <a:lnTo>
                    <a:pt x="14" y="24"/>
                  </a:lnTo>
                  <a:lnTo>
                    <a:pt x="1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Freeform: Shape 107"/>
            <p:cNvSpPr>
              <a:spLocks/>
            </p:cNvSpPr>
            <p:nvPr/>
          </p:nvSpPr>
          <p:spPr bwMode="auto">
            <a:xfrm>
              <a:off x="1619914" y="3831525"/>
              <a:ext cx="22225" cy="38100"/>
            </a:xfrm>
            <a:custGeom>
              <a:avLst/>
              <a:gdLst>
                <a:gd name="T0" fmla="*/ 0 w 14"/>
                <a:gd name="T1" fmla="*/ 0 h 24"/>
                <a:gd name="T2" fmla="*/ 14 w 14"/>
                <a:gd name="T3" fmla="*/ 24 h 24"/>
                <a:gd name="T4" fmla="*/ 14 w 14"/>
                <a:gd name="T5" fmla="*/ 24 h 24"/>
                <a:gd name="T6" fmla="*/ 0 w 1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4">
                  <a:moveTo>
                    <a:pt x="0" y="0"/>
                  </a:moveTo>
                  <a:lnTo>
                    <a:pt x="14" y="24"/>
                  </a:lnTo>
                  <a:lnTo>
                    <a:pt x="14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Freeform: Shape 108"/>
            <p:cNvSpPr>
              <a:spLocks/>
            </p:cNvSpPr>
            <p:nvPr/>
          </p:nvSpPr>
          <p:spPr bwMode="auto">
            <a:xfrm>
              <a:off x="1642139" y="3869625"/>
              <a:ext cx="14288" cy="25400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  <a:gd name="T4" fmla="*/ 9 w 9"/>
                <a:gd name="T5" fmla="*/ 16 h 16"/>
                <a:gd name="T6" fmla="*/ 0 w 9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lnTo>
                    <a:pt x="0" y="0"/>
                  </a:lnTo>
                  <a:lnTo>
                    <a:pt x="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Freeform: Shape 109"/>
            <p:cNvSpPr>
              <a:spLocks/>
            </p:cNvSpPr>
            <p:nvPr/>
          </p:nvSpPr>
          <p:spPr bwMode="auto">
            <a:xfrm>
              <a:off x="1642139" y="3869625"/>
              <a:ext cx="14288" cy="25400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  <a:gd name="T4" fmla="*/ 9 w 9"/>
                <a:gd name="T5" fmla="*/ 16 h 16"/>
                <a:gd name="T6" fmla="*/ 0 w 9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lnTo>
                    <a:pt x="0" y="0"/>
                  </a:lnTo>
                  <a:lnTo>
                    <a:pt x="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Freeform: Shape 110"/>
            <p:cNvSpPr>
              <a:spLocks/>
            </p:cNvSpPr>
            <p:nvPr/>
          </p:nvSpPr>
          <p:spPr bwMode="auto">
            <a:xfrm>
              <a:off x="1116676" y="3152075"/>
              <a:ext cx="82550" cy="34925"/>
            </a:xfrm>
            <a:custGeom>
              <a:avLst/>
              <a:gdLst>
                <a:gd name="T0" fmla="*/ 10 w 39"/>
                <a:gd name="T1" fmla="*/ 1 h 17"/>
                <a:gd name="T2" fmla="*/ 18 w 39"/>
                <a:gd name="T3" fmla="*/ 13 h 17"/>
                <a:gd name="T4" fmla="*/ 18 w 39"/>
                <a:gd name="T5" fmla="*/ 13 h 17"/>
                <a:gd name="T6" fmla="*/ 39 w 39"/>
                <a:gd name="T7" fmla="*/ 17 h 17"/>
                <a:gd name="T8" fmla="*/ 10 w 39"/>
                <a:gd name="T9" fmla="*/ 1 h 17"/>
                <a:gd name="T10" fmla="*/ 5 w 39"/>
                <a:gd name="T11" fmla="*/ 0 h 17"/>
                <a:gd name="T12" fmla="*/ 0 w 39"/>
                <a:gd name="T13" fmla="*/ 1 h 17"/>
                <a:gd name="T14" fmla="*/ 10 w 39"/>
                <a:gd name="T15" fmla="*/ 14 h 17"/>
                <a:gd name="T16" fmla="*/ 14 w 39"/>
                <a:gd name="T17" fmla="*/ 13 h 17"/>
                <a:gd name="T18" fmla="*/ 6 w 39"/>
                <a:gd name="T19" fmla="*/ 0 h 17"/>
                <a:gd name="T20" fmla="*/ 5 w 3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17">
                  <a:moveTo>
                    <a:pt x="10" y="1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5" y="13"/>
                    <a:pt x="32" y="14"/>
                    <a:pt x="39" y="17"/>
                  </a:cubicBezTo>
                  <a:cubicBezTo>
                    <a:pt x="31" y="8"/>
                    <a:pt x="21" y="2"/>
                    <a:pt x="10" y="1"/>
                  </a:cubicBezTo>
                  <a:moveTo>
                    <a:pt x="5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3" y="5"/>
                    <a:pt x="7" y="9"/>
                    <a:pt x="10" y="14"/>
                  </a:cubicBezTo>
                  <a:cubicBezTo>
                    <a:pt x="11" y="13"/>
                    <a:pt x="13" y="13"/>
                    <a:pt x="14" y="1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B8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Freeform: Shape 111"/>
            <p:cNvSpPr>
              <a:spLocks/>
            </p:cNvSpPr>
            <p:nvPr/>
          </p:nvSpPr>
          <p:spPr bwMode="auto">
            <a:xfrm>
              <a:off x="1116676" y="3126675"/>
              <a:ext cx="44450" cy="68263"/>
            </a:xfrm>
            <a:custGeom>
              <a:avLst/>
              <a:gdLst>
                <a:gd name="T0" fmla="*/ 3 w 28"/>
                <a:gd name="T1" fmla="*/ 0 h 43"/>
                <a:gd name="T2" fmla="*/ 0 w 28"/>
                <a:gd name="T3" fmla="*/ 2 h 43"/>
                <a:gd name="T4" fmla="*/ 8 w 28"/>
                <a:gd name="T5" fmla="*/ 16 h 43"/>
                <a:gd name="T6" fmla="*/ 19 w 28"/>
                <a:gd name="T7" fmla="*/ 33 h 43"/>
                <a:gd name="T8" fmla="*/ 25 w 28"/>
                <a:gd name="T9" fmla="*/ 43 h 43"/>
                <a:gd name="T10" fmla="*/ 28 w 28"/>
                <a:gd name="T11" fmla="*/ 42 h 43"/>
                <a:gd name="T12" fmla="*/ 24 w 28"/>
                <a:gd name="T13" fmla="*/ 33 h 43"/>
                <a:gd name="T14" fmla="*/ 13 w 28"/>
                <a:gd name="T15" fmla="*/ 17 h 43"/>
                <a:gd name="T16" fmla="*/ 3 w 28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3">
                  <a:moveTo>
                    <a:pt x="3" y="0"/>
                  </a:moveTo>
                  <a:lnTo>
                    <a:pt x="0" y="2"/>
                  </a:lnTo>
                  <a:lnTo>
                    <a:pt x="8" y="16"/>
                  </a:lnTo>
                  <a:lnTo>
                    <a:pt x="19" y="33"/>
                  </a:lnTo>
                  <a:lnTo>
                    <a:pt x="25" y="43"/>
                  </a:lnTo>
                  <a:lnTo>
                    <a:pt x="28" y="42"/>
                  </a:lnTo>
                  <a:lnTo>
                    <a:pt x="24" y="33"/>
                  </a:lnTo>
                  <a:lnTo>
                    <a:pt x="13" y="1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A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Freeform: Shape 112"/>
            <p:cNvSpPr>
              <a:spLocks/>
            </p:cNvSpPr>
            <p:nvPr/>
          </p:nvSpPr>
          <p:spPr bwMode="auto">
            <a:xfrm>
              <a:off x="1116676" y="3126675"/>
              <a:ext cx="44450" cy="68263"/>
            </a:xfrm>
            <a:custGeom>
              <a:avLst/>
              <a:gdLst>
                <a:gd name="T0" fmla="*/ 3 w 28"/>
                <a:gd name="T1" fmla="*/ 0 h 43"/>
                <a:gd name="T2" fmla="*/ 0 w 28"/>
                <a:gd name="T3" fmla="*/ 2 h 43"/>
                <a:gd name="T4" fmla="*/ 8 w 28"/>
                <a:gd name="T5" fmla="*/ 16 h 43"/>
                <a:gd name="T6" fmla="*/ 19 w 28"/>
                <a:gd name="T7" fmla="*/ 33 h 43"/>
                <a:gd name="T8" fmla="*/ 25 w 28"/>
                <a:gd name="T9" fmla="*/ 43 h 43"/>
                <a:gd name="T10" fmla="*/ 28 w 28"/>
                <a:gd name="T11" fmla="*/ 42 h 43"/>
                <a:gd name="T12" fmla="*/ 24 w 28"/>
                <a:gd name="T13" fmla="*/ 33 h 43"/>
                <a:gd name="T14" fmla="*/ 13 w 28"/>
                <a:gd name="T15" fmla="*/ 17 h 43"/>
                <a:gd name="T16" fmla="*/ 3 w 28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3">
                  <a:moveTo>
                    <a:pt x="3" y="0"/>
                  </a:moveTo>
                  <a:lnTo>
                    <a:pt x="0" y="2"/>
                  </a:lnTo>
                  <a:lnTo>
                    <a:pt x="8" y="16"/>
                  </a:lnTo>
                  <a:lnTo>
                    <a:pt x="19" y="33"/>
                  </a:lnTo>
                  <a:lnTo>
                    <a:pt x="25" y="43"/>
                  </a:lnTo>
                  <a:lnTo>
                    <a:pt x="28" y="42"/>
                  </a:lnTo>
                  <a:lnTo>
                    <a:pt x="24" y="33"/>
                  </a:lnTo>
                  <a:lnTo>
                    <a:pt x="13" y="17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椭圆 1"/>
          <p:cNvSpPr/>
          <p:nvPr/>
        </p:nvSpPr>
        <p:spPr>
          <a:xfrm>
            <a:off x="532789" y="339502"/>
            <a:ext cx="3030954" cy="50405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JPEG</a:t>
            </a:r>
            <a:r>
              <a:rPr lang="zh-CN" altLang="en-US" dirty="0"/>
              <a:t>压缩编码算法</a:t>
            </a:r>
          </a:p>
        </p:txBody>
      </p:sp>
      <p:sp>
        <p:nvSpPr>
          <p:cNvPr id="115" name="TextBox 65"/>
          <p:cNvSpPr txBox="1">
            <a:spLocks/>
          </p:cNvSpPr>
          <p:nvPr/>
        </p:nvSpPr>
        <p:spPr bwMode="auto">
          <a:xfrm>
            <a:off x="4772953" y="1445972"/>
            <a:ext cx="2349592" cy="25632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>
            <a:normAutofit/>
            <a:sp3d extrusionH="57150">
              <a:bevelT w="0" h="0"/>
            </a:sp3d>
          </a:bodyPr>
          <a:lstStyle/>
          <a:p>
            <a:pPr>
              <a:buClr>
                <a:prstClr val="white"/>
              </a:buClr>
              <a:defRPr/>
            </a:pPr>
            <a:r>
              <a:rPr lang="en-US" altLang="zh-CN" sz="1600" dirty="0" smtClean="0"/>
              <a:t>2.</a:t>
            </a:r>
            <a:r>
              <a:rPr lang="zh-CN" altLang="en-US" sz="1600" dirty="0"/>
              <a:t>正向离散余弦变换</a:t>
            </a:r>
            <a:r>
              <a:rPr lang="en-US" altLang="zh-CN" sz="1600" dirty="0"/>
              <a:t>(FDCT)</a:t>
            </a:r>
            <a:endParaRPr lang="zh-CN" altLang="en-US" sz="1467" b="1" dirty="0">
              <a:solidFill>
                <a:schemeClr val="accent1"/>
              </a:solidFill>
            </a:endParaRPr>
          </a:p>
        </p:txBody>
      </p:sp>
      <p:sp>
        <p:nvSpPr>
          <p:cNvPr id="116" name="TextBox 65"/>
          <p:cNvSpPr txBox="1">
            <a:spLocks/>
          </p:cNvSpPr>
          <p:nvPr/>
        </p:nvSpPr>
        <p:spPr bwMode="auto">
          <a:xfrm>
            <a:off x="4228086" y="2293121"/>
            <a:ext cx="2349592" cy="25632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>
            <a:normAutofit/>
            <a:sp3d extrusionH="57150">
              <a:bevelT w="0" h="0"/>
            </a:sp3d>
          </a:bodyPr>
          <a:lstStyle/>
          <a:p>
            <a:pPr>
              <a:buClr>
                <a:prstClr val="white"/>
              </a:buClr>
              <a:defRPr/>
            </a:pPr>
            <a:r>
              <a:rPr lang="en-US" altLang="zh-CN" sz="1600" dirty="0" smtClean="0"/>
              <a:t>3.</a:t>
            </a:r>
            <a:r>
              <a:rPr lang="zh-CN" altLang="en-US" sz="1600" dirty="0"/>
              <a:t>量化</a:t>
            </a:r>
            <a:r>
              <a:rPr lang="en-US" altLang="zh-CN" sz="1600" dirty="0"/>
              <a:t>(quantization)</a:t>
            </a:r>
            <a:endParaRPr lang="zh-CN" altLang="en-US" sz="1467" b="1" dirty="0">
              <a:solidFill>
                <a:schemeClr val="accent1"/>
              </a:solidFill>
            </a:endParaRPr>
          </a:p>
        </p:txBody>
      </p:sp>
      <p:sp>
        <p:nvSpPr>
          <p:cNvPr id="117" name="TextBox 65"/>
          <p:cNvSpPr txBox="1">
            <a:spLocks/>
          </p:cNvSpPr>
          <p:nvPr/>
        </p:nvSpPr>
        <p:spPr bwMode="auto">
          <a:xfrm>
            <a:off x="6080427" y="3878469"/>
            <a:ext cx="2349592" cy="25632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>
            <a:normAutofit/>
            <a:sp3d extrusionH="57150">
              <a:bevelT w="0" h="0"/>
            </a:sp3d>
          </a:bodyPr>
          <a:lstStyle/>
          <a:p>
            <a:pPr>
              <a:buClr>
                <a:prstClr val="white"/>
              </a:buClr>
              <a:defRPr/>
            </a:pPr>
            <a:r>
              <a:rPr lang="en-US" altLang="zh-CN" sz="1600" dirty="0" smtClean="0"/>
              <a:t>7.</a:t>
            </a:r>
            <a:r>
              <a:rPr lang="zh-CN" altLang="en-US" sz="1600" dirty="0" smtClean="0"/>
              <a:t>熵编码</a:t>
            </a:r>
            <a:endParaRPr lang="zh-CN" altLang="en-US" sz="1467" b="1" dirty="0">
              <a:solidFill>
                <a:schemeClr val="accent1"/>
              </a:solidFill>
            </a:endParaRPr>
          </a:p>
        </p:txBody>
      </p:sp>
      <p:sp>
        <p:nvSpPr>
          <p:cNvPr id="118" name="TextBox 65"/>
          <p:cNvSpPr txBox="1">
            <a:spLocks/>
          </p:cNvSpPr>
          <p:nvPr/>
        </p:nvSpPr>
        <p:spPr bwMode="auto">
          <a:xfrm>
            <a:off x="2955406" y="3220931"/>
            <a:ext cx="2349592" cy="25632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>
            <a:normAutofit/>
            <a:sp3d extrusionH="57150">
              <a:bevelT w="0" h="0"/>
            </a:sp3d>
          </a:bodyPr>
          <a:lstStyle/>
          <a:p>
            <a:pPr>
              <a:buClr>
                <a:prstClr val="white"/>
              </a:buClr>
              <a:defRPr/>
            </a:pPr>
            <a:r>
              <a:rPr lang="en-US" altLang="zh-CN" sz="1600" dirty="0" smtClean="0"/>
              <a:t>5.</a:t>
            </a:r>
            <a:r>
              <a:rPr lang="zh-CN" altLang="en-US" sz="1600" dirty="0"/>
              <a:t>使用差分脉冲编码调制</a:t>
            </a:r>
            <a:r>
              <a:rPr lang="en-US" altLang="zh-CN" sz="1600" dirty="0"/>
              <a:t>(DPCM)</a:t>
            </a:r>
            <a:r>
              <a:rPr lang="zh-CN" altLang="en-US" sz="1600" dirty="0"/>
              <a:t>对直流系数</a:t>
            </a:r>
            <a:r>
              <a:rPr lang="en-US" altLang="zh-CN" sz="1600" dirty="0"/>
              <a:t>(DC)</a:t>
            </a:r>
            <a:r>
              <a:rPr lang="zh-CN" altLang="en-US" sz="1600" dirty="0"/>
              <a:t>进行编码</a:t>
            </a:r>
            <a:endParaRPr lang="zh-CN" altLang="en-US" sz="1467" b="1" dirty="0">
              <a:solidFill>
                <a:schemeClr val="accent1"/>
              </a:solidFill>
            </a:endParaRPr>
          </a:p>
        </p:txBody>
      </p:sp>
      <p:sp>
        <p:nvSpPr>
          <p:cNvPr id="119" name="TextBox 65"/>
          <p:cNvSpPr txBox="1">
            <a:spLocks/>
          </p:cNvSpPr>
          <p:nvPr/>
        </p:nvSpPr>
        <p:spPr bwMode="auto">
          <a:xfrm>
            <a:off x="1223311" y="3881136"/>
            <a:ext cx="2349592" cy="25632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>
            <a:normAutofit/>
            <a:sp3d extrusionH="57150">
              <a:bevelT w="0" h="0"/>
            </a:sp3d>
          </a:bodyPr>
          <a:lstStyle/>
          <a:p>
            <a:pPr>
              <a:buClr>
                <a:prstClr val="white"/>
              </a:buClr>
              <a:defRPr/>
            </a:pPr>
            <a:r>
              <a:rPr lang="en-US" altLang="zh-CN" sz="1600" dirty="0" smtClean="0"/>
              <a:t>6.</a:t>
            </a:r>
            <a:r>
              <a:rPr lang="zh-CN" altLang="en-US" sz="1600" dirty="0"/>
              <a:t>使用行程长度编码</a:t>
            </a:r>
            <a:r>
              <a:rPr lang="en-US" altLang="zh-CN" sz="1600" dirty="0"/>
              <a:t>(RLE)</a:t>
            </a:r>
            <a:r>
              <a:rPr lang="zh-CN" altLang="en-US" sz="1600" dirty="0"/>
              <a:t>对交流系数</a:t>
            </a:r>
            <a:r>
              <a:rPr lang="en-US" altLang="zh-CN" sz="1600" dirty="0"/>
              <a:t>(AC)</a:t>
            </a:r>
            <a:r>
              <a:rPr lang="zh-CN" altLang="en-US" sz="1600" dirty="0"/>
              <a:t>进行编码</a:t>
            </a:r>
            <a:endParaRPr lang="zh-CN" altLang="en-US" sz="1467" b="1" dirty="0">
              <a:solidFill>
                <a:schemeClr val="accent1"/>
              </a:solidFill>
            </a:endParaRPr>
          </a:p>
        </p:txBody>
      </p:sp>
      <p:sp>
        <p:nvSpPr>
          <p:cNvPr id="120" name="TextBox 65"/>
          <p:cNvSpPr txBox="1">
            <a:spLocks/>
          </p:cNvSpPr>
          <p:nvPr/>
        </p:nvSpPr>
        <p:spPr bwMode="auto">
          <a:xfrm>
            <a:off x="1580465" y="2347297"/>
            <a:ext cx="2349592" cy="25632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>
            <a:normAutofit/>
            <a:sp3d extrusionH="57150">
              <a:bevelT w="0" h="0"/>
            </a:sp3d>
          </a:bodyPr>
          <a:lstStyle/>
          <a:p>
            <a:pPr>
              <a:buClr>
                <a:prstClr val="white"/>
              </a:buClr>
              <a:defRPr/>
            </a:pPr>
            <a:r>
              <a:rPr lang="en-US" altLang="zh-CN" sz="1600" dirty="0" smtClean="0"/>
              <a:t>4.</a:t>
            </a:r>
            <a:r>
              <a:rPr lang="en-US" altLang="zh-CN" sz="1600" dirty="0"/>
              <a:t> Z</a:t>
            </a:r>
            <a:r>
              <a:rPr lang="zh-CN" altLang="en-US" sz="1600" dirty="0"/>
              <a:t>字形编码</a:t>
            </a:r>
            <a:r>
              <a:rPr lang="en-US" altLang="zh-CN" sz="1600" dirty="0"/>
              <a:t>(zigzag scan)</a:t>
            </a:r>
            <a:endParaRPr lang="zh-CN" altLang="en-US" sz="1467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78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15" grpId="0"/>
      <p:bldP spid="116" grpId="1"/>
      <p:bldP spid="117" grpId="0"/>
      <p:bldP spid="118" grpId="0"/>
      <p:bldP spid="119" grpId="0"/>
      <p:bldP spid="1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60053" y="1621280"/>
            <a:ext cx="2754306" cy="2982140"/>
            <a:chOff x="0" y="-25400"/>
            <a:chExt cx="5645913" cy="6883400"/>
          </a:xfrm>
        </p:grpSpPr>
        <p:sp>
          <p:nvSpPr>
            <p:cNvPr id="24" name="任意多边形: 形状 23">
              <a:extLst/>
            </p:cNvPr>
            <p:cNvSpPr>
              <a:spLocks/>
            </p:cNvSpPr>
            <p:nvPr/>
          </p:nvSpPr>
          <p:spPr bwMode="auto">
            <a:xfrm>
              <a:off x="11875" y="5353050"/>
              <a:ext cx="5099050" cy="1504950"/>
            </a:xfrm>
            <a:custGeom>
              <a:avLst/>
              <a:gdLst>
                <a:gd name="T0" fmla="*/ 1488 w 1603"/>
                <a:gd name="T1" fmla="*/ 214 h 473"/>
                <a:gd name="T2" fmla="*/ 1365 w 1603"/>
                <a:gd name="T3" fmla="*/ 236 h 473"/>
                <a:gd name="T4" fmla="*/ 1216 w 1603"/>
                <a:gd name="T5" fmla="*/ 220 h 473"/>
                <a:gd name="T6" fmla="*/ 1172 w 1603"/>
                <a:gd name="T7" fmla="*/ 214 h 473"/>
                <a:gd name="T8" fmla="*/ 1130 w 1603"/>
                <a:gd name="T9" fmla="*/ 208 h 473"/>
                <a:gd name="T10" fmla="*/ 1125 w 1603"/>
                <a:gd name="T11" fmla="*/ 207 h 473"/>
                <a:gd name="T12" fmla="*/ 1000 w 1603"/>
                <a:gd name="T13" fmla="*/ 426 h 473"/>
                <a:gd name="T14" fmla="*/ 1000 w 1603"/>
                <a:gd name="T15" fmla="*/ 426 h 473"/>
                <a:gd name="T16" fmla="*/ 1000 w 1603"/>
                <a:gd name="T17" fmla="*/ 428 h 473"/>
                <a:gd name="T18" fmla="*/ 998 w 1603"/>
                <a:gd name="T19" fmla="*/ 428 h 473"/>
                <a:gd name="T20" fmla="*/ 998 w 1603"/>
                <a:gd name="T21" fmla="*/ 428 h 473"/>
                <a:gd name="T22" fmla="*/ 997 w 1603"/>
                <a:gd name="T23" fmla="*/ 429 h 473"/>
                <a:gd name="T24" fmla="*/ 996 w 1603"/>
                <a:gd name="T25" fmla="*/ 430 h 473"/>
                <a:gd name="T26" fmla="*/ 995 w 1603"/>
                <a:gd name="T27" fmla="*/ 431 h 473"/>
                <a:gd name="T28" fmla="*/ 995 w 1603"/>
                <a:gd name="T29" fmla="*/ 432 h 473"/>
                <a:gd name="T30" fmla="*/ 992 w 1603"/>
                <a:gd name="T31" fmla="*/ 435 h 473"/>
                <a:gd name="T32" fmla="*/ 990 w 1603"/>
                <a:gd name="T33" fmla="*/ 437 h 473"/>
                <a:gd name="T34" fmla="*/ 989 w 1603"/>
                <a:gd name="T35" fmla="*/ 438 h 473"/>
                <a:gd name="T36" fmla="*/ 988 w 1603"/>
                <a:gd name="T37" fmla="*/ 441 h 473"/>
                <a:gd name="T38" fmla="*/ 979 w 1603"/>
                <a:gd name="T39" fmla="*/ 449 h 473"/>
                <a:gd name="T40" fmla="*/ 978 w 1603"/>
                <a:gd name="T41" fmla="*/ 450 h 473"/>
                <a:gd name="T42" fmla="*/ 974 w 1603"/>
                <a:gd name="T43" fmla="*/ 454 h 473"/>
                <a:gd name="T44" fmla="*/ 973 w 1603"/>
                <a:gd name="T45" fmla="*/ 455 h 473"/>
                <a:gd name="T46" fmla="*/ 967 w 1603"/>
                <a:gd name="T47" fmla="*/ 462 h 473"/>
                <a:gd name="T48" fmla="*/ 966 w 1603"/>
                <a:gd name="T49" fmla="*/ 463 h 473"/>
                <a:gd name="T50" fmla="*/ 963 w 1603"/>
                <a:gd name="T51" fmla="*/ 468 h 473"/>
                <a:gd name="T52" fmla="*/ 960 w 1603"/>
                <a:gd name="T53" fmla="*/ 469 h 473"/>
                <a:gd name="T54" fmla="*/ 958 w 1603"/>
                <a:gd name="T55" fmla="*/ 473 h 473"/>
                <a:gd name="T56" fmla="*/ 700 w 1603"/>
                <a:gd name="T57" fmla="*/ 473 h 473"/>
                <a:gd name="T58" fmla="*/ 313 w 1603"/>
                <a:gd name="T59" fmla="*/ 473 h 473"/>
                <a:gd name="T60" fmla="*/ 233 w 1603"/>
                <a:gd name="T61" fmla="*/ 395 h 473"/>
                <a:gd name="T62" fmla="*/ 233 w 1603"/>
                <a:gd name="T63" fmla="*/ 318 h 473"/>
                <a:gd name="T64" fmla="*/ 179 w 1603"/>
                <a:gd name="T65" fmla="*/ 264 h 473"/>
                <a:gd name="T66" fmla="*/ 100 w 1603"/>
                <a:gd name="T67" fmla="*/ 264 h 473"/>
                <a:gd name="T68" fmla="*/ 0 w 1603"/>
                <a:gd name="T69" fmla="*/ 164 h 473"/>
                <a:gd name="T70" fmla="*/ 0 w 1603"/>
                <a:gd name="T71" fmla="*/ 100 h 473"/>
                <a:gd name="T72" fmla="*/ 100 w 1603"/>
                <a:gd name="T73" fmla="*/ 0 h 473"/>
                <a:gd name="T74" fmla="*/ 700 w 1603"/>
                <a:gd name="T75" fmla="*/ 0 h 473"/>
                <a:gd name="T76" fmla="*/ 1564 w 1603"/>
                <a:gd name="T77" fmla="*/ 0 h 473"/>
                <a:gd name="T78" fmla="*/ 1488 w 1603"/>
                <a:gd name="T79" fmla="*/ 21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03" h="473">
                  <a:moveTo>
                    <a:pt x="1488" y="214"/>
                  </a:moveTo>
                  <a:cubicBezTo>
                    <a:pt x="1455" y="229"/>
                    <a:pt x="1414" y="236"/>
                    <a:pt x="1365" y="236"/>
                  </a:cubicBezTo>
                  <a:cubicBezTo>
                    <a:pt x="1311" y="236"/>
                    <a:pt x="1258" y="228"/>
                    <a:pt x="1216" y="220"/>
                  </a:cubicBezTo>
                  <a:cubicBezTo>
                    <a:pt x="1198" y="217"/>
                    <a:pt x="1183" y="215"/>
                    <a:pt x="1172" y="214"/>
                  </a:cubicBezTo>
                  <a:cubicBezTo>
                    <a:pt x="1155" y="211"/>
                    <a:pt x="1140" y="209"/>
                    <a:pt x="1130" y="208"/>
                  </a:cubicBezTo>
                  <a:cubicBezTo>
                    <a:pt x="1127" y="207"/>
                    <a:pt x="1126" y="207"/>
                    <a:pt x="1125" y="207"/>
                  </a:cubicBezTo>
                  <a:cubicBezTo>
                    <a:pt x="1070" y="398"/>
                    <a:pt x="1006" y="424"/>
                    <a:pt x="1000" y="426"/>
                  </a:cubicBezTo>
                  <a:cubicBezTo>
                    <a:pt x="1000" y="426"/>
                    <a:pt x="1000" y="426"/>
                    <a:pt x="1000" y="426"/>
                  </a:cubicBezTo>
                  <a:cubicBezTo>
                    <a:pt x="1000" y="426"/>
                    <a:pt x="1000" y="426"/>
                    <a:pt x="1000" y="428"/>
                  </a:cubicBezTo>
                  <a:cubicBezTo>
                    <a:pt x="1000" y="428"/>
                    <a:pt x="1000" y="428"/>
                    <a:pt x="998" y="428"/>
                  </a:cubicBezTo>
                  <a:cubicBezTo>
                    <a:pt x="998" y="428"/>
                    <a:pt x="998" y="428"/>
                    <a:pt x="998" y="428"/>
                  </a:cubicBezTo>
                  <a:cubicBezTo>
                    <a:pt x="998" y="429"/>
                    <a:pt x="998" y="429"/>
                    <a:pt x="997" y="429"/>
                  </a:cubicBezTo>
                  <a:cubicBezTo>
                    <a:pt x="997" y="430"/>
                    <a:pt x="997" y="430"/>
                    <a:pt x="996" y="430"/>
                  </a:cubicBezTo>
                  <a:cubicBezTo>
                    <a:pt x="996" y="431"/>
                    <a:pt x="996" y="431"/>
                    <a:pt x="995" y="431"/>
                  </a:cubicBezTo>
                  <a:cubicBezTo>
                    <a:pt x="995" y="432"/>
                    <a:pt x="995" y="432"/>
                    <a:pt x="995" y="432"/>
                  </a:cubicBezTo>
                  <a:cubicBezTo>
                    <a:pt x="994" y="433"/>
                    <a:pt x="992" y="433"/>
                    <a:pt x="992" y="435"/>
                  </a:cubicBezTo>
                  <a:cubicBezTo>
                    <a:pt x="991" y="436"/>
                    <a:pt x="991" y="436"/>
                    <a:pt x="990" y="437"/>
                  </a:cubicBezTo>
                  <a:cubicBezTo>
                    <a:pt x="989" y="438"/>
                    <a:pt x="989" y="438"/>
                    <a:pt x="989" y="438"/>
                  </a:cubicBezTo>
                  <a:cubicBezTo>
                    <a:pt x="988" y="439"/>
                    <a:pt x="988" y="439"/>
                    <a:pt x="988" y="441"/>
                  </a:cubicBezTo>
                  <a:cubicBezTo>
                    <a:pt x="984" y="443"/>
                    <a:pt x="982" y="445"/>
                    <a:pt x="979" y="449"/>
                  </a:cubicBezTo>
                  <a:cubicBezTo>
                    <a:pt x="978" y="450"/>
                    <a:pt x="978" y="450"/>
                    <a:pt x="978" y="450"/>
                  </a:cubicBezTo>
                  <a:cubicBezTo>
                    <a:pt x="977" y="451"/>
                    <a:pt x="976" y="453"/>
                    <a:pt x="974" y="454"/>
                  </a:cubicBezTo>
                  <a:cubicBezTo>
                    <a:pt x="974" y="455"/>
                    <a:pt x="973" y="455"/>
                    <a:pt x="973" y="455"/>
                  </a:cubicBezTo>
                  <a:cubicBezTo>
                    <a:pt x="971" y="457"/>
                    <a:pt x="970" y="460"/>
                    <a:pt x="967" y="462"/>
                  </a:cubicBezTo>
                  <a:cubicBezTo>
                    <a:pt x="966" y="463"/>
                    <a:pt x="966" y="463"/>
                    <a:pt x="966" y="463"/>
                  </a:cubicBezTo>
                  <a:cubicBezTo>
                    <a:pt x="965" y="465"/>
                    <a:pt x="964" y="466"/>
                    <a:pt x="963" y="468"/>
                  </a:cubicBezTo>
                  <a:cubicBezTo>
                    <a:pt x="961" y="468"/>
                    <a:pt x="961" y="469"/>
                    <a:pt x="960" y="469"/>
                  </a:cubicBezTo>
                  <a:cubicBezTo>
                    <a:pt x="960" y="470"/>
                    <a:pt x="959" y="472"/>
                    <a:pt x="958" y="473"/>
                  </a:cubicBezTo>
                  <a:cubicBezTo>
                    <a:pt x="700" y="473"/>
                    <a:pt x="700" y="473"/>
                    <a:pt x="700" y="473"/>
                  </a:cubicBezTo>
                  <a:cubicBezTo>
                    <a:pt x="313" y="473"/>
                    <a:pt x="313" y="473"/>
                    <a:pt x="313" y="473"/>
                  </a:cubicBezTo>
                  <a:cubicBezTo>
                    <a:pt x="269" y="473"/>
                    <a:pt x="233" y="438"/>
                    <a:pt x="233" y="395"/>
                  </a:cubicBezTo>
                  <a:cubicBezTo>
                    <a:pt x="233" y="318"/>
                    <a:pt x="233" y="318"/>
                    <a:pt x="233" y="318"/>
                  </a:cubicBezTo>
                  <a:cubicBezTo>
                    <a:pt x="233" y="288"/>
                    <a:pt x="209" y="264"/>
                    <a:pt x="179" y="264"/>
                  </a:cubicBezTo>
                  <a:cubicBezTo>
                    <a:pt x="100" y="264"/>
                    <a:pt x="100" y="264"/>
                    <a:pt x="100" y="264"/>
                  </a:cubicBezTo>
                  <a:cubicBezTo>
                    <a:pt x="44" y="264"/>
                    <a:pt x="0" y="219"/>
                    <a:pt x="0" y="16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4" y="0"/>
                    <a:pt x="100" y="0"/>
                  </a:cubicBezTo>
                  <a:cubicBezTo>
                    <a:pt x="700" y="0"/>
                    <a:pt x="700" y="0"/>
                    <a:pt x="700" y="0"/>
                  </a:cubicBezTo>
                  <a:cubicBezTo>
                    <a:pt x="1564" y="0"/>
                    <a:pt x="1564" y="0"/>
                    <a:pt x="1564" y="0"/>
                  </a:cubicBezTo>
                  <a:cubicBezTo>
                    <a:pt x="1603" y="131"/>
                    <a:pt x="1545" y="189"/>
                    <a:pt x="1488" y="2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任意多边形: 形状 24">
              <a:extLst/>
            </p:cNvPr>
            <p:cNvSpPr>
              <a:spLocks/>
            </p:cNvSpPr>
            <p:nvPr/>
          </p:nvSpPr>
          <p:spPr bwMode="auto">
            <a:xfrm>
              <a:off x="0" y="-25400"/>
              <a:ext cx="5095875" cy="1798638"/>
            </a:xfrm>
            <a:custGeom>
              <a:avLst/>
              <a:gdLst>
                <a:gd name="T0" fmla="*/ 735 w 1602"/>
                <a:gd name="T1" fmla="*/ 530 h 565"/>
                <a:gd name="T2" fmla="*/ 735 w 1602"/>
                <a:gd name="T3" fmla="*/ 509 h 565"/>
                <a:gd name="T4" fmla="*/ 700 w 1602"/>
                <a:gd name="T5" fmla="*/ 474 h 565"/>
                <a:gd name="T6" fmla="*/ 313 w 1602"/>
                <a:gd name="T7" fmla="*/ 474 h 565"/>
                <a:gd name="T8" fmla="*/ 233 w 1602"/>
                <a:gd name="T9" fmla="*/ 397 h 565"/>
                <a:gd name="T10" fmla="*/ 233 w 1602"/>
                <a:gd name="T11" fmla="*/ 319 h 565"/>
                <a:gd name="T12" fmla="*/ 179 w 1602"/>
                <a:gd name="T13" fmla="*/ 265 h 565"/>
                <a:gd name="T14" fmla="*/ 100 w 1602"/>
                <a:gd name="T15" fmla="*/ 265 h 565"/>
                <a:gd name="T16" fmla="*/ 0 w 1602"/>
                <a:gd name="T17" fmla="*/ 165 h 565"/>
                <a:gd name="T18" fmla="*/ 0 w 1602"/>
                <a:gd name="T19" fmla="*/ 103 h 565"/>
                <a:gd name="T20" fmla="*/ 100 w 1602"/>
                <a:gd name="T21" fmla="*/ 2 h 565"/>
                <a:gd name="T22" fmla="*/ 785 w 1602"/>
                <a:gd name="T23" fmla="*/ 2 h 565"/>
                <a:gd name="T24" fmla="*/ 835 w 1602"/>
                <a:gd name="T25" fmla="*/ 0 h 565"/>
                <a:gd name="T26" fmla="*/ 1450 w 1602"/>
                <a:gd name="T27" fmla="*/ 234 h 565"/>
                <a:gd name="T28" fmla="*/ 1602 w 1602"/>
                <a:gd name="T29" fmla="*/ 565 h 565"/>
                <a:gd name="T30" fmla="*/ 705 w 1602"/>
                <a:gd name="T31" fmla="*/ 565 h 565"/>
                <a:gd name="T32" fmla="*/ 735 w 1602"/>
                <a:gd name="T33" fmla="*/ 53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2" h="565">
                  <a:moveTo>
                    <a:pt x="735" y="530"/>
                  </a:moveTo>
                  <a:cubicBezTo>
                    <a:pt x="735" y="509"/>
                    <a:pt x="735" y="509"/>
                    <a:pt x="735" y="509"/>
                  </a:cubicBezTo>
                  <a:cubicBezTo>
                    <a:pt x="735" y="490"/>
                    <a:pt x="719" y="474"/>
                    <a:pt x="700" y="474"/>
                  </a:cubicBezTo>
                  <a:cubicBezTo>
                    <a:pt x="313" y="474"/>
                    <a:pt x="313" y="474"/>
                    <a:pt x="313" y="474"/>
                  </a:cubicBezTo>
                  <a:cubicBezTo>
                    <a:pt x="269" y="474"/>
                    <a:pt x="233" y="440"/>
                    <a:pt x="233" y="397"/>
                  </a:cubicBezTo>
                  <a:cubicBezTo>
                    <a:pt x="233" y="319"/>
                    <a:pt x="233" y="319"/>
                    <a:pt x="233" y="319"/>
                  </a:cubicBezTo>
                  <a:cubicBezTo>
                    <a:pt x="233" y="289"/>
                    <a:pt x="209" y="265"/>
                    <a:pt x="179" y="265"/>
                  </a:cubicBezTo>
                  <a:cubicBezTo>
                    <a:pt x="100" y="265"/>
                    <a:pt x="100" y="265"/>
                    <a:pt x="100" y="265"/>
                  </a:cubicBezTo>
                  <a:cubicBezTo>
                    <a:pt x="44" y="265"/>
                    <a:pt x="0" y="221"/>
                    <a:pt x="0" y="16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47"/>
                    <a:pt x="44" y="2"/>
                    <a:pt x="100" y="2"/>
                  </a:cubicBezTo>
                  <a:cubicBezTo>
                    <a:pt x="785" y="2"/>
                    <a:pt x="785" y="2"/>
                    <a:pt x="785" y="2"/>
                  </a:cubicBezTo>
                  <a:cubicBezTo>
                    <a:pt x="801" y="1"/>
                    <a:pt x="818" y="0"/>
                    <a:pt x="835" y="0"/>
                  </a:cubicBezTo>
                  <a:cubicBezTo>
                    <a:pt x="1118" y="0"/>
                    <a:pt x="1313" y="75"/>
                    <a:pt x="1450" y="234"/>
                  </a:cubicBezTo>
                  <a:cubicBezTo>
                    <a:pt x="1537" y="337"/>
                    <a:pt x="1579" y="462"/>
                    <a:pt x="1602" y="565"/>
                  </a:cubicBezTo>
                  <a:cubicBezTo>
                    <a:pt x="705" y="565"/>
                    <a:pt x="705" y="565"/>
                    <a:pt x="705" y="565"/>
                  </a:cubicBezTo>
                  <a:cubicBezTo>
                    <a:pt x="721" y="563"/>
                    <a:pt x="735" y="548"/>
                    <a:pt x="735" y="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任意多边形: 形状 25">
              <a:extLst/>
            </p:cNvPr>
            <p:cNvSpPr>
              <a:spLocks/>
            </p:cNvSpPr>
            <p:nvPr/>
          </p:nvSpPr>
          <p:spPr bwMode="auto">
            <a:xfrm>
              <a:off x="11875" y="3560763"/>
              <a:ext cx="5634038" cy="1792288"/>
            </a:xfrm>
            <a:custGeom>
              <a:avLst/>
              <a:gdLst>
                <a:gd name="T0" fmla="*/ 1701 w 1771"/>
                <a:gd name="T1" fmla="*/ 0 h 563"/>
                <a:gd name="T2" fmla="*/ 1735 w 1771"/>
                <a:gd name="T3" fmla="*/ 63 h 563"/>
                <a:gd name="T4" fmla="*/ 1753 w 1771"/>
                <a:gd name="T5" fmla="*/ 179 h 563"/>
                <a:gd name="T6" fmla="*/ 1690 w 1771"/>
                <a:gd name="T7" fmla="*/ 228 h 563"/>
                <a:gd name="T8" fmla="*/ 1608 w 1771"/>
                <a:gd name="T9" fmla="*/ 269 h 563"/>
                <a:gd name="T10" fmla="*/ 1618 w 1771"/>
                <a:gd name="T11" fmla="*/ 302 h 563"/>
                <a:gd name="T12" fmla="*/ 1616 w 1771"/>
                <a:gd name="T13" fmla="*/ 392 h 563"/>
                <a:gd name="T14" fmla="*/ 1615 w 1771"/>
                <a:gd name="T15" fmla="*/ 392 h 563"/>
                <a:gd name="T16" fmla="*/ 1605 w 1771"/>
                <a:gd name="T17" fmla="*/ 405 h 563"/>
                <a:gd name="T18" fmla="*/ 1581 w 1771"/>
                <a:gd name="T19" fmla="*/ 500 h 563"/>
                <a:gd name="T20" fmla="*/ 1572 w 1771"/>
                <a:gd name="T21" fmla="*/ 508 h 563"/>
                <a:gd name="T22" fmla="*/ 1560 w 1771"/>
                <a:gd name="T23" fmla="*/ 548 h 563"/>
                <a:gd name="T24" fmla="*/ 1565 w 1771"/>
                <a:gd name="T25" fmla="*/ 563 h 563"/>
                <a:gd name="T26" fmla="*/ 700 w 1771"/>
                <a:gd name="T27" fmla="*/ 563 h 563"/>
                <a:gd name="T28" fmla="*/ 734 w 1771"/>
                <a:gd name="T29" fmla="*/ 528 h 563"/>
                <a:gd name="T30" fmla="*/ 734 w 1771"/>
                <a:gd name="T31" fmla="*/ 507 h 563"/>
                <a:gd name="T32" fmla="*/ 700 w 1771"/>
                <a:gd name="T33" fmla="*/ 472 h 563"/>
                <a:gd name="T34" fmla="*/ 313 w 1771"/>
                <a:gd name="T35" fmla="*/ 472 h 563"/>
                <a:gd name="T36" fmla="*/ 233 w 1771"/>
                <a:gd name="T37" fmla="*/ 395 h 563"/>
                <a:gd name="T38" fmla="*/ 233 w 1771"/>
                <a:gd name="T39" fmla="*/ 317 h 563"/>
                <a:gd name="T40" fmla="*/ 179 w 1771"/>
                <a:gd name="T41" fmla="*/ 263 h 563"/>
                <a:gd name="T42" fmla="*/ 100 w 1771"/>
                <a:gd name="T43" fmla="*/ 263 h 563"/>
                <a:gd name="T44" fmla="*/ 0 w 1771"/>
                <a:gd name="T45" fmla="*/ 163 h 563"/>
                <a:gd name="T46" fmla="*/ 0 w 1771"/>
                <a:gd name="T47" fmla="*/ 101 h 563"/>
                <a:gd name="T48" fmla="*/ 100 w 1771"/>
                <a:gd name="T49" fmla="*/ 0 h 563"/>
                <a:gd name="T50" fmla="*/ 700 w 1771"/>
                <a:gd name="T51" fmla="*/ 0 h 563"/>
                <a:gd name="T52" fmla="*/ 1701 w 1771"/>
                <a:gd name="T53" fmla="*/ 0 h 563"/>
                <a:gd name="T54" fmla="*/ 1701 w 1771"/>
                <a:gd name="T55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71" h="563">
                  <a:moveTo>
                    <a:pt x="1701" y="0"/>
                  </a:moveTo>
                  <a:cubicBezTo>
                    <a:pt x="1716" y="28"/>
                    <a:pt x="1728" y="51"/>
                    <a:pt x="1735" y="63"/>
                  </a:cubicBezTo>
                  <a:cubicBezTo>
                    <a:pt x="1747" y="89"/>
                    <a:pt x="1771" y="136"/>
                    <a:pt x="1753" y="179"/>
                  </a:cubicBezTo>
                  <a:cubicBezTo>
                    <a:pt x="1746" y="194"/>
                    <a:pt x="1728" y="217"/>
                    <a:pt x="1690" y="228"/>
                  </a:cubicBezTo>
                  <a:cubicBezTo>
                    <a:pt x="1608" y="254"/>
                    <a:pt x="1608" y="268"/>
                    <a:pt x="1608" y="269"/>
                  </a:cubicBezTo>
                  <a:cubicBezTo>
                    <a:pt x="1610" y="283"/>
                    <a:pt x="1615" y="292"/>
                    <a:pt x="1618" y="302"/>
                  </a:cubicBezTo>
                  <a:cubicBezTo>
                    <a:pt x="1628" y="325"/>
                    <a:pt x="1641" y="359"/>
                    <a:pt x="1616" y="392"/>
                  </a:cubicBezTo>
                  <a:cubicBezTo>
                    <a:pt x="1615" y="392"/>
                    <a:pt x="1615" y="392"/>
                    <a:pt x="1615" y="392"/>
                  </a:cubicBezTo>
                  <a:cubicBezTo>
                    <a:pt x="1605" y="405"/>
                    <a:pt x="1605" y="405"/>
                    <a:pt x="1605" y="405"/>
                  </a:cubicBezTo>
                  <a:cubicBezTo>
                    <a:pt x="1608" y="431"/>
                    <a:pt x="1610" y="472"/>
                    <a:pt x="1581" y="500"/>
                  </a:cubicBezTo>
                  <a:cubicBezTo>
                    <a:pt x="1579" y="503"/>
                    <a:pt x="1574" y="506"/>
                    <a:pt x="1572" y="508"/>
                  </a:cubicBezTo>
                  <a:cubicBezTo>
                    <a:pt x="1554" y="527"/>
                    <a:pt x="1554" y="527"/>
                    <a:pt x="1560" y="548"/>
                  </a:cubicBezTo>
                  <a:cubicBezTo>
                    <a:pt x="1561" y="554"/>
                    <a:pt x="1563" y="558"/>
                    <a:pt x="1565" y="563"/>
                  </a:cubicBezTo>
                  <a:cubicBezTo>
                    <a:pt x="700" y="563"/>
                    <a:pt x="700" y="563"/>
                    <a:pt x="700" y="563"/>
                  </a:cubicBezTo>
                  <a:cubicBezTo>
                    <a:pt x="719" y="563"/>
                    <a:pt x="734" y="548"/>
                    <a:pt x="734" y="528"/>
                  </a:cubicBezTo>
                  <a:cubicBezTo>
                    <a:pt x="734" y="507"/>
                    <a:pt x="734" y="507"/>
                    <a:pt x="734" y="507"/>
                  </a:cubicBezTo>
                  <a:cubicBezTo>
                    <a:pt x="734" y="488"/>
                    <a:pt x="719" y="472"/>
                    <a:pt x="700" y="472"/>
                  </a:cubicBezTo>
                  <a:cubicBezTo>
                    <a:pt x="313" y="472"/>
                    <a:pt x="313" y="472"/>
                    <a:pt x="313" y="472"/>
                  </a:cubicBezTo>
                  <a:cubicBezTo>
                    <a:pt x="269" y="472"/>
                    <a:pt x="233" y="438"/>
                    <a:pt x="233" y="395"/>
                  </a:cubicBezTo>
                  <a:cubicBezTo>
                    <a:pt x="233" y="317"/>
                    <a:pt x="233" y="317"/>
                    <a:pt x="233" y="317"/>
                  </a:cubicBezTo>
                  <a:cubicBezTo>
                    <a:pt x="233" y="287"/>
                    <a:pt x="209" y="263"/>
                    <a:pt x="179" y="263"/>
                  </a:cubicBezTo>
                  <a:cubicBezTo>
                    <a:pt x="100" y="263"/>
                    <a:pt x="100" y="263"/>
                    <a:pt x="100" y="263"/>
                  </a:cubicBezTo>
                  <a:cubicBezTo>
                    <a:pt x="44" y="263"/>
                    <a:pt x="0" y="219"/>
                    <a:pt x="0" y="163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5"/>
                    <a:pt x="44" y="0"/>
                    <a:pt x="100" y="0"/>
                  </a:cubicBezTo>
                  <a:cubicBezTo>
                    <a:pt x="700" y="0"/>
                    <a:pt x="700" y="0"/>
                    <a:pt x="700" y="0"/>
                  </a:cubicBezTo>
                  <a:cubicBezTo>
                    <a:pt x="1701" y="0"/>
                    <a:pt x="1701" y="0"/>
                    <a:pt x="1701" y="0"/>
                  </a:cubicBezTo>
                  <a:cubicBezTo>
                    <a:pt x="1701" y="0"/>
                    <a:pt x="1701" y="0"/>
                    <a:pt x="1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任意多边形: 形状 26">
              <a:extLst/>
            </p:cNvPr>
            <p:cNvSpPr>
              <a:spLocks/>
            </p:cNvSpPr>
            <p:nvPr/>
          </p:nvSpPr>
          <p:spPr bwMode="auto">
            <a:xfrm>
              <a:off x="11875" y="1773238"/>
              <a:ext cx="5411788" cy="1787525"/>
            </a:xfrm>
            <a:custGeom>
              <a:avLst/>
              <a:gdLst>
                <a:gd name="T0" fmla="*/ 734 w 1701"/>
                <a:gd name="T1" fmla="*/ 528 h 562"/>
                <a:gd name="T2" fmla="*/ 734 w 1701"/>
                <a:gd name="T3" fmla="*/ 507 h 562"/>
                <a:gd name="T4" fmla="*/ 700 w 1701"/>
                <a:gd name="T5" fmla="*/ 472 h 562"/>
                <a:gd name="T6" fmla="*/ 313 w 1701"/>
                <a:gd name="T7" fmla="*/ 472 h 562"/>
                <a:gd name="T8" fmla="*/ 233 w 1701"/>
                <a:gd name="T9" fmla="*/ 395 h 562"/>
                <a:gd name="T10" fmla="*/ 233 w 1701"/>
                <a:gd name="T11" fmla="*/ 316 h 562"/>
                <a:gd name="T12" fmla="*/ 179 w 1701"/>
                <a:gd name="T13" fmla="*/ 263 h 562"/>
                <a:gd name="T14" fmla="*/ 100 w 1701"/>
                <a:gd name="T15" fmla="*/ 263 h 562"/>
                <a:gd name="T16" fmla="*/ 0 w 1701"/>
                <a:gd name="T17" fmla="*/ 162 h 562"/>
                <a:gd name="T18" fmla="*/ 0 w 1701"/>
                <a:gd name="T19" fmla="*/ 100 h 562"/>
                <a:gd name="T20" fmla="*/ 100 w 1701"/>
                <a:gd name="T21" fmla="*/ 0 h 562"/>
                <a:gd name="T22" fmla="*/ 700 w 1701"/>
                <a:gd name="T23" fmla="*/ 0 h 562"/>
                <a:gd name="T24" fmla="*/ 700 w 1701"/>
                <a:gd name="T25" fmla="*/ 0 h 562"/>
                <a:gd name="T26" fmla="*/ 705 w 1701"/>
                <a:gd name="T27" fmla="*/ 0 h 562"/>
                <a:gd name="T28" fmla="*/ 1601 w 1701"/>
                <a:gd name="T29" fmla="*/ 0 h 562"/>
                <a:gd name="T30" fmla="*/ 1624 w 1701"/>
                <a:gd name="T31" fmla="*/ 145 h 562"/>
                <a:gd name="T32" fmla="*/ 1625 w 1701"/>
                <a:gd name="T33" fmla="*/ 161 h 562"/>
                <a:gd name="T34" fmla="*/ 1633 w 1701"/>
                <a:gd name="T35" fmla="*/ 252 h 562"/>
                <a:gd name="T36" fmla="*/ 1610 w 1701"/>
                <a:gd name="T37" fmla="*/ 328 h 562"/>
                <a:gd name="T38" fmla="*/ 1603 w 1701"/>
                <a:gd name="T39" fmla="*/ 402 h 562"/>
                <a:gd name="T40" fmla="*/ 1701 w 1701"/>
                <a:gd name="T41" fmla="*/ 562 h 562"/>
                <a:gd name="T42" fmla="*/ 700 w 1701"/>
                <a:gd name="T43" fmla="*/ 562 h 562"/>
                <a:gd name="T44" fmla="*/ 734 w 1701"/>
                <a:gd name="T45" fmla="*/ 528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1" h="562">
                  <a:moveTo>
                    <a:pt x="734" y="528"/>
                  </a:moveTo>
                  <a:cubicBezTo>
                    <a:pt x="734" y="507"/>
                    <a:pt x="734" y="507"/>
                    <a:pt x="734" y="507"/>
                  </a:cubicBezTo>
                  <a:cubicBezTo>
                    <a:pt x="734" y="488"/>
                    <a:pt x="719" y="472"/>
                    <a:pt x="700" y="472"/>
                  </a:cubicBezTo>
                  <a:cubicBezTo>
                    <a:pt x="313" y="472"/>
                    <a:pt x="313" y="472"/>
                    <a:pt x="313" y="472"/>
                  </a:cubicBezTo>
                  <a:cubicBezTo>
                    <a:pt x="269" y="472"/>
                    <a:pt x="233" y="438"/>
                    <a:pt x="233" y="39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287"/>
                    <a:pt x="209" y="263"/>
                    <a:pt x="179" y="263"/>
                  </a:cubicBezTo>
                  <a:cubicBezTo>
                    <a:pt x="100" y="263"/>
                    <a:pt x="100" y="263"/>
                    <a:pt x="100" y="263"/>
                  </a:cubicBezTo>
                  <a:cubicBezTo>
                    <a:pt x="44" y="263"/>
                    <a:pt x="0" y="218"/>
                    <a:pt x="0" y="16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4" y="0"/>
                    <a:pt x="100" y="0"/>
                  </a:cubicBezTo>
                  <a:cubicBezTo>
                    <a:pt x="700" y="0"/>
                    <a:pt x="700" y="0"/>
                    <a:pt x="700" y="0"/>
                  </a:cubicBezTo>
                  <a:cubicBezTo>
                    <a:pt x="700" y="0"/>
                    <a:pt x="700" y="0"/>
                    <a:pt x="700" y="0"/>
                  </a:cubicBezTo>
                  <a:cubicBezTo>
                    <a:pt x="701" y="0"/>
                    <a:pt x="703" y="0"/>
                    <a:pt x="705" y="0"/>
                  </a:cubicBezTo>
                  <a:cubicBezTo>
                    <a:pt x="1601" y="0"/>
                    <a:pt x="1601" y="0"/>
                    <a:pt x="1601" y="0"/>
                  </a:cubicBezTo>
                  <a:cubicBezTo>
                    <a:pt x="1615" y="60"/>
                    <a:pt x="1621" y="111"/>
                    <a:pt x="1624" y="145"/>
                  </a:cubicBezTo>
                  <a:cubicBezTo>
                    <a:pt x="1624" y="151"/>
                    <a:pt x="1625" y="157"/>
                    <a:pt x="1625" y="161"/>
                  </a:cubicBezTo>
                  <a:cubicBezTo>
                    <a:pt x="1630" y="198"/>
                    <a:pt x="1633" y="228"/>
                    <a:pt x="1633" y="252"/>
                  </a:cubicBezTo>
                  <a:cubicBezTo>
                    <a:pt x="1633" y="287"/>
                    <a:pt x="1627" y="312"/>
                    <a:pt x="1610" y="328"/>
                  </a:cubicBezTo>
                  <a:cubicBezTo>
                    <a:pt x="1585" y="353"/>
                    <a:pt x="1584" y="376"/>
                    <a:pt x="1603" y="402"/>
                  </a:cubicBezTo>
                  <a:cubicBezTo>
                    <a:pt x="1633" y="445"/>
                    <a:pt x="1672" y="511"/>
                    <a:pt x="1701" y="562"/>
                  </a:cubicBezTo>
                  <a:cubicBezTo>
                    <a:pt x="700" y="562"/>
                    <a:pt x="700" y="562"/>
                    <a:pt x="700" y="562"/>
                  </a:cubicBezTo>
                  <a:cubicBezTo>
                    <a:pt x="719" y="562"/>
                    <a:pt x="734" y="546"/>
                    <a:pt x="734" y="5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8" name="组合 27">
              <a:extLst/>
            </p:cNvPr>
            <p:cNvGrpSpPr/>
            <p:nvPr/>
          </p:nvGrpSpPr>
          <p:grpSpPr>
            <a:xfrm>
              <a:off x="268768" y="149528"/>
              <a:ext cx="602226" cy="502637"/>
              <a:chOff x="1588" y="-296862"/>
              <a:chExt cx="2649537" cy="2211388"/>
            </a:xfrm>
            <a:solidFill>
              <a:schemeClr val="bg1"/>
            </a:solidFill>
          </p:grpSpPr>
          <p:sp>
            <p:nvSpPr>
              <p:cNvPr id="47" name="任意多边形: 形状 46">
                <a:extLst/>
              </p:cNvPr>
              <p:cNvSpPr>
                <a:spLocks/>
              </p:cNvSpPr>
              <p:nvPr/>
            </p:nvSpPr>
            <p:spPr bwMode="auto">
              <a:xfrm rot="21339349">
                <a:off x="1588" y="-296862"/>
                <a:ext cx="2649537" cy="2211388"/>
              </a:xfrm>
              <a:custGeom>
                <a:avLst/>
                <a:gdLst>
                  <a:gd name="T0" fmla="*/ 2 w 704"/>
                  <a:gd name="T1" fmla="*/ 252 h 586"/>
                  <a:gd name="T2" fmla="*/ 0 w 704"/>
                  <a:gd name="T3" fmla="*/ 279 h 586"/>
                  <a:gd name="T4" fmla="*/ 702 w 704"/>
                  <a:gd name="T5" fmla="*/ 334 h 586"/>
                  <a:gd name="T6" fmla="*/ 704 w 704"/>
                  <a:gd name="T7" fmla="*/ 308 h 586"/>
                  <a:gd name="T8" fmla="*/ 2 w 704"/>
                  <a:gd name="T9" fmla="*/ 252 h 586"/>
                  <a:gd name="T10" fmla="*/ 346 w 704"/>
                  <a:gd name="T11" fmla="*/ 452 h 586"/>
                  <a:gd name="T12" fmla="*/ 200 w 704"/>
                  <a:gd name="T13" fmla="*/ 281 h 586"/>
                  <a:gd name="T14" fmla="*/ 372 w 704"/>
                  <a:gd name="T15" fmla="*/ 134 h 586"/>
                  <a:gd name="T16" fmla="*/ 518 w 704"/>
                  <a:gd name="T17" fmla="*/ 306 h 586"/>
                  <a:gd name="T18" fmla="*/ 346 w 704"/>
                  <a:gd name="T19" fmla="*/ 452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4" h="586">
                    <a:moveTo>
                      <a:pt x="2" y="252"/>
                    </a:moveTo>
                    <a:cubicBezTo>
                      <a:pt x="0" y="279"/>
                      <a:pt x="0" y="279"/>
                      <a:pt x="0" y="279"/>
                    </a:cubicBezTo>
                    <a:cubicBezTo>
                      <a:pt x="138" y="557"/>
                      <a:pt x="522" y="586"/>
                      <a:pt x="702" y="334"/>
                    </a:cubicBezTo>
                    <a:cubicBezTo>
                      <a:pt x="704" y="308"/>
                      <a:pt x="704" y="308"/>
                      <a:pt x="704" y="308"/>
                    </a:cubicBezTo>
                    <a:cubicBezTo>
                      <a:pt x="567" y="30"/>
                      <a:pt x="182" y="0"/>
                      <a:pt x="2" y="252"/>
                    </a:cubicBezTo>
                    <a:close/>
                    <a:moveTo>
                      <a:pt x="346" y="452"/>
                    </a:moveTo>
                    <a:cubicBezTo>
                      <a:pt x="258" y="445"/>
                      <a:pt x="193" y="368"/>
                      <a:pt x="200" y="281"/>
                    </a:cubicBezTo>
                    <a:cubicBezTo>
                      <a:pt x="207" y="193"/>
                      <a:pt x="284" y="127"/>
                      <a:pt x="372" y="134"/>
                    </a:cubicBezTo>
                    <a:cubicBezTo>
                      <a:pt x="459" y="141"/>
                      <a:pt x="525" y="218"/>
                      <a:pt x="518" y="306"/>
                    </a:cubicBezTo>
                    <a:cubicBezTo>
                      <a:pt x="511" y="394"/>
                      <a:pt x="434" y="459"/>
                      <a:pt x="346" y="4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椭圆 47">
                <a:extLst/>
              </p:cNvPr>
              <p:cNvSpPr>
                <a:spLocks/>
              </p:cNvSpPr>
              <p:nvPr/>
            </p:nvSpPr>
            <p:spPr bwMode="auto">
              <a:xfrm rot="21339349">
                <a:off x="1050925" y="511176"/>
                <a:ext cx="598487" cy="600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1" name="组合 30">
              <a:extLst/>
            </p:cNvPr>
            <p:cNvGrpSpPr/>
            <p:nvPr/>
          </p:nvGrpSpPr>
          <p:grpSpPr>
            <a:xfrm>
              <a:off x="375247" y="1974031"/>
              <a:ext cx="389268" cy="442910"/>
              <a:chOff x="1416917" y="1026775"/>
              <a:chExt cx="852488" cy="969962"/>
            </a:xfrm>
            <a:solidFill>
              <a:schemeClr val="bg1"/>
            </a:solidFill>
          </p:grpSpPr>
          <p:sp>
            <p:nvSpPr>
              <p:cNvPr id="45" name="任意多边形: 形状 44">
                <a:extLst/>
              </p:cNvPr>
              <p:cNvSpPr>
                <a:spLocks/>
              </p:cNvSpPr>
              <p:nvPr/>
            </p:nvSpPr>
            <p:spPr bwMode="auto">
              <a:xfrm>
                <a:off x="1416917" y="1026775"/>
                <a:ext cx="852488" cy="969962"/>
              </a:xfrm>
              <a:custGeom>
                <a:avLst/>
                <a:gdLst>
                  <a:gd name="T0" fmla="*/ 362 w 537"/>
                  <a:gd name="T1" fmla="*/ 0 h 611"/>
                  <a:gd name="T2" fmla="*/ 0 w 537"/>
                  <a:gd name="T3" fmla="*/ 0 h 611"/>
                  <a:gd name="T4" fmla="*/ 0 w 537"/>
                  <a:gd name="T5" fmla="*/ 611 h 611"/>
                  <a:gd name="T6" fmla="*/ 537 w 537"/>
                  <a:gd name="T7" fmla="*/ 611 h 611"/>
                  <a:gd name="T8" fmla="*/ 537 w 537"/>
                  <a:gd name="T9" fmla="*/ 174 h 611"/>
                  <a:gd name="T10" fmla="*/ 362 w 537"/>
                  <a:gd name="T11" fmla="*/ 0 h 611"/>
                  <a:gd name="T12" fmla="*/ 230 w 537"/>
                  <a:gd name="T13" fmla="*/ 306 h 611"/>
                  <a:gd name="T14" fmla="*/ 269 w 537"/>
                  <a:gd name="T15" fmla="*/ 306 h 611"/>
                  <a:gd name="T16" fmla="*/ 269 w 537"/>
                  <a:gd name="T17" fmla="*/ 267 h 611"/>
                  <a:gd name="T18" fmla="*/ 230 w 537"/>
                  <a:gd name="T19" fmla="*/ 267 h 611"/>
                  <a:gd name="T20" fmla="*/ 230 w 537"/>
                  <a:gd name="T21" fmla="*/ 229 h 611"/>
                  <a:gd name="T22" fmla="*/ 269 w 537"/>
                  <a:gd name="T23" fmla="*/ 229 h 611"/>
                  <a:gd name="T24" fmla="*/ 269 w 537"/>
                  <a:gd name="T25" fmla="*/ 191 h 611"/>
                  <a:gd name="T26" fmla="*/ 230 w 537"/>
                  <a:gd name="T27" fmla="*/ 191 h 611"/>
                  <a:gd name="T28" fmla="*/ 230 w 537"/>
                  <a:gd name="T29" fmla="*/ 153 h 611"/>
                  <a:gd name="T30" fmla="*/ 269 w 537"/>
                  <a:gd name="T31" fmla="*/ 153 h 611"/>
                  <a:gd name="T32" fmla="*/ 269 w 537"/>
                  <a:gd name="T33" fmla="*/ 115 h 611"/>
                  <a:gd name="T34" fmla="*/ 230 w 537"/>
                  <a:gd name="T35" fmla="*/ 115 h 611"/>
                  <a:gd name="T36" fmla="*/ 230 w 537"/>
                  <a:gd name="T37" fmla="*/ 76 h 611"/>
                  <a:gd name="T38" fmla="*/ 269 w 537"/>
                  <a:gd name="T39" fmla="*/ 76 h 611"/>
                  <a:gd name="T40" fmla="*/ 269 w 537"/>
                  <a:gd name="T41" fmla="*/ 115 h 611"/>
                  <a:gd name="T42" fmla="*/ 307 w 537"/>
                  <a:gd name="T43" fmla="*/ 115 h 611"/>
                  <a:gd name="T44" fmla="*/ 307 w 537"/>
                  <a:gd name="T45" fmla="*/ 153 h 611"/>
                  <a:gd name="T46" fmla="*/ 269 w 537"/>
                  <a:gd name="T47" fmla="*/ 153 h 611"/>
                  <a:gd name="T48" fmla="*/ 269 w 537"/>
                  <a:gd name="T49" fmla="*/ 191 h 611"/>
                  <a:gd name="T50" fmla="*/ 307 w 537"/>
                  <a:gd name="T51" fmla="*/ 191 h 611"/>
                  <a:gd name="T52" fmla="*/ 307 w 537"/>
                  <a:gd name="T53" fmla="*/ 229 h 611"/>
                  <a:gd name="T54" fmla="*/ 269 w 537"/>
                  <a:gd name="T55" fmla="*/ 229 h 611"/>
                  <a:gd name="T56" fmla="*/ 269 w 537"/>
                  <a:gd name="T57" fmla="*/ 267 h 611"/>
                  <a:gd name="T58" fmla="*/ 307 w 537"/>
                  <a:gd name="T59" fmla="*/ 267 h 611"/>
                  <a:gd name="T60" fmla="*/ 307 w 537"/>
                  <a:gd name="T61" fmla="*/ 306 h 611"/>
                  <a:gd name="T62" fmla="*/ 269 w 537"/>
                  <a:gd name="T63" fmla="*/ 306 h 611"/>
                  <a:gd name="T64" fmla="*/ 269 w 537"/>
                  <a:gd name="T65" fmla="*/ 344 h 611"/>
                  <a:gd name="T66" fmla="*/ 307 w 537"/>
                  <a:gd name="T67" fmla="*/ 344 h 611"/>
                  <a:gd name="T68" fmla="*/ 307 w 537"/>
                  <a:gd name="T69" fmla="*/ 382 h 611"/>
                  <a:gd name="T70" fmla="*/ 269 w 537"/>
                  <a:gd name="T71" fmla="*/ 382 h 611"/>
                  <a:gd name="T72" fmla="*/ 269 w 537"/>
                  <a:gd name="T73" fmla="*/ 344 h 611"/>
                  <a:gd name="T74" fmla="*/ 230 w 537"/>
                  <a:gd name="T75" fmla="*/ 344 h 611"/>
                  <a:gd name="T76" fmla="*/ 230 w 537"/>
                  <a:gd name="T77" fmla="*/ 306 h 611"/>
                  <a:gd name="T78" fmla="*/ 154 w 537"/>
                  <a:gd name="T79" fmla="*/ 535 h 611"/>
                  <a:gd name="T80" fmla="*/ 77 w 537"/>
                  <a:gd name="T81" fmla="*/ 535 h 611"/>
                  <a:gd name="T82" fmla="*/ 77 w 537"/>
                  <a:gd name="T83" fmla="*/ 76 h 611"/>
                  <a:gd name="T84" fmla="*/ 192 w 537"/>
                  <a:gd name="T85" fmla="*/ 76 h 611"/>
                  <a:gd name="T86" fmla="*/ 192 w 537"/>
                  <a:gd name="T87" fmla="*/ 382 h 611"/>
                  <a:gd name="T88" fmla="*/ 154 w 537"/>
                  <a:gd name="T89" fmla="*/ 382 h 611"/>
                  <a:gd name="T90" fmla="*/ 154 w 537"/>
                  <a:gd name="T91" fmla="*/ 535 h 611"/>
                  <a:gd name="T92" fmla="*/ 345 w 537"/>
                  <a:gd name="T93" fmla="*/ 573 h 611"/>
                  <a:gd name="T94" fmla="*/ 192 w 537"/>
                  <a:gd name="T95" fmla="*/ 573 h 611"/>
                  <a:gd name="T96" fmla="*/ 192 w 537"/>
                  <a:gd name="T97" fmla="*/ 420 h 611"/>
                  <a:gd name="T98" fmla="*/ 345 w 537"/>
                  <a:gd name="T99" fmla="*/ 420 h 611"/>
                  <a:gd name="T100" fmla="*/ 345 w 537"/>
                  <a:gd name="T101" fmla="*/ 573 h 611"/>
                  <a:gd name="T102" fmla="*/ 460 w 537"/>
                  <a:gd name="T103" fmla="*/ 535 h 611"/>
                  <a:gd name="T104" fmla="*/ 384 w 537"/>
                  <a:gd name="T105" fmla="*/ 535 h 611"/>
                  <a:gd name="T106" fmla="*/ 384 w 537"/>
                  <a:gd name="T107" fmla="*/ 382 h 611"/>
                  <a:gd name="T108" fmla="*/ 345 w 537"/>
                  <a:gd name="T109" fmla="*/ 382 h 611"/>
                  <a:gd name="T110" fmla="*/ 345 w 537"/>
                  <a:gd name="T111" fmla="*/ 93 h 611"/>
                  <a:gd name="T112" fmla="*/ 460 w 537"/>
                  <a:gd name="T113" fmla="*/ 208 h 611"/>
                  <a:gd name="T114" fmla="*/ 460 w 537"/>
                  <a:gd name="T115" fmla="*/ 535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7" h="611">
                    <a:moveTo>
                      <a:pt x="362" y="0"/>
                    </a:moveTo>
                    <a:lnTo>
                      <a:pt x="0" y="0"/>
                    </a:lnTo>
                    <a:lnTo>
                      <a:pt x="0" y="611"/>
                    </a:lnTo>
                    <a:lnTo>
                      <a:pt x="537" y="611"/>
                    </a:lnTo>
                    <a:lnTo>
                      <a:pt x="537" y="174"/>
                    </a:lnTo>
                    <a:lnTo>
                      <a:pt x="362" y="0"/>
                    </a:lnTo>
                    <a:close/>
                    <a:moveTo>
                      <a:pt x="230" y="306"/>
                    </a:moveTo>
                    <a:lnTo>
                      <a:pt x="269" y="306"/>
                    </a:lnTo>
                    <a:lnTo>
                      <a:pt x="269" y="267"/>
                    </a:lnTo>
                    <a:lnTo>
                      <a:pt x="230" y="267"/>
                    </a:lnTo>
                    <a:lnTo>
                      <a:pt x="230" y="229"/>
                    </a:lnTo>
                    <a:lnTo>
                      <a:pt x="269" y="229"/>
                    </a:lnTo>
                    <a:lnTo>
                      <a:pt x="269" y="191"/>
                    </a:lnTo>
                    <a:lnTo>
                      <a:pt x="230" y="191"/>
                    </a:lnTo>
                    <a:lnTo>
                      <a:pt x="230" y="153"/>
                    </a:lnTo>
                    <a:lnTo>
                      <a:pt x="269" y="153"/>
                    </a:lnTo>
                    <a:lnTo>
                      <a:pt x="269" y="115"/>
                    </a:lnTo>
                    <a:lnTo>
                      <a:pt x="230" y="115"/>
                    </a:lnTo>
                    <a:lnTo>
                      <a:pt x="230" y="76"/>
                    </a:lnTo>
                    <a:lnTo>
                      <a:pt x="269" y="76"/>
                    </a:lnTo>
                    <a:lnTo>
                      <a:pt x="269" y="115"/>
                    </a:lnTo>
                    <a:lnTo>
                      <a:pt x="307" y="115"/>
                    </a:lnTo>
                    <a:lnTo>
                      <a:pt x="307" y="153"/>
                    </a:lnTo>
                    <a:lnTo>
                      <a:pt x="269" y="153"/>
                    </a:lnTo>
                    <a:lnTo>
                      <a:pt x="269" y="191"/>
                    </a:lnTo>
                    <a:lnTo>
                      <a:pt x="307" y="191"/>
                    </a:lnTo>
                    <a:lnTo>
                      <a:pt x="307" y="229"/>
                    </a:lnTo>
                    <a:lnTo>
                      <a:pt x="269" y="229"/>
                    </a:lnTo>
                    <a:lnTo>
                      <a:pt x="269" y="267"/>
                    </a:lnTo>
                    <a:lnTo>
                      <a:pt x="307" y="267"/>
                    </a:lnTo>
                    <a:lnTo>
                      <a:pt x="307" y="306"/>
                    </a:lnTo>
                    <a:lnTo>
                      <a:pt x="269" y="306"/>
                    </a:lnTo>
                    <a:lnTo>
                      <a:pt x="269" y="344"/>
                    </a:lnTo>
                    <a:lnTo>
                      <a:pt x="307" y="344"/>
                    </a:lnTo>
                    <a:lnTo>
                      <a:pt x="307" y="382"/>
                    </a:lnTo>
                    <a:lnTo>
                      <a:pt x="269" y="382"/>
                    </a:lnTo>
                    <a:lnTo>
                      <a:pt x="269" y="344"/>
                    </a:lnTo>
                    <a:lnTo>
                      <a:pt x="230" y="344"/>
                    </a:lnTo>
                    <a:lnTo>
                      <a:pt x="230" y="306"/>
                    </a:lnTo>
                    <a:close/>
                    <a:moveTo>
                      <a:pt x="154" y="535"/>
                    </a:moveTo>
                    <a:lnTo>
                      <a:pt x="77" y="535"/>
                    </a:lnTo>
                    <a:lnTo>
                      <a:pt x="77" y="76"/>
                    </a:lnTo>
                    <a:lnTo>
                      <a:pt x="192" y="76"/>
                    </a:lnTo>
                    <a:lnTo>
                      <a:pt x="192" y="382"/>
                    </a:lnTo>
                    <a:lnTo>
                      <a:pt x="154" y="382"/>
                    </a:lnTo>
                    <a:lnTo>
                      <a:pt x="154" y="535"/>
                    </a:lnTo>
                    <a:close/>
                    <a:moveTo>
                      <a:pt x="345" y="573"/>
                    </a:moveTo>
                    <a:lnTo>
                      <a:pt x="192" y="573"/>
                    </a:lnTo>
                    <a:lnTo>
                      <a:pt x="192" y="420"/>
                    </a:lnTo>
                    <a:lnTo>
                      <a:pt x="345" y="420"/>
                    </a:lnTo>
                    <a:lnTo>
                      <a:pt x="345" y="573"/>
                    </a:lnTo>
                    <a:close/>
                    <a:moveTo>
                      <a:pt x="460" y="535"/>
                    </a:moveTo>
                    <a:lnTo>
                      <a:pt x="384" y="535"/>
                    </a:lnTo>
                    <a:lnTo>
                      <a:pt x="384" y="382"/>
                    </a:lnTo>
                    <a:lnTo>
                      <a:pt x="345" y="382"/>
                    </a:lnTo>
                    <a:lnTo>
                      <a:pt x="345" y="93"/>
                    </a:lnTo>
                    <a:lnTo>
                      <a:pt x="460" y="208"/>
                    </a:lnTo>
                    <a:lnTo>
                      <a:pt x="460" y="5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矩形 45">
                <a:extLst/>
              </p:cNvPr>
              <p:cNvSpPr>
                <a:spLocks/>
              </p:cNvSpPr>
              <p:nvPr/>
            </p:nvSpPr>
            <p:spPr bwMode="auto">
              <a:xfrm>
                <a:off x="1782042" y="1755437"/>
                <a:ext cx="122238" cy="6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4" name="组合 33">
              <a:extLst/>
            </p:cNvPr>
            <p:cNvGrpSpPr/>
            <p:nvPr/>
          </p:nvGrpSpPr>
          <p:grpSpPr>
            <a:xfrm>
              <a:off x="375247" y="3749098"/>
              <a:ext cx="376794" cy="430968"/>
              <a:chOff x="0" y="4763"/>
              <a:chExt cx="1479550" cy="1692275"/>
            </a:xfrm>
            <a:solidFill>
              <a:schemeClr val="bg1"/>
            </a:solidFill>
          </p:grpSpPr>
          <p:sp>
            <p:nvSpPr>
              <p:cNvPr id="43" name="任意多边形: 形状 42">
                <a:extLst/>
              </p:cNvPr>
              <p:cNvSpPr>
                <a:spLocks/>
              </p:cNvSpPr>
              <p:nvPr/>
            </p:nvSpPr>
            <p:spPr bwMode="auto">
              <a:xfrm>
                <a:off x="0" y="4763"/>
                <a:ext cx="1479550" cy="846138"/>
              </a:xfrm>
              <a:custGeom>
                <a:avLst/>
                <a:gdLst>
                  <a:gd name="T0" fmla="*/ 28 w 392"/>
                  <a:gd name="T1" fmla="*/ 224 h 224"/>
                  <a:gd name="T2" fmla="*/ 364 w 392"/>
                  <a:gd name="T3" fmla="*/ 224 h 224"/>
                  <a:gd name="T4" fmla="*/ 392 w 392"/>
                  <a:gd name="T5" fmla="*/ 196 h 224"/>
                  <a:gd name="T6" fmla="*/ 364 w 392"/>
                  <a:gd name="T7" fmla="*/ 168 h 224"/>
                  <a:gd name="T8" fmla="*/ 280 w 392"/>
                  <a:gd name="T9" fmla="*/ 168 h 224"/>
                  <a:gd name="T10" fmla="*/ 252 w 392"/>
                  <a:gd name="T11" fmla="*/ 140 h 224"/>
                  <a:gd name="T12" fmla="*/ 252 w 392"/>
                  <a:gd name="T13" fmla="*/ 28 h 224"/>
                  <a:gd name="T14" fmla="*/ 224 w 392"/>
                  <a:gd name="T15" fmla="*/ 0 h 224"/>
                  <a:gd name="T16" fmla="*/ 168 w 392"/>
                  <a:gd name="T17" fmla="*/ 0 h 224"/>
                  <a:gd name="T18" fmla="*/ 140 w 392"/>
                  <a:gd name="T19" fmla="*/ 28 h 224"/>
                  <a:gd name="T20" fmla="*/ 140 w 392"/>
                  <a:gd name="T21" fmla="*/ 140 h 224"/>
                  <a:gd name="T22" fmla="*/ 112 w 392"/>
                  <a:gd name="T23" fmla="*/ 168 h 224"/>
                  <a:gd name="T24" fmla="*/ 28 w 392"/>
                  <a:gd name="T25" fmla="*/ 168 h 224"/>
                  <a:gd name="T26" fmla="*/ 0 w 392"/>
                  <a:gd name="T27" fmla="*/ 196 h 224"/>
                  <a:gd name="T28" fmla="*/ 28 w 392"/>
                  <a:gd name="T29" fmla="*/ 224 h 224"/>
                  <a:gd name="T30" fmla="*/ 182 w 392"/>
                  <a:gd name="T31" fmla="*/ 28 h 224"/>
                  <a:gd name="T32" fmla="*/ 210 w 392"/>
                  <a:gd name="T33" fmla="*/ 28 h 224"/>
                  <a:gd name="T34" fmla="*/ 224 w 392"/>
                  <a:gd name="T35" fmla="*/ 42 h 224"/>
                  <a:gd name="T36" fmla="*/ 210 w 392"/>
                  <a:gd name="T37" fmla="*/ 56 h 224"/>
                  <a:gd name="T38" fmla="*/ 182 w 392"/>
                  <a:gd name="T39" fmla="*/ 56 h 224"/>
                  <a:gd name="T40" fmla="*/ 168 w 392"/>
                  <a:gd name="T41" fmla="*/ 42 h 224"/>
                  <a:gd name="T42" fmla="*/ 182 w 392"/>
                  <a:gd name="T43" fmla="*/ 2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2" h="224">
                    <a:moveTo>
                      <a:pt x="28" y="224"/>
                    </a:moveTo>
                    <a:cubicBezTo>
                      <a:pt x="364" y="224"/>
                      <a:pt x="364" y="224"/>
                      <a:pt x="364" y="224"/>
                    </a:cubicBezTo>
                    <a:cubicBezTo>
                      <a:pt x="379" y="224"/>
                      <a:pt x="392" y="211"/>
                      <a:pt x="392" y="196"/>
                    </a:cubicBezTo>
                    <a:cubicBezTo>
                      <a:pt x="392" y="181"/>
                      <a:pt x="379" y="168"/>
                      <a:pt x="364" y="168"/>
                    </a:cubicBezTo>
                    <a:cubicBezTo>
                      <a:pt x="280" y="168"/>
                      <a:pt x="280" y="168"/>
                      <a:pt x="280" y="168"/>
                    </a:cubicBezTo>
                    <a:cubicBezTo>
                      <a:pt x="265" y="168"/>
                      <a:pt x="252" y="155"/>
                      <a:pt x="252" y="140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2" y="13"/>
                      <a:pt x="239" y="0"/>
                      <a:pt x="224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53" y="0"/>
                      <a:pt x="140" y="13"/>
                      <a:pt x="140" y="28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55"/>
                      <a:pt x="127" y="168"/>
                      <a:pt x="112" y="168"/>
                    </a:cubicBezTo>
                    <a:cubicBezTo>
                      <a:pt x="28" y="168"/>
                      <a:pt x="28" y="168"/>
                      <a:pt x="28" y="168"/>
                    </a:cubicBezTo>
                    <a:cubicBezTo>
                      <a:pt x="13" y="168"/>
                      <a:pt x="0" y="181"/>
                      <a:pt x="0" y="196"/>
                    </a:cubicBezTo>
                    <a:cubicBezTo>
                      <a:pt x="0" y="211"/>
                      <a:pt x="13" y="224"/>
                      <a:pt x="28" y="224"/>
                    </a:cubicBezTo>
                    <a:close/>
                    <a:moveTo>
                      <a:pt x="182" y="28"/>
                    </a:moveTo>
                    <a:cubicBezTo>
                      <a:pt x="210" y="28"/>
                      <a:pt x="210" y="28"/>
                      <a:pt x="210" y="28"/>
                    </a:cubicBezTo>
                    <a:cubicBezTo>
                      <a:pt x="218" y="28"/>
                      <a:pt x="224" y="34"/>
                      <a:pt x="224" y="42"/>
                    </a:cubicBezTo>
                    <a:cubicBezTo>
                      <a:pt x="224" y="50"/>
                      <a:pt x="218" y="56"/>
                      <a:pt x="210" y="56"/>
                    </a:cubicBezTo>
                    <a:cubicBezTo>
                      <a:pt x="182" y="56"/>
                      <a:pt x="182" y="56"/>
                      <a:pt x="182" y="56"/>
                    </a:cubicBezTo>
                    <a:cubicBezTo>
                      <a:pt x="174" y="56"/>
                      <a:pt x="168" y="50"/>
                      <a:pt x="168" y="42"/>
                    </a:cubicBezTo>
                    <a:cubicBezTo>
                      <a:pt x="168" y="34"/>
                      <a:pt x="174" y="28"/>
                      <a:pt x="182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任意多边形: 形状 43">
                <a:extLst/>
              </p:cNvPr>
              <p:cNvSpPr>
                <a:spLocks/>
              </p:cNvSpPr>
              <p:nvPr/>
            </p:nvSpPr>
            <p:spPr bwMode="auto">
              <a:xfrm>
                <a:off x="0" y="957263"/>
                <a:ext cx="1479550" cy="739775"/>
              </a:xfrm>
              <a:custGeom>
                <a:avLst/>
                <a:gdLst>
                  <a:gd name="T0" fmla="*/ 352 w 392"/>
                  <a:gd name="T1" fmla="*/ 0 h 196"/>
                  <a:gd name="T2" fmla="*/ 40 w 392"/>
                  <a:gd name="T3" fmla="*/ 0 h 196"/>
                  <a:gd name="T4" fmla="*/ 26 w 392"/>
                  <a:gd name="T5" fmla="*/ 12 h 196"/>
                  <a:gd name="T6" fmla="*/ 0 w 392"/>
                  <a:gd name="T7" fmla="*/ 196 h 196"/>
                  <a:gd name="T8" fmla="*/ 84 w 392"/>
                  <a:gd name="T9" fmla="*/ 196 h 196"/>
                  <a:gd name="T10" fmla="*/ 112 w 392"/>
                  <a:gd name="T11" fmla="*/ 112 h 196"/>
                  <a:gd name="T12" fmla="*/ 112 w 392"/>
                  <a:gd name="T13" fmla="*/ 196 h 196"/>
                  <a:gd name="T14" fmla="*/ 280 w 392"/>
                  <a:gd name="T15" fmla="*/ 196 h 196"/>
                  <a:gd name="T16" fmla="*/ 280 w 392"/>
                  <a:gd name="T17" fmla="*/ 112 h 196"/>
                  <a:gd name="T18" fmla="*/ 308 w 392"/>
                  <a:gd name="T19" fmla="*/ 196 h 196"/>
                  <a:gd name="T20" fmla="*/ 392 w 392"/>
                  <a:gd name="T21" fmla="*/ 196 h 196"/>
                  <a:gd name="T22" fmla="*/ 366 w 392"/>
                  <a:gd name="T23" fmla="*/ 12 h 196"/>
                  <a:gd name="T24" fmla="*/ 352 w 392"/>
                  <a:gd name="T25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2" h="196">
                    <a:moveTo>
                      <a:pt x="35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33" y="0"/>
                      <a:pt x="27" y="5"/>
                      <a:pt x="26" y="12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84" y="196"/>
                      <a:pt x="84" y="196"/>
                      <a:pt x="84" y="196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280" y="196"/>
                      <a:pt x="280" y="196"/>
                      <a:pt x="280" y="196"/>
                    </a:cubicBezTo>
                    <a:cubicBezTo>
                      <a:pt x="280" y="112"/>
                      <a:pt x="280" y="112"/>
                      <a:pt x="280" y="112"/>
                    </a:cubicBezTo>
                    <a:cubicBezTo>
                      <a:pt x="308" y="196"/>
                      <a:pt x="308" y="196"/>
                      <a:pt x="308" y="196"/>
                    </a:cubicBezTo>
                    <a:cubicBezTo>
                      <a:pt x="392" y="196"/>
                      <a:pt x="392" y="196"/>
                      <a:pt x="392" y="196"/>
                    </a:cubicBezTo>
                    <a:cubicBezTo>
                      <a:pt x="366" y="12"/>
                      <a:pt x="366" y="12"/>
                      <a:pt x="366" y="12"/>
                    </a:cubicBezTo>
                    <a:cubicBezTo>
                      <a:pt x="365" y="5"/>
                      <a:pt x="359" y="0"/>
                      <a:pt x="35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7" name="组合 36">
              <a:extLst/>
            </p:cNvPr>
            <p:cNvGrpSpPr/>
            <p:nvPr/>
          </p:nvGrpSpPr>
          <p:grpSpPr>
            <a:xfrm flipH="1">
              <a:off x="394395" y="5582827"/>
              <a:ext cx="406788" cy="356716"/>
              <a:chOff x="1588" y="1588"/>
              <a:chExt cx="1663700" cy="1458912"/>
            </a:xfrm>
            <a:solidFill>
              <a:schemeClr val="bg1"/>
            </a:solidFill>
          </p:grpSpPr>
          <p:sp>
            <p:nvSpPr>
              <p:cNvPr id="40" name="椭圆 39">
                <a:extLst/>
              </p:cNvPr>
              <p:cNvSpPr>
                <a:spLocks/>
              </p:cNvSpPr>
              <p:nvPr/>
            </p:nvSpPr>
            <p:spPr bwMode="auto">
              <a:xfrm>
                <a:off x="207963" y="1044575"/>
                <a:ext cx="415925" cy="415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椭圆 40">
                <a:extLst/>
              </p:cNvPr>
              <p:cNvSpPr>
                <a:spLocks/>
              </p:cNvSpPr>
              <p:nvPr/>
            </p:nvSpPr>
            <p:spPr bwMode="auto">
              <a:xfrm>
                <a:off x="1144588" y="1044575"/>
                <a:ext cx="419100" cy="415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任意多边形: 形状 41">
                <a:extLst/>
              </p:cNvPr>
              <p:cNvSpPr>
                <a:spLocks/>
              </p:cNvSpPr>
              <p:nvPr/>
            </p:nvSpPr>
            <p:spPr bwMode="auto">
              <a:xfrm>
                <a:off x="1588" y="1588"/>
                <a:ext cx="1663700" cy="1144587"/>
              </a:xfrm>
              <a:custGeom>
                <a:avLst/>
                <a:gdLst>
                  <a:gd name="T0" fmla="*/ 427 w 441"/>
                  <a:gd name="T1" fmla="*/ 0 h 303"/>
                  <a:gd name="T2" fmla="*/ 152 w 441"/>
                  <a:gd name="T3" fmla="*/ 0 h 303"/>
                  <a:gd name="T4" fmla="*/ 138 w 441"/>
                  <a:gd name="T5" fmla="*/ 14 h 303"/>
                  <a:gd name="T6" fmla="*/ 138 w 441"/>
                  <a:gd name="T7" fmla="*/ 55 h 303"/>
                  <a:gd name="T8" fmla="*/ 69 w 441"/>
                  <a:gd name="T9" fmla="*/ 55 h 303"/>
                  <a:gd name="T10" fmla="*/ 49 w 441"/>
                  <a:gd name="T11" fmla="*/ 67 h 303"/>
                  <a:gd name="T12" fmla="*/ 6 w 441"/>
                  <a:gd name="T13" fmla="*/ 153 h 303"/>
                  <a:gd name="T14" fmla="*/ 0 w 441"/>
                  <a:gd name="T15" fmla="*/ 179 h 303"/>
                  <a:gd name="T16" fmla="*/ 0 w 441"/>
                  <a:gd name="T17" fmla="*/ 262 h 303"/>
                  <a:gd name="T18" fmla="*/ 10 w 441"/>
                  <a:gd name="T19" fmla="*/ 285 h 303"/>
                  <a:gd name="T20" fmla="*/ 18 w 441"/>
                  <a:gd name="T21" fmla="*/ 294 h 303"/>
                  <a:gd name="T22" fmla="*/ 33 w 441"/>
                  <a:gd name="T23" fmla="*/ 302 h 303"/>
                  <a:gd name="T24" fmla="*/ 110 w 441"/>
                  <a:gd name="T25" fmla="*/ 248 h 303"/>
                  <a:gd name="T26" fmla="*/ 188 w 441"/>
                  <a:gd name="T27" fmla="*/ 303 h 303"/>
                  <a:gd name="T28" fmla="*/ 281 w 441"/>
                  <a:gd name="T29" fmla="*/ 303 h 303"/>
                  <a:gd name="T30" fmla="*/ 358 w 441"/>
                  <a:gd name="T31" fmla="*/ 248 h 303"/>
                  <a:gd name="T32" fmla="*/ 435 w 441"/>
                  <a:gd name="T33" fmla="*/ 301 h 303"/>
                  <a:gd name="T34" fmla="*/ 441 w 441"/>
                  <a:gd name="T35" fmla="*/ 289 h 303"/>
                  <a:gd name="T36" fmla="*/ 441 w 441"/>
                  <a:gd name="T37" fmla="*/ 14 h 303"/>
                  <a:gd name="T38" fmla="*/ 427 w 441"/>
                  <a:gd name="T39" fmla="*/ 0 h 303"/>
                  <a:gd name="T40" fmla="*/ 138 w 441"/>
                  <a:gd name="T41" fmla="*/ 165 h 303"/>
                  <a:gd name="T42" fmla="*/ 55 w 441"/>
                  <a:gd name="T43" fmla="*/ 165 h 303"/>
                  <a:gd name="T44" fmla="*/ 83 w 441"/>
                  <a:gd name="T45" fmla="*/ 83 h 303"/>
                  <a:gd name="T46" fmla="*/ 138 w 441"/>
                  <a:gd name="T47" fmla="*/ 83 h 303"/>
                  <a:gd name="T48" fmla="*/ 138 w 441"/>
                  <a:gd name="T49" fmla="*/ 165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1" h="303">
                    <a:moveTo>
                      <a:pt x="427" y="0"/>
                    </a:moveTo>
                    <a:cubicBezTo>
                      <a:pt x="152" y="0"/>
                      <a:pt x="152" y="0"/>
                      <a:pt x="152" y="0"/>
                    </a:cubicBezTo>
                    <a:cubicBezTo>
                      <a:pt x="144" y="0"/>
                      <a:pt x="138" y="6"/>
                      <a:pt x="138" y="14"/>
                    </a:cubicBezTo>
                    <a:cubicBezTo>
                      <a:pt x="138" y="55"/>
                      <a:pt x="138" y="55"/>
                      <a:pt x="138" y="55"/>
                    </a:cubicBezTo>
                    <a:cubicBezTo>
                      <a:pt x="69" y="55"/>
                      <a:pt x="69" y="55"/>
                      <a:pt x="69" y="55"/>
                    </a:cubicBezTo>
                    <a:cubicBezTo>
                      <a:pt x="61" y="55"/>
                      <a:pt x="52" y="61"/>
                      <a:pt x="49" y="67"/>
                    </a:cubicBezTo>
                    <a:cubicBezTo>
                      <a:pt x="6" y="153"/>
                      <a:pt x="6" y="153"/>
                      <a:pt x="6" y="153"/>
                    </a:cubicBezTo>
                    <a:cubicBezTo>
                      <a:pt x="3" y="160"/>
                      <a:pt x="0" y="172"/>
                      <a:pt x="0" y="179"/>
                    </a:cubicBez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70"/>
                      <a:pt x="4" y="280"/>
                      <a:pt x="10" y="285"/>
                    </a:cubicBezTo>
                    <a:cubicBezTo>
                      <a:pt x="18" y="294"/>
                      <a:pt x="18" y="294"/>
                      <a:pt x="18" y="294"/>
                    </a:cubicBezTo>
                    <a:cubicBezTo>
                      <a:pt x="21" y="297"/>
                      <a:pt x="27" y="300"/>
                      <a:pt x="33" y="302"/>
                    </a:cubicBezTo>
                    <a:cubicBezTo>
                      <a:pt x="45" y="271"/>
                      <a:pt x="75" y="248"/>
                      <a:pt x="110" y="248"/>
                    </a:cubicBezTo>
                    <a:cubicBezTo>
                      <a:pt x="146" y="248"/>
                      <a:pt x="176" y="271"/>
                      <a:pt x="188" y="303"/>
                    </a:cubicBezTo>
                    <a:cubicBezTo>
                      <a:pt x="281" y="303"/>
                      <a:pt x="281" y="303"/>
                      <a:pt x="281" y="303"/>
                    </a:cubicBezTo>
                    <a:cubicBezTo>
                      <a:pt x="292" y="271"/>
                      <a:pt x="323" y="248"/>
                      <a:pt x="358" y="248"/>
                    </a:cubicBezTo>
                    <a:cubicBezTo>
                      <a:pt x="393" y="248"/>
                      <a:pt x="423" y="270"/>
                      <a:pt x="435" y="301"/>
                    </a:cubicBezTo>
                    <a:cubicBezTo>
                      <a:pt x="439" y="298"/>
                      <a:pt x="441" y="294"/>
                      <a:pt x="441" y="289"/>
                    </a:cubicBezTo>
                    <a:cubicBezTo>
                      <a:pt x="441" y="14"/>
                      <a:pt x="441" y="14"/>
                      <a:pt x="441" y="14"/>
                    </a:cubicBezTo>
                    <a:cubicBezTo>
                      <a:pt x="441" y="6"/>
                      <a:pt x="435" y="0"/>
                      <a:pt x="427" y="0"/>
                    </a:cubicBezTo>
                    <a:close/>
                    <a:moveTo>
                      <a:pt x="138" y="165"/>
                    </a:moveTo>
                    <a:cubicBezTo>
                      <a:pt x="55" y="165"/>
                      <a:pt x="55" y="165"/>
                      <a:pt x="55" y="165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138" y="83"/>
                      <a:pt x="138" y="83"/>
                      <a:pt x="138" y="83"/>
                    </a:cubicBezTo>
                    <a:lnTo>
                      <a:pt x="138" y="1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80601" y="1968499"/>
            <a:ext cx="7479831" cy="1842767"/>
            <a:chOff x="1307468" y="2624665"/>
            <a:chExt cx="9613068" cy="1631686"/>
          </a:xfrm>
        </p:grpSpPr>
        <p:grpSp>
          <p:nvGrpSpPr>
            <p:cNvPr id="6" name="组合 5"/>
            <p:cNvGrpSpPr/>
            <p:nvPr/>
          </p:nvGrpSpPr>
          <p:grpSpPr>
            <a:xfrm>
              <a:off x="8170814" y="2624665"/>
              <a:ext cx="2749722" cy="1631685"/>
              <a:chOff x="8170814" y="1912116"/>
              <a:chExt cx="2749722" cy="1631685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170814" y="1912116"/>
                <a:ext cx="2611177" cy="1631685"/>
                <a:chOff x="1193500" y="1491637"/>
                <a:chExt cx="3761195" cy="1631685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1193500" y="1491637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en-US" altLang="zh-CN" b="1" dirty="0"/>
                    <a:t>JPEG</a:t>
                  </a:r>
                  <a:r>
                    <a:rPr lang="zh-CN" altLang="zh-CN" b="1" dirty="0"/>
                    <a:t>熵解码</a:t>
                  </a:r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193500" y="281554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zh-CN" b="1" dirty="0"/>
                    <a:t>颜色分量单元的内部解码</a:t>
                  </a:r>
                  <a:endParaRPr lang="zh-CN" altLang="zh-CN" dirty="0"/>
                </a:p>
              </p:txBody>
            </p:sp>
          </p:grpSp>
          <p:cxnSp>
            <p:nvCxnSpPr>
              <p:cNvPr id="17" name="直接连接符 16"/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1307468" y="2624665"/>
              <a:ext cx="2713719" cy="1631686"/>
              <a:chOff x="1307468" y="1697288"/>
              <a:chExt cx="2713719" cy="163168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410010" y="1697288"/>
                <a:ext cx="2611177" cy="1631686"/>
                <a:chOff x="1193500" y="1491637"/>
                <a:chExt cx="3761195" cy="1631686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193500" y="1491637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en-US" altLang="zh-CN" b="1" dirty="0"/>
                    <a:t>JPEG</a:t>
                  </a:r>
                  <a:r>
                    <a:rPr lang="zh-CN" altLang="zh-CN" b="1" dirty="0"/>
                    <a:t>熵</a:t>
                  </a:r>
                  <a:r>
                    <a:rPr lang="zh-CN" altLang="en-US" b="1" dirty="0"/>
                    <a:t>编</a:t>
                  </a:r>
                  <a:r>
                    <a:rPr lang="zh-CN" altLang="zh-CN" b="1" dirty="0" smtClean="0"/>
                    <a:t>码</a:t>
                  </a:r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1193500" y="2698283"/>
                  <a:ext cx="3761195" cy="425040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zh-CN" b="1" dirty="0"/>
                    <a:t>建立哈夫曼树</a:t>
                  </a:r>
                  <a:endParaRPr lang="zh-CN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1307468" y="271011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圆角矩形 1"/>
          <p:cNvSpPr/>
          <p:nvPr/>
        </p:nvSpPr>
        <p:spPr>
          <a:xfrm>
            <a:off x="1060388" y="339502"/>
            <a:ext cx="4663740" cy="100811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图像</a:t>
            </a:r>
            <a:r>
              <a:rPr lang="zh-CN" altLang="en-US" dirty="0"/>
              <a:t>子块经过</a:t>
            </a:r>
            <a:r>
              <a:rPr lang="en-US" altLang="zh-CN" dirty="0"/>
              <a:t>DCT</a:t>
            </a:r>
            <a:r>
              <a:rPr lang="zh-CN" altLang="en-US" dirty="0"/>
              <a:t>及量化之后的处理过程</a:t>
            </a:r>
          </a:p>
        </p:txBody>
      </p:sp>
    </p:spTree>
    <p:extLst>
      <p:ext uri="{BB962C8B-B14F-4D97-AF65-F5344CB8AC3E}">
        <p14:creationId xmlns:p14="http://schemas.microsoft.com/office/powerpoint/2010/main" val="21329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55576" y="771550"/>
            <a:ext cx="3168352" cy="462926"/>
            <a:chOff x="3221852" y="1410625"/>
            <a:chExt cx="1863207" cy="462926"/>
          </a:xfrm>
        </p:grpSpPr>
        <p:sp>
          <p:nvSpPr>
            <p:cNvPr id="5" name="Rectangle: Rounded Corners 5"/>
            <p:cNvSpPr/>
            <p:nvPr/>
          </p:nvSpPr>
          <p:spPr>
            <a:xfrm>
              <a:off x="3221852" y="1410625"/>
              <a:ext cx="1863207" cy="46292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r"/>
              <a:r>
                <a:rPr lang="zh-CN" altLang="en-US" sz="1400" b="1" dirty="0" smtClean="0">
                  <a:solidFill>
                    <a:schemeClr val="bg1"/>
                  </a:solidFill>
                </a:rPr>
                <a:t>熵编码过程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--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Huffman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编码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: Shape 4"/>
            <p:cNvSpPr>
              <a:spLocks/>
            </p:cNvSpPr>
            <p:nvPr/>
          </p:nvSpPr>
          <p:spPr bwMode="auto">
            <a:xfrm>
              <a:off x="3426346" y="1506690"/>
              <a:ext cx="367352" cy="270792"/>
            </a:xfrm>
            <a:custGeom>
              <a:avLst/>
              <a:gdLst/>
              <a:ahLst/>
              <a:cxnLst>
                <a:cxn ang="0">
                  <a:pos x="10" y="45"/>
                </a:cxn>
                <a:cxn ang="0">
                  <a:pos x="28" y="45"/>
                </a:cxn>
                <a:cxn ang="0">
                  <a:pos x="4" y="30"/>
                </a:cxn>
                <a:cxn ang="0">
                  <a:pos x="65" y="50"/>
                </a:cxn>
                <a:cxn ang="0">
                  <a:pos x="77" y="52"/>
                </a:cxn>
                <a:cxn ang="0">
                  <a:pos x="86" y="46"/>
                </a:cxn>
                <a:cxn ang="0">
                  <a:pos x="94" y="59"/>
                </a:cxn>
                <a:cxn ang="0">
                  <a:pos x="73" y="69"/>
                </a:cxn>
                <a:cxn ang="0">
                  <a:pos x="23" y="59"/>
                </a:cxn>
                <a:cxn ang="0">
                  <a:pos x="3" y="49"/>
                </a:cxn>
                <a:cxn ang="0">
                  <a:pos x="22" y="49"/>
                </a:cxn>
                <a:cxn ang="0">
                  <a:pos x="28" y="52"/>
                </a:cxn>
                <a:cxn ang="0">
                  <a:pos x="45" y="57"/>
                </a:cxn>
                <a:cxn ang="0">
                  <a:pos x="45" y="49"/>
                </a:cxn>
                <a:cxn ang="0">
                  <a:pos x="51" y="47"/>
                </a:cxn>
                <a:cxn ang="0">
                  <a:pos x="51" y="51"/>
                </a:cxn>
                <a:cxn ang="0">
                  <a:pos x="60" y="47"/>
                </a:cxn>
                <a:cxn ang="0">
                  <a:pos x="89" y="30"/>
                </a:cxn>
                <a:cxn ang="0">
                  <a:pos x="70" y="30"/>
                </a:cxn>
                <a:cxn ang="0">
                  <a:pos x="70" y="33"/>
                </a:cxn>
                <a:cxn ang="0">
                  <a:pos x="71" y="40"/>
                </a:cxn>
                <a:cxn ang="0">
                  <a:pos x="72" y="41"/>
                </a:cxn>
                <a:cxn ang="0">
                  <a:pos x="87" y="41"/>
                </a:cxn>
                <a:cxn ang="0">
                  <a:pos x="88" y="34"/>
                </a:cxn>
                <a:cxn ang="0">
                  <a:pos x="89" y="31"/>
                </a:cxn>
                <a:cxn ang="0">
                  <a:pos x="63" y="24"/>
                </a:cxn>
                <a:cxn ang="0">
                  <a:pos x="33" y="14"/>
                </a:cxn>
                <a:cxn ang="0">
                  <a:pos x="36" y="33"/>
                </a:cxn>
                <a:cxn ang="0">
                  <a:pos x="42" y="43"/>
                </a:cxn>
                <a:cxn ang="0">
                  <a:pos x="49" y="44"/>
                </a:cxn>
                <a:cxn ang="0">
                  <a:pos x="55" y="43"/>
                </a:cxn>
                <a:cxn ang="0">
                  <a:pos x="61" y="33"/>
                </a:cxn>
              </a:cxnLst>
              <a:rect l="0" t="0" r="r" b="b"/>
              <a:pathLst>
                <a:path w="94" h="69">
                  <a:moveTo>
                    <a:pt x="2" y="45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3" y="48"/>
                    <a:pt x="17" y="48"/>
                    <a:pt x="20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7" y="40"/>
                    <a:pt x="26" y="35"/>
                    <a:pt x="26" y="30"/>
                  </a:cubicBezTo>
                  <a:cubicBezTo>
                    <a:pt x="22" y="19"/>
                    <a:pt x="7" y="20"/>
                    <a:pt x="4" y="30"/>
                  </a:cubicBezTo>
                  <a:cubicBezTo>
                    <a:pt x="2" y="45"/>
                    <a:pt x="2" y="45"/>
                    <a:pt x="2" y="45"/>
                  </a:cubicBezTo>
                  <a:close/>
                  <a:moveTo>
                    <a:pt x="65" y="50"/>
                  </a:moveTo>
                  <a:cubicBezTo>
                    <a:pt x="73" y="46"/>
                    <a:pt x="73" y="46"/>
                    <a:pt x="73" y="46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5"/>
                    <a:pt x="1" y="52"/>
                    <a:pt x="3" y="49"/>
                  </a:cubicBezTo>
                  <a:cubicBezTo>
                    <a:pt x="5" y="49"/>
                    <a:pt x="7" y="49"/>
                    <a:pt x="8" y="49"/>
                  </a:cubicBezTo>
                  <a:cubicBezTo>
                    <a:pt x="13" y="54"/>
                    <a:pt x="17" y="54"/>
                    <a:pt x="22" y="49"/>
                  </a:cubicBezTo>
                  <a:cubicBezTo>
                    <a:pt x="23" y="49"/>
                    <a:pt x="25" y="49"/>
                    <a:pt x="27" y="49"/>
                  </a:cubicBezTo>
                  <a:cubicBezTo>
                    <a:pt x="27" y="50"/>
                    <a:pt x="28" y="51"/>
                    <a:pt x="28" y="52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5" y="50"/>
                    <a:pt x="65" y="50"/>
                    <a:pt x="65" y="50"/>
                  </a:cubicBezTo>
                  <a:close/>
                  <a:moveTo>
                    <a:pt x="89" y="30"/>
                  </a:moveTo>
                  <a:cubicBezTo>
                    <a:pt x="89" y="24"/>
                    <a:pt x="85" y="21"/>
                    <a:pt x="79" y="20"/>
                  </a:cubicBezTo>
                  <a:cubicBezTo>
                    <a:pt x="74" y="20"/>
                    <a:pt x="70" y="24"/>
                    <a:pt x="70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1"/>
                    <a:pt x="70" y="32"/>
                    <a:pt x="70" y="33"/>
                  </a:cubicBezTo>
                  <a:cubicBezTo>
                    <a:pt x="70" y="33"/>
                    <a:pt x="70" y="34"/>
                    <a:pt x="71" y="34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7" y="46"/>
                    <a:pt x="81" y="45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9" y="33"/>
                    <a:pt x="89" y="33"/>
                  </a:cubicBezTo>
                  <a:cubicBezTo>
                    <a:pt x="89" y="33"/>
                    <a:pt x="89" y="31"/>
                    <a:pt x="89" y="31"/>
                  </a:cubicBezTo>
                  <a:cubicBezTo>
                    <a:pt x="89" y="30"/>
                    <a:pt x="89" y="30"/>
                    <a:pt x="89" y="30"/>
                  </a:cubicBezTo>
                  <a:close/>
                  <a:moveTo>
                    <a:pt x="63" y="24"/>
                  </a:moveTo>
                  <a:cubicBezTo>
                    <a:pt x="66" y="14"/>
                    <a:pt x="66" y="14"/>
                    <a:pt x="66" y="14"/>
                  </a:cubicBezTo>
                  <a:cubicBezTo>
                    <a:pt x="59" y="13"/>
                    <a:pt x="47" y="0"/>
                    <a:pt x="33" y="1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7"/>
                    <a:pt x="35" y="30"/>
                    <a:pt x="36" y="33"/>
                  </a:cubicBezTo>
                  <a:cubicBezTo>
                    <a:pt x="37" y="37"/>
                    <a:pt x="39" y="40"/>
                    <a:pt x="41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5" y="44"/>
                    <a:pt x="47" y="44"/>
                    <a:pt x="49" y="44"/>
                  </a:cubicBezTo>
                  <a:cubicBezTo>
                    <a:pt x="51" y="44"/>
                    <a:pt x="53" y="44"/>
                    <a:pt x="55" y="44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0"/>
                    <a:pt x="60" y="37"/>
                    <a:pt x="61" y="33"/>
                  </a:cubicBezTo>
                  <a:cubicBezTo>
                    <a:pt x="62" y="30"/>
                    <a:pt x="63" y="27"/>
                    <a:pt x="63" y="2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Freeform: Shape 25"/>
          <p:cNvSpPr>
            <a:spLocks/>
          </p:cNvSpPr>
          <p:nvPr/>
        </p:nvSpPr>
        <p:spPr bwMode="auto">
          <a:xfrm>
            <a:off x="1206001" y="2343189"/>
            <a:ext cx="114102" cy="11485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51 w 64"/>
              <a:gd name="T11" fmla="*/ 47 h 64"/>
              <a:gd name="T12" fmla="*/ 17 w 64"/>
              <a:gd name="T13" fmla="*/ 50 h 64"/>
              <a:gd name="T14" fmla="*/ 14 w 64"/>
              <a:gd name="T15" fmla="*/ 16 h 64"/>
              <a:gd name="T16" fmla="*/ 48 w 64"/>
              <a:gd name="T17" fmla="*/ 14 h 64"/>
              <a:gd name="T18" fmla="*/ 51 w 64"/>
              <a:gd name="T19" fmla="*/ 4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5" y="0"/>
                  <a:pt x="0" y="14"/>
                  <a:pt x="0" y="32"/>
                </a:cubicBezTo>
                <a:cubicBezTo>
                  <a:pt x="0" y="49"/>
                  <a:pt x="15" y="64"/>
                  <a:pt x="32" y="64"/>
                </a:cubicBezTo>
                <a:cubicBezTo>
                  <a:pt x="50" y="64"/>
                  <a:pt x="64" y="49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51" y="47"/>
                </a:moveTo>
                <a:cubicBezTo>
                  <a:pt x="42" y="57"/>
                  <a:pt x="27" y="59"/>
                  <a:pt x="17" y="50"/>
                </a:cubicBezTo>
                <a:cubicBezTo>
                  <a:pt x="7" y="41"/>
                  <a:pt x="6" y="26"/>
                  <a:pt x="14" y="16"/>
                </a:cubicBezTo>
                <a:cubicBezTo>
                  <a:pt x="23" y="6"/>
                  <a:pt x="38" y="5"/>
                  <a:pt x="48" y="14"/>
                </a:cubicBezTo>
                <a:cubicBezTo>
                  <a:pt x="58" y="22"/>
                  <a:pt x="59" y="37"/>
                  <a:pt x="51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Freeform: Shape 26"/>
          <p:cNvSpPr>
            <a:spLocks/>
          </p:cNvSpPr>
          <p:nvPr/>
        </p:nvSpPr>
        <p:spPr bwMode="auto">
          <a:xfrm>
            <a:off x="1234714" y="2371903"/>
            <a:ext cx="31737" cy="32492"/>
          </a:xfrm>
          <a:custGeom>
            <a:avLst/>
            <a:gdLst>
              <a:gd name="T0" fmla="*/ 16 w 18"/>
              <a:gd name="T1" fmla="*/ 0 h 18"/>
              <a:gd name="T2" fmla="*/ 0 w 18"/>
              <a:gd name="T3" fmla="*/ 16 h 18"/>
              <a:gd name="T4" fmla="*/ 0 w 18"/>
              <a:gd name="T5" fmla="*/ 16 h 18"/>
              <a:gd name="T6" fmla="*/ 2 w 18"/>
              <a:gd name="T7" fmla="*/ 18 h 18"/>
              <a:gd name="T8" fmla="*/ 4 w 18"/>
              <a:gd name="T9" fmla="*/ 16 h 18"/>
              <a:gd name="T10" fmla="*/ 4 w 18"/>
              <a:gd name="T11" fmla="*/ 16 h 18"/>
              <a:gd name="T12" fmla="*/ 16 w 18"/>
              <a:gd name="T13" fmla="*/ 4 h 18"/>
              <a:gd name="T14" fmla="*/ 18 w 18"/>
              <a:gd name="T15" fmla="*/ 2 h 18"/>
              <a:gd name="T16" fmla="*/ 16 w 18"/>
              <a:gd name="T1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8">
                <a:moveTo>
                  <a:pt x="16" y="0"/>
                </a:moveTo>
                <a:cubicBezTo>
                  <a:pt x="8" y="0"/>
                  <a:pt x="0" y="7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7"/>
                  <a:pt x="1" y="18"/>
                  <a:pt x="2" y="18"/>
                </a:cubicBezTo>
                <a:cubicBezTo>
                  <a:pt x="4" y="18"/>
                  <a:pt x="4" y="17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9"/>
                  <a:pt x="10" y="4"/>
                  <a:pt x="16" y="4"/>
                </a:cubicBezTo>
                <a:cubicBezTo>
                  <a:pt x="18" y="4"/>
                  <a:pt x="18" y="3"/>
                  <a:pt x="18" y="2"/>
                </a:cubicBezTo>
                <a:cubicBezTo>
                  <a:pt x="18" y="1"/>
                  <a:pt x="18" y="0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835" y="2433109"/>
            <a:ext cx="6651056" cy="8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1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5"/>
          <p:cNvSpPr/>
          <p:nvPr/>
        </p:nvSpPr>
        <p:spPr>
          <a:xfrm>
            <a:off x="0" y="4053754"/>
            <a:ext cx="4662239" cy="1087202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" fmla="*/ 0 w 6216319"/>
              <a:gd name="connsiteY0" fmla="*/ 9364 h 1311568"/>
              <a:gd name="connsiteX1" fmla="*/ 339865 w 6216319"/>
              <a:gd name="connsiteY1" fmla="*/ 0 h 1311568"/>
              <a:gd name="connsiteX2" fmla="*/ 6216319 w 6216319"/>
              <a:gd name="connsiteY2" fmla="*/ 9364 h 1311568"/>
              <a:gd name="connsiteX3" fmla="*/ 6216319 w 6216319"/>
              <a:gd name="connsiteY3" fmla="*/ 1311568 h 1311568"/>
              <a:gd name="connsiteX4" fmla="*/ 0 w 6216319"/>
              <a:gd name="connsiteY4" fmla="*/ 1311568 h 1311568"/>
              <a:gd name="connsiteX5" fmla="*/ 0 w 6216319"/>
              <a:gd name="connsiteY5" fmla="*/ 9364 h 1311568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47249 h 1349453"/>
              <a:gd name="connsiteX1" fmla="*/ 339865 w 6216319"/>
              <a:gd name="connsiteY1" fmla="*/ 232094 h 1349453"/>
              <a:gd name="connsiteX2" fmla="*/ 2273862 w 6216319"/>
              <a:gd name="connsiteY2" fmla="*/ 280646 h 1349453"/>
              <a:gd name="connsiteX3" fmla="*/ 6216319 w 6216319"/>
              <a:gd name="connsiteY3" fmla="*/ 47249 h 1349453"/>
              <a:gd name="connsiteX4" fmla="*/ 6216319 w 6216319"/>
              <a:gd name="connsiteY4" fmla="*/ 1349453 h 1349453"/>
              <a:gd name="connsiteX5" fmla="*/ 0 w 6216319"/>
              <a:gd name="connsiteY5" fmla="*/ 1349453 h 1349453"/>
              <a:gd name="connsiteX6" fmla="*/ 0 w 6216319"/>
              <a:gd name="connsiteY6" fmla="*/ 47249 h 1349453"/>
              <a:gd name="connsiteX0" fmla="*/ 0 w 6216319"/>
              <a:gd name="connsiteY0" fmla="*/ 30623 h 1332827"/>
              <a:gd name="connsiteX1" fmla="*/ 339865 w 6216319"/>
              <a:gd name="connsiteY1" fmla="*/ 215468 h 1332827"/>
              <a:gd name="connsiteX2" fmla="*/ 2265770 w 6216319"/>
              <a:gd name="connsiteY2" fmla="*/ 539150 h 1332827"/>
              <a:gd name="connsiteX3" fmla="*/ 6216319 w 6216319"/>
              <a:gd name="connsiteY3" fmla="*/ 30623 h 1332827"/>
              <a:gd name="connsiteX4" fmla="*/ 6216319 w 6216319"/>
              <a:gd name="connsiteY4" fmla="*/ 1332827 h 1332827"/>
              <a:gd name="connsiteX5" fmla="*/ 0 w 6216319"/>
              <a:gd name="connsiteY5" fmla="*/ 1332827 h 1332827"/>
              <a:gd name="connsiteX6" fmla="*/ 0 w 6216319"/>
              <a:gd name="connsiteY6" fmla="*/ 30623 h 1332827"/>
              <a:gd name="connsiteX0" fmla="*/ 0 w 6216319"/>
              <a:gd name="connsiteY0" fmla="*/ 31024 h 1333228"/>
              <a:gd name="connsiteX1" fmla="*/ 339865 w 6216319"/>
              <a:gd name="connsiteY1" fmla="*/ 215869 h 1333228"/>
              <a:gd name="connsiteX2" fmla="*/ 2265770 w 6216319"/>
              <a:gd name="connsiteY2" fmla="*/ 539551 h 1333228"/>
              <a:gd name="connsiteX3" fmla="*/ 3269182 w 6216319"/>
              <a:gd name="connsiteY3" fmla="*/ 418171 h 1333228"/>
              <a:gd name="connsiteX4" fmla="*/ 6216319 w 6216319"/>
              <a:gd name="connsiteY4" fmla="*/ 31024 h 1333228"/>
              <a:gd name="connsiteX5" fmla="*/ 6216319 w 6216319"/>
              <a:gd name="connsiteY5" fmla="*/ 1333228 h 1333228"/>
              <a:gd name="connsiteX6" fmla="*/ 0 w 6216319"/>
              <a:gd name="connsiteY6" fmla="*/ 1333228 h 1333228"/>
              <a:gd name="connsiteX7" fmla="*/ 0 w 6216319"/>
              <a:gd name="connsiteY7" fmla="*/ 31024 h 1333228"/>
              <a:gd name="connsiteX0" fmla="*/ 0 w 6216319"/>
              <a:gd name="connsiteY0" fmla="*/ 26175 h 1328379"/>
              <a:gd name="connsiteX1" fmla="*/ 339865 w 6216319"/>
              <a:gd name="connsiteY1" fmla="*/ 211020 h 1328379"/>
              <a:gd name="connsiteX2" fmla="*/ 2265770 w 6216319"/>
              <a:gd name="connsiteY2" fmla="*/ 534702 h 1328379"/>
              <a:gd name="connsiteX3" fmla="*/ 3244906 w 6216319"/>
              <a:gd name="connsiteY3" fmla="*/ 518518 h 1328379"/>
              <a:gd name="connsiteX4" fmla="*/ 6216319 w 6216319"/>
              <a:gd name="connsiteY4" fmla="*/ 26175 h 1328379"/>
              <a:gd name="connsiteX5" fmla="*/ 6216319 w 6216319"/>
              <a:gd name="connsiteY5" fmla="*/ 1328379 h 1328379"/>
              <a:gd name="connsiteX6" fmla="*/ 0 w 6216319"/>
              <a:gd name="connsiteY6" fmla="*/ 1328379 h 1328379"/>
              <a:gd name="connsiteX7" fmla="*/ 0 w 6216319"/>
              <a:gd name="connsiteY7" fmla="*/ 26175 h 1328379"/>
              <a:gd name="connsiteX0" fmla="*/ 0 w 6216319"/>
              <a:gd name="connsiteY0" fmla="*/ 63128 h 1365332"/>
              <a:gd name="connsiteX1" fmla="*/ 339865 w 6216319"/>
              <a:gd name="connsiteY1" fmla="*/ 247973 h 1365332"/>
              <a:gd name="connsiteX2" fmla="*/ 2265770 w 6216319"/>
              <a:gd name="connsiteY2" fmla="*/ 571655 h 1365332"/>
              <a:gd name="connsiteX3" fmla="*/ 3244906 w 6216319"/>
              <a:gd name="connsiteY3" fmla="*/ 555471 h 1365332"/>
              <a:gd name="connsiteX4" fmla="*/ 4725749 w 6216319"/>
              <a:gd name="connsiteY4" fmla="*/ 239882 h 1365332"/>
              <a:gd name="connsiteX5" fmla="*/ 6216319 w 6216319"/>
              <a:gd name="connsiteY5" fmla="*/ 63128 h 1365332"/>
              <a:gd name="connsiteX6" fmla="*/ 6216319 w 6216319"/>
              <a:gd name="connsiteY6" fmla="*/ 1365332 h 1365332"/>
              <a:gd name="connsiteX7" fmla="*/ 0 w 6216319"/>
              <a:gd name="connsiteY7" fmla="*/ 1365332 h 1365332"/>
              <a:gd name="connsiteX8" fmla="*/ 0 w 6216319"/>
              <a:gd name="connsiteY8" fmla="*/ 63128 h 1365332"/>
              <a:gd name="connsiteX0" fmla="*/ 0 w 6216319"/>
              <a:gd name="connsiteY0" fmla="*/ 20810 h 1323014"/>
              <a:gd name="connsiteX1" fmla="*/ 339865 w 6216319"/>
              <a:gd name="connsiteY1" fmla="*/ 205655 h 1323014"/>
              <a:gd name="connsiteX2" fmla="*/ 2265770 w 6216319"/>
              <a:gd name="connsiteY2" fmla="*/ 529337 h 1323014"/>
              <a:gd name="connsiteX3" fmla="*/ 3244906 w 6216319"/>
              <a:gd name="connsiteY3" fmla="*/ 513153 h 1323014"/>
              <a:gd name="connsiteX4" fmla="*/ 4628644 w 6216319"/>
              <a:gd name="connsiteY4" fmla="*/ 1055320 h 1323014"/>
              <a:gd name="connsiteX5" fmla="*/ 6216319 w 6216319"/>
              <a:gd name="connsiteY5" fmla="*/ 20810 h 1323014"/>
              <a:gd name="connsiteX6" fmla="*/ 6216319 w 6216319"/>
              <a:gd name="connsiteY6" fmla="*/ 1323014 h 1323014"/>
              <a:gd name="connsiteX7" fmla="*/ 0 w 6216319"/>
              <a:gd name="connsiteY7" fmla="*/ 1323014 h 1323014"/>
              <a:gd name="connsiteX8" fmla="*/ 0 w 6216319"/>
              <a:gd name="connsiteY8" fmla="*/ 20810 h 1323014"/>
              <a:gd name="connsiteX0" fmla="*/ 0 w 6216319"/>
              <a:gd name="connsiteY0" fmla="*/ 32243 h 1334447"/>
              <a:gd name="connsiteX1" fmla="*/ 339865 w 6216319"/>
              <a:gd name="connsiteY1" fmla="*/ 217088 h 1334447"/>
              <a:gd name="connsiteX2" fmla="*/ 2265770 w 6216319"/>
              <a:gd name="connsiteY2" fmla="*/ 540770 h 1334447"/>
              <a:gd name="connsiteX3" fmla="*/ 3244906 w 6216319"/>
              <a:gd name="connsiteY3" fmla="*/ 524586 h 1334447"/>
              <a:gd name="connsiteX4" fmla="*/ 4628644 w 6216319"/>
              <a:gd name="connsiteY4" fmla="*/ 1066753 h 1334447"/>
              <a:gd name="connsiteX5" fmla="*/ 5526860 w 6216319"/>
              <a:gd name="connsiteY5" fmla="*/ 451758 h 1334447"/>
              <a:gd name="connsiteX6" fmla="*/ 6216319 w 6216319"/>
              <a:gd name="connsiteY6" fmla="*/ 32243 h 1334447"/>
              <a:gd name="connsiteX7" fmla="*/ 6216319 w 6216319"/>
              <a:gd name="connsiteY7" fmla="*/ 1334447 h 1334447"/>
              <a:gd name="connsiteX8" fmla="*/ 0 w 6216319"/>
              <a:gd name="connsiteY8" fmla="*/ 1334447 h 1334447"/>
              <a:gd name="connsiteX9" fmla="*/ 0 w 6216319"/>
              <a:gd name="connsiteY9" fmla="*/ 32243 h 1334447"/>
              <a:gd name="connsiteX0" fmla="*/ 0 w 6216319"/>
              <a:gd name="connsiteY0" fmla="*/ 12831 h 1315035"/>
              <a:gd name="connsiteX1" fmla="*/ 339865 w 6216319"/>
              <a:gd name="connsiteY1" fmla="*/ 197676 h 1315035"/>
              <a:gd name="connsiteX2" fmla="*/ 2265770 w 6216319"/>
              <a:gd name="connsiteY2" fmla="*/ 521358 h 1315035"/>
              <a:gd name="connsiteX3" fmla="*/ 3244906 w 6216319"/>
              <a:gd name="connsiteY3" fmla="*/ 505174 h 1315035"/>
              <a:gd name="connsiteX4" fmla="*/ 4628644 w 6216319"/>
              <a:gd name="connsiteY4" fmla="*/ 1047341 h 1315035"/>
              <a:gd name="connsiteX5" fmla="*/ 5356927 w 6216319"/>
              <a:gd name="connsiteY5" fmla="*/ 1201089 h 1315035"/>
              <a:gd name="connsiteX6" fmla="*/ 6216319 w 6216319"/>
              <a:gd name="connsiteY6" fmla="*/ 12831 h 1315035"/>
              <a:gd name="connsiteX7" fmla="*/ 6216319 w 6216319"/>
              <a:gd name="connsiteY7" fmla="*/ 1315035 h 1315035"/>
              <a:gd name="connsiteX8" fmla="*/ 0 w 6216319"/>
              <a:gd name="connsiteY8" fmla="*/ 1315035 h 1315035"/>
              <a:gd name="connsiteX9" fmla="*/ 0 w 6216319"/>
              <a:gd name="connsiteY9" fmla="*/ 12831 h 1315035"/>
              <a:gd name="connsiteX0" fmla="*/ 0 w 6498499"/>
              <a:gd name="connsiteY0" fmla="*/ 0 h 1302204"/>
              <a:gd name="connsiteX1" fmla="*/ 339865 w 6498499"/>
              <a:gd name="connsiteY1" fmla="*/ 184845 h 1302204"/>
              <a:gd name="connsiteX2" fmla="*/ 2265770 w 6498499"/>
              <a:gd name="connsiteY2" fmla="*/ 508527 h 1302204"/>
              <a:gd name="connsiteX3" fmla="*/ 3244906 w 6498499"/>
              <a:gd name="connsiteY3" fmla="*/ 492343 h 1302204"/>
              <a:gd name="connsiteX4" fmla="*/ 4628644 w 6498499"/>
              <a:gd name="connsiteY4" fmla="*/ 1034510 h 1302204"/>
              <a:gd name="connsiteX5" fmla="*/ 5356927 w 6498499"/>
              <a:gd name="connsiteY5" fmla="*/ 1188258 h 1302204"/>
              <a:gd name="connsiteX6" fmla="*/ 6216319 w 6498499"/>
              <a:gd name="connsiteY6" fmla="*/ 1302204 h 1302204"/>
              <a:gd name="connsiteX7" fmla="*/ 0 w 6498499"/>
              <a:gd name="connsiteY7" fmla="*/ 1302204 h 1302204"/>
              <a:gd name="connsiteX8" fmla="*/ 0 w 649849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147589 h 1449793"/>
              <a:gd name="connsiteX1" fmla="*/ 339865 w 6216319"/>
              <a:gd name="connsiteY1" fmla="*/ 332434 h 1449793"/>
              <a:gd name="connsiteX2" fmla="*/ 2265770 w 6216319"/>
              <a:gd name="connsiteY2" fmla="*/ 656116 h 1449793"/>
              <a:gd name="connsiteX3" fmla="*/ 3244906 w 6216319"/>
              <a:gd name="connsiteY3" fmla="*/ 639932 h 1449793"/>
              <a:gd name="connsiteX4" fmla="*/ 4628644 w 6216319"/>
              <a:gd name="connsiteY4" fmla="*/ 1182099 h 1449793"/>
              <a:gd name="connsiteX5" fmla="*/ 5356927 w 6216319"/>
              <a:gd name="connsiteY5" fmla="*/ 1335847 h 1449793"/>
              <a:gd name="connsiteX6" fmla="*/ 6216319 w 6216319"/>
              <a:gd name="connsiteY6" fmla="*/ 1449793 h 1449793"/>
              <a:gd name="connsiteX7" fmla="*/ 0 w 6216319"/>
              <a:gd name="connsiteY7" fmla="*/ 1449793 h 1449793"/>
              <a:gd name="connsiteX8" fmla="*/ 0 w 6216319"/>
              <a:gd name="connsiteY8" fmla="*/ 147589 h 1449793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34944 h 1337148"/>
              <a:gd name="connsiteX1" fmla="*/ 339865 w 6216319"/>
              <a:gd name="connsiteY1" fmla="*/ 219789 h 1337148"/>
              <a:gd name="connsiteX2" fmla="*/ 2265770 w 6216319"/>
              <a:gd name="connsiteY2" fmla="*/ 543471 h 1337148"/>
              <a:gd name="connsiteX3" fmla="*/ 3244906 w 6216319"/>
              <a:gd name="connsiteY3" fmla="*/ 527287 h 1337148"/>
              <a:gd name="connsiteX4" fmla="*/ 4628644 w 6216319"/>
              <a:gd name="connsiteY4" fmla="*/ 1069454 h 1337148"/>
              <a:gd name="connsiteX5" fmla="*/ 5356927 w 6216319"/>
              <a:gd name="connsiteY5" fmla="*/ 1223202 h 1337148"/>
              <a:gd name="connsiteX6" fmla="*/ 6216319 w 6216319"/>
              <a:gd name="connsiteY6" fmla="*/ 1337148 h 1337148"/>
              <a:gd name="connsiteX7" fmla="*/ 0 w 6216319"/>
              <a:gd name="connsiteY7" fmla="*/ 1337148 h 1337148"/>
              <a:gd name="connsiteX8" fmla="*/ 0 w 6216319"/>
              <a:gd name="connsiteY8" fmla="*/ 34944 h 1337148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530 h 1302734"/>
              <a:gd name="connsiteX1" fmla="*/ 339865 w 6216319"/>
              <a:gd name="connsiteY1" fmla="*/ 185375 h 1302734"/>
              <a:gd name="connsiteX2" fmla="*/ 2265770 w 6216319"/>
              <a:gd name="connsiteY2" fmla="*/ 509057 h 1302734"/>
              <a:gd name="connsiteX3" fmla="*/ 3244906 w 6216319"/>
              <a:gd name="connsiteY3" fmla="*/ 492873 h 1302734"/>
              <a:gd name="connsiteX4" fmla="*/ 4628644 w 6216319"/>
              <a:gd name="connsiteY4" fmla="*/ 1035040 h 1302734"/>
              <a:gd name="connsiteX5" fmla="*/ 5356927 w 6216319"/>
              <a:gd name="connsiteY5" fmla="*/ 1188788 h 1302734"/>
              <a:gd name="connsiteX6" fmla="*/ 6216319 w 6216319"/>
              <a:gd name="connsiteY6" fmla="*/ 1302734 h 1302734"/>
              <a:gd name="connsiteX7" fmla="*/ 0 w 6216319"/>
              <a:gd name="connsiteY7" fmla="*/ 1302734 h 1302734"/>
              <a:gd name="connsiteX8" fmla="*/ 0 w 6216319"/>
              <a:gd name="connsiteY8" fmla="*/ 530 h 1302734"/>
              <a:gd name="connsiteX0" fmla="*/ 0 w 6216319"/>
              <a:gd name="connsiteY0" fmla="*/ 20163 h 1322367"/>
              <a:gd name="connsiteX1" fmla="*/ 2265770 w 6216319"/>
              <a:gd name="connsiteY1" fmla="*/ 528690 h 1322367"/>
              <a:gd name="connsiteX2" fmla="*/ 3244906 w 6216319"/>
              <a:gd name="connsiteY2" fmla="*/ 512506 h 1322367"/>
              <a:gd name="connsiteX3" fmla="*/ 4628644 w 6216319"/>
              <a:gd name="connsiteY3" fmla="*/ 1054673 h 1322367"/>
              <a:gd name="connsiteX4" fmla="*/ 5356927 w 6216319"/>
              <a:gd name="connsiteY4" fmla="*/ 1208421 h 1322367"/>
              <a:gd name="connsiteX5" fmla="*/ 6216319 w 6216319"/>
              <a:gd name="connsiteY5" fmla="*/ 1322367 h 1322367"/>
              <a:gd name="connsiteX6" fmla="*/ 0 w 6216319"/>
              <a:gd name="connsiteY6" fmla="*/ 1322367 h 1322367"/>
              <a:gd name="connsiteX7" fmla="*/ 0 w 6216319"/>
              <a:gd name="connsiteY7" fmla="*/ 20163 h 1322367"/>
              <a:gd name="connsiteX0" fmla="*/ 0 w 6216319"/>
              <a:gd name="connsiteY0" fmla="*/ 105646 h 1407850"/>
              <a:gd name="connsiteX1" fmla="*/ 477430 w 6216319"/>
              <a:gd name="connsiteY1" fmla="*/ 136745 h 1407850"/>
              <a:gd name="connsiteX2" fmla="*/ 2265770 w 6216319"/>
              <a:gd name="connsiteY2" fmla="*/ 614173 h 1407850"/>
              <a:gd name="connsiteX3" fmla="*/ 3244906 w 6216319"/>
              <a:gd name="connsiteY3" fmla="*/ 597989 h 1407850"/>
              <a:gd name="connsiteX4" fmla="*/ 4628644 w 6216319"/>
              <a:gd name="connsiteY4" fmla="*/ 1140156 h 1407850"/>
              <a:gd name="connsiteX5" fmla="*/ 5356927 w 6216319"/>
              <a:gd name="connsiteY5" fmla="*/ 1293904 h 1407850"/>
              <a:gd name="connsiteX6" fmla="*/ 6216319 w 6216319"/>
              <a:gd name="connsiteY6" fmla="*/ 1407850 h 1407850"/>
              <a:gd name="connsiteX7" fmla="*/ 0 w 6216319"/>
              <a:gd name="connsiteY7" fmla="*/ 1407850 h 1407850"/>
              <a:gd name="connsiteX8" fmla="*/ 0 w 6216319"/>
              <a:gd name="connsiteY8" fmla="*/ 105646 h 1407850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7" name="Group 64"/>
          <p:cNvGrpSpPr/>
          <p:nvPr/>
        </p:nvGrpSpPr>
        <p:grpSpPr>
          <a:xfrm>
            <a:off x="70854" y="3147814"/>
            <a:ext cx="2052873" cy="2022010"/>
            <a:chOff x="7659605" y="1304764"/>
            <a:chExt cx="2454599" cy="2466123"/>
          </a:xfrm>
        </p:grpSpPr>
        <p:sp>
          <p:nvSpPr>
            <p:cNvPr id="14" name="Freeform: Shape 65"/>
            <p:cNvSpPr>
              <a:spLocks/>
            </p:cNvSpPr>
            <p:nvPr/>
          </p:nvSpPr>
          <p:spPr bwMode="auto">
            <a:xfrm>
              <a:off x="7659605" y="2994942"/>
              <a:ext cx="774024" cy="775945"/>
            </a:xfrm>
            <a:custGeom>
              <a:avLst/>
              <a:gdLst>
                <a:gd name="T0" fmla="*/ 200 w 200"/>
                <a:gd name="T1" fmla="*/ 88 h 200"/>
                <a:gd name="T2" fmla="*/ 177 w 200"/>
                <a:gd name="T3" fmla="*/ 24 h 200"/>
                <a:gd name="T4" fmla="*/ 111 w 200"/>
                <a:gd name="T5" fmla="*/ 0 h 200"/>
                <a:gd name="T6" fmla="*/ 8 w 200"/>
                <a:gd name="T7" fmla="*/ 103 h 200"/>
                <a:gd name="T8" fmla="*/ 41 w 200"/>
                <a:gd name="T9" fmla="*/ 81 h 200"/>
                <a:gd name="T10" fmla="*/ 8 w 200"/>
                <a:gd name="T11" fmla="*/ 193 h 200"/>
                <a:gd name="T12" fmla="*/ 119 w 200"/>
                <a:gd name="T13" fmla="*/ 159 h 200"/>
                <a:gd name="T14" fmla="*/ 96 w 200"/>
                <a:gd name="T15" fmla="*/ 192 h 200"/>
                <a:gd name="T16" fmla="*/ 200 w 200"/>
                <a:gd name="T17" fmla="*/ 88 h 200"/>
                <a:gd name="T18" fmla="*/ 122 w 200"/>
                <a:gd name="T19" fmla="*/ 135 h 200"/>
                <a:gd name="T20" fmla="*/ 137 w 200"/>
                <a:gd name="T21" fmla="*/ 114 h 200"/>
                <a:gd name="T22" fmla="*/ 65 w 200"/>
                <a:gd name="T23" fmla="*/ 136 h 200"/>
                <a:gd name="T24" fmla="*/ 86 w 200"/>
                <a:gd name="T25" fmla="*/ 64 h 200"/>
                <a:gd name="T26" fmla="*/ 65 w 200"/>
                <a:gd name="T27" fmla="*/ 78 h 200"/>
                <a:gd name="T28" fmla="*/ 132 w 200"/>
                <a:gd name="T29" fmla="*/ 11 h 200"/>
                <a:gd name="T30" fmla="*/ 174 w 200"/>
                <a:gd name="T31" fmla="*/ 27 h 200"/>
                <a:gd name="T32" fmla="*/ 189 w 200"/>
                <a:gd name="T33" fmla="*/ 68 h 200"/>
                <a:gd name="T34" fmla="*/ 122 w 200"/>
                <a:gd name="T35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200">
                  <a:moveTo>
                    <a:pt x="200" y="88"/>
                  </a:moveTo>
                  <a:cubicBezTo>
                    <a:pt x="177" y="24"/>
                    <a:pt x="177" y="24"/>
                    <a:pt x="177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38" y="4"/>
                    <a:pt x="8" y="103"/>
                  </a:cubicBezTo>
                  <a:cubicBezTo>
                    <a:pt x="8" y="103"/>
                    <a:pt x="27" y="87"/>
                    <a:pt x="41" y="81"/>
                  </a:cubicBezTo>
                  <a:cubicBezTo>
                    <a:pt x="41" y="81"/>
                    <a:pt x="0" y="146"/>
                    <a:pt x="8" y="193"/>
                  </a:cubicBezTo>
                  <a:cubicBezTo>
                    <a:pt x="54" y="200"/>
                    <a:pt x="119" y="159"/>
                    <a:pt x="119" y="159"/>
                  </a:cubicBezTo>
                  <a:cubicBezTo>
                    <a:pt x="113" y="173"/>
                    <a:pt x="96" y="192"/>
                    <a:pt x="96" y="192"/>
                  </a:cubicBezTo>
                  <a:cubicBezTo>
                    <a:pt x="195" y="162"/>
                    <a:pt x="200" y="88"/>
                    <a:pt x="200" y="88"/>
                  </a:cubicBezTo>
                  <a:moveTo>
                    <a:pt x="122" y="135"/>
                  </a:moveTo>
                  <a:cubicBezTo>
                    <a:pt x="122" y="135"/>
                    <a:pt x="132" y="123"/>
                    <a:pt x="137" y="114"/>
                  </a:cubicBezTo>
                  <a:cubicBezTo>
                    <a:pt x="137" y="114"/>
                    <a:pt x="94" y="140"/>
                    <a:pt x="65" y="136"/>
                  </a:cubicBezTo>
                  <a:cubicBezTo>
                    <a:pt x="59" y="105"/>
                    <a:pt x="86" y="64"/>
                    <a:pt x="86" y="64"/>
                  </a:cubicBezTo>
                  <a:cubicBezTo>
                    <a:pt x="77" y="68"/>
                    <a:pt x="65" y="78"/>
                    <a:pt x="65" y="78"/>
                  </a:cubicBezTo>
                  <a:cubicBezTo>
                    <a:pt x="84" y="14"/>
                    <a:pt x="132" y="11"/>
                    <a:pt x="132" y="11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89" y="68"/>
                    <a:pt x="189" y="68"/>
                    <a:pt x="189" y="68"/>
                  </a:cubicBezTo>
                  <a:cubicBezTo>
                    <a:pt x="189" y="68"/>
                    <a:pt x="186" y="116"/>
                    <a:pt x="122" y="135"/>
                  </a:cubicBezTo>
                </a:path>
              </a:pathLst>
            </a:custGeom>
            <a:solidFill>
              <a:srgbClr val="326E84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66"/>
            <p:cNvSpPr>
              <a:spLocks/>
            </p:cNvSpPr>
            <p:nvPr/>
          </p:nvSpPr>
          <p:spPr bwMode="auto">
            <a:xfrm>
              <a:off x="7888164" y="3037196"/>
              <a:ext cx="503212" cy="501291"/>
            </a:xfrm>
            <a:custGeom>
              <a:avLst/>
              <a:gdLst>
                <a:gd name="T0" fmla="*/ 115 w 130"/>
                <a:gd name="T1" fmla="*/ 16 h 129"/>
                <a:gd name="T2" fmla="*/ 73 w 130"/>
                <a:gd name="T3" fmla="*/ 0 h 129"/>
                <a:gd name="T4" fmla="*/ 6 w 130"/>
                <a:gd name="T5" fmla="*/ 67 h 129"/>
                <a:gd name="T6" fmla="*/ 27 w 130"/>
                <a:gd name="T7" fmla="*/ 53 h 129"/>
                <a:gd name="T8" fmla="*/ 6 w 130"/>
                <a:gd name="T9" fmla="*/ 125 h 129"/>
                <a:gd name="T10" fmla="*/ 78 w 130"/>
                <a:gd name="T11" fmla="*/ 103 h 129"/>
                <a:gd name="T12" fmla="*/ 63 w 130"/>
                <a:gd name="T13" fmla="*/ 124 h 129"/>
                <a:gd name="T14" fmla="*/ 130 w 130"/>
                <a:gd name="T15" fmla="*/ 57 h 129"/>
                <a:gd name="T16" fmla="*/ 115 w 130"/>
                <a:gd name="T17" fmla="*/ 1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29">
                  <a:moveTo>
                    <a:pt x="115" y="16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25" y="3"/>
                    <a:pt x="6" y="67"/>
                  </a:cubicBezTo>
                  <a:cubicBezTo>
                    <a:pt x="6" y="67"/>
                    <a:pt x="18" y="57"/>
                    <a:pt x="27" y="53"/>
                  </a:cubicBezTo>
                  <a:cubicBezTo>
                    <a:pt x="27" y="53"/>
                    <a:pt x="0" y="94"/>
                    <a:pt x="6" y="125"/>
                  </a:cubicBezTo>
                  <a:cubicBezTo>
                    <a:pt x="35" y="129"/>
                    <a:pt x="78" y="103"/>
                    <a:pt x="78" y="103"/>
                  </a:cubicBezTo>
                  <a:cubicBezTo>
                    <a:pt x="73" y="112"/>
                    <a:pt x="63" y="124"/>
                    <a:pt x="63" y="124"/>
                  </a:cubicBezTo>
                  <a:cubicBezTo>
                    <a:pt x="127" y="105"/>
                    <a:pt x="130" y="57"/>
                    <a:pt x="130" y="57"/>
                  </a:cubicBezTo>
                  <a:cubicBezTo>
                    <a:pt x="115" y="16"/>
                    <a:pt x="115" y="16"/>
                    <a:pt x="115" y="16"/>
                  </a:cubicBezTo>
                </a:path>
              </a:pathLst>
            </a:custGeom>
            <a:solidFill>
              <a:srgbClr val="5B9DBB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67"/>
            <p:cNvSpPr>
              <a:spLocks/>
            </p:cNvSpPr>
            <p:nvPr/>
          </p:nvSpPr>
          <p:spPr bwMode="auto">
            <a:xfrm>
              <a:off x="8410582" y="2727971"/>
              <a:ext cx="635738" cy="848930"/>
            </a:xfrm>
            <a:custGeom>
              <a:avLst/>
              <a:gdLst>
                <a:gd name="T0" fmla="*/ 164 w 164"/>
                <a:gd name="T1" fmla="*/ 55 h 219"/>
                <a:gd name="T2" fmla="*/ 133 w 164"/>
                <a:gd name="T3" fmla="*/ 180 h 219"/>
                <a:gd name="T4" fmla="*/ 0 w 164"/>
                <a:gd name="T5" fmla="*/ 219 h 219"/>
                <a:gd name="T6" fmla="*/ 27 w 164"/>
                <a:gd name="T7" fmla="*/ 82 h 219"/>
                <a:gd name="T8" fmla="*/ 109 w 164"/>
                <a:gd name="T9" fmla="*/ 0 h 219"/>
                <a:gd name="T10" fmla="*/ 164 w 164"/>
                <a:gd name="T11" fmla="*/ 5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9">
                  <a:moveTo>
                    <a:pt x="164" y="55"/>
                  </a:moveTo>
                  <a:cubicBezTo>
                    <a:pt x="133" y="180"/>
                    <a:pt x="133" y="180"/>
                    <a:pt x="133" y="18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9"/>
                    <a:pt x="93" y="147"/>
                    <a:pt x="27" y="82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64" y="55"/>
                    <a:pt x="164" y="55"/>
                    <a:pt x="164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68"/>
            <p:cNvSpPr>
              <a:spLocks/>
            </p:cNvSpPr>
            <p:nvPr/>
          </p:nvSpPr>
          <p:spPr bwMode="auto">
            <a:xfrm>
              <a:off x="7842068" y="2366887"/>
              <a:ext cx="847009" cy="639579"/>
            </a:xfrm>
            <a:custGeom>
              <a:avLst/>
              <a:gdLst>
                <a:gd name="T0" fmla="*/ 164 w 219"/>
                <a:gd name="T1" fmla="*/ 0 h 165"/>
                <a:gd name="T2" fmla="*/ 38 w 219"/>
                <a:gd name="T3" fmla="*/ 32 h 165"/>
                <a:gd name="T4" fmla="*/ 0 w 219"/>
                <a:gd name="T5" fmla="*/ 165 h 165"/>
                <a:gd name="T6" fmla="*/ 137 w 219"/>
                <a:gd name="T7" fmla="*/ 137 h 165"/>
                <a:gd name="T8" fmla="*/ 219 w 219"/>
                <a:gd name="T9" fmla="*/ 55 h 165"/>
                <a:gd name="T10" fmla="*/ 164 w 219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165">
                  <a:moveTo>
                    <a:pt x="164" y="0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71" y="72"/>
                    <a:pt x="137" y="137"/>
                  </a:cubicBezTo>
                  <a:cubicBezTo>
                    <a:pt x="219" y="55"/>
                    <a:pt x="219" y="55"/>
                    <a:pt x="219" y="55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69"/>
            <p:cNvSpPr>
              <a:spLocks/>
            </p:cNvSpPr>
            <p:nvPr/>
          </p:nvSpPr>
          <p:spPr bwMode="auto">
            <a:xfrm>
              <a:off x="8654506" y="1685054"/>
              <a:ext cx="1081329" cy="1081330"/>
            </a:xfrm>
            <a:custGeom>
              <a:avLst/>
              <a:gdLst>
                <a:gd name="T0" fmla="*/ 61 w 279"/>
                <a:gd name="T1" fmla="*/ 221 h 279"/>
                <a:gd name="T2" fmla="*/ 148 w 279"/>
                <a:gd name="T3" fmla="*/ 279 h 279"/>
                <a:gd name="T4" fmla="*/ 279 w 279"/>
                <a:gd name="T5" fmla="*/ 78 h 279"/>
                <a:gd name="T6" fmla="*/ 233 w 279"/>
                <a:gd name="T7" fmla="*/ 48 h 279"/>
                <a:gd name="T8" fmla="*/ 204 w 279"/>
                <a:gd name="T9" fmla="*/ 7 h 279"/>
                <a:gd name="T10" fmla="*/ 202 w 279"/>
                <a:gd name="T11" fmla="*/ 0 h 279"/>
                <a:gd name="T12" fmla="*/ 0 w 279"/>
                <a:gd name="T13" fmla="*/ 131 h 279"/>
                <a:gd name="T14" fmla="*/ 8 w 279"/>
                <a:gd name="T15" fmla="*/ 147 h 279"/>
                <a:gd name="T16" fmla="*/ 61 w 279"/>
                <a:gd name="T17" fmla="*/ 22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79">
                  <a:moveTo>
                    <a:pt x="61" y="221"/>
                  </a:moveTo>
                  <a:cubicBezTo>
                    <a:pt x="83" y="243"/>
                    <a:pt x="111" y="264"/>
                    <a:pt x="148" y="279"/>
                  </a:cubicBezTo>
                  <a:cubicBezTo>
                    <a:pt x="207" y="212"/>
                    <a:pt x="249" y="138"/>
                    <a:pt x="279" y="78"/>
                  </a:cubicBezTo>
                  <a:cubicBezTo>
                    <a:pt x="259" y="70"/>
                    <a:pt x="244" y="60"/>
                    <a:pt x="233" y="48"/>
                  </a:cubicBezTo>
                  <a:cubicBezTo>
                    <a:pt x="218" y="34"/>
                    <a:pt x="210" y="19"/>
                    <a:pt x="204" y="7"/>
                  </a:cubicBezTo>
                  <a:cubicBezTo>
                    <a:pt x="203" y="4"/>
                    <a:pt x="202" y="2"/>
                    <a:pt x="202" y="0"/>
                  </a:cubicBezTo>
                  <a:cubicBezTo>
                    <a:pt x="141" y="29"/>
                    <a:pt x="67" y="72"/>
                    <a:pt x="0" y="131"/>
                  </a:cubicBezTo>
                  <a:cubicBezTo>
                    <a:pt x="2" y="136"/>
                    <a:pt x="5" y="141"/>
                    <a:pt x="8" y="147"/>
                  </a:cubicBezTo>
                  <a:cubicBezTo>
                    <a:pt x="18" y="168"/>
                    <a:pt x="35" y="196"/>
                    <a:pt x="61" y="221"/>
                  </a:cubicBezTo>
                </a:path>
              </a:pathLst>
            </a:custGeom>
            <a:solidFill>
              <a:srgbClr val="326E84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Freeform: Shape 70"/>
            <p:cNvSpPr>
              <a:spLocks/>
            </p:cNvSpPr>
            <p:nvPr/>
          </p:nvSpPr>
          <p:spPr bwMode="auto">
            <a:xfrm>
              <a:off x="9476547" y="1487227"/>
              <a:ext cx="457117" cy="457117"/>
            </a:xfrm>
            <a:custGeom>
              <a:avLst/>
              <a:gdLst>
                <a:gd name="T0" fmla="*/ 29 w 118"/>
                <a:gd name="T1" fmla="*/ 91 h 118"/>
                <a:gd name="T2" fmla="*/ 72 w 118"/>
                <a:gd name="T3" fmla="*/ 118 h 118"/>
                <a:gd name="T4" fmla="*/ 118 w 118"/>
                <a:gd name="T5" fmla="*/ 0 h 118"/>
                <a:gd name="T6" fmla="*/ 0 w 118"/>
                <a:gd name="T7" fmla="*/ 46 h 118"/>
                <a:gd name="T8" fmla="*/ 3 w 118"/>
                <a:gd name="T9" fmla="*/ 53 h 118"/>
                <a:gd name="T10" fmla="*/ 29 w 118"/>
                <a:gd name="T11" fmla="*/ 9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29" y="91"/>
                  </a:moveTo>
                  <a:cubicBezTo>
                    <a:pt x="40" y="102"/>
                    <a:pt x="54" y="111"/>
                    <a:pt x="72" y="118"/>
                  </a:cubicBezTo>
                  <a:cubicBezTo>
                    <a:pt x="104" y="50"/>
                    <a:pt x="118" y="0"/>
                    <a:pt x="118" y="0"/>
                  </a:cubicBezTo>
                  <a:cubicBezTo>
                    <a:pt x="118" y="0"/>
                    <a:pt x="69" y="14"/>
                    <a:pt x="0" y="46"/>
                  </a:cubicBezTo>
                  <a:cubicBezTo>
                    <a:pt x="1" y="48"/>
                    <a:pt x="2" y="50"/>
                    <a:pt x="3" y="53"/>
                  </a:cubicBezTo>
                  <a:cubicBezTo>
                    <a:pt x="8" y="64"/>
                    <a:pt x="16" y="78"/>
                    <a:pt x="29" y="91"/>
                  </a:cubicBezTo>
                </a:path>
              </a:pathLst>
            </a:custGeom>
            <a:solidFill>
              <a:srgbClr val="326E84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Freeform: Shape 71"/>
            <p:cNvSpPr>
              <a:spLocks/>
            </p:cNvSpPr>
            <p:nvPr/>
          </p:nvSpPr>
          <p:spPr bwMode="auto">
            <a:xfrm>
              <a:off x="8062943" y="2222838"/>
              <a:ext cx="1129346" cy="1137029"/>
            </a:xfrm>
            <a:custGeom>
              <a:avLst/>
              <a:gdLst>
                <a:gd name="T0" fmla="*/ 206 w 292"/>
                <a:gd name="T1" fmla="*/ 91 h 293"/>
                <a:gd name="T2" fmla="*/ 150 w 292"/>
                <a:gd name="T3" fmla="*/ 14 h 293"/>
                <a:gd name="T4" fmla="*/ 144 w 292"/>
                <a:gd name="T5" fmla="*/ 0 h 293"/>
                <a:gd name="T6" fmla="*/ 0 w 292"/>
                <a:gd name="T7" fmla="*/ 197 h 293"/>
                <a:gd name="T8" fmla="*/ 37 w 292"/>
                <a:gd name="T9" fmla="*/ 253 h 293"/>
                <a:gd name="T10" fmla="*/ 96 w 292"/>
                <a:gd name="T11" fmla="*/ 293 h 293"/>
                <a:gd name="T12" fmla="*/ 292 w 292"/>
                <a:gd name="T13" fmla="*/ 149 h 293"/>
                <a:gd name="T14" fmla="*/ 206 w 292"/>
                <a:gd name="T15" fmla="*/ 9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293">
                  <a:moveTo>
                    <a:pt x="206" y="91"/>
                  </a:moveTo>
                  <a:cubicBezTo>
                    <a:pt x="179" y="64"/>
                    <a:pt x="161" y="35"/>
                    <a:pt x="150" y="14"/>
                  </a:cubicBezTo>
                  <a:cubicBezTo>
                    <a:pt x="148" y="9"/>
                    <a:pt x="146" y="4"/>
                    <a:pt x="144" y="0"/>
                  </a:cubicBezTo>
                  <a:cubicBezTo>
                    <a:pt x="86" y="53"/>
                    <a:pt x="34" y="118"/>
                    <a:pt x="0" y="197"/>
                  </a:cubicBezTo>
                  <a:cubicBezTo>
                    <a:pt x="0" y="197"/>
                    <a:pt x="11" y="228"/>
                    <a:pt x="37" y="253"/>
                  </a:cubicBezTo>
                  <a:cubicBezTo>
                    <a:pt x="63" y="279"/>
                    <a:pt x="96" y="293"/>
                    <a:pt x="96" y="293"/>
                  </a:cubicBezTo>
                  <a:cubicBezTo>
                    <a:pt x="175" y="260"/>
                    <a:pt x="240" y="207"/>
                    <a:pt x="292" y="149"/>
                  </a:cubicBezTo>
                  <a:cubicBezTo>
                    <a:pt x="256" y="134"/>
                    <a:pt x="228" y="113"/>
                    <a:pt x="206" y="91"/>
                  </a:cubicBezTo>
                </a:path>
              </a:pathLst>
            </a:custGeom>
            <a:solidFill>
              <a:srgbClr val="326E84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72"/>
            <p:cNvSpPr>
              <a:spLocks/>
            </p:cNvSpPr>
            <p:nvPr/>
          </p:nvSpPr>
          <p:spPr bwMode="auto">
            <a:xfrm>
              <a:off x="9438133" y="1665848"/>
              <a:ext cx="316908" cy="320750"/>
            </a:xfrm>
            <a:custGeom>
              <a:avLst/>
              <a:gdLst>
                <a:gd name="T0" fmla="*/ 31 w 82"/>
                <a:gd name="T1" fmla="*/ 53 h 83"/>
                <a:gd name="T2" fmla="*/ 77 w 82"/>
                <a:gd name="T3" fmla="*/ 83 h 83"/>
                <a:gd name="T4" fmla="*/ 82 w 82"/>
                <a:gd name="T5" fmla="*/ 72 h 83"/>
                <a:gd name="T6" fmla="*/ 39 w 82"/>
                <a:gd name="T7" fmla="*/ 45 h 83"/>
                <a:gd name="T8" fmla="*/ 13 w 82"/>
                <a:gd name="T9" fmla="*/ 7 h 83"/>
                <a:gd name="T10" fmla="*/ 10 w 82"/>
                <a:gd name="T11" fmla="*/ 0 h 83"/>
                <a:gd name="T12" fmla="*/ 0 w 82"/>
                <a:gd name="T13" fmla="*/ 5 h 83"/>
                <a:gd name="T14" fmla="*/ 2 w 82"/>
                <a:gd name="T15" fmla="*/ 12 h 83"/>
                <a:gd name="T16" fmla="*/ 31 w 82"/>
                <a:gd name="T17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83">
                  <a:moveTo>
                    <a:pt x="31" y="53"/>
                  </a:moveTo>
                  <a:cubicBezTo>
                    <a:pt x="42" y="65"/>
                    <a:pt x="57" y="75"/>
                    <a:pt x="77" y="83"/>
                  </a:cubicBezTo>
                  <a:cubicBezTo>
                    <a:pt x="78" y="79"/>
                    <a:pt x="80" y="76"/>
                    <a:pt x="82" y="72"/>
                  </a:cubicBezTo>
                  <a:cubicBezTo>
                    <a:pt x="64" y="65"/>
                    <a:pt x="50" y="56"/>
                    <a:pt x="39" y="45"/>
                  </a:cubicBezTo>
                  <a:cubicBezTo>
                    <a:pt x="26" y="32"/>
                    <a:pt x="18" y="18"/>
                    <a:pt x="13" y="7"/>
                  </a:cubicBezTo>
                  <a:cubicBezTo>
                    <a:pt x="12" y="4"/>
                    <a:pt x="11" y="2"/>
                    <a:pt x="10" y="0"/>
                  </a:cubicBezTo>
                  <a:cubicBezTo>
                    <a:pt x="7" y="2"/>
                    <a:pt x="3" y="3"/>
                    <a:pt x="0" y="5"/>
                  </a:cubicBezTo>
                  <a:cubicBezTo>
                    <a:pt x="0" y="7"/>
                    <a:pt x="1" y="9"/>
                    <a:pt x="2" y="12"/>
                  </a:cubicBezTo>
                  <a:cubicBezTo>
                    <a:pt x="8" y="24"/>
                    <a:pt x="16" y="39"/>
                    <a:pt x="31" y="5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Freeform: Shape 73"/>
            <p:cNvSpPr>
              <a:spLocks/>
            </p:cNvSpPr>
            <p:nvPr/>
          </p:nvSpPr>
          <p:spPr bwMode="auto">
            <a:xfrm>
              <a:off x="8619933" y="2192108"/>
              <a:ext cx="608848" cy="608848"/>
            </a:xfrm>
            <a:custGeom>
              <a:avLst/>
              <a:gdLst>
                <a:gd name="T0" fmla="*/ 62 w 157"/>
                <a:gd name="T1" fmla="*/ 99 h 157"/>
                <a:gd name="T2" fmla="*/ 148 w 157"/>
                <a:gd name="T3" fmla="*/ 157 h 157"/>
                <a:gd name="T4" fmla="*/ 157 w 157"/>
                <a:gd name="T5" fmla="*/ 148 h 157"/>
                <a:gd name="T6" fmla="*/ 70 w 157"/>
                <a:gd name="T7" fmla="*/ 90 h 157"/>
                <a:gd name="T8" fmla="*/ 17 w 157"/>
                <a:gd name="T9" fmla="*/ 16 h 157"/>
                <a:gd name="T10" fmla="*/ 9 w 157"/>
                <a:gd name="T11" fmla="*/ 0 h 157"/>
                <a:gd name="T12" fmla="*/ 0 w 157"/>
                <a:gd name="T13" fmla="*/ 8 h 157"/>
                <a:gd name="T14" fmla="*/ 6 w 157"/>
                <a:gd name="T15" fmla="*/ 22 h 157"/>
                <a:gd name="T16" fmla="*/ 62 w 157"/>
                <a:gd name="T17" fmla="*/ 9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57">
                  <a:moveTo>
                    <a:pt x="62" y="99"/>
                  </a:moveTo>
                  <a:cubicBezTo>
                    <a:pt x="84" y="121"/>
                    <a:pt x="112" y="142"/>
                    <a:pt x="148" y="157"/>
                  </a:cubicBezTo>
                  <a:cubicBezTo>
                    <a:pt x="151" y="154"/>
                    <a:pt x="154" y="151"/>
                    <a:pt x="157" y="148"/>
                  </a:cubicBezTo>
                  <a:cubicBezTo>
                    <a:pt x="120" y="133"/>
                    <a:pt x="92" y="112"/>
                    <a:pt x="70" y="90"/>
                  </a:cubicBezTo>
                  <a:cubicBezTo>
                    <a:pt x="44" y="65"/>
                    <a:pt x="27" y="37"/>
                    <a:pt x="17" y="16"/>
                  </a:cubicBezTo>
                  <a:cubicBezTo>
                    <a:pt x="14" y="10"/>
                    <a:pt x="11" y="5"/>
                    <a:pt x="9" y="0"/>
                  </a:cubicBezTo>
                  <a:cubicBezTo>
                    <a:pt x="6" y="3"/>
                    <a:pt x="3" y="6"/>
                    <a:pt x="0" y="8"/>
                  </a:cubicBezTo>
                  <a:cubicBezTo>
                    <a:pt x="2" y="12"/>
                    <a:pt x="4" y="17"/>
                    <a:pt x="6" y="22"/>
                  </a:cubicBezTo>
                  <a:cubicBezTo>
                    <a:pt x="17" y="43"/>
                    <a:pt x="35" y="72"/>
                    <a:pt x="62" y="9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74"/>
            <p:cNvSpPr>
              <a:spLocks/>
            </p:cNvSpPr>
            <p:nvPr/>
          </p:nvSpPr>
          <p:spPr bwMode="auto">
            <a:xfrm>
              <a:off x="8124404" y="2595445"/>
              <a:ext cx="693357" cy="695278"/>
            </a:xfrm>
            <a:custGeom>
              <a:avLst/>
              <a:gdLst>
                <a:gd name="T0" fmla="*/ 302 w 361"/>
                <a:gd name="T1" fmla="*/ 0 h 362"/>
                <a:gd name="T2" fmla="*/ 361 w 361"/>
                <a:gd name="T3" fmla="*/ 61 h 362"/>
                <a:gd name="T4" fmla="*/ 0 w 361"/>
                <a:gd name="T5" fmla="*/ 362 h 362"/>
                <a:gd name="T6" fmla="*/ 302 w 361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62">
                  <a:moveTo>
                    <a:pt x="302" y="0"/>
                  </a:moveTo>
                  <a:lnTo>
                    <a:pt x="361" y="61"/>
                  </a:lnTo>
                  <a:lnTo>
                    <a:pt x="0" y="36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75"/>
            <p:cNvSpPr>
              <a:spLocks/>
            </p:cNvSpPr>
            <p:nvPr/>
          </p:nvSpPr>
          <p:spPr bwMode="auto">
            <a:xfrm>
              <a:off x="9820344" y="1304764"/>
              <a:ext cx="293860" cy="293860"/>
            </a:xfrm>
            <a:custGeom>
              <a:avLst/>
              <a:gdLst>
                <a:gd name="T0" fmla="*/ 153 w 153"/>
                <a:gd name="T1" fmla="*/ 0 h 153"/>
                <a:gd name="T2" fmla="*/ 10 w 153"/>
                <a:gd name="T3" fmla="*/ 111 h 153"/>
                <a:gd name="T4" fmla="*/ 0 w 153"/>
                <a:gd name="T5" fmla="*/ 153 h 153"/>
                <a:gd name="T6" fmla="*/ 43 w 153"/>
                <a:gd name="T7" fmla="*/ 145 h 153"/>
                <a:gd name="T8" fmla="*/ 153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153" y="0"/>
                  </a:moveTo>
                  <a:lnTo>
                    <a:pt x="10" y="111"/>
                  </a:lnTo>
                  <a:lnTo>
                    <a:pt x="0" y="153"/>
                  </a:lnTo>
                  <a:lnTo>
                    <a:pt x="43" y="14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76"/>
            <p:cNvSpPr>
              <a:spLocks/>
            </p:cNvSpPr>
            <p:nvPr/>
          </p:nvSpPr>
          <p:spPr bwMode="auto">
            <a:xfrm>
              <a:off x="9820344" y="1304764"/>
              <a:ext cx="293860" cy="293860"/>
            </a:xfrm>
            <a:custGeom>
              <a:avLst/>
              <a:gdLst>
                <a:gd name="T0" fmla="*/ 153 w 153"/>
                <a:gd name="T1" fmla="*/ 0 h 153"/>
                <a:gd name="T2" fmla="*/ 10 w 153"/>
                <a:gd name="T3" fmla="*/ 111 h 153"/>
                <a:gd name="T4" fmla="*/ 0 w 153"/>
                <a:gd name="T5" fmla="*/ 153 h 153"/>
                <a:gd name="T6" fmla="*/ 43 w 153"/>
                <a:gd name="T7" fmla="*/ 145 h 153"/>
                <a:gd name="T8" fmla="*/ 153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153" y="0"/>
                  </a:moveTo>
                  <a:lnTo>
                    <a:pt x="10" y="111"/>
                  </a:lnTo>
                  <a:lnTo>
                    <a:pt x="0" y="153"/>
                  </a:lnTo>
                  <a:lnTo>
                    <a:pt x="43" y="145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77"/>
            <p:cNvSpPr>
              <a:spLocks/>
            </p:cNvSpPr>
            <p:nvPr/>
          </p:nvSpPr>
          <p:spPr bwMode="auto">
            <a:xfrm>
              <a:off x="9096257" y="1952025"/>
              <a:ext cx="372608" cy="372608"/>
            </a:xfrm>
            <a:custGeom>
              <a:avLst/>
              <a:gdLst>
                <a:gd name="T0" fmla="*/ 79 w 96"/>
                <a:gd name="T1" fmla="*/ 79 h 96"/>
                <a:gd name="T2" fmla="*/ 17 w 96"/>
                <a:gd name="T3" fmla="*/ 79 h 96"/>
                <a:gd name="T4" fmla="*/ 17 w 96"/>
                <a:gd name="T5" fmla="*/ 17 h 96"/>
                <a:gd name="T6" fmla="*/ 79 w 96"/>
                <a:gd name="T7" fmla="*/ 17 h 96"/>
                <a:gd name="T8" fmla="*/ 79 w 96"/>
                <a:gd name="T9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79" y="79"/>
                  </a:moveTo>
                  <a:cubicBezTo>
                    <a:pt x="62" y="96"/>
                    <a:pt x="34" y="96"/>
                    <a:pt x="17" y="79"/>
                  </a:cubicBezTo>
                  <a:cubicBezTo>
                    <a:pt x="0" y="62"/>
                    <a:pt x="0" y="34"/>
                    <a:pt x="17" y="17"/>
                  </a:cubicBezTo>
                  <a:cubicBezTo>
                    <a:pt x="34" y="0"/>
                    <a:pt x="62" y="0"/>
                    <a:pt x="79" y="17"/>
                  </a:cubicBezTo>
                  <a:cubicBezTo>
                    <a:pt x="96" y="34"/>
                    <a:pt x="96" y="62"/>
                    <a:pt x="79" y="79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78"/>
            <p:cNvSpPr>
              <a:spLocks/>
            </p:cNvSpPr>
            <p:nvPr/>
          </p:nvSpPr>
          <p:spPr bwMode="auto">
            <a:xfrm>
              <a:off x="9096257" y="1952025"/>
              <a:ext cx="372608" cy="372608"/>
            </a:xfrm>
            <a:custGeom>
              <a:avLst/>
              <a:gdLst>
                <a:gd name="T0" fmla="*/ 48 w 96"/>
                <a:gd name="T1" fmla="*/ 96 h 96"/>
                <a:gd name="T2" fmla="*/ 14 w 96"/>
                <a:gd name="T3" fmla="*/ 82 h 96"/>
                <a:gd name="T4" fmla="*/ 0 w 96"/>
                <a:gd name="T5" fmla="*/ 48 h 96"/>
                <a:gd name="T6" fmla="*/ 14 w 96"/>
                <a:gd name="T7" fmla="*/ 14 h 96"/>
                <a:gd name="T8" fmla="*/ 48 w 96"/>
                <a:gd name="T9" fmla="*/ 0 h 96"/>
                <a:gd name="T10" fmla="*/ 82 w 96"/>
                <a:gd name="T11" fmla="*/ 14 h 96"/>
                <a:gd name="T12" fmla="*/ 96 w 96"/>
                <a:gd name="T13" fmla="*/ 48 h 96"/>
                <a:gd name="T14" fmla="*/ 82 w 96"/>
                <a:gd name="T15" fmla="*/ 82 h 96"/>
                <a:gd name="T16" fmla="*/ 48 w 96"/>
                <a:gd name="T17" fmla="*/ 96 h 96"/>
                <a:gd name="T18" fmla="*/ 48 w 96"/>
                <a:gd name="T19" fmla="*/ 10 h 96"/>
                <a:gd name="T20" fmla="*/ 21 w 96"/>
                <a:gd name="T21" fmla="*/ 21 h 96"/>
                <a:gd name="T22" fmla="*/ 10 w 96"/>
                <a:gd name="T23" fmla="*/ 48 h 96"/>
                <a:gd name="T24" fmla="*/ 21 w 96"/>
                <a:gd name="T25" fmla="*/ 75 h 96"/>
                <a:gd name="T26" fmla="*/ 48 w 96"/>
                <a:gd name="T27" fmla="*/ 86 h 96"/>
                <a:gd name="T28" fmla="*/ 75 w 96"/>
                <a:gd name="T29" fmla="*/ 75 h 96"/>
                <a:gd name="T30" fmla="*/ 86 w 96"/>
                <a:gd name="T31" fmla="*/ 48 h 96"/>
                <a:gd name="T32" fmla="*/ 75 w 96"/>
                <a:gd name="T33" fmla="*/ 21 h 96"/>
                <a:gd name="T34" fmla="*/ 48 w 96"/>
                <a:gd name="T35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35" y="96"/>
                    <a:pt x="23" y="91"/>
                    <a:pt x="14" y="82"/>
                  </a:cubicBezTo>
                  <a:cubicBezTo>
                    <a:pt x="5" y="73"/>
                    <a:pt x="0" y="61"/>
                    <a:pt x="0" y="48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5"/>
                    <a:pt x="35" y="0"/>
                    <a:pt x="48" y="0"/>
                  </a:cubicBezTo>
                  <a:cubicBezTo>
                    <a:pt x="61" y="0"/>
                    <a:pt x="73" y="5"/>
                    <a:pt x="82" y="14"/>
                  </a:cubicBezTo>
                  <a:cubicBezTo>
                    <a:pt x="91" y="23"/>
                    <a:pt x="96" y="35"/>
                    <a:pt x="96" y="48"/>
                  </a:cubicBezTo>
                  <a:cubicBezTo>
                    <a:pt x="96" y="61"/>
                    <a:pt x="91" y="73"/>
                    <a:pt x="82" y="82"/>
                  </a:cubicBezTo>
                  <a:cubicBezTo>
                    <a:pt x="73" y="91"/>
                    <a:pt x="61" y="96"/>
                    <a:pt x="48" y="96"/>
                  </a:cubicBezTo>
                  <a:moveTo>
                    <a:pt x="48" y="10"/>
                  </a:moveTo>
                  <a:cubicBezTo>
                    <a:pt x="38" y="10"/>
                    <a:pt x="28" y="14"/>
                    <a:pt x="21" y="21"/>
                  </a:cubicBezTo>
                  <a:cubicBezTo>
                    <a:pt x="14" y="28"/>
                    <a:pt x="10" y="38"/>
                    <a:pt x="10" y="48"/>
                  </a:cubicBezTo>
                  <a:cubicBezTo>
                    <a:pt x="10" y="58"/>
                    <a:pt x="14" y="68"/>
                    <a:pt x="21" y="75"/>
                  </a:cubicBezTo>
                  <a:cubicBezTo>
                    <a:pt x="28" y="82"/>
                    <a:pt x="38" y="86"/>
                    <a:pt x="48" y="86"/>
                  </a:cubicBezTo>
                  <a:cubicBezTo>
                    <a:pt x="58" y="86"/>
                    <a:pt x="68" y="82"/>
                    <a:pt x="75" y="75"/>
                  </a:cubicBezTo>
                  <a:cubicBezTo>
                    <a:pt x="82" y="68"/>
                    <a:pt x="86" y="58"/>
                    <a:pt x="86" y="48"/>
                  </a:cubicBezTo>
                  <a:cubicBezTo>
                    <a:pt x="86" y="38"/>
                    <a:pt x="82" y="28"/>
                    <a:pt x="75" y="21"/>
                  </a:cubicBezTo>
                  <a:cubicBezTo>
                    <a:pt x="68" y="14"/>
                    <a:pt x="58" y="10"/>
                    <a:pt x="48" y="1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Freeform: Shape 79"/>
            <p:cNvSpPr>
              <a:spLocks/>
            </p:cNvSpPr>
            <p:nvPr/>
          </p:nvSpPr>
          <p:spPr bwMode="auto">
            <a:xfrm>
              <a:off x="9933662" y="1487227"/>
              <a:ext cx="0" cy="3842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80"/>
            <p:cNvSpPr>
              <a:spLocks/>
            </p:cNvSpPr>
            <p:nvPr/>
          </p:nvSpPr>
          <p:spPr bwMode="auto">
            <a:xfrm>
              <a:off x="8429788" y="2883544"/>
              <a:ext cx="689515" cy="480164"/>
            </a:xfrm>
            <a:custGeom>
              <a:avLst/>
              <a:gdLst>
                <a:gd name="T0" fmla="*/ 45 w 178"/>
                <a:gd name="T1" fmla="*/ 102 h 124"/>
                <a:gd name="T2" fmla="*/ 1 w 178"/>
                <a:gd name="T3" fmla="*/ 123 h 124"/>
                <a:gd name="T4" fmla="*/ 0 w 178"/>
                <a:gd name="T5" fmla="*/ 123 h 124"/>
                <a:gd name="T6" fmla="*/ 0 w 178"/>
                <a:gd name="T7" fmla="*/ 123 h 124"/>
                <a:gd name="T8" fmla="*/ 1 w 178"/>
                <a:gd name="T9" fmla="*/ 124 h 124"/>
                <a:gd name="T10" fmla="*/ 45 w 178"/>
                <a:gd name="T11" fmla="*/ 102 h 124"/>
                <a:gd name="T12" fmla="*/ 45 w 178"/>
                <a:gd name="T13" fmla="*/ 102 h 124"/>
                <a:gd name="T14" fmla="*/ 178 w 178"/>
                <a:gd name="T15" fmla="*/ 0 h 124"/>
                <a:gd name="T16" fmla="*/ 158 w 178"/>
                <a:gd name="T17" fmla="*/ 19 h 124"/>
                <a:gd name="T18" fmla="*/ 158 w 178"/>
                <a:gd name="T19" fmla="*/ 19 h 124"/>
                <a:gd name="T20" fmla="*/ 178 w 178"/>
                <a:gd name="T2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124">
                  <a:moveTo>
                    <a:pt x="45" y="102"/>
                  </a:moveTo>
                  <a:cubicBezTo>
                    <a:pt x="31" y="110"/>
                    <a:pt x="16" y="117"/>
                    <a:pt x="1" y="123"/>
                  </a:cubicBezTo>
                  <a:cubicBezTo>
                    <a:pt x="1" y="123"/>
                    <a:pt x="1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6" y="117"/>
                    <a:pt x="31" y="110"/>
                    <a:pt x="45" y="102"/>
                  </a:cubicBezTo>
                  <a:cubicBezTo>
                    <a:pt x="45" y="102"/>
                    <a:pt x="45" y="102"/>
                    <a:pt x="45" y="102"/>
                  </a:cubicBezTo>
                  <a:moveTo>
                    <a:pt x="178" y="0"/>
                  </a:moveTo>
                  <a:cubicBezTo>
                    <a:pt x="172" y="6"/>
                    <a:pt x="165" y="13"/>
                    <a:pt x="158" y="19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65" y="13"/>
                    <a:pt x="172" y="6"/>
                    <a:pt x="17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Freeform: Shape 81"/>
            <p:cNvSpPr>
              <a:spLocks/>
            </p:cNvSpPr>
            <p:nvPr/>
          </p:nvSpPr>
          <p:spPr bwMode="auto">
            <a:xfrm>
              <a:off x="8410582" y="3352184"/>
              <a:ext cx="19206" cy="7682"/>
            </a:xfrm>
            <a:custGeom>
              <a:avLst/>
              <a:gdLst>
                <a:gd name="T0" fmla="*/ 0 w 5"/>
                <a:gd name="T1" fmla="*/ 0 h 2"/>
                <a:gd name="T2" fmla="*/ 5 w 5"/>
                <a:gd name="T3" fmla="*/ 2 h 2"/>
                <a:gd name="T4" fmla="*/ 5 w 5"/>
                <a:gd name="T5" fmla="*/ 2 h 2"/>
                <a:gd name="T6" fmla="*/ 0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1"/>
                    <a:pt x="0" y="0"/>
                  </a:cubicBezTo>
                </a:path>
              </a:pathLst>
            </a:custGeom>
            <a:solidFill>
              <a:srgbClr val="E5C06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82"/>
            <p:cNvSpPr>
              <a:spLocks/>
            </p:cNvSpPr>
            <p:nvPr/>
          </p:nvSpPr>
          <p:spPr bwMode="auto">
            <a:xfrm>
              <a:off x="8604568" y="2956529"/>
              <a:ext cx="437909" cy="320750"/>
            </a:xfrm>
            <a:custGeom>
              <a:avLst/>
              <a:gdLst>
                <a:gd name="T0" fmla="*/ 113 w 113"/>
                <a:gd name="T1" fmla="*/ 0 h 83"/>
                <a:gd name="T2" fmla="*/ 0 w 113"/>
                <a:gd name="T3" fmla="*/ 83 h 83"/>
                <a:gd name="T4" fmla="*/ 0 w 113"/>
                <a:gd name="T5" fmla="*/ 83 h 83"/>
                <a:gd name="T6" fmla="*/ 113 w 113"/>
                <a:gd name="T7" fmla="*/ 0 h 83"/>
                <a:gd name="T8" fmla="*/ 113 w 11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3">
                  <a:moveTo>
                    <a:pt x="113" y="0"/>
                  </a:moveTo>
                  <a:cubicBezTo>
                    <a:pt x="80" y="31"/>
                    <a:pt x="42" y="60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2" y="60"/>
                    <a:pt x="80" y="31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Freeform: Shape 83"/>
            <p:cNvSpPr>
              <a:spLocks/>
            </p:cNvSpPr>
            <p:nvPr/>
          </p:nvSpPr>
          <p:spPr bwMode="auto">
            <a:xfrm>
              <a:off x="9057843" y="1944343"/>
              <a:ext cx="674150" cy="822041"/>
            </a:xfrm>
            <a:custGeom>
              <a:avLst/>
              <a:gdLst>
                <a:gd name="T0" fmla="*/ 153 w 174"/>
                <a:gd name="T1" fmla="*/ 0 h 212"/>
                <a:gd name="T2" fmla="*/ 101 w 174"/>
                <a:gd name="T3" fmla="*/ 71 h 212"/>
                <a:gd name="T4" fmla="*/ 92 w 174"/>
                <a:gd name="T5" fmla="*/ 84 h 212"/>
                <a:gd name="T6" fmla="*/ 89 w 174"/>
                <a:gd name="T7" fmla="*/ 87 h 212"/>
                <a:gd name="T8" fmla="*/ 0 w 174"/>
                <a:gd name="T9" fmla="*/ 189 h 212"/>
                <a:gd name="T10" fmla="*/ 44 w 174"/>
                <a:gd name="T11" fmla="*/ 212 h 212"/>
                <a:gd name="T12" fmla="*/ 174 w 174"/>
                <a:gd name="T13" fmla="*/ 11 h 212"/>
                <a:gd name="T14" fmla="*/ 153 w 174"/>
                <a:gd name="T1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12">
                  <a:moveTo>
                    <a:pt x="153" y="0"/>
                  </a:moveTo>
                  <a:cubicBezTo>
                    <a:pt x="138" y="22"/>
                    <a:pt x="121" y="46"/>
                    <a:pt x="101" y="71"/>
                  </a:cubicBezTo>
                  <a:cubicBezTo>
                    <a:pt x="99" y="76"/>
                    <a:pt x="96" y="80"/>
                    <a:pt x="92" y="84"/>
                  </a:cubicBezTo>
                  <a:cubicBezTo>
                    <a:pt x="91" y="85"/>
                    <a:pt x="90" y="86"/>
                    <a:pt x="89" y="87"/>
                  </a:cubicBezTo>
                  <a:cubicBezTo>
                    <a:pt x="63" y="120"/>
                    <a:pt x="33" y="155"/>
                    <a:pt x="0" y="189"/>
                  </a:cubicBezTo>
                  <a:cubicBezTo>
                    <a:pt x="13" y="198"/>
                    <a:pt x="28" y="206"/>
                    <a:pt x="44" y="212"/>
                  </a:cubicBezTo>
                  <a:cubicBezTo>
                    <a:pt x="103" y="145"/>
                    <a:pt x="145" y="71"/>
                    <a:pt x="174" y="11"/>
                  </a:cubicBezTo>
                  <a:cubicBezTo>
                    <a:pt x="166" y="8"/>
                    <a:pt x="159" y="4"/>
                    <a:pt x="153" y="0"/>
                  </a:cubicBezTo>
                </a:path>
              </a:pathLst>
            </a:custGeom>
            <a:solidFill>
              <a:srgbClr val="13436C">
                <a:alpha val="32000"/>
              </a:srgb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Freeform: Shape 84"/>
            <p:cNvSpPr>
              <a:spLocks/>
            </p:cNvSpPr>
            <p:nvPr/>
          </p:nvSpPr>
          <p:spPr bwMode="auto">
            <a:xfrm>
              <a:off x="9674374" y="1583260"/>
              <a:ext cx="224717" cy="361084"/>
            </a:xfrm>
            <a:custGeom>
              <a:avLst/>
              <a:gdLst>
                <a:gd name="T0" fmla="*/ 58 w 58"/>
                <a:gd name="T1" fmla="*/ 0 h 93"/>
                <a:gd name="T2" fmla="*/ 52 w 58"/>
                <a:gd name="T3" fmla="*/ 1 h 93"/>
                <a:gd name="T4" fmla="*/ 0 w 58"/>
                <a:gd name="T5" fmla="*/ 83 h 93"/>
                <a:gd name="T6" fmla="*/ 20 w 58"/>
                <a:gd name="T7" fmla="*/ 93 h 93"/>
                <a:gd name="T8" fmla="*/ 58 w 5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3">
                  <a:moveTo>
                    <a:pt x="58" y="0"/>
                  </a:moveTo>
                  <a:cubicBezTo>
                    <a:pt x="52" y="1"/>
                    <a:pt x="52" y="1"/>
                    <a:pt x="52" y="1"/>
                  </a:cubicBezTo>
                  <a:cubicBezTo>
                    <a:pt x="41" y="20"/>
                    <a:pt x="24" y="49"/>
                    <a:pt x="0" y="83"/>
                  </a:cubicBezTo>
                  <a:cubicBezTo>
                    <a:pt x="6" y="87"/>
                    <a:pt x="13" y="90"/>
                    <a:pt x="20" y="93"/>
                  </a:cubicBezTo>
                  <a:cubicBezTo>
                    <a:pt x="39" y="53"/>
                    <a:pt x="51" y="20"/>
                    <a:pt x="58" y="0"/>
                  </a:cubicBezTo>
                </a:path>
              </a:pathLst>
            </a:custGeom>
            <a:solidFill>
              <a:srgbClr val="13436C">
                <a:alpha val="32000"/>
              </a:srgb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Freeform: Shape 85"/>
            <p:cNvSpPr>
              <a:spLocks/>
            </p:cNvSpPr>
            <p:nvPr/>
          </p:nvSpPr>
          <p:spPr bwMode="auto">
            <a:xfrm>
              <a:off x="8299183" y="2712605"/>
              <a:ext cx="893105" cy="647261"/>
            </a:xfrm>
            <a:custGeom>
              <a:avLst/>
              <a:gdLst>
                <a:gd name="T0" fmla="*/ 188 w 231"/>
                <a:gd name="T1" fmla="*/ 0 h 167"/>
                <a:gd name="T2" fmla="*/ 0 w 231"/>
                <a:gd name="T3" fmla="*/ 147 h 167"/>
                <a:gd name="T4" fmla="*/ 29 w 231"/>
                <a:gd name="T5" fmla="*/ 165 h 167"/>
                <a:gd name="T6" fmla="*/ 34 w 231"/>
                <a:gd name="T7" fmla="*/ 167 h 167"/>
                <a:gd name="T8" fmla="*/ 35 w 231"/>
                <a:gd name="T9" fmla="*/ 167 h 167"/>
                <a:gd name="T10" fmla="*/ 79 w 231"/>
                <a:gd name="T11" fmla="*/ 146 h 167"/>
                <a:gd name="T12" fmla="*/ 192 w 231"/>
                <a:gd name="T13" fmla="*/ 63 h 167"/>
                <a:gd name="T14" fmla="*/ 212 w 231"/>
                <a:gd name="T15" fmla="*/ 44 h 167"/>
                <a:gd name="T16" fmla="*/ 231 w 231"/>
                <a:gd name="T17" fmla="*/ 23 h 167"/>
                <a:gd name="T18" fmla="*/ 188 w 23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67">
                  <a:moveTo>
                    <a:pt x="188" y="0"/>
                  </a:moveTo>
                  <a:cubicBezTo>
                    <a:pt x="133" y="55"/>
                    <a:pt x="70" y="108"/>
                    <a:pt x="0" y="147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32" y="166"/>
                    <a:pt x="33" y="166"/>
                    <a:pt x="34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50" y="161"/>
                    <a:pt x="65" y="154"/>
                    <a:pt x="79" y="146"/>
                  </a:cubicBezTo>
                  <a:cubicBezTo>
                    <a:pt x="121" y="123"/>
                    <a:pt x="159" y="94"/>
                    <a:pt x="192" y="63"/>
                  </a:cubicBezTo>
                  <a:cubicBezTo>
                    <a:pt x="199" y="57"/>
                    <a:pt x="206" y="50"/>
                    <a:pt x="212" y="44"/>
                  </a:cubicBezTo>
                  <a:cubicBezTo>
                    <a:pt x="219" y="37"/>
                    <a:pt x="225" y="30"/>
                    <a:pt x="231" y="23"/>
                  </a:cubicBezTo>
                  <a:cubicBezTo>
                    <a:pt x="215" y="17"/>
                    <a:pt x="201" y="9"/>
                    <a:pt x="188" y="0"/>
                  </a:cubicBezTo>
                </a:path>
              </a:pathLst>
            </a:custGeom>
            <a:solidFill>
              <a:srgbClr val="13436C">
                <a:alpha val="32000"/>
              </a:srgb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Freeform: Shape 86"/>
            <p:cNvSpPr>
              <a:spLocks/>
            </p:cNvSpPr>
            <p:nvPr/>
          </p:nvSpPr>
          <p:spPr bwMode="auto">
            <a:xfrm>
              <a:off x="9649405" y="1905930"/>
              <a:ext cx="101794" cy="80667"/>
            </a:xfrm>
            <a:custGeom>
              <a:avLst/>
              <a:gdLst>
                <a:gd name="T0" fmla="*/ 6 w 26"/>
                <a:gd name="T1" fmla="*/ 0 h 21"/>
                <a:gd name="T2" fmla="*/ 0 w 26"/>
                <a:gd name="T3" fmla="*/ 10 h 21"/>
                <a:gd name="T4" fmla="*/ 21 w 26"/>
                <a:gd name="T5" fmla="*/ 21 h 21"/>
                <a:gd name="T6" fmla="*/ 26 w 26"/>
                <a:gd name="T7" fmla="*/ 10 h 21"/>
                <a:gd name="T8" fmla="*/ 6 w 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">
                  <a:moveTo>
                    <a:pt x="6" y="0"/>
                  </a:moveTo>
                  <a:cubicBezTo>
                    <a:pt x="4" y="4"/>
                    <a:pt x="2" y="7"/>
                    <a:pt x="0" y="10"/>
                  </a:cubicBezTo>
                  <a:cubicBezTo>
                    <a:pt x="6" y="14"/>
                    <a:pt x="13" y="18"/>
                    <a:pt x="21" y="21"/>
                  </a:cubicBezTo>
                  <a:cubicBezTo>
                    <a:pt x="23" y="17"/>
                    <a:pt x="25" y="13"/>
                    <a:pt x="26" y="10"/>
                  </a:cubicBezTo>
                  <a:cubicBezTo>
                    <a:pt x="19" y="7"/>
                    <a:pt x="12" y="4"/>
                    <a:pt x="6" y="0"/>
                  </a:cubicBezTo>
                </a:path>
              </a:pathLst>
            </a:custGeom>
            <a:solidFill>
              <a:srgbClr val="BCDBE0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Freeform: Shape 87"/>
            <p:cNvSpPr>
              <a:spLocks/>
            </p:cNvSpPr>
            <p:nvPr/>
          </p:nvSpPr>
          <p:spPr bwMode="auto">
            <a:xfrm>
              <a:off x="9027112" y="2678033"/>
              <a:ext cx="201669" cy="122922"/>
            </a:xfrm>
            <a:custGeom>
              <a:avLst/>
              <a:gdLst>
                <a:gd name="T0" fmla="*/ 8 w 52"/>
                <a:gd name="T1" fmla="*/ 0 h 32"/>
                <a:gd name="T2" fmla="*/ 0 w 52"/>
                <a:gd name="T3" fmla="*/ 9 h 32"/>
                <a:gd name="T4" fmla="*/ 43 w 52"/>
                <a:gd name="T5" fmla="*/ 32 h 32"/>
                <a:gd name="T6" fmla="*/ 52 w 52"/>
                <a:gd name="T7" fmla="*/ 23 h 32"/>
                <a:gd name="T8" fmla="*/ 8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8" y="0"/>
                  </a:moveTo>
                  <a:cubicBezTo>
                    <a:pt x="5" y="3"/>
                    <a:pt x="2" y="6"/>
                    <a:pt x="0" y="9"/>
                  </a:cubicBezTo>
                  <a:cubicBezTo>
                    <a:pt x="13" y="18"/>
                    <a:pt x="27" y="26"/>
                    <a:pt x="43" y="32"/>
                  </a:cubicBezTo>
                  <a:cubicBezTo>
                    <a:pt x="46" y="29"/>
                    <a:pt x="49" y="26"/>
                    <a:pt x="52" y="23"/>
                  </a:cubicBezTo>
                  <a:cubicBezTo>
                    <a:pt x="36" y="17"/>
                    <a:pt x="21" y="9"/>
                    <a:pt x="8" y="0"/>
                  </a:cubicBezTo>
                </a:path>
              </a:pathLst>
            </a:custGeom>
            <a:solidFill>
              <a:srgbClr val="BCDBE0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Freeform: Shape 88"/>
            <p:cNvSpPr>
              <a:spLocks/>
            </p:cNvSpPr>
            <p:nvPr/>
          </p:nvSpPr>
          <p:spPr bwMode="auto">
            <a:xfrm>
              <a:off x="9874122" y="1494909"/>
              <a:ext cx="55699" cy="92191"/>
            </a:xfrm>
            <a:custGeom>
              <a:avLst/>
              <a:gdLst>
                <a:gd name="T0" fmla="*/ 14 w 14"/>
                <a:gd name="T1" fmla="*/ 0 h 24"/>
                <a:gd name="T2" fmla="*/ 13 w 14"/>
                <a:gd name="T3" fmla="*/ 0 h 24"/>
                <a:gd name="T4" fmla="*/ 0 w 14"/>
                <a:gd name="T5" fmla="*/ 24 h 24"/>
                <a:gd name="T6" fmla="*/ 6 w 14"/>
                <a:gd name="T7" fmla="*/ 23 h 24"/>
                <a:gd name="T8" fmla="*/ 14 w 1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"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9" y="9"/>
                    <a:pt x="0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0" y="10"/>
                    <a:pt x="13" y="2"/>
                    <a:pt x="14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89"/>
            <p:cNvSpPr>
              <a:spLocks/>
            </p:cNvSpPr>
            <p:nvPr/>
          </p:nvSpPr>
          <p:spPr bwMode="auto">
            <a:xfrm>
              <a:off x="9401641" y="2218997"/>
              <a:ext cx="48016" cy="63382"/>
            </a:xfrm>
            <a:custGeom>
              <a:avLst/>
              <a:gdLst>
                <a:gd name="T0" fmla="*/ 12 w 12"/>
                <a:gd name="T1" fmla="*/ 0 h 16"/>
                <a:gd name="T2" fmla="*/ 0 w 12"/>
                <a:gd name="T3" fmla="*/ 16 h 16"/>
                <a:gd name="T4" fmla="*/ 3 w 12"/>
                <a:gd name="T5" fmla="*/ 13 h 16"/>
                <a:gd name="T6" fmla="*/ 12 w 1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12" y="0"/>
                  </a:moveTo>
                  <a:cubicBezTo>
                    <a:pt x="8" y="5"/>
                    <a:pt x="5" y="11"/>
                    <a:pt x="0" y="16"/>
                  </a:cubicBezTo>
                  <a:cubicBezTo>
                    <a:pt x="1" y="15"/>
                    <a:pt x="2" y="14"/>
                    <a:pt x="3" y="13"/>
                  </a:cubicBezTo>
                  <a:cubicBezTo>
                    <a:pt x="7" y="9"/>
                    <a:pt x="10" y="5"/>
                    <a:pt x="12" y="0"/>
                  </a:cubicBezTo>
                </a:path>
              </a:pathLst>
            </a:custGeom>
            <a:solidFill>
              <a:srgbClr val="14333D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圆角矩形 1"/>
          <p:cNvSpPr/>
          <p:nvPr/>
        </p:nvSpPr>
        <p:spPr>
          <a:xfrm>
            <a:off x="2008072" y="690505"/>
            <a:ext cx="5891454" cy="359035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假设</a:t>
            </a:r>
            <a:r>
              <a:rPr lang="en-US" altLang="zh-CN" dirty="0" smtClean="0"/>
              <a:t>8*8</a:t>
            </a:r>
            <a:r>
              <a:rPr lang="zh-CN" altLang="zh-CN" dirty="0"/>
              <a:t>图像子块经过</a:t>
            </a:r>
            <a:r>
              <a:rPr lang="en-US" altLang="zh-CN" dirty="0"/>
              <a:t>DCT</a:t>
            </a:r>
            <a:r>
              <a:rPr lang="zh-CN" altLang="zh-CN" dirty="0"/>
              <a:t>及量化</a:t>
            </a:r>
            <a:r>
              <a:rPr lang="zh-CN" altLang="zh-CN" dirty="0" smtClean="0"/>
              <a:t>之后</a:t>
            </a:r>
            <a:r>
              <a:rPr lang="zh-CN" altLang="zh-CN" dirty="0"/>
              <a:t>得到以下的</a:t>
            </a:r>
            <a:r>
              <a:rPr lang="zh-CN" altLang="zh-CN" dirty="0" smtClean="0"/>
              <a:t>系数矩阵</a:t>
            </a:r>
            <a:r>
              <a:rPr lang="en-US" altLang="zh-CN" dirty="0" smtClean="0"/>
              <a:t>: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15</a:t>
            </a:r>
            <a:r>
              <a:rPr lang="en-US" altLang="zh-CN" dirty="0"/>
              <a:t> 0 -1 0 0 0 0 0</a:t>
            </a:r>
            <a:br>
              <a:rPr lang="en-US" altLang="zh-CN" dirty="0"/>
            </a:br>
            <a:r>
              <a:rPr lang="en-US" altLang="zh-CN" dirty="0"/>
              <a:t>-2 -1 0 0 0 0 0 0</a:t>
            </a:r>
            <a:br>
              <a:rPr lang="en-US" altLang="zh-CN" dirty="0"/>
            </a:br>
            <a:r>
              <a:rPr lang="en-US" altLang="zh-CN" dirty="0"/>
              <a:t>-1 -1 0 0 0 0 0 0</a:t>
            </a:r>
            <a:br>
              <a:rPr lang="en-US" altLang="zh-CN" dirty="0"/>
            </a:br>
            <a:r>
              <a:rPr lang="en-US" altLang="zh-CN" dirty="0"/>
              <a:t>0 0 0 0 0 0 0 0</a:t>
            </a:r>
            <a:br>
              <a:rPr lang="en-US" altLang="zh-CN" dirty="0"/>
            </a:br>
            <a:r>
              <a:rPr lang="en-US" altLang="zh-CN" dirty="0"/>
              <a:t>0 0 0 0 0 0 0 0</a:t>
            </a:r>
            <a:br>
              <a:rPr lang="en-US" altLang="zh-CN" dirty="0"/>
            </a:br>
            <a:r>
              <a:rPr lang="en-US" altLang="zh-CN" dirty="0"/>
              <a:t>0 0 0 0 0 0 0 0</a:t>
            </a:r>
            <a:br>
              <a:rPr lang="en-US" altLang="zh-CN" dirty="0"/>
            </a:br>
            <a:r>
              <a:rPr lang="en-US" altLang="zh-CN" dirty="0"/>
              <a:t>0 0 0 0 0 0 0 0</a:t>
            </a:r>
            <a:br>
              <a:rPr lang="en-US" altLang="zh-CN" dirty="0"/>
            </a:br>
            <a:r>
              <a:rPr lang="en-US" altLang="zh-CN" dirty="0"/>
              <a:t>0 0 0 0 0 0 0 0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4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0" y="3066542"/>
            <a:ext cx="9144000" cy="2076959"/>
            <a:chOff x="0" y="3066542"/>
            <a:chExt cx="9144000" cy="2076959"/>
          </a:xfrm>
        </p:grpSpPr>
        <p:sp>
          <p:nvSpPr>
            <p:cNvPr id="4" name="Freeform: Shape 4"/>
            <p:cNvSpPr/>
            <p:nvPr/>
          </p:nvSpPr>
          <p:spPr>
            <a:xfrm>
              <a:off x="0" y="3066542"/>
              <a:ext cx="9144000" cy="2076959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57561 h 1359765"/>
                <a:gd name="connsiteX1" fmla="*/ 574189 w 6216319"/>
                <a:gd name="connsiteY1" fmla="*/ 379355 h 1359765"/>
                <a:gd name="connsiteX2" fmla="*/ 2265770 w 6216319"/>
                <a:gd name="connsiteY2" fmla="*/ 566088 h 1359765"/>
                <a:gd name="connsiteX3" fmla="*/ 3244906 w 6216319"/>
                <a:gd name="connsiteY3" fmla="*/ 549904 h 1359765"/>
                <a:gd name="connsiteX4" fmla="*/ 4628644 w 6216319"/>
                <a:gd name="connsiteY4" fmla="*/ 1092071 h 1359765"/>
                <a:gd name="connsiteX5" fmla="*/ 5356927 w 6216319"/>
                <a:gd name="connsiteY5" fmla="*/ 1245819 h 1359765"/>
                <a:gd name="connsiteX6" fmla="*/ 6216319 w 6216319"/>
                <a:gd name="connsiteY6" fmla="*/ 1359765 h 1359765"/>
                <a:gd name="connsiteX7" fmla="*/ 0 w 6216319"/>
                <a:gd name="connsiteY7" fmla="*/ 1359765 h 1359765"/>
                <a:gd name="connsiteX8" fmla="*/ 0 w 6216319"/>
                <a:gd name="connsiteY8" fmla="*/ 57561 h 1359765"/>
                <a:gd name="connsiteX0" fmla="*/ 0 w 6216319"/>
                <a:gd name="connsiteY0" fmla="*/ 55201 h 1357405"/>
                <a:gd name="connsiteX1" fmla="*/ 574189 w 6216319"/>
                <a:gd name="connsiteY1" fmla="*/ 376995 h 1357405"/>
                <a:gd name="connsiteX2" fmla="*/ 2244895 w 6216319"/>
                <a:gd name="connsiteY2" fmla="*/ 570887 h 1357405"/>
                <a:gd name="connsiteX3" fmla="*/ 3244906 w 6216319"/>
                <a:gd name="connsiteY3" fmla="*/ 547544 h 1357405"/>
                <a:gd name="connsiteX4" fmla="*/ 4628644 w 6216319"/>
                <a:gd name="connsiteY4" fmla="*/ 1089711 h 1357405"/>
                <a:gd name="connsiteX5" fmla="*/ 5356927 w 6216319"/>
                <a:gd name="connsiteY5" fmla="*/ 1243459 h 1357405"/>
                <a:gd name="connsiteX6" fmla="*/ 6216319 w 6216319"/>
                <a:gd name="connsiteY6" fmla="*/ 1357405 h 1357405"/>
                <a:gd name="connsiteX7" fmla="*/ 0 w 6216319"/>
                <a:gd name="connsiteY7" fmla="*/ 1357405 h 1357405"/>
                <a:gd name="connsiteX8" fmla="*/ 0 w 6216319"/>
                <a:gd name="connsiteY8" fmla="*/ 55201 h 1357405"/>
                <a:gd name="connsiteX0" fmla="*/ 0 w 6216319"/>
                <a:gd name="connsiteY0" fmla="*/ 49067 h 1351271"/>
                <a:gd name="connsiteX1" fmla="*/ 574189 w 6216319"/>
                <a:gd name="connsiteY1" fmla="*/ 370861 h 1351271"/>
                <a:gd name="connsiteX2" fmla="*/ 1217749 w 6216319"/>
                <a:gd name="connsiteY2" fmla="*/ 1887 h 1351271"/>
                <a:gd name="connsiteX3" fmla="*/ 2244895 w 6216319"/>
                <a:gd name="connsiteY3" fmla="*/ 564753 h 1351271"/>
                <a:gd name="connsiteX4" fmla="*/ 3244906 w 6216319"/>
                <a:gd name="connsiteY4" fmla="*/ 541410 h 1351271"/>
                <a:gd name="connsiteX5" fmla="*/ 4628644 w 6216319"/>
                <a:gd name="connsiteY5" fmla="*/ 1083577 h 1351271"/>
                <a:gd name="connsiteX6" fmla="*/ 5356927 w 6216319"/>
                <a:gd name="connsiteY6" fmla="*/ 1237325 h 1351271"/>
                <a:gd name="connsiteX7" fmla="*/ 6216319 w 6216319"/>
                <a:gd name="connsiteY7" fmla="*/ 1351271 h 1351271"/>
                <a:gd name="connsiteX8" fmla="*/ 0 w 6216319"/>
                <a:gd name="connsiteY8" fmla="*/ 1351271 h 1351271"/>
                <a:gd name="connsiteX9" fmla="*/ 0 w 6216319"/>
                <a:gd name="connsiteY9" fmla="*/ 49067 h 1351271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04848 w 6216319"/>
                <a:gd name="connsiteY3" fmla="*/ 296453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889839 w 6216319"/>
                <a:gd name="connsiteY6" fmla="*/ 317928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613304"/>
                <a:gd name="connsiteY0" fmla="*/ 22 h 1302226"/>
                <a:gd name="connsiteX1" fmla="*/ 574189 w 6613304"/>
                <a:gd name="connsiteY1" fmla="*/ 321816 h 1302226"/>
                <a:gd name="connsiteX2" fmla="*/ 1015951 w 6613304"/>
                <a:gd name="connsiteY2" fmla="*/ 346561 h 1302226"/>
                <a:gd name="connsiteX3" fmla="*/ 1732682 w 6613304"/>
                <a:gd name="connsiteY3" fmla="*/ 368038 h 1302226"/>
                <a:gd name="connsiteX4" fmla="*/ 2147475 w 6613304"/>
                <a:gd name="connsiteY4" fmla="*/ 479915 h 1302226"/>
                <a:gd name="connsiteX5" fmla="*/ 3043108 w 6613304"/>
                <a:gd name="connsiteY5" fmla="*/ 549633 h 1302226"/>
                <a:gd name="connsiteX6" fmla="*/ 3562786 w 6613304"/>
                <a:gd name="connsiteY6" fmla="*/ 790391 h 1302226"/>
                <a:gd name="connsiteX7" fmla="*/ 4684312 w 6613304"/>
                <a:gd name="connsiteY7" fmla="*/ 1156227 h 1302226"/>
                <a:gd name="connsiteX8" fmla="*/ 5092502 w 6613304"/>
                <a:gd name="connsiteY8" fmla="*/ 1188280 h 1302226"/>
                <a:gd name="connsiteX9" fmla="*/ 5886947 w 6613304"/>
                <a:gd name="connsiteY9" fmla="*/ 1005147 h 1302226"/>
                <a:gd name="connsiteX10" fmla="*/ 6216319 w 6613304"/>
                <a:gd name="connsiteY10" fmla="*/ 1302226 h 1302226"/>
                <a:gd name="connsiteX11" fmla="*/ 0 w 6613304"/>
                <a:gd name="connsiteY11" fmla="*/ 1302226 h 1302226"/>
                <a:gd name="connsiteX12" fmla="*/ 0 w 6613304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0574"/>
                <a:gd name="connsiteY0" fmla="*/ 22 h 1302226"/>
                <a:gd name="connsiteX1" fmla="*/ 574189 w 6590574"/>
                <a:gd name="connsiteY1" fmla="*/ 321816 h 1302226"/>
                <a:gd name="connsiteX2" fmla="*/ 1015951 w 6590574"/>
                <a:gd name="connsiteY2" fmla="*/ 346561 h 1302226"/>
                <a:gd name="connsiteX3" fmla="*/ 1732682 w 6590574"/>
                <a:gd name="connsiteY3" fmla="*/ 368038 h 1302226"/>
                <a:gd name="connsiteX4" fmla="*/ 2147475 w 6590574"/>
                <a:gd name="connsiteY4" fmla="*/ 479915 h 1302226"/>
                <a:gd name="connsiteX5" fmla="*/ 3043108 w 6590574"/>
                <a:gd name="connsiteY5" fmla="*/ 549633 h 1302226"/>
                <a:gd name="connsiteX6" fmla="*/ 3562786 w 6590574"/>
                <a:gd name="connsiteY6" fmla="*/ 790391 h 1302226"/>
                <a:gd name="connsiteX7" fmla="*/ 4684312 w 6590574"/>
                <a:gd name="connsiteY7" fmla="*/ 1156227 h 1302226"/>
                <a:gd name="connsiteX8" fmla="*/ 5092502 w 6590574"/>
                <a:gd name="connsiteY8" fmla="*/ 1188280 h 1302226"/>
                <a:gd name="connsiteX9" fmla="*/ 5810403 w 6590574"/>
                <a:gd name="connsiteY9" fmla="*/ 1184110 h 1302226"/>
                <a:gd name="connsiteX10" fmla="*/ 6216319 w 6590574"/>
                <a:gd name="connsiteY10" fmla="*/ 1302226 h 1302226"/>
                <a:gd name="connsiteX11" fmla="*/ 0 w 6590574"/>
                <a:gd name="connsiteY11" fmla="*/ 1302226 h 1302226"/>
                <a:gd name="connsiteX12" fmla="*/ 0 w 6590574"/>
                <a:gd name="connsiteY12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5810403 w 6216319"/>
                <a:gd name="connsiteY9" fmla="*/ 1184110 h 1302226"/>
                <a:gd name="connsiteX10" fmla="*/ 6216319 w 6216319"/>
                <a:gd name="connsiteY10" fmla="*/ 1302226 h 1302226"/>
                <a:gd name="connsiteX11" fmla="*/ 0 w 6216319"/>
                <a:gd name="connsiteY11" fmla="*/ 1302226 h 1302226"/>
                <a:gd name="connsiteX12" fmla="*/ 0 w 6216319"/>
                <a:gd name="connsiteY12" fmla="*/ 22 h 1302226"/>
                <a:gd name="connsiteX0" fmla="*/ 0 w 6216319"/>
                <a:gd name="connsiteY0" fmla="*/ 10 h 1452543"/>
                <a:gd name="connsiteX1" fmla="*/ 574189 w 6216319"/>
                <a:gd name="connsiteY1" fmla="*/ 472133 h 1452543"/>
                <a:gd name="connsiteX2" fmla="*/ 1015951 w 6216319"/>
                <a:gd name="connsiteY2" fmla="*/ 496878 h 1452543"/>
                <a:gd name="connsiteX3" fmla="*/ 1732682 w 6216319"/>
                <a:gd name="connsiteY3" fmla="*/ 518355 h 1452543"/>
                <a:gd name="connsiteX4" fmla="*/ 2147475 w 6216319"/>
                <a:gd name="connsiteY4" fmla="*/ 630232 h 1452543"/>
                <a:gd name="connsiteX5" fmla="*/ 3043108 w 6216319"/>
                <a:gd name="connsiteY5" fmla="*/ 699950 h 1452543"/>
                <a:gd name="connsiteX6" fmla="*/ 3562786 w 6216319"/>
                <a:gd name="connsiteY6" fmla="*/ 940708 h 1452543"/>
                <a:gd name="connsiteX7" fmla="*/ 4684312 w 6216319"/>
                <a:gd name="connsiteY7" fmla="*/ 1306544 h 1452543"/>
                <a:gd name="connsiteX8" fmla="*/ 5092502 w 6216319"/>
                <a:gd name="connsiteY8" fmla="*/ 1338597 h 1452543"/>
                <a:gd name="connsiteX9" fmla="*/ 5810403 w 6216319"/>
                <a:gd name="connsiteY9" fmla="*/ 1334427 h 1452543"/>
                <a:gd name="connsiteX10" fmla="*/ 6216319 w 6216319"/>
                <a:gd name="connsiteY10" fmla="*/ 1452543 h 1452543"/>
                <a:gd name="connsiteX11" fmla="*/ 0 w 6216319"/>
                <a:gd name="connsiteY11" fmla="*/ 1452543 h 1452543"/>
                <a:gd name="connsiteX12" fmla="*/ 0 w 6216319"/>
                <a:gd name="connsiteY12" fmla="*/ 10 h 145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6319" h="1452543">
                  <a:moveTo>
                    <a:pt x="0" y="10"/>
                  </a:moveTo>
                  <a:cubicBezTo>
                    <a:pt x="229007" y="-1920"/>
                    <a:pt x="473169" y="274373"/>
                    <a:pt x="574189" y="472133"/>
                  </a:cubicBezTo>
                  <a:cubicBezTo>
                    <a:pt x="784106" y="306783"/>
                    <a:pt x="876671" y="335710"/>
                    <a:pt x="1015951" y="496878"/>
                  </a:cubicBezTo>
                  <a:cubicBezTo>
                    <a:pt x="1169602" y="156200"/>
                    <a:pt x="1541775" y="268250"/>
                    <a:pt x="1732682" y="518355"/>
                  </a:cubicBezTo>
                  <a:cubicBezTo>
                    <a:pt x="1951423" y="389059"/>
                    <a:pt x="1995178" y="418617"/>
                    <a:pt x="2147475" y="630232"/>
                  </a:cubicBezTo>
                  <a:cubicBezTo>
                    <a:pt x="2240004" y="303227"/>
                    <a:pt x="2890265" y="229257"/>
                    <a:pt x="3043108" y="699950"/>
                  </a:cubicBezTo>
                  <a:cubicBezTo>
                    <a:pt x="3340461" y="644318"/>
                    <a:pt x="3395950" y="702404"/>
                    <a:pt x="3562786" y="940708"/>
                  </a:cubicBezTo>
                  <a:cubicBezTo>
                    <a:pt x="3973172" y="584855"/>
                    <a:pt x="4634636" y="975363"/>
                    <a:pt x="4684312" y="1306544"/>
                  </a:cubicBezTo>
                  <a:cubicBezTo>
                    <a:pt x="4775936" y="1140966"/>
                    <a:pt x="4979530" y="1164509"/>
                    <a:pt x="5092502" y="1338597"/>
                  </a:cubicBezTo>
                  <a:cubicBezTo>
                    <a:pt x="5153770" y="1141613"/>
                    <a:pt x="5525680" y="842973"/>
                    <a:pt x="5810403" y="1334427"/>
                  </a:cubicBezTo>
                  <a:cubicBezTo>
                    <a:pt x="5955954" y="1267516"/>
                    <a:pt x="6049313" y="1259859"/>
                    <a:pt x="6216319" y="1452543"/>
                  </a:cubicBezTo>
                  <a:lnTo>
                    <a:pt x="0" y="145254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5"/>
            <p:cNvSpPr/>
            <p:nvPr/>
          </p:nvSpPr>
          <p:spPr>
            <a:xfrm>
              <a:off x="0" y="4053754"/>
              <a:ext cx="4662239" cy="1087202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矩形 2"/>
          <p:cNvSpPr/>
          <p:nvPr/>
        </p:nvSpPr>
        <p:spPr>
          <a:xfrm>
            <a:off x="1691680" y="267494"/>
            <a:ext cx="698477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DC</a:t>
            </a:r>
            <a:r>
              <a:rPr lang="zh-CN" altLang="en-US" dirty="0"/>
              <a:t>系数为</a:t>
            </a:r>
            <a:r>
              <a:rPr lang="en-US" altLang="zh-CN" dirty="0"/>
              <a:t>15</a:t>
            </a:r>
            <a:r>
              <a:rPr lang="zh-CN" altLang="en-US" dirty="0"/>
              <a:t>，假设前一个</a:t>
            </a:r>
            <a:r>
              <a:rPr lang="en-US" altLang="zh-CN" dirty="0"/>
              <a:t>8*8</a:t>
            </a:r>
            <a:r>
              <a:rPr lang="zh-CN" altLang="en-US" dirty="0"/>
              <a:t>的图像块的</a:t>
            </a:r>
            <a:r>
              <a:rPr lang="en-US" altLang="zh-CN" dirty="0"/>
              <a:t>DC</a:t>
            </a:r>
            <a:r>
              <a:rPr lang="zh-CN" altLang="en-US" dirty="0"/>
              <a:t>系数量化值为</a:t>
            </a:r>
            <a:r>
              <a:rPr lang="en-US" altLang="zh-CN" dirty="0"/>
              <a:t>12</a:t>
            </a:r>
            <a:r>
              <a:rPr lang="zh-CN" altLang="en-US" dirty="0"/>
              <a:t>，则当前</a:t>
            </a:r>
            <a:r>
              <a:rPr lang="en-US" altLang="zh-CN" dirty="0"/>
              <a:t>DC</a:t>
            </a:r>
            <a:r>
              <a:rPr lang="zh-CN" altLang="en-US" dirty="0"/>
              <a:t>系统同上一个</a:t>
            </a:r>
            <a:r>
              <a:rPr lang="en-US" altLang="zh-CN" dirty="0"/>
              <a:t>DC</a:t>
            </a:r>
            <a:r>
              <a:rPr lang="zh-CN" altLang="en-US" dirty="0"/>
              <a:t>系数之间的差值为</a:t>
            </a:r>
            <a:r>
              <a:rPr lang="en-US" altLang="zh-CN" dirty="0"/>
              <a:t>3</a:t>
            </a:r>
            <a:r>
              <a:rPr lang="zh-CN" altLang="en-US" dirty="0"/>
              <a:t>，通过查找</a:t>
            </a:r>
            <a:r>
              <a:rPr lang="en-US" altLang="zh-CN" dirty="0"/>
              <a:t>VLI</a:t>
            </a:r>
            <a:r>
              <a:rPr lang="zh-CN" altLang="en-US" dirty="0"/>
              <a:t>编码表，可以得到</a:t>
            </a:r>
            <a:r>
              <a:rPr lang="en-US" altLang="zh-CN" dirty="0"/>
              <a:t>DC</a:t>
            </a:r>
            <a:r>
              <a:rPr lang="zh-CN" altLang="en-US" dirty="0"/>
              <a:t>系数的中间格式为（</a:t>
            </a:r>
            <a:r>
              <a:rPr lang="en-US" altLang="zh-CN" dirty="0"/>
              <a:t>2</a:t>
            </a:r>
            <a:r>
              <a:rPr lang="zh-CN" altLang="en-US" dirty="0"/>
              <a:t>）（</a:t>
            </a:r>
            <a:r>
              <a:rPr lang="en-US" altLang="zh-CN" dirty="0"/>
              <a:t>3</a:t>
            </a:r>
            <a:r>
              <a:rPr lang="zh-CN" altLang="en-US" dirty="0"/>
              <a:t>），这里的</a:t>
            </a:r>
            <a:r>
              <a:rPr lang="en-US" altLang="zh-CN" dirty="0"/>
              <a:t>2</a:t>
            </a:r>
            <a:r>
              <a:rPr lang="zh-CN" altLang="en-US" dirty="0"/>
              <a:t>代表后面的数字（</a:t>
            </a:r>
            <a:r>
              <a:rPr lang="en-US" altLang="zh-CN" dirty="0"/>
              <a:t>3</a:t>
            </a:r>
            <a:r>
              <a:rPr lang="zh-CN" altLang="en-US" dirty="0"/>
              <a:t>）的编码长度为</a:t>
            </a:r>
            <a:r>
              <a:rPr lang="en-US" altLang="zh-CN" dirty="0"/>
              <a:t>2</a:t>
            </a:r>
            <a:r>
              <a:rPr lang="zh-CN" altLang="en-US" dirty="0"/>
              <a:t>位；之后，通过</a:t>
            </a:r>
            <a:r>
              <a:rPr lang="en-US" altLang="zh-CN" dirty="0"/>
              <a:t>Zigzag</a:t>
            </a:r>
            <a:r>
              <a:rPr lang="zh-CN" altLang="en-US" dirty="0"/>
              <a:t>扫描之后，遇到第一个非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en-US" altLang="zh-CN" dirty="0"/>
              <a:t>AC</a:t>
            </a:r>
            <a:r>
              <a:rPr lang="zh-CN" altLang="en-US" dirty="0"/>
              <a:t>系数为</a:t>
            </a:r>
            <a:r>
              <a:rPr lang="en-US" altLang="zh-CN" dirty="0"/>
              <a:t>-2</a:t>
            </a:r>
            <a:r>
              <a:rPr lang="zh-CN" altLang="en-US" dirty="0"/>
              <a:t>，遇到</a:t>
            </a:r>
            <a:r>
              <a:rPr lang="en-US" altLang="zh-CN" dirty="0"/>
              <a:t>0</a:t>
            </a:r>
            <a:r>
              <a:rPr lang="zh-CN" altLang="en-US" dirty="0"/>
              <a:t>的个数为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AC</a:t>
            </a:r>
            <a:r>
              <a:rPr lang="zh-CN" altLang="en-US" dirty="0"/>
              <a:t>系数经过</a:t>
            </a:r>
            <a:r>
              <a:rPr lang="en-US" altLang="zh-CN" dirty="0"/>
              <a:t>RLC</a:t>
            </a:r>
            <a:r>
              <a:rPr lang="zh-CN" altLang="en-US" dirty="0"/>
              <a:t>编码后可表示为（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-2</a:t>
            </a:r>
            <a:r>
              <a:rPr lang="zh-CN" altLang="en-US" dirty="0"/>
              <a:t>），通过查找</a:t>
            </a:r>
            <a:r>
              <a:rPr lang="en-US" altLang="zh-CN" dirty="0"/>
              <a:t>VLI</a:t>
            </a:r>
            <a:r>
              <a:rPr lang="zh-CN" altLang="en-US" dirty="0"/>
              <a:t>表发现，</a:t>
            </a:r>
            <a:r>
              <a:rPr lang="en-US" altLang="zh-CN" dirty="0"/>
              <a:t>-2</a:t>
            </a:r>
            <a:r>
              <a:rPr lang="zh-CN" altLang="en-US" dirty="0"/>
              <a:t>在第</a:t>
            </a:r>
            <a:r>
              <a:rPr lang="en-US" altLang="zh-CN" dirty="0"/>
              <a:t>2</a:t>
            </a:r>
            <a:r>
              <a:rPr lang="zh-CN" altLang="en-US" dirty="0"/>
              <a:t>组，因此，该</a:t>
            </a:r>
            <a:r>
              <a:rPr lang="en-US" altLang="zh-CN" dirty="0"/>
              <a:t>AC</a:t>
            </a:r>
            <a:r>
              <a:rPr lang="zh-CN" altLang="en-US" dirty="0"/>
              <a:t>系数的中间格式为（</a:t>
            </a:r>
            <a:r>
              <a:rPr lang="en-US" altLang="zh-CN" dirty="0"/>
              <a:t>1,2</a:t>
            </a:r>
            <a:r>
              <a:rPr lang="zh-CN" altLang="en-US" dirty="0"/>
              <a:t>）</a:t>
            </a:r>
            <a:r>
              <a:rPr lang="en-US" altLang="zh-CN" dirty="0"/>
              <a:t>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4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0" y="3066542"/>
            <a:ext cx="9144000" cy="2076959"/>
            <a:chOff x="0" y="3066542"/>
            <a:chExt cx="9144000" cy="2076959"/>
          </a:xfrm>
        </p:grpSpPr>
        <p:sp>
          <p:nvSpPr>
            <p:cNvPr id="4" name="Freeform: Shape 4"/>
            <p:cNvSpPr/>
            <p:nvPr/>
          </p:nvSpPr>
          <p:spPr>
            <a:xfrm>
              <a:off x="0" y="3066542"/>
              <a:ext cx="9144000" cy="2076959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57561 h 1359765"/>
                <a:gd name="connsiteX1" fmla="*/ 574189 w 6216319"/>
                <a:gd name="connsiteY1" fmla="*/ 379355 h 1359765"/>
                <a:gd name="connsiteX2" fmla="*/ 2265770 w 6216319"/>
                <a:gd name="connsiteY2" fmla="*/ 566088 h 1359765"/>
                <a:gd name="connsiteX3" fmla="*/ 3244906 w 6216319"/>
                <a:gd name="connsiteY3" fmla="*/ 549904 h 1359765"/>
                <a:gd name="connsiteX4" fmla="*/ 4628644 w 6216319"/>
                <a:gd name="connsiteY4" fmla="*/ 1092071 h 1359765"/>
                <a:gd name="connsiteX5" fmla="*/ 5356927 w 6216319"/>
                <a:gd name="connsiteY5" fmla="*/ 1245819 h 1359765"/>
                <a:gd name="connsiteX6" fmla="*/ 6216319 w 6216319"/>
                <a:gd name="connsiteY6" fmla="*/ 1359765 h 1359765"/>
                <a:gd name="connsiteX7" fmla="*/ 0 w 6216319"/>
                <a:gd name="connsiteY7" fmla="*/ 1359765 h 1359765"/>
                <a:gd name="connsiteX8" fmla="*/ 0 w 6216319"/>
                <a:gd name="connsiteY8" fmla="*/ 57561 h 1359765"/>
                <a:gd name="connsiteX0" fmla="*/ 0 w 6216319"/>
                <a:gd name="connsiteY0" fmla="*/ 55201 h 1357405"/>
                <a:gd name="connsiteX1" fmla="*/ 574189 w 6216319"/>
                <a:gd name="connsiteY1" fmla="*/ 376995 h 1357405"/>
                <a:gd name="connsiteX2" fmla="*/ 2244895 w 6216319"/>
                <a:gd name="connsiteY2" fmla="*/ 570887 h 1357405"/>
                <a:gd name="connsiteX3" fmla="*/ 3244906 w 6216319"/>
                <a:gd name="connsiteY3" fmla="*/ 547544 h 1357405"/>
                <a:gd name="connsiteX4" fmla="*/ 4628644 w 6216319"/>
                <a:gd name="connsiteY4" fmla="*/ 1089711 h 1357405"/>
                <a:gd name="connsiteX5" fmla="*/ 5356927 w 6216319"/>
                <a:gd name="connsiteY5" fmla="*/ 1243459 h 1357405"/>
                <a:gd name="connsiteX6" fmla="*/ 6216319 w 6216319"/>
                <a:gd name="connsiteY6" fmla="*/ 1357405 h 1357405"/>
                <a:gd name="connsiteX7" fmla="*/ 0 w 6216319"/>
                <a:gd name="connsiteY7" fmla="*/ 1357405 h 1357405"/>
                <a:gd name="connsiteX8" fmla="*/ 0 w 6216319"/>
                <a:gd name="connsiteY8" fmla="*/ 55201 h 1357405"/>
                <a:gd name="connsiteX0" fmla="*/ 0 w 6216319"/>
                <a:gd name="connsiteY0" fmla="*/ 49067 h 1351271"/>
                <a:gd name="connsiteX1" fmla="*/ 574189 w 6216319"/>
                <a:gd name="connsiteY1" fmla="*/ 370861 h 1351271"/>
                <a:gd name="connsiteX2" fmla="*/ 1217749 w 6216319"/>
                <a:gd name="connsiteY2" fmla="*/ 1887 h 1351271"/>
                <a:gd name="connsiteX3" fmla="*/ 2244895 w 6216319"/>
                <a:gd name="connsiteY3" fmla="*/ 564753 h 1351271"/>
                <a:gd name="connsiteX4" fmla="*/ 3244906 w 6216319"/>
                <a:gd name="connsiteY4" fmla="*/ 541410 h 1351271"/>
                <a:gd name="connsiteX5" fmla="*/ 4628644 w 6216319"/>
                <a:gd name="connsiteY5" fmla="*/ 1083577 h 1351271"/>
                <a:gd name="connsiteX6" fmla="*/ 5356927 w 6216319"/>
                <a:gd name="connsiteY6" fmla="*/ 1237325 h 1351271"/>
                <a:gd name="connsiteX7" fmla="*/ 6216319 w 6216319"/>
                <a:gd name="connsiteY7" fmla="*/ 1351271 h 1351271"/>
                <a:gd name="connsiteX8" fmla="*/ 0 w 6216319"/>
                <a:gd name="connsiteY8" fmla="*/ 1351271 h 1351271"/>
                <a:gd name="connsiteX9" fmla="*/ 0 w 6216319"/>
                <a:gd name="connsiteY9" fmla="*/ 49067 h 1351271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04848 w 6216319"/>
                <a:gd name="connsiteY3" fmla="*/ 296453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889839 w 6216319"/>
                <a:gd name="connsiteY6" fmla="*/ 317928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613304"/>
                <a:gd name="connsiteY0" fmla="*/ 22 h 1302226"/>
                <a:gd name="connsiteX1" fmla="*/ 574189 w 6613304"/>
                <a:gd name="connsiteY1" fmla="*/ 321816 h 1302226"/>
                <a:gd name="connsiteX2" fmla="*/ 1015951 w 6613304"/>
                <a:gd name="connsiteY2" fmla="*/ 346561 h 1302226"/>
                <a:gd name="connsiteX3" fmla="*/ 1732682 w 6613304"/>
                <a:gd name="connsiteY3" fmla="*/ 368038 h 1302226"/>
                <a:gd name="connsiteX4" fmla="*/ 2147475 w 6613304"/>
                <a:gd name="connsiteY4" fmla="*/ 479915 h 1302226"/>
                <a:gd name="connsiteX5" fmla="*/ 3043108 w 6613304"/>
                <a:gd name="connsiteY5" fmla="*/ 549633 h 1302226"/>
                <a:gd name="connsiteX6" fmla="*/ 3562786 w 6613304"/>
                <a:gd name="connsiteY6" fmla="*/ 790391 h 1302226"/>
                <a:gd name="connsiteX7" fmla="*/ 4684312 w 6613304"/>
                <a:gd name="connsiteY7" fmla="*/ 1156227 h 1302226"/>
                <a:gd name="connsiteX8" fmla="*/ 5092502 w 6613304"/>
                <a:gd name="connsiteY8" fmla="*/ 1188280 h 1302226"/>
                <a:gd name="connsiteX9" fmla="*/ 5886947 w 6613304"/>
                <a:gd name="connsiteY9" fmla="*/ 1005147 h 1302226"/>
                <a:gd name="connsiteX10" fmla="*/ 6216319 w 6613304"/>
                <a:gd name="connsiteY10" fmla="*/ 1302226 h 1302226"/>
                <a:gd name="connsiteX11" fmla="*/ 0 w 6613304"/>
                <a:gd name="connsiteY11" fmla="*/ 1302226 h 1302226"/>
                <a:gd name="connsiteX12" fmla="*/ 0 w 6613304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0574"/>
                <a:gd name="connsiteY0" fmla="*/ 22 h 1302226"/>
                <a:gd name="connsiteX1" fmla="*/ 574189 w 6590574"/>
                <a:gd name="connsiteY1" fmla="*/ 321816 h 1302226"/>
                <a:gd name="connsiteX2" fmla="*/ 1015951 w 6590574"/>
                <a:gd name="connsiteY2" fmla="*/ 346561 h 1302226"/>
                <a:gd name="connsiteX3" fmla="*/ 1732682 w 6590574"/>
                <a:gd name="connsiteY3" fmla="*/ 368038 h 1302226"/>
                <a:gd name="connsiteX4" fmla="*/ 2147475 w 6590574"/>
                <a:gd name="connsiteY4" fmla="*/ 479915 h 1302226"/>
                <a:gd name="connsiteX5" fmla="*/ 3043108 w 6590574"/>
                <a:gd name="connsiteY5" fmla="*/ 549633 h 1302226"/>
                <a:gd name="connsiteX6" fmla="*/ 3562786 w 6590574"/>
                <a:gd name="connsiteY6" fmla="*/ 790391 h 1302226"/>
                <a:gd name="connsiteX7" fmla="*/ 4684312 w 6590574"/>
                <a:gd name="connsiteY7" fmla="*/ 1156227 h 1302226"/>
                <a:gd name="connsiteX8" fmla="*/ 5092502 w 6590574"/>
                <a:gd name="connsiteY8" fmla="*/ 1188280 h 1302226"/>
                <a:gd name="connsiteX9" fmla="*/ 5810403 w 6590574"/>
                <a:gd name="connsiteY9" fmla="*/ 1184110 h 1302226"/>
                <a:gd name="connsiteX10" fmla="*/ 6216319 w 6590574"/>
                <a:gd name="connsiteY10" fmla="*/ 1302226 h 1302226"/>
                <a:gd name="connsiteX11" fmla="*/ 0 w 6590574"/>
                <a:gd name="connsiteY11" fmla="*/ 1302226 h 1302226"/>
                <a:gd name="connsiteX12" fmla="*/ 0 w 6590574"/>
                <a:gd name="connsiteY12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5810403 w 6216319"/>
                <a:gd name="connsiteY9" fmla="*/ 1184110 h 1302226"/>
                <a:gd name="connsiteX10" fmla="*/ 6216319 w 6216319"/>
                <a:gd name="connsiteY10" fmla="*/ 1302226 h 1302226"/>
                <a:gd name="connsiteX11" fmla="*/ 0 w 6216319"/>
                <a:gd name="connsiteY11" fmla="*/ 1302226 h 1302226"/>
                <a:gd name="connsiteX12" fmla="*/ 0 w 6216319"/>
                <a:gd name="connsiteY12" fmla="*/ 22 h 1302226"/>
                <a:gd name="connsiteX0" fmla="*/ 0 w 6216319"/>
                <a:gd name="connsiteY0" fmla="*/ 10 h 1452543"/>
                <a:gd name="connsiteX1" fmla="*/ 574189 w 6216319"/>
                <a:gd name="connsiteY1" fmla="*/ 472133 h 1452543"/>
                <a:gd name="connsiteX2" fmla="*/ 1015951 w 6216319"/>
                <a:gd name="connsiteY2" fmla="*/ 496878 h 1452543"/>
                <a:gd name="connsiteX3" fmla="*/ 1732682 w 6216319"/>
                <a:gd name="connsiteY3" fmla="*/ 518355 h 1452543"/>
                <a:gd name="connsiteX4" fmla="*/ 2147475 w 6216319"/>
                <a:gd name="connsiteY4" fmla="*/ 630232 h 1452543"/>
                <a:gd name="connsiteX5" fmla="*/ 3043108 w 6216319"/>
                <a:gd name="connsiteY5" fmla="*/ 699950 h 1452543"/>
                <a:gd name="connsiteX6" fmla="*/ 3562786 w 6216319"/>
                <a:gd name="connsiteY6" fmla="*/ 940708 h 1452543"/>
                <a:gd name="connsiteX7" fmla="*/ 4684312 w 6216319"/>
                <a:gd name="connsiteY7" fmla="*/ 1306544 h 1452543"/>
                <a:gd name="connsiteX8" fmla="*/ 5092502 w 6216319"/>
                <a:gd name="connsiteY8" fmla="*/ 1338597 h 1452543"/>
                <a:gd name="connsiteX9" fmla="*/ 5810403 w 6216319"/>
                <a:gd name="connsiteY9" fmla="*/ 1334427 h 1452543"/>
                <a:gd name="connsiteX10" fmla="*/ 6216319 w 6216319"/>
                <a:gd name="connsiteY10" fmla="*/ 1452543 h 1452543"/>
                <a:gd name="connsiteX11" fmla="*/ 0 w 6216319"/>
                <a:gd name="connsiteY11" fmla="*/ 1452543 h 1452543"/>
                <a:gd name="connsiteX12" fmla="*/ 0 w 6216319"/>
                <a:gd name="connsiteY12" fmla="*/ 10 h 145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6319" h="1452543">
                  <a:moveTo>
                    <a:pt x="0" y="10"/>
                  </a:moveTo>
                  <a:cubicBezTo>
                    <a:pt x="229007" y="-1920"/>
                    <a:pt x="473169" y="274373"/>
                    <a:pt x="574189" y="472133"/>
                  </a:cubicBezTo>
                  <a:cubicBezTo>
                    <a:pt x="784106" y="306783"/>
                    <a:pt x="876671" y="335710"/>
                    <a:pt x="1015951" y="496878"/>
                  </a:cubicBezTo>
                  <a:cubicBezTo>
                    <a:pt x="1169602" y="156200"/>
                    <a:pt x="1541775" y="268250"/>
                    <a:pt x="1732682" y="518355"/>
                  </a:cubicBezTo>
                  <a:cubicBezTo>
                    <a:pt x="1951423" y="389059"/>
                    <a:pt x="1995178" y="418617"/>
                    <a:pt x="2147475" y="630232"/>
                  </a:cubicBezTo>
                  <a:cubicBezTo>
                    <a:pt x="2240004" y="303227"/>
                    <a:pt x="2890265" y="229257"/>
                    <a:pt x="3043108" y="699950"/>
                  </a:cubicBezTo>
                  <a:cubicBezTo>
                    <a:pt x="3340461" y="644318"/>
                    <a:pt x="3395950" y="702404"/>
                    <a:pt x="3562786" y="940708"/>
                  </a:cubicBezTo>
                  <a:cubicBezTo>
                    <a:pt x="3973172" y="584855"/>
                    <a:pt x="4634636" y="975363"/>
                    <a:pt x="4684312" y="1306544"/>
                  </a:cubicBezTo>
                  <a:cubicBezTo>
                    <a:pt x="4775936" y="1140966"/>
                    <a:pt x="4979530" y="1164509"/>
                    <a:pt x="5092502" y="1338597"/>
                  </a:cubicBezTo>
                  <a:cubicBezTo>
                    <a:pt x="5153770" y="1141613"/>
                    <a:pt x="5525680" y="842973"/>
                    <a:pt x="5810403" y="1334427"/>
                  </a:cubicBezTo>
                  <a:cubicBezTo>
                    <a:pt x="5955954" y="1267516"/>
                    <a:pt x="6049313" y="1259859"/>
                    <a:pt x="6216319" y="1452543"/>
                  </a:cubicBezTo>
                  <a:lnTo>
                    <a:pt x="0" y="145254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5"/>
            <p:cNvSpPr/>
            <p:nvPr/>
          </p:nvSpPr>
          <p:spPr>
            <a:xfrm>
              <a:off x="0" y="4053754"/>
              <a:ext cx="4662239" cy="1087202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矩形 2"/>
          <p:cNvSpPr/>
          <p:nvPr/>
        </p:nvSpPr>
        <p:spPr>
          <a:xfrm>
            <a:off x="1169851" y="555526"/>
            <a:ext cx="6984776" cy="2664296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dirty="0"/>
              <a:t>其余的点类似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通过</a:t>
            </a:r>
            <a:r>
              <a:rPr lang="zh-CN" altLang="zh-CN" dirty="0" smtClean="0"/>
              <a:t>查找</a:t>
            </a:r>
            <a:r>
              <a:rPr lang="en-US" altLang="zh-CN" dirty="0"/>
              <a:t>VLI</a:t>
            </a:r>
            <a:r>
              <a:rPr lang="zh-CN" altLang="zh-CN" dirty="0"/>
              <a:t>编码</a:t>
            </a:r>
            <a:r>
              <a:rPr lang="zh-CN" altLang="zh-CN" dirty="0" smtClean="0"/>
              <a:t>表</a:t>
            </a:r>
            <a:r>
              <a:rPr lang="zh-CN" altLang="en-US" dirty="0" smtClean="0"/>
              <a:t>可得到</a:t>
            </a:r>
            <a:r>
              <a:rPr lang="zh-CN" altLang="zh-CN" dirty="0" smtClean="0"/>
              <a:t>这个</a:t>
            </a:r>
            <a:r>
              <a:rPr lang="en-US" altLang="zh-CN" dirty="0"/>
              <a:t>8*8</a:t>
            </a:r>
            <a:r>
              <a:rPr lang="zh-CN" altLang="zh-CN" dirty="0"/>
              <a:t>子块亮度信息压缩后的数据流为</a:t>
            </a:r>
            <a:r>
              <a:rPr lang="en-US" altLang="zh-CN" dirty="0"/>
              <a:t>01111</a:t>
            </a:r>
            <a:r>
              <a:rPr lang="zh-CN" altLang="zh-CN" dirty="0"/>
              <a:t>，</a:t>
            </a:r>
            <a:r>
              <a:rPr lang="en-US" altLang="zh-CN" dirty="0"/>
              <a:t>1101101</a:t>
            </a:r>
            <a:r>
              <a:rPr lang="zh-CN" altLang="zh-CN" dirty="0"/>
              <a:t>，</a:t>
            </a:r>
            <a:r>
              <a:rPr lang="en-US" altLang="zh-CN" dirty="0"/>
              <a:t>000</a:t>
            </a:r>
            <a:r>
              <a:rPr lang="zh-CN" altLang="zh-CN" dirty="0"/>
              <a:t>，</a:t>
            </a:r>
            <a:r>
              <a:rPr lang="en-US" altLang="zh-CN" dirty="0"/>
              <a:t>000</a:t>
            </a:r>
            <a:r>
              <a:rPr lang="zh-CN" altLang="zh-CN" dirty="0"/>
              <a:t>，</a:t>
            </a:r>
            <a:r>
              <a:rPr lang="en-US" altLang="zh-CN" dirty="0"/>
              <a:t>000</a:t>
            </a:r>
            <a:r>
              <a:rPr lang="zh-CN" altLang="zh-CN" dirty="0"/>
              <a:t>，</a:t>
            </a:r>
            <a:r>
              <a:rPr lang="en-US" altLang="zh-CN" dirty="0"/>
              <a:t>111000</a:t>
            </a:r>
            <a:r>
              <a:rPr lang="zh-CN" altLang="zh-CN" dirty="0"/>
              <a:t>，</a:t>
            </a:r>
            <a:r>
              <a:rPr lang="en-US" altLang="zh-CN" dirty="0"/>
              <a:t>1010</a:t>
            </a:r>
            <a:r>
              <a:rPr lang="zh-CN" altLang="zh-CN" dirty="0"/>
              <a:t>。总共</a:t>
            </a:r>
            <a:r>
              <a:rPr lang="en-US" altLang="zh-CN" dirty="0"/>
              <a:t>31</a:t>
            </a:r>
            <a:r>
              <a:rPr lang="zh-CN" altLang="zh-CN" dirty="0"/>
              <a:t>比特，其压缩比是</a:t>
            </a:r>
            <a:r>
              <a:rPr lang="en-US" altLang="zh-CN" dirty="0"/>
              <a:t>64*8/31=16.5</a:t>
            </a:r>
            <a:r>
              <a:rPr lang="zh-CN" altLang="zh-CN" dirty="0"/>
              <a:t>，大约每个像素用半个</a:t>
            </a:r>
            <a:r>
              <a:rPr lang="zh-CN" altLang="zh-CN" dirty="0" smtClean="0"/>
              <a:t>比特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55576" y="771550"/>
            <a:ext cx="3168352" cy="462926"/>
            <a:chOff x="3221852" y="1410625"/>
            <a:chExt cx="1863207" cy="462926"/>
          </a:xfrm>
        </p:grpSpPr>
        <p:sp>
          <p:nvSpPr>
            <p:cNvPr id="5" name="Rectangle: Rounded Corners 5"/>
            <p:cNvSpPr/>
            <p:nvPr/>
          </p:nvSpPr>
          <p:spPr>
            <a:xfrm>
              <a:off x="3221852" y="1410625"/>
              <a:ext cx="1863207" cy="46292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r"/>
              <a:r>
                <a:rPr lang="en-US" altLang="zh-CN" b="1" dirty="0"/>
                <a:t>JPEG</a:t>
              </a:r>
              <a:r>
                <a:rPr lang="zh-CN" altLang="zh-CN" b="1" dirty="0"/>
                <a:t>熵解码过程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: Shape 4"/>
            <p:cNvSpPr>
              <a:spLocks/>
            </p:cNvSpPr>
            <p:nvPr/>
          </p:nvSpPr>
          <p:spPr bwMode="auto">
            <a:xfrm>
              <a:off x="3426346" y="1506690"/>
              <a:ext cx="367352" cy="270792"/>
            </a:xfrm>
            <a:custGeom>
              <a:avLst/>
              <a:gdLst/>
              <a:ahLst/>
              <a:cxnLst>
                <a:cxn ang="0">
                  <a:pos x="10" y="45"/>
                </a:cxn>
                <a:cxn ang="0">
                  <a:pos x="28" y="45"/>
                </a:cxn>
                <a:cxn ang="0">
                  <a:pos x="4" y="30"/>
                </a:cxn>
                <a:cxn ang="0">
                  <a:pos x="65" y="50"/>
                </a:cxn>
                <a:cxn ang="0">
                  <a:pos x="77" y="52"/>
                </a:cxn>
                <a:cxn ang="0">
                  <a:pos x="86" y="46"/>
                </a:cxn>
                <a:cxn ang="0">
                  <a:pos x="94" y="59"/>
                </a:cxn>
                <a:cxn ang="0">
                  <a:pos x="73" y="69"/>
                </a:cxn>
                <a:cxn ang="0">
                  <a:pos x="23" y="59"/>
                </a:cxn>
                <a:cxn ang="0">
                  <a:pos x="3" y="49"/>
                </a:cxn>
                <a:cxn ang="0">
                  <a:pos x="22" y="49"/>
                </a:cxn>
                <a:cxn ang="0">
                  <a:pos x="28" y="52"/>
                </a:cxn>
                <a:cxn ang="0">
                  <a:pos x="45" y="57"/>
                </a:cxn>
                <a:cxn ang="0">
                  <a:pos x="45" y="49"/>
                </a:cxn>
                <a:cxn ang="0">
                  <a:pos x="51" y="47"/>
                </a:cxn>
                <a:cxn ang="0">
                  <a:pos x="51" y="51"/>
                </a:cxn>
                <a:cxn ang="0">
                  <a:pos x="60" y="47"/>
                </a:cxn>
                <a:cxn ang="0">
                  <a:pos x="89" y="30"/>
                </a:cxn>
                <a:cxn ang="0">
                  <a:pos x="70" y="30"/>
                </a:cxn>
                <a:cxn ang="0">
                  <a:pos x="70" y="33"/>
                </a:cxn>
                <a:cxn ang="0">
                  <a:pos x="71" y="40"/>
                </a:cxn>
                <a:cxn ang="0">
                  <a:pos x="72" y="41"/>
                </a:cxn>
                <a:cxn ang="0">
                  <a:pos x="87" y="41"/>
                </a:cxn>
                <a:cxn ang="0">
                  <a:pos x="88" y="34"/>
                </a:cxn>
                <a:cxn ang="0">
                  <a:pos x="89" y="31"/>
                </a:cxn>
                <a:cxn ang="0">
                  <a:pos x="63" y="24"/>
                </a:cxn>
                <a:cxn ang="0">
                  <a:pos x="33" y="14"/>
                </a:cxn>
                <a:cxn ang="0">
                  <a:pos x="36" y="33"/>
                </a:cxn>
                <a:cxn ang="0">
                  <a:pos x="42" y="43"/>
                </a:cxn>
                <a:cxn ang="0">
                  <a:pos x="49" y="44"/>
                </a:cxn>
                <a:cxn ang="0">
                  <a:pos x="55" y="43"/>
                </a:cxn>
                <a:cxn ang="0">
                  <a:pos x="61" y="33"/>
                </a:cxn>
              </a:cxnLst>
              <a:rect l="0" t="0" r="r" b="b"/>
              <a:pathLst>
                <a:path w="94" h="69">
                  <a:moveTo>
                    <a:pt x="2" y="45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3" y="48"/>
                    <a:pt x="17" y="48"/>
                    <a:pt x="20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7" y="40"/>
                    <a:pt x="26" y="35"/>
                    <a:pt x="26" y="30"/>
                  </a:cubicBezTo>
                  <a:cubicBezTo>
                    <a:pt x="22" y="19"/>
                    <a:pt x="7" y="20"/>
                    <a:pt x="4" y="30"/>
                  </a:cubicBezTo>
                  <a:cubicBezTo>
                    <a:pt x="2" y="45"/>
                    <a:pt x="2" y="45"/>
                    <a:pt x="2" y="45"/>
                  </a:cubicBezTo>
                  <a:close/>
                  <a:moveTo>
                    <a:pt x="65" y="50"/>
                  </a:moveTo>
                  <a:cubicBezTo>
                    <a:pt x="73" y="46"/>
                    <a:pt x="73" y="46"/>
                    <a:pt x="73" y="46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5"/>
                    <a:pt x="1" y="52"/>
                    <a:pt x="3" y="49"/>
                  </a:cubicBezTo>
                  <a:cubicBezTo>
                    <a:pt x="5" y="49"/>
                    <a:pt x="7" y="49"/>
                    <a:pt x="8" y="49"/>
                  </a:cubicBezTo>
                  <a:cubicBezTo>
                    <a:pt x="13" y="54"/>
                    <a:pt x="17" y="54"/>
                    <a:pt x="22" y="49"/>
                  </a:cubicBezTo>
                  <a:cubicBezTo>
                    <a:pt x="23" y="49"/>
                    <a:pt x="25" y="49"/>
                    <a:pt x="27" y="49"/>
                  </a:cubicBezTo>
                  <a:cubicBezTo>
                    <a:pt x="27" y="50"/>
                    <a:pt x="28" y="51"/>
                    <a:pt x="28" y="52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5" y="50"/>
                    <a:pt x="65" y="50"/>
                    <a:pt x="65" y="50"/>
                  </a:cubicBezTo>
                  <a:close/>
                  <a:moveTo>
                    <a:pt x="89" y="30"/>
                  </a:moveTo>
                  <a:cubicBezTo>
                    <a:pt x="89" y="24"/>
                    <a:pt x="85" y="21"/>
                    <a:pt x="79" y="20"/>
                  </a:cubicBezTo>
                  <a:cubicBezTo>
                    <a:pt x="74" y="20"/>
                    <a:pt x="70" y="24"/>
                    <a:pt x="70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1"/>
                    <a:pt x="70" y="32"/>
                    <a:pt x="70" y="33"/>
                  </a:cubicBezTo>
                  <a:cubicBezTo>
                    <a:pt x="70" y="33"/>
                    <a:pt x="70" y="34"/>
                    <a:pt x="71" y="34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7" y="46"/>
                    <a:pt x="81" y="45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9" y="33"/>
                    <a:pt x="89" y="33"/>
                  </a:cubicBezTo>
                  <a:cubicBezTo>
                    <a:pt x="89" y="33"/>
                    <a:pt x="89" y="31"/>
                    <a:pt x="89" y="31"/>
                  </a:cubicBezTo>
                  <a:cubicBezTo>
                    <a:pt x="89" y="30"/>
                    <a:pt x="89" y="30"/>
                    <a:pt x="89" y="30"/>
                  </a:cubicBezTo>
                  <a:close/>
                  <a:moveTo>
                    <a:pt x="63" y="24"/>
                  </a:moveTo>
                  <a:cubicBezTo>
                    <a:pt x="66" y="14"/>
                    <a:pt x="66" y="14"/>
                    <a:pt x="66" y="14"/>
                  </a:cubicBezTo>
                  <a:cubicBezTo>
                    <a:pt x="59" y="13"/>
                    <a:pt x="47" y="0"/>
                    <a:pt x="33" y="1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7"/>
                    <a:pt x="35" y="30"/>
                    <a:pt x="36" y="33"/>
                  </a:cubicBezTo>
                  <a:cubicBezTo>
                    <a:pt x="37" y="37"/>
                    <a:pt x="39" y="40"/>
                    <a:pt x="41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5" y="44"/>
                    <a:pt x="47" y="44"/>
                    <a:pt x="49" y="44"/>
                  </a:cubicBezTo>
                  <a:cubicBezTo>
                    <a:pt x="51" y="44"/>
                    <a:pt x="53" y="44"/>
                    <a:pt x="55" y="44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0"/>
                    <a:pt x="60" y="37"/>
                    <a:pt x="61" y="33"/>
                  </a:cubicBezTo>
                  <a:cubicBezTo>
                    <a:pt x="62" y="30"/>
                    <a:pt x="63" y="27"/>
                    <a:pt x="63" y="2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Freeform: Shape 25"/>
          <p:cNvSpPr>
            <a:spLocks/>
          </p:cNvSpPr>
          <p:nvPr/>
        </p:nvSpPr>
        <p:spPr bwMode="auto">
          <a:xfrm>
            <a:off x="1206001" y="2343189"/>
            <a:ext cx="114102" cy="11485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51 w 64"/>
              <a:gd name="T11" fmla="*/ 47 h 64"/>
              <a:gd name="T12" fmla="*/ 17 w 64"/>
              <a:gd name="T13" fmla="*/ 50 h 64"/>
              <a:gd name="T14" fmla="*/ 14 w 64"/>
              <a:gd name="T15" fmla="*/ 16 h 64"/>
              <a:gd name="T16" fmla="*/ 48 w 64"/>
              <a:gd name="T17" fmla="*/ 14 h 64"/>
              <a:gd name="T18" fmla="*/ 51 w 64"/>
              <a:gd name="T19" fmla="*/ 4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5" y="0"/>
                  <a:pt x="0" y="14"/>
                  <a:pt x="0" y="32"/>
                </a:cubicBezTo>
                <a:cubicBezTo>
                  <a:pt x="0" y="49"/>
                  <a:pt x="15" y="64"/>
                  <a:pt x="32" y="64"/>
                </a:cubicBezTo>
                <a:cubicBezTo>
                  <a:pt x="50" y="64"/>
                  <a:pt x="64" y="49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51" y="47"/>
                </a:moveTo>
                <a:cubicBezTo>
                  <a:pt x="42" y="57"/>
                  <a:pt x="27" y="59"/>
                  <a:pt x="17" y="50"/>
                </a:cubicBezTo>
                <a:cubicBezTo>
                  <a:pt x="7" y="41"/>
                  <a:pt x="6" y="26"/>
                  <a:pt x="14" y="16"/>
                </a:cubicBezTo>
                <a:cubicBezTo>
                  <a:pt x="23" y="6"/>
                  <a:pt x="38" y="5"/>
                  <a:pt x="48" y="14"/>
                </a:cubicBezTo>
                <a:cubicBezTo>
                  <a:pt x="58" y="22"/>
                  <a:pt x="59" y="37"/>
                  <a:pt x="51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Freeform: Shape 26"/>
          <p:cNvSpPr>
            <a:spLocks/>
          </p:cNvSpPr>
          <p:nvPr/>
        </p:nvSpPr>
        <p:spPr bwMode="auto">
          <a:xfrm>
            <a:off x="1234714" y="2371903"/>
            <a:ext cx="31737" cy="32492"/>
          </a:xfrm>
          <a:custGeom>
            <a:avLst/>
            <a:gdLst>
              <a:gd name="T0" fmla="*/ 16 w 18"/>
              <a:gd name="T1" fmla="*/ 0 h 18"/>
              <a:gd name="T2" fmla="*/ 0 w 18"/>
              <a:gd name="T3" fmla="*/ 16 h 18"/>
              <a:gd name="T4" fmla="*/ 0 w 18"/>
              <a:gd name="T5" fmla="*/ 16 h 18"/>
              <a:gd name="T6" fmla="*/ 2 w 18"/>
              <a:gd name="T7" fmla="*/ 18 h 18"/>
              <a:gd name="T8" fmla="*/ 4 w 18"/>
              <a:gd name="T9" fmla="*/ 16 h 18"/>
              <a:gd name="T10" fmla="*/ 4 w 18"/>
              <a:gd name="T11" fmla="*/ 16 h 18"/>
              <a:gd name="T12" fmla="*/ 16 w 18"/>
              <a:gd name="T13" fmla="*/ 4 h 18"/>
              <a:gd name="T14" fmla="*/ 18 w 18"/>
              <a:gd name="T15" fmla="*/ 2 h 18"/>
              <a:gd name="T16" fmla="*/ 16 w 18"/>
              <a:gd name="T1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8">
                <a:moveTo>
                  <a:pt x="16" y="0"/>
                </a:moveTo>
                <a:cubicBezTo>
                  <a:pt x="8" y="0"/>
                  <a:pt x="0" y="7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7"/>
                  <a:pt x="1" y="18"/>
                  <a:pt x="2" y="18"/>
                </a:cubicBezTo>
                <a:cubicBezTo>
                  <a:pt x="4" y="18"/>
                  <a:pt x="4" y="17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9"/>
                  <a:pt x="10" y="4"/>
                  <a:pt x="16" y="4"/>
                </a:cubicBezTo>
                <a:cubicBezTo>
                  <a:pt x="18" y="4"/>
                  <a:pt x="18" y="3"/>
                  <a:pt x="18" y="2"/>
                </a:cubicBezTo>
                <a:cubicBezTo>
                  <a:pt x="18" y="1"/>
                  <a:pt x="18" y="0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" name="圆角矩形 1"/>
          <p:cNvSpPr/>
          <p:nvPr/>
        </p:nvSpPr>
        <p:spPr>
          <a:xfrm>
            <a:off x="1415653" y="1851670"/>
            <a:ext cx="6840760" cy="2460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dirty="0"/>
              <a:t>以下面一段哈夫曼表数据举例说明（数据全部以</a:t>
            </a:r>
            <a:r>
              <a:rPr lang="en-US" altLang="zh-CN" dirty="0"/>
              <a:t>16</a:t>
            </a:r>
            <a:r>
              <a:rPr lang="zh-CN" altLang="zh-CN" dirty="0"/>
              <a:t>进制表示）：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11 00 02 02 00 05 01 06 01 00 00 00 00 00 00 00 00</a:t>
            </a:r>
            <a:endParaRPr lang="zh-CN" altLang="zh-CN" dirty="0"/>
          </a:p>
          <a:p>
            <a:r>
              <a:rPr lang="en-US" altLang="zh-CN" dirty="0"/>
              <a:t>00 01 11 02 21 03 31 41 12 51   61 71 81 91 22 13 32</a:t>
            </a:r>
            <a:endParaRPr lang="zh-CN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22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>
            <a:extLst>
              <a:ext uri="{FF2B5EF4-FFF2-40B4-BE49-F238E27FC236}">
                <a16:creationId xmlns:a16="http://schemas.microsoft.com/office/drawing/2014/main" id="{575C831F-5E59-4F66-B0A8-4F1E2D8C4A0C}"/>
              </a:ext>
            </a:extLst>
          </p:cNvPr>
          <p:cNvSpPr/>
          <p:nvPr/>
        </p:nvSpPr>
        <p:spPr>
          <a:xfrm>
            <a:off x="539353" y="842964"/>
            <a:ext cx="1980419" cy="3744515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Right Triangle 2">
            <a:extLst>
              <a:ext uri="{FF2B5EF4-FFF2-40B4-BE49-F238E27FC236}">
                <a16:creationId xmlns:a16="http://schemas.microsoft.com/office/drawing/2014/main" id="{B38E3690-09CC-4D9A-9BB5-281E1819FD95}"/>
              </a:ext>
            </a:extLst>
          </p:cNvPr>
          <p:cNvSpPr/>
          <p:nvPr/>
        </p:nvSpPr>
        <p:spPr bwMode="auto">
          <a:xfrm flipH="1" flipV="1">
            <a:off x="539353" y="842963"/>
            <a:ext cx="1980419" cy="1754306"/>
          </a:xfrm>
          <a:prstGeom prst="rtTriangle">
            <a:avLst/>
          </a:prstGeom>
          <a:solidFill>
            <a:srgbClr val="326E84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67E89B6-D691-406B-A764-4CB287726FFC}"/>
              </a:ext>
            </a:extLst>
          </p:cNvPr>
          <p:cNvSpPr txBox="1"/>
          <p:nvPr/>
        </p:nvSpPr>
        <p:spPr>
          <a:xfrm>
            <a:off x="2580846" y="849497"/>
            <a:ext cx="2106234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CN" sz="4000" b="1" dirty="0">
                <a:solidFill>
                  <a:srgbClr val="326E84"/>
                </a:solidFill>
              </a:rPr>
              <a:t>CONTENTS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2494ACE6-6BD7-424E-9286-AA3D4B6B7DF4}"/>
              </a:ext>
            </a:extLst>
          </p:cNvPr>
          <p:cNvSpPr txBox="1"/>
          <p:nvPr/>
        </p:nvSpPr>
        <p:spPr>
          <a:xfrm>
            <a:off x="4253893" y="1419622"/>
            <a:ext cx="285174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66593E70-E311-43EF-91DD-2624DE52F443}"/>
              </a:ext>
            </a:extLst>
          </p:cNvPr>
          <p:cNvSpPr txBox="1"/>
          <p:nvPr/>
        </p:nvSpPr>
        <p:spPr>
          <a:xfrm>
            <a:off x="4230449" y="2174824"/>
            <a:ext cx="332063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16EF7195-0391-4B0D-81A1-68CE52CB3177}"/>
              </a:ext>
            </a:extLst>
          </p:cNvPr>
          <p:cNvSpPr txBox="1"/>
          <p:nvPr/>
        </p:nvSpPr>
        <p:spPr>
          <a:xfrm>
            <a:off x="4225039" y="2930025"/>
            <a:ext cx="342882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5E3E42F-2544-4D47-B23F-1FF939DC528B}"/>
              </a:ext>
            </a:extLst>
          </p:cNvPr>
          <p:cNvSpPr txBox="1"/>
          <p:nvPr/>
        </p:nvSpPr>
        <p:spPr>
          <a:xfrm>
            <a:off x="4231050" y="3685226"/>
            <a:ext cx="330860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0C34CBD9-8E62-41D5-A8AF-5E2834FF02B2}"/>
              </a:ext>
            </a:extLst>
          </p:cNvPr>
          <p:cNvSpPr txBox="1"/>
          <p:nvPr/>
        </p:nvSpPr>
        <p:spPr>
          <a:xfrm>
            <a:off x="4515383" y="1583481"/>
            <a:ext cx="2971931" cy="18214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2000" b="1" dirty="0" smtClean="0">
                <a:solidFill>
                  <a:schemeClr val="accent1">
                    <a:lumMod val="100000"/>
                  </a:schemeClr>
                </a:solidFill>
              </a:rPr>
              <a:t>研究背景</a:t>
            </a:r>
            <a:endParaRPr lang="zh-CN" altLang="en-US" sz="20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C619FEEF-C999-4CA5-885B-2714EBB240CF}"/>
              </a:ext>
            </a:extLst>
          </p:cNvPr>
          <p:cNvSpPr txBox="1"/>
          <p:nvPr/>
        </p:nvSpPr>
        <p:spPr>
          <a:xfrm>
            <a:off x="4490991" y="2347655"/>
            <a:ext cx="2971931" cy="18214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100000"/>
                  </a:schemeClr>
                </a:solidFill>
              </a:rPr>
              <a:t>设计思路及内容</a:t>
            </a:r>
            <a:endParaRPr lang="zh-CN" altLang="en-US" sz="2000" b="1" dirty="0">
              <a:solidFill>
                <a:schemeClr val="accent2">
                  <a:lumMod val="10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082CA6-A033-44E4-B5F3-A8387C28BC16}"/>
              </a:ext>
            </a:extLst>
          </p:cNvPr>
          <p:cNvSpPr txBox="1"/>
          <p:nvPr/>
        </p:nvSpPr>
        <p:spPr>
          <a:xfrm>
            <a:off x="4515381" y="3101302"/>
            <a:ext cx="2971931" cy="18214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2000" b="1" dirty="0" smtClean="0">
                <a:solidFill>
                  <a:schemeClr val="accent3">
                    <a:lumMod val="100000"/>
                  </a:schemeClr>
                </a:solidFill>
              </a:rPr>
              <a:t>代码关键函数</a:t>
            </a:r>
            <a:endParaRPr lang="zh-CN" altLang="en-US" sz="2000" b="1" dirty="0">
              <a:solidFill>
                <a:schemeClr val="accent3">
                  <a:lumMod val="100000"/>
                </a:schemeClr>
              </a:solidFill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4CD80363-F73B-4BDA-92E8-1938DB906848}"/>
              </a:ext>
            </a:extLst>
          </p:cNvPr>
          <p:cNvSpPr txBox="1"/>
          <p:nvPr/>
        </p:nvSpPr>
        <p:spPr>
          <a:xfrm>
            <a:off x="4515382" y="3888794"/>
            <a:ext cx="2971931" cy="18214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100000"/>
                  </a:schemeClr>
                </a:solidFill>
              </a:rPr>
              <a:t>实验总结</a:t>
            </a:r>
            <a:endParaRPr lang="zh-CN" altLang="en-US" sz="2000" b="1" dirty="0">
              <a:solidFill>
                <a:schemeClr val="accent4">
                  <a:lumMod val="1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80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0" grpId="0"/>
      <p:bldP spid="18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55576" y="771550"/>
            <a:ext cx="3168352" cy="462926"/>
            <a:chOff x="3221852" y="1410625"/>
            <a:chExt cx="1863207" cy="462926"/>
          </a:xfrm>
        </p:grpSpPr>
        <p:sp>
          <p:nvSpPr>
            <p:cNvPr id="5" name="Rectangle: Rounded Corners 5"/>
            <p:cNvSpPr/>
            <p:nvPr/>
          </p:nvSpPr>
          <p:spPr>
            <a:xfrm>
              <a:off x="3221852" y="1410625"/>
              <a:ext cx="1863207" cy="46292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r"/>
              <a:r>
                <a:rPr lang="en-US" altLang="zh-CN" b="1" dirty="0"/>
                <a:t>JPEG</a:t>
              </a:r>
              <a:r>
                <a:rPr lang="zh-CN" altLang="zh-CN" b="1" dirty="0"/>
                <a:t>熵解码过程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: Shape 4"/>
            <p:cNvSpPr>
              <a:spLocks/>
            </p:cNvSpPr>
            <p:nvPr/>
          </p:nvSpPr>
          <p:spPr bwMode="auto">
            <a:xfrm>
              <a:off x="3426346" y="1506690"/>
              <a:ext cx="367352" cy="270792"/>
            </a:xfrm>
            <a:custGeom>
              <a:avLst/>
              <a:gdLst/>
              <a:ahLst/>
              <a:cxnLst>
                <a:cxn ang="0">
                  <a:pos x="10" y="45"/>
                </a:cxn>
                <a:cxn ang="0">
                  <a:pos x="28" y="45"/>
                </a:cxn>
                <a:cxn ang="0">
                  <a:pos x="4" y="30"/>
                </a:cxn>
                <a:cxn ang="0">
                  <a:pos x="65" y="50"/>
                </a:cxn>
                <a:cxn ang="0">
                  <a:pos x="77" y="52"/>
                </a:cxn>
                <a:cxn ang="0">
                  <a:pos x="86" y="46"/>
                </a:cxn>
                <a:cxn ang="0">
                  <a:pos x="94" y="59"/>
                </a:cxn>
                <a:cxn ang="0">
                  <a:pos x="73" y="69"/>
                </a:cxn>
                <a:cxn ang="0">
                  <a:pos x="23" y="59"/>
                </a:cxn>
                <a:cxn ang="0">
                  <a:pos x="3" y="49"/>
                </a:cxn>
                <a:cxn ang="0">
                  <a:pos x="22" y="49"/>
                </a:cxn>
                <a:cxn ang="0">
                  <a:pos x="28" y="52"/>
                </a:cxn>
                <a:cxn ang="0">
                  <a:pos x="45" y="57"/>
                </a:cxn>
                <a:cxn ang="0">
                  <a:pos x="45" y="49"/>
                </a:cxn>
                <a:cxn ang="0">
                  <a:pos x="51" y="47"/>
                </a:cxn>
                <a:cxn ang="0">
                  <a:pos x="51" y="51"/>
                </a:cxn>
                <a:cxn ang="0">
                  <a:pos x="60" y="47"/>
                </a:cxn>
                <a:cxn ang="0">
                  <a:pos x="89" y="30"/>
                </a:cxn>
                <a:cxn ang="0">
                  <a:pos x="70" y="30"/>
                </a:cxn>
                <a:cxn ang="0">
                  <a:pos x="70" y="33"/>
                </a:cxn>
                <a:cxn ang="0">
                  <a:pos x="71" y="40"/>
                </a:cxn>
                <a:cxn ang="0">
                  <a:pos x="72" y="41"/>
                </a:cxn>
                <a:cxn ang="0">
                  <a:pos x="87" y="41"/>
                </a:cxn>
                <a:cxn ang="0">
                  <a:pos x="88" y="34"/>
                </a:cxn>
                <a:cxn ang="0">
                  <a:pos x="89" y="31"/>
                </a:cxn>
                <a:cxn ang="0">
                  <a:pos x="63" y="24"/>
                </a:cxn>
                <a:cxn ang="0">
                  <a:pos x="33" y="14"/>
                </a:cxn>
                <a:cxn ang="0">
                  <a:pos x="36" y="33"/>
                </a:cxn>
                <a:cxn ang="0">
                  <a:pos x="42" y="43"/>
                </a:cxn>
                <a:cxn ang="0">
                  <a:pos x="49" y="44"/>
                </a:cxn>
                <a:cxn ang="0">
                  <a:pos x="55" y="43"/>
                </a:cxn>
                <a:cxn ang="0">
                  <a:pos x="61" y="33"/>
                </a:cxn>
              </a:cxnLst>
              <a:rect l="0" t="0" r="r" b="b"/>
              <a:pathLst>
                <a:path w="94" h="69">
                  <a:moveTo>
                    <a:pt x="2" y="45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3" y="48"/>
                    <a:pt x="17" y="48"/>
                    <a:pt x="20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7" y="40"/>
                    <a:pt x="26" y="35"/>
                    <a:pt x="26" y="30"/>
                  </a:cubicBezTo>
                  <a:cubicBezTo>
                    <a:pt x="22" y="19"/>
                    <a:pt x="7" y="20"/>
                    <a:pt x="4" y="30"/>
                  </a:cubicBezTo>
                  <a:cubicBezTo>
                    <a:pt x="2" y="45"/>
                    <a:pt x="2" y="45"/>
                    <a:pt x="2" y="45"/>
                  </a:cubicBezTo>
                  <a:close/>
                  <a:moveTo>
                    <a:pt x="65" y="50"/>
                  </a:moveTo>
                  <a:cubicBezTo>
                    <a:pt x="73" y="46"/>
                    <a:pt x="73" y="46"/>
                    <a:pt x="73" y="46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5"/>
                    <a:pt x="1" y="52"/>
                    <a:pt x="3" y="49"/>
                  </a:cubicBezTo>
                  <a:cubicBezTo>
                    <a:pt x="5" y="49"/>
                    <a:pt x="7" y="49"/>
                    <a:pt x="8" y="49"/>
                  </a:cubicBezTo>
                  <a:cubicBezTo>
                    <a:pt x="13" y="54"/>
                    <a:pt x="17" y="54"/>
                    <a:pt x="22" y="49"/>
                  </a:cubicBezTo>
                  <a:cubicBezTo>
                    <a:pt x="23" y="49"/>
                    <a:pt x="25" y="49"/>
                    <a:pt x="27" y="49"/>
                  </a:cubicBezTo>
                  <a:cubicBezTo>
                    <a:pt x="27" y="50"/>
                    <a:pt x="28" y="51"/>
                    <a:pt x="28" y="52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5" y="50"/>
                    <a:pt x="65" y="50"/>
                    <a:pt x="65" y="50"/>
                  </a:cubicBezTo>
                  <a:close/>
                  <a:moveTo>
                    <a:pt x="89" y="30"/>
                  </a:moveTo>
                  <a:cubicBezTo>
                    <a:pt x="89" y="24"/>
                    <a:pt x="85" y="21"/>
                    <a:pt x="79" y="20"/>
                  </a:cubicBezTo>
                  <a:cubicBezTo>
                    <a:pt x="74" y="20"/>
                    <a:pt x="70" y="24"/>
                    <a:pt x="70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1"/>
                    <a:pt x="70" y="32"/>
                    <a:pt x="70" y="33"/>
                  </a:cubicBezTo>
                  <a:cubicBezTo>
                    <a:pt x="70" y="33"/>
                    <a:pt x="70" y="34"/>
                    <a:pt x="71" y="34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7" y="46"/>
                    <a:pt x="81" y="45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9" y="33"/>
                    <a:pt x="89" y="33"/>
                  </a:cubicBezTo>
                  <a:cubicBezTo>
                    <a:pt x="89" y="33"/>
                    <a:pt x="89" y="31"/>
                    <a:pt x="89" y="31"/>
                  </a:cubicBezTo>
                  <a:cubicBezTo>
                    <a:pt x="89" y="30"/>
                    <a:pt x="89" y="30"/>
                    <a:pt x="89" y="30"/>
                  </a:cubicBezTo>
                  <a:close/>
                  <a:moveTo>
                    <a:pt x="63" y="24"/>
                  </a:moveTo>
                  <a:cubicBezTo>
                    <a:pt x="66" y="14"/>
                    <a:pt x="66" y="14"/>
                    <a:pt x="66" y="14"/>
                  </a:cubicBezTo>
                  <a:cubicBezTo>
                    <a:pt x="59" y="13"/>
                    <a:pt x="47" y="0"/>
                    <a:pt x="33" y="1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7"/>
                    <a:pt x="35" y="30"/>
                    <a:pt x="36" y="33"/>
                  </a:cubicBezTo>
                  <a:cubicBezTo>
                    <a:pt x="37" y="37"/>
                    <a:pt x="39" y="40"/>
                    <a:pt x="41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5" y="44"/>
                    <a:pt x="47" y="44"/>
                    <a:pt x="49" y="44"/>
                  </a:cubicBezTo>
                  <a:cubicBezTo>
                    <a:pt x="51" y="44"/>
                    <a:pt x="53" y="44"/>
                    <a:pt x="55" y="44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0"/>
                    <a:pt x="60" y="37"/>
                    <a:pt x="61" y="33"/>
                  </a:cubicBezTo>
                  <a:cubicBezTo>
                    <a:pt x="62" y="30"/>
                    <a:pt x="63" y="27"/>
                    <a:pt x="63" y="2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Freeform: Shape 25"/>
          <p:cNvSpPr>
            <a:spLocks/>
          </p:cNvSpPr>
          <p:nvPr/>
        </p:nvSpPr>
        <p:spPr bwMode="auto">
          <a:xfrm>
            <a:off x="1206001" y="2343189"/>
            <a:ext cx="114102" cy="11485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51 w 64"/>
              <a:gd name="T11" fmla="*/ 47 h 64"/>
              <a:gd name="T12" fmla="*/ 17 w 64"/>
              <a:gd name="T13" fmla="*/ 50 h 64"/>
              <a:gd name="T14" fmla="*/ 14 w 64"/>
              <a:gd name="T15" fmla="*/ 16 h 64"/>
              <a:gd name="T16" fmla="*/ 48 w 64"/>
              <a:gd name="T17" fmla="*/ 14 h 64"/>
              <a:gd name="T18" fmla="*/ 51 w 64"/>
              <a:gd name="T19" fmla="*/ 4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5" y="0"/>
                  <a:pt x="0" y="14"/>
                  <a:pt x="0" y="32"/>
                </a:cubicBezTo>
                <a:cubicBezTo>
                  <a:pt x="0" y="49"/>
                  <a:pt x="15" y="64"/>
                  <a:pt x="32" y="64"/>
                </a:cubicBezTo>
                <a:cubicBezTo>
                  <a:pt x="50" y="64"/>
                  <a:pt x="64" y="49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51" y="47"/>
                </a:moveTo>
                <a:cubicBezTo>
                  <a:pt x="42" y="57"/>
                  <a:pt x="27" y="59"/>
                  <a:pt x="17" y="50"/>
                </a:cubicBezTo>
                <a:cubicBezTo>
                  <a:pt x="7" y="41"/>
                  <a:pt x="6" y="26"/>
                  <a:pt x="14" y="16"/>
                </a:cubicBezTo>
                <a:cubicBezTo>
                  <a:pt x="23" y="6"/>
                  <a:pt x="38" y="5"/>
                  <a:pt x="48" y="14"/>
                </a:cubicBezTo>
                <a:cubicBezTo>
                  <a:pt x="58" y="22"/>
                  <a:pt x="59" y="37"/>
                  <a:pt x="51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Freeform: Shape 26"/>
          <p:cNvSpPr>
            <a:spLocks/>
          </p:cNvSpPr>
          <p:nvPr/>
        </p:nvSpPr>
        <p:spPr bwMode="auto">
          <a:xfrm>
            <a:off x="1234714" y="2371903"/>
            <a:ext cx="31737" cy="32492"/>
          </a:xfrm>
          <a:custGeom>
            <a:avLst/>
            <a:gdLst>
              <a:gd name="T0" fmla="*/ 16 w 18"/>
              <a:gd name="T1" fmla="*/ 0 h 18"/>
              <a:gd name="T2" fmla="*/ 0 w 18"/>
              <a:gd name="T3" fmla="*/ 16 h 18"/>
              <a:gd name="T4" fmla="*/ 0 w 18"/>
              <a:gd name="T5" fmla="*/ 16 h 18"/>
              <a:gd name="T6" fmla="*/ 2 w 18"/>
              <a:gd name="T7" fmla="*/ 18 h 18"/>
              <a:gd name="T8" fmla="*/ 4 w 18"/>
              <a:gd name="T9" fmla="*/ 16 h 18"/>
              <a:gd name="T10" fmla="*/ 4 w 18"/>
              <a:gd name="T11" fmla="*/ 16 h 18"/>
              <a:gd name="T12" fmla="*/ 16 w 18"/>
              <a:gd name="T13" fmla="*/ 4 h 18"/>
              <a:gd name="T14" fmla="*/ 18 w 18"/>
              <a:gd name="T15" fmla="*/ 2 h 18"/>
              <a:gd name="T16" fmla="*/ 16 w 18"/>
              <a:gd name="T1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8">
                <a:moveTo>
                  <a:pt x="16" y="0"/>
                </a:moveTo>
                <a:cubicBezTo>
                  <a:pt x="8" y="0"/>
                  <a:pt x="0" y="7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7"/>
                  <a:pt x="1" y="18"/>
                  <a:pt x="2" y="18"/>
                </a:cubicBezTo>
                <a:cubicBezTo>
                  <a:pt x="4" y="18"/>
                  <a:pt x="4" y="17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9"/>
                  <a:pt x="10" y="4"/>
                  <a:pt x="16" y="4"/>
                </a:cubicBezTo>
                <a:cubicBezTo>
                  <a:pt x="18" y="4"/>
                  <a:pt x="18" y="3"/>
                  <a:pt x="18" y="2"/>
                </a:cubicBezTo>
                <a:cubicBezTo>
                  <a:pt x="18" y="1"/>
                  <a:pt x="18" y="0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" name="圆角矩形 1"/>
          <p:cNvSpPr/>
          <p:nvPr/>
        </p:nvSpPr>
        <p:spPr>
          <a:xfrm>
            <a:off x="827584" y="2343188"/>
            <a:ext cx="7488832" cy="2460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</a:t>
            </a:r>
            <a:r>
              <a:rPr lang="zh-CN" altLang="zh-CN" dirty="0" smtClean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字节为哈夫曼表</a:t>
            </a:r>
            <a:r>
              <a:rPr lang="en-US" altLang="zh-CN" dirty="0"/>
              <a:t>ID</a:t>
            </a:r>
            <a:r>
              <a:rPr lang="zh-CN" altLang="zh-CN" dirty="0"/>
              <a:t>和表类型，其值</a:t>
            </a:r>
            <a:r>
              <a:rPr lang="en-US" altLang="zh-CN" dirty="0"/>
              <a:t>0x11</a:t>
            </a:r>
            <a:r>
              <a:rPr lang="zh-CN" altLang="zh-CN" dirty="0"/>
              <a:t>表示此部分数据描述的是</a:t>
            </a:r>
            <a:r>
              <a:rPr lang="en-US" altLang="zh-CN" dirty="0"/>
              <a:t>AC</a:t>
            </a:r>
            <a:r>
              <a:rPr lang="zh-CN" altLang="zh-CN" dirty="0"/>
              <a:t>交流</a:t>
            </a:r>
            <a:r>
              <a:rPr lang="en-US" altLang="zh-CN" dirty="0"/>
              <a:t>1</a:t>
            </a:r>
            <a:r>
              <a:rPr lang="zh-CN" altLang="zh-CN" dirty="0"/>
              <a:t>号表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smtClean="0"/>
              <a:t>  2~17</a:t>
            </a:r>
            <a:r>
              <a:rPr lang="zh-CN" altLang="zh-CN" dirty="0" smtClean="0"/>
              <a:t>字节为不同位数的码字的数量。这</a:t>
            </a:r>
            <a:r>
              <a:rPr lang="en-US" altLang="zh-CN" dirty="0" smtClean="0"/>
              <a:t>16</a:t>
            </a:r>
            <a:r>
              <a:rPr lang="zh-CN" altLang="zh-CN" dirty="0" smtClean="0"/>
              <a:t>个数值实际意义为：没有</a:t>
            </a:r>
            <a:r>
              <a:rPr lang="en-US" altLang="zh-CN" dirty="0" smtClean="0"/>
              <a:t>1</a:t>
            </a:r>
            <a:r>
              <a:rPr lang="zh-CN" altLang="zh-CN" dirty="0" smtClean="0"/>
              <a:t>位和</a:t>
            </a:r>
            <a:r>
              <a:rPr lang="en-US" altLang="zh-CN" dirty="0" smtClean="0"/>
              <a:t>4</a:t>
            </a:r>
            <a:r>
              <a:rPr lang="zh-CN" altLang="zh-CN" dirty="0" smtClean="0"/>
              <a:t>位的哈夫曼码字；</a:t>
            </a:r>
            <a:r>
              <a:rPr lang="en-US" altLang="zh-CN" dirty="0" smtClean="0"/>
              <a:t>2</a:t>
            </a:r>
            <a:r>
              <a:rPr lang="zh-CN" altLang="zh-CN" dirty="0" smtClean="0"/>
              <a:t>位和</a:t>
            </a:r>
            <a:r>
              <a:rPr lang="en-US" altLang="zh-CN" dirty="0" smtClean="0"/>
              <a:t>3</a:t>
            </a:r>
            <a:r>
              <a:rPr lang="zh-CN" altLang="zh-CN" dirty="0" smtClean="0"/>
              <a:t>位的码字各有</a:t>
            </a:r>
            <a:r>
              <a:rPr lang="en-US" altLang="zh-CN" dirty="0" smtClean="0"/>
              <a:t>2</a:t>
            </a:r>
            <a:r>
              <a:rPr lang="zh-CN" altLang="zh-CN" dirty="0" smtClean="0"/>
              <a:t>个；</a:t>
            </a:r>
            <a:r>
              <a:rPr lang="en-US" altLang="zh-CN" dirty="0" smtClean="0"/>
              <a:t>5</a:t>
            </a:r>
            <a:r>
              <a:rPr lang="zh-CN" altLang="zh-CN" dirty="0" smtClean="0"/>
              <a:t>位码字有</a:t>
            </a:r>
            <a:r>
              <a:rPr lang="en-US" altLang="zh-CN" dirty="0" smtClean="0"/>
              <a:t>5</a:t>
            </a:r>
            <a:r>
              <a:rPr lang="zh-CN" altLang="zh-CN" dirty="0" smtClean="0"/>
              <a:t>个；</a:t>
            </a:r>
            <a:r>
              <a:rPr lang="en-US" altLang="zh-CN" dirty="0" smtClean="0"/>
              <a:t>6</a:t>
            </a:r>
            <a:r>
              <a:rPr lang="zh-CN" altLang="zh-CN" dirty="0" smtClean="0"/>
              <a:t>位和</a:t>
            </a:r>
            <a:r>
              <a:rPr lang="en-US" altLang="zh-CN" dirty="0" smtClean="0"/>
              <a:t>8</a:t>
            </a:r>
            <a:r>
              <a:rPr lang="zh-CN" altLang="zh-CN" dirty="0" smtClean="0"/>
              <a:t>位码字各有</a:t>
            </a:r>
            <a:r>
              <a:rPr lang="en-US" altLang="zh-CN" dirty="0" smtClean="0"/>
              <a:t>1</a:t>
            </a:r>
            <a:r>
              <a:rPr lang="zh-CN" altLang="zh-CN" dirty="0" smtClean="0"/>
              <a:t>个；</a:t>
            </a:r>
            <a:r>
              <a:rPr lang="en-US" altLang="zh-CN" dirty="0" smtClean="0"/>
              <a:t>7</a:t>
            </a:r>
            <a:r>
              <a:rPr lang="zh-CN" altLang="zh-CN" dirty="0" smtClean="0"/>
              <a:t>位码字各有</a:t>
            </a:r>
            <a:r>
              <a:rPr lang="en-US" altLang="zh-CN" dirty="0" smtClean="0"/>
              <a:t>6</a:t>
            </a:r>
            <a:r>
              <a:rPr lang="zh-CN" altLang="zh-CN" dirty="0" smtClean="0"/>
              <a:t>个；没有</a:t>
            </a:r>
            <a:r>
              <a:rPr lang="en-US" altLang="zh-CN" dirty="0" smtClean="0"/>
              <a:t>9</a:t>
            </a:r>
            <a:r>
              <a:rPr lang="zh-CN" altLang="zh-CN" dirty="0" smtClean="0"/>
              <a:t>位或以上的码字。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835696" y="1664309"/>
            <a:ext cx="5472608" cy="6480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11 00 02 02 00 05 01 06 01 00 00 00 00 00 00 00 00</a:t>
            </a:r>
            <a:endParaRPr lang="zh-CN" altLang="zh-CN" dirty="0"/>
          </a:p>
          <a:p>
            <a:r>
              <a:rPr lang="en-US" altLang="zh-CN" dirty="0"/>
              <a:t>00 01 11 02 21 03 31 41 12 51   61 71 81 91 22 13 32</a:t>
            </a:r>
            <a:endParaRPr lang="zh-CN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82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55576" y="771550"/>
            <a:ext cx="3168352" cy="462926"/>
            <a:chOff x="3221852" y="1410625"/>
            <a:chExt cx="1863207" cy="462926"/>
          </a:xfrm>
        </p:grpSpPr>
        <p:sp>
          <p:nvSpPr>
            <p:cNvPr id="5" name="Rectangle: Rounded Corners 5"/>
            <p:cNvSpPr/>
            <p:nvPr/>
          </p:nvSpPr>
          <p:spPr>
            <a:xfrm>
              <a:off x="3221852" y="1410625"/>
              <a:ext cx="1863207" cy="46292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r"/>
              <a:r>
                <a:rPr lang="en-US" altLang="zh-CN" b="1" dirty="0"/>
                <a:t>JPEG</a:t>
              </a:r>
              <a:r>
                <a:rPr lang="zh-CN" altLang="zh-CN" b="1" dirty="0"/>
                <a:t>熵解码过程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: Shape 4"/>
            <p:cNvSpPr>
              <a:spLocks/>
            </p:cNvSpPr>
            <p:nvPr/>
          </p:nvSpPr>
          <p:spPr bwMode="auto">
            <a:xfrm>
              <a:off x="3426346" y="1506690"/>
              <a:ext cx="367352" cy="270792"/>
            </a:xfrm>
            <a:custGeom>
              <a:avLst/>
              <a:gdLst/>
              <a:ahLst/>
              <a:cxnLst>
                <a:cxn ang="0">
                  <a:pos x="10" y="45"/>
                </a:cxn>
                <a:cxn ang="0">
                  <a:pos x="28" y="45"/>
                </a:cxn>
                <a:cxn ang="0">
                  <a:pos x="4" y="30"/>
                </a:cxn>
                <a:cxn ang="0">
                  <a:pos x="65" y="50"/>
                </a:cxn>
                <a:cxn ang="0">
                  <a:pos x="77" y="52"/>
                </a:cxn>
                <a:cxn ang="0">
                  <a:pos x="86" y="46"/>
                </a:cxn>
                <a:cxn ang="0">
                  <a:pos x="94" y="59"/>
                </a:cxn>
                <a:cxn ang="0">
                  <a:pos x="73" y="69"/>
                </a:cxn>
                <a:cxn ang="0">
                  <a:pos x="23" y="59"/>
                </a:cxn>
                <a:cxn ang="0">
                  <a:pos x="3" y="49"/>
                </a:cxn>
                <a:cxn ang="0">
                  <a:pos x="22" y="49"/>
                </a:cxn>
                <a:cxn ang="0">
                  <a:pos x="28" y="52"/>
                </a:cxn>
                <a:cxn ang="0">
                  <a:pos x="45" y="57"/>
                </a:cxn>
                <a:cxn ang="0">
                  <a:pos x="45" y="49"/>
                </a:cxn>
                <a:cxn ang="0">
                  <a:pos x="51" y="47"/>
                </a:cxn>
                <a:cxn ang="0">
                  <a:pos x="51" y="51"/>
                </a:cxn>
                <a:cxn ang="0">
                  <a:pos x="60" y="47"/>
                </a:cxn>
                <a:cxn ang="0">
                  <a:pos x="89" y="30"/>
                </a:cxn>
                <a:cxn ang="0">
                  <a:pos x="70" y="30"/>
                </a:cxn>
                <a:cxn ang="0">
                  <a:pos x="70" y="33"/>
                </a:cxn>
                <a:cxn ang="0">
                  <a:pos x="71" y="40"/>
                </a:cxn>
                <a:cxn ang="0">
                  <a:pos x="72" y="41"/>
                </a:cxn>
                <a:cxn ang="0">
                  <a:pos x="87" y="41"/>
                </a:cxn>
                <a:cxn ang="0">
                  <a:pos x="88" y="34"/>
                </a:cxn>
                <a:cxn ang="0">
                  <a:pos x="89" y="31"/>
                </a:cxn>
                <a:cxn ang="0">
                  <a:pos x="63" y="24"/>
                </a:cxn>
                <a:cxn ang="0">
                  <a:pos x="33" y="14"/>
                </a:cxn>
                <a:cxn ang="0">
                  <a:pos x="36" y="33"/>
                </a:cxn>
                <a:cxn ang="0">
                  <a:pos x="42" y="43"/>
                </a:cxn>
                <a:cxn ang="0">
                  <a:pos x="49" y="44"/>
                </a:cxn>
                <a:cxn ang="0">
                  <a:pos x="55" y="43"/>
                </a:cxn>
                <a:cxn ang="0">
                  <a:pos x="61" y="33"/>
                </a:cxn>
              </a:cxnLst>
              <a:rect l="0" t="0" r="r" b="b"/>
              <a:pathLst>
                <a:path w="94" h="69">
                  <a:moveTo>
                    <a:pt x="2" y="45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3" y="48"/>
                    <a:pt x="17" y="48"/>
                    <a:pt x="20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7" y="40"/>
                    <a:pt x="26" y="35"/>
                    <a:pt x="26" y="30"/>
                  </a:cubicBezTo>
                  <a:cubicBezTo>
                    <a:pt x="22" y="19"/>
                    <a:pt x="7" y="20"/>
                    <a:pt x="4" y="30"/>
                  </a:cubicBezTo>
                  <a:cubicBezTo>
                    <a:pt x="2" y="45"/>
                    <a:pt x="2" y="45"/>
                    <a:pt x="2" y="45"/>
                  </a:cubicBezTo>
                  <a:close/>
                  <a:moveTo>
                    <a:pt x="65" y="50"/>
                  </a:moveTo>
                  <a:cubicBezTo>
                    <a:pt x="73" y="46"/>
                    <a:pt x="73" y="46"/>
                    <a:pt x="73" y="46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5"/>
                    <a:pt x="1" y="52"/>
                    <a:pt x="3" y="49"/>
                  </a:cubicBezTo>
                  <a:cubicBezTo>
                    <a:pt x="5" y="49"/>
                    <a:pt x="7" y="49"/>
                    <a:pt x="8" y="49"/>
                  </a:cubicBezTo>
                  <a:cubicBezTo>
                    <a:pt x="13" y="54"/>
                    <a:pt x="17" y="54"/>
                    <a:pt x="22" y="49"/>
                  </a:cubicBezTo>
                  <a:cubicBezTo>
                    <a:pt x="23" y="49"/>
                    <a:pt x="25" y="49"/>
                    <a:pt x="27" y="49"/>
                  </a:cubicBezTo>
                  <a:cubicBezTo>
                    <a:pt x="27" y="50"/>
                    <a:pt x="28" y="51"/>
                    <a:pt x="28" y="52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5" y="50"/>
                    <a:pt x="65" y="50"/>
                    <a:pt x="65" y="50"/>
                  </a:cubicBezTo>
                  <a:close/>
                  <a:moveTo>
                    <a:pt x="89" y="30"/>
                  </a:moveTo>
                  <a:cubicBezTo>
                    <a:pt x="89" y="24"/>
                    <a:pt x="85" y="21"/>
                    <a:pt x="79" y="20"/>
                  </a:cubicBezTo>
                  <a:cubicBezTo>
                    <a:pt x="74" y="20"/>
                    <a:pt x="70" y="24"/>
                    <a:pt x="70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1"/>
                    <a:pt x="70" y="32"/>
                    <a:pt x="70" y="33"/>
                  </a:cubicBezTo>
                  <a:cubicBezTo>
                    <a:pt x="70" y="33"/>
                    <a:pt x="70" y="34"/>
                    <a:pt x="71" y="34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7" y="46"/>
                    <a:pt x="81" y="45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9" y="33"/>
                    <a:pt x="89" y="33"/>
                  </a:cubicBezTo>
                  <a:cubicBezTo>
                    <a:pt x="89" y="33"/>
                    <a:pt x="89" y="31"/>
                    <a:pt x="89" y="31"/>
                  </a:cubicBezTo>
                  <a:cubicBezTo>
                    <a:pt x="89" y="30"/>
                    <a:pt x="89" y="30"/>
                    <a:pt x="89" y="30"/>
                  </a:cubicBezTo>
                  <a:close/>
                  <a:moveTo>
                    <a:pt x="63" y="24"/>
                  </a:moveTo>
                  <a:cubicBezTo>
                    <a:pt x="66" y="14"/>
                    <a:pt x="66" y="14"/>
                    <a:pt x="66" y="14"/>
                  </a:cubicBezTo>
                  <a:cubicBezTo>
                    <a:pt x="59" y="13"/>
                    <a:pt x="47" y="0"/>
                    <a:pt x="33" y="1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7"/>
                    <a:pt x="35" y="30"/>
                    <a:pt x="36" y="33"/>
                  </a:cubicBezTo>
                  <a:cubicBezTo>
                    <a:pt x="37" y="37"/>
                    <a:pt x="39" y="40"/>
                    <a:pt x="41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5" y="44"/>
                    <a:pt x="47" y="44"/>
                    <a:pt x="49" y="44"/>
                  </a:cubicBezTo>
                  <a:cubicBezTo>
                    <a:pt x="51" y="44"/>
                    <a:pt x="53" y="44"/>
                    <a:pt x="55" y="44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0"/>
                    <a:pt x="60" y="37"/>
                    <a:pt x="61" y="33"/>
                  </a:cubicBezTo>
                  <a:cubicBezTo>
                    <a:pt x="62" y="30"/>
                    <a:pt x="63" y="27"/>
                    <a:pt x="63" y="2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Freeform: Shape 25"/>
          <p:cNvSpPr>
            <a:spLocks/>
          </p:cNvSpPr>
          <p:nvPr/>
        </p:nvSpPr>
        <p:spPr bwMode="auto">
          <a:xfrm>
            <a:off x="1206001" y="2343189"/>
            <a:ext cx="114102" cy="11485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51 w 64"/>
              <a:gd name="T11" fmla="*/ 47 h 64"/>
              <a:gd name="T12" fmla="*/ 17 w 64"/>
              <a:gd name="T13" fmla="*/ 50 h 64"/>
              <a:gd name="T14" fmla="*/ 14 w 64"/>
              <a:gd name="T15" fmla="*/ 16 h 64"/>
              <a:gd name="T16" fmla="*/ 48 w 64"/>
              <a:gd name="T17" fmla="*/ 14 h 64"/>
              <a:gd name="T18" fmla="*/ 51 w 64"/>
              <a:gd name="T19" fmla="*/ 4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5" y="0"/>
                  <a:pt x="0" y="14"/>
                  <a:pt x="0" y="32"/>
                </a:cubicBezTo>
                <a:cubicBezTo>
                  <a:pt x="0" y="49"/>
                  <a:pt x="15" y="64"/>
                  <a:pt x="32" y="64"/>
                </a:cubicBezTo>
                <a:cubicBezTo>
                  <a:pt x="50" y="64"/>
                  <a:pt x="64" y="49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51" y="47"/>
                </a:moveTo>
                <a:cubicBezTo>
                  <a:pt x="42" y="57"/>
                  <a:pt x="27" y="59"/>
                  <a:pt x="17" y="50"/>
                </a:cubicBezTo>
                <a:cubicBezTo>
                  <a:pt x="7" y="41"/>
                  <a:pt x="6" y="26"/>
                  <a:pt x="14" y="16"/>
                </a:cubicBezTo>
                <a:cubicBezTo>
                  <a:pt x="23" y="6"/>
                  <a:pt x="38" y="5"/>
                  <a:pt x="48" y="14"/>
                </a:cubicBezTo>
                <a:cubicBezTo>
                  <a:pt x="58" y="22"/>
                  <a:pt x="59" y="37"/>
                  <a:pt x="51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Freeform: Shape 26"/>
          <p:cNvSpPr>
            <a:spLocks/>
          </p:cNvSpPr>
          <p:nvPr/>
        </p:nvSpPr>
        <p:spPr bwMode="auto">
          <a:xfrm>
            <a:off x="1234714" y="2371903"/>
            <a:ext cx="31737" cy="32492"/>
          </a:xfrm>
          <a:custGeom>
            <a:avLst/>
            <a:gdLst>
              <a:gd name="T0" fmla="*/ 16 w 18"/>
              <a:gd name="T1" fmla="*/ 0 h 18"/>
              <a:gd name="T2" fmla="*/ 0 w 18"/>
              <a:gd name="T3" fmla="*/ 16 h 18"/>
              <a:gd name="T4" fmla="*/ 0 w 18"/>
              <a:gd name="T5" fmla="*/ 16 h 18"/>
              <a:gd name="T6" fmla="*/ 2 w 18"/>
              <a:gd name="T7" fmla="*/ 18 h 18"/>
              <a:gd name="T8" fmla="*/ 4 w 18"/>
              <a:gd name="T9" fmla="*/ 16 h 18"/>
              <a:gd name="T10" fmla="*/ 4 w 18"/>
              <a:gd name="T11" fmla="*/ 16 h 18"/>
              <a:gd name="T12" fmla="*/ 16 w 18"/>
              <a:gd name="T13" fmla="*/ 4 h 18"/>
              <a:gd name="T14" fmla="*/ 18 w 18"/>
              <a:gd name="T15" fmla="*/ 2 h 18"/>
              <a:gd name="T16" fmla="*/ 16 w 18"/>
              <a:gd name="T1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8">
                <a:moveTo>
                  <a:pt x="16" y="0"/>
                </a:moveTo>
                <a:cubicBezTo>
                  <a:pt x="8" y="0"/>
                  <a:pt x="0" y="7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7"/>
                  <a:pt x="1" y="18"/>
                  <a:pt x="2" y="18"/>
                </a:cubicBezTo>
                <a:cubicBezTo>
                  <a:pt x="4" y="18"/>
                  <a:pt x="4" y="17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9"/>
                  <a:pt x="10" y="4"/>
                  <a:pt x="16" y="4"/>
                </a:cubicBezTo>
                <a:cubicBezTo>
                  <a:pt x="18" y="4"/>
                  <a:pt x="18" y="3"/>
                  <a:pt x="18" y="2"/>
                </a:cubicBezTo>
                <a:cubicBezTo>
                  <a:pt x="18" y="1"/>
                  <a:pt x="18" y="0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" name="圆角矩形 1"/>
          <p:cNvSpPr/>
          <p:nvPr/>
        </p:nvSpPr>
        <p:spPr>
          <a:xfrm>
            <a:off x="827584" y="2343188"/>
            <a:ext cx="7488832" cy="2460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18~34</a:t>
            </a:r>
            <a:r>
              <a:rPr lang="zh-CN" altLang="zh-CN" dirty="0"/>
              <a:t>字节为编码内容。由蓝色部分数据知道，此哈夫曼树有</a:t>
            </a:r>
            <a:r>
              <a:rPr lang="en-US" altLang="zh-CN" dirty="0"/>
              <a:t>0+2+2+0+5+1+6+1=17</a:t>
            </a:r>
            <a:r>
              <a:rPr lang="zh-CN" altLang="zh-CN" dirty="0"/>
              <a:t>个叶子结点，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即本字段应该有</a:t>
            </a:r>
            <a:r>
              <a:rPr lang="en-US" altLang="zh-CN" dirty="0"/>
              <a:t>17</a:t>
            </a:r>
            <a:r>
              <a:rPr lang="zh-CN" altLang="zh-CN" dirty="0"/>
              <a:t>个字节。这段数据表示</a:t>
            </a:r>
            <a:r>
              <a:rPr lang="en-US" altLang="zh-CN" dirty="0"/>
              <a:t>17</a:t>
            </a:r>
            <a:r>
              <a:rPr lang="zh-CN" altLang="zh-CN" dirty="0"/>
              <a:t>个叶子结点按从小到大排列，其权值依次为</a:t>
            </a:r>
            <a:r>
              <a:rPr lang="en-US" altLang="zh-CN" dirty="0"/>
              <a:t>0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11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21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31</a:t>
            </a:r>
            <a:r>
              <a:rPr lang="zh-CN" altLang="zh-CN" dirty="0"/>
              <a:t>、</a:t>
            </a:r>
            <a:r>
              <a:rPr lang="en-US" altLang="zh-CN" dirty="0"/>
              <a:t>41</a:t>
            </a:r>
            <a:r>
              <a:rPr lang="zh-CN" altLang="zh-CN" dirty="0" smtClean="0"/>
              <a:t>等等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835696" y="1664309"/>
            <a:ext cx="5472608" cy="6480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11 00 02 02 00 05 01 06 01 00 00 00 00 00 00 00 00</a:t>
            </a:r>
            <a:endParaRPr lang="zh-CN" altLang="zh-CN" dirty="0"/>
          </a:p>
          <a:p>
            <a:r>
              <a:rPr lang="en-US" altLang="zh-CN" dirty="0"/>
              <a:t>00 01 11 02 21 03 31 41 12 51   61 71 81 91 22 13 32</a:t>
            </a:r>
            <a:endParaRPr lang="zh-CN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80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55576" y="771550"/>
            <a:ext cx="2160240" cy="462926"/>
            <a:chOff x="3221852" y="1410625"/>
            <a:chExt cx="1863207" cy="462926"/>
          </a:xfrm>
        </p:grpSpPr>
        <p:sp>
          <p:nvSpPr>
            <p:cNvPr id="5" name="Rectangle: Rounded Corners 5"/>
            <p:cNvSpPr/>
            <p:nvPr/>
          </p:nvSpPr>
          <p:spPr>
            <a:xfrm>
              <a:off x="3221852" y="1410625"/>
              <a:ext cx="1863207" cy="46292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r"/>
              <a:r>
                <a:rPr lang="zh-CN" altLang="en-US" sz="1400" b="1" dirty="0">
                  <a:solidFill>
                    <a:schemeClr val="bg1"/>
                  </a:solidFill>
                </a:rPr>
                <a:t>建立哈夫曼树</a:t>
              </a:r>
            </a:p>
          </p:txBody>
        </p:sp>
        <p:sp>
          <p:nvSpPr>
            <p:cNvPr id="6" name="Freeform: Shape 4"/>
            <p:cNvSpPr>
              <a:spLocks/>
            </p:cNvSpPr>
            <p:nvPr/>
          </p:nvSpPr>
          <p:spPr bwMode="auto">
            <a:xfrm>
              <a:off x="3426346" y="1506690"/>
              <a:ext cx="367352" cy="270792"/>
            </a:xfrm>
            <a:custGeom>
              <a:avLst/>
              <a:gdLst/>
              <a:ahLst/>
              <a:cxnLst>
                <a:cxn ang="0">
                  <a:pos x="10" y="45"/>
                </a:cxn>
                <a:cxn ang="0">
                  <a:pos x="28" y="45"/>
                </a:cxn>
                <a:cxn ang="0">
                  <a:pos x="4" y="30"/>
                </a:cxn>
                <a:cxn ang="0">
                  <a:pos x="65" y="50"/>
                </a:cxn>
                <a:cxn ang="0">
                  <a:pos x="77" y="52"/>
                </a:cxn>
                <a:cxn ang="0">
                  <a:pos x="86" y="46"/>
                </a:cxn>
                <a:cxn ang="0">
                  <a:pos x="94" y="59"/>
                </a:cxn>
                <a:cxn ang="0">
                  <a:pos x="73" y="69"/>
                </a:cxn>
                <a:cxn ang="0">
                  <a:pos x="23" y="59"/>
                </a:cxn>
                <a:cxn ang="0">
                  <a:pos x="3" y="49"/>
                </a:cxn>
                <a:cxn ang="0">
                  <a:pos x="22" y="49"/>
                </a:cxn>
                <a:cxn ang="0">
                  <a:pos x="28" y="52"/>
                </a:cxn>
                <a:cxn ang="0">
                  <a:pos x="45" y="57"/>
                </a:cxn>
                <a:cxn ang="0">
                  <a:pos x="45" y="49"/>
                </a:cxn>
                <a:cxn ang="0">
                  <a:pos x="51" y="47"/>
                </a:cxn>
                <a:cxn ang="0">
                  <a:pos x="51" y="51"/>
                </a:cxn>
                <a:cxn ang="0">
                  <a:pos x="60" y="47"/>
                </a:cxn>
                <a:cxn ang="0">
                  <a:pos x="89" y="30"/>
                </a:cxn>
                <a:cxn ang="0">
                  <a:pos x="70" y="30"/>
                </a:cxn>
                <a:cxn ang="0">
                  <a:pos x="70" y="33"/>
                </a:cxn>
                <a:cxn ang="0">
                  <a:pos x="71" y="40"/>
                </a:cxn>
                <a:cxn ang="0">
                  <a:pos x="72" y="41"/>
                </a:cxn>
                <a:cxn ang="0">
                  <a:pos x="87" y="41"/>
                </a:cxn>
                <a:cxn ang="0">
                  <a:pos x="88" y="34"/>
                </a:cxn>
                <a:cxn ang="0">
                  <a:pos x="89" y="31"/>
                </a:cxn>
                <a:cxn ang="0">
                  <a:pos x="63" y="24"/>
                </a:cxn>
                <a:cxn ang="0">
                  <a:pos x="33" y="14"/>
                </a:cxn>
                <a:cxn ang="0">
                  <a:pos x="36" y="33"/>
                </a:cxn>
                <a:cxn ang="0">
                  <a:pos x="42" y="43"/>
                </a:cxn>
                <a:cxn ang="0">
                  <a:pos x="49" y="44"/>
                </a:cxn>
                <a:cxn ang="0">
                  <a:pos x="55" y="43"/>
                </a:cxn>
                <a:cxn ang="0">
                  <a:pos x="61" y="33"/>
                </a:cxn>
              </a:cxnLst>
              <a:rect l="0" t="0" r="r" b="b"/>
              <a:pathLst>
                <a:path w="94" h="69">
                  <a:moveTo>
                    <a:pt x="2" y="45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3" y="48"/>
                    <a:pt x="17" y="48"/>
                    <a:pt x="20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7" y="40"/>
                    <a:pt x="26" y="35"/>
                    <a:pt x="26" y="30"/>
                  </a:cubicBezTo>
                  <a:cubicBezTo>
                    <a:pt x="22" y="19"/>
                    <a:pt x="7" y="20"/>
                    <a:pt x="4" y="30"/>
                  </a:cubicBezTo>
                  <a:cubicBezTo>
                    <a:pt x="2" y="45"/>
                    <a:pt x="2" y="45"/>
                    <a:pt x="2" y="45"/>
                  </a:cubicBezTo>
                  <a:close/>
                  <a:moveTo>
                    <a:pt x="65" y="50"/>
                  </a:moveTo>
                  <a:cubicBezTo>
                    <a:pt x="73" y="46"/>
                    <a:pt x="73" y="46"/>
                    <a:pt x="73" y="46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5"/>
                    <a:pt x="1" y="52"/>
                    <a:pt x="3" y="49"/>
                  </a:cubicBezTo>
                  <a:cubicBezTo>
                    <a:pt x="5" y="49"/>
                    <a:pt x="7" y="49"/>
                    <a:pt x="8" y="49"/>
                  </a:cubicBezTo>
                  <a:cubicBezTo>
                    <a:pt x="13" y="54"/>
                    <a:pt x="17" y="54"/>
                    <a:pt x="22" y="49"/>
                  </a:cubicBezTo>
                  <a:cubicBezTo>
                    <a:pt x="23" y="49"/>
                    <a:pt x="25" y="49"/>
                    <a:pt x="27" y="49"/>
                  </a:cubicBezTo>
                  <a:cubicBezTo>
                    <a:pt x="27" y="50"/>
                    <a:pt x="28" y="51"/>
                    <a:pt x="28" y="52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5" y="50"/>
                    <a:pt x="65" y="50"/>
                    <a:pt x="65" y="50"/>
                  </a:cubicBezTo>
                  <a:close/>
                  <a:moveTo>
                    <a:pt x="89" y="30"/>
                  </a:moveTo>
                  <a:cubicBezTo>
                    <a:pt x="89" y="24"/>
                    <a:pt x="85" y="21"/>
                    <a:pt x="79" y="20"/>
                  </a:cubicBezTo>
                  <a:cubicBezTo>
                    <a:pt x="74" y="20"/>
                    <a:pt x="70" y="24"/>
                    <a:pt x="70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1"/>
                    <a:pt x="70" y="32"/>
                    <a:pt x="70" y="33"/>
                  </a:cubicBezTo>
                  <a:cubicBezTo>
                    <a:pt x="70" y="33"/>
                    <a:pt x="70" y="34"/>
                    <a:pt x="71" y="34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7" y="46"/>
                    <a:pt x="81" y="45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9" y="33"/>
                    <a:pt x="89" y="33"/>
                  </a:cubicBezTo>
                  <a:cubicBezTo>
                    <a:pt x="89" y="33"/>
                    <a:pt x="89" y="31"/>
                    <a:pt x="89" y="31"/>
                  </a:cubicBezTo>
                  <a:cubicBezTo>
                    <a:pt x="89" y="30"/>
                    <a:pt x="89" y="30"/>
                    <a:pt x="89" y="30"/>
                  </a:cubicBezTo>
                  <a:close/>
                  <a:moveTo>
                    <a:pt x="63" y="24"/>
                  </a:moveTo>
                  <a:cubicBezTo>
                    <a:pt x="66" y="14"/>
                    <a:pt x="66" y="14"/>
                    <a:pt x="66" y="14"/>
                  </a:cubicBezTo>
                  <a:cubicBezTo>
                    <a:pt x="59" y="13"/>
                    <a:pt x="47" y="0"/>
                    <a:pt x="33" y="1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7"/>
                    <a:pt x="35" y="30"/>
                    <a:pt x="36" y="33"/>
                  </a:cubicBezTo>
                  <a:cubicBezTo>
                    <a:pt x="37" y="37"/>
                    <a:pt x="39" y="40"/>
                    <a:pt x="41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5" y="44"/>
                    <a:pt x="47" y="44"/>
                    <a:pt x="49" y="44"/>
                  </a:cubicBezTo>
                  <a:cubicBezTo>
                    <a:pt x="51" y="44"/>
                    <a:pt x="53" y="44"/>
                    <a:pt x="55" y="44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0"/>
                    <a:pt x="60" y="37"/>
                    <a:pt x="61" y="33"/>
                  </a:cubicBezTo>
                  <a:cubicBezTo>
                    <a:pt x="62" y="30"/>
                    <a:pt x="63" y="27"/>
                    <a:pt x="63" y="2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Freeform: Shape 25"/>
          <p:cNvSpPr>
            <a:spLocks/>
          </p:cNvSpPr>
          <p:nvPr/>
        </p:nvSpPr>
        <p:spPr bwMode="auto">
          <a:xfrm>
            <a:off x="1206001" y="2343189"/>
            <a:ext cx="114102" cy="11485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51 w 64"/>
              <a:gd name="T11" fmla="*/ 47 h 64"/>
              <a:gd name="T12" fmla="*/ 17 w 64"/>
              <a:gd name="T13" fmla="*/ 50 h 64"/>
              <a:gd name="T14" fmla="*/ 14 w 64"/>
              <a:gd name="T15" fmla="*/ 16 h 64"/>
              <a:gd name="T16" fmla="*/ 48 w 64"/>
              <a:gd name="T17" fmla="*/ 14 h 64"/>
              <a:gd name="T18" fmla="*/ 51 w 64"/>
              <a:gd name="T19" fmla="*/ 4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5" y="0"/>
                  <a:pt x="0" y="14"/>
                  <a:pt x="0" y="32"/>
                </a:cubicBezTo>
                <a:cubicBezTo>
                  <a:pt x="0" y="49"/>
                  <a:pt x="15" y="64"/>
                  <a:pt x="32" y="64"/>
                </a:cubicBezTo>
                <a:cubicBezTo>
                  <a:pt x="50" y="64"/>
                  <a:pt x="64" y="49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51" y="47"/>
                </a:moveTo>
                <a:cubicBezTo>
                  <a:pt x="42" y="57"/>
                  <a:pt x="27" y="59"/>
                  <a:pt x="17" y="50"/>
                </a:cubicBezTo>
                <a:cubicBezTo>
                  <a:pt x="7" y="41"/>
                  <a:pt x="6" y="26"/>
                  <a:pt x="14" y="16"/>
                </a:cubicBezTo>
                <a:cubicBezTo>
                  <a:pt x="23" y="6"/>
                  <a:pt x="38" y="5"/>
                  <a:pt x="48" y="14"/>
                </a:cubicBezTo>
                <a:cubicBezTo>
                  <a:pt x="58" y="22"/>
                  <a:pt x="59" y="37"/>
                  <a:pt x="51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Freeform: Shape 26"/>
          <p:cNvSpPr>
            <a:spLocks/>
          </p:cNvSpPr>
          <p:nvPr/>
        </p:nvSpPr>
        <p:spPr bwMode="auto">
          <a:xfrm>
            <a:off x="1234714" y="2371903"/>
            <a:ext cx="31737" cy="32492"/>
          </a:xfrm>
          <a:custGeom>
            <a:avLst/>
            <a:gdLst>
              <a:gd name="T0" fmla="*/ 16 w 18"/>
              <a:gd name="T1" fmla="*/ 0 h 18"/>
              <a:gd name="T2" fmla="*/ 0 w 18"/>
              <a:gd name="T3" fmla="*/ 16 h 18"/>
              <a:gd name="T4" fmla="*/ 0 w 18"/>
              <a:gd name="T5" fmla="*/ 16 h 18"/>
              <a:gd name="T6" fmla="*/ 2 w 18"/>
              <a:gd name="T7" fmla="*/ 18 h 18"/>
              <a:gd name="T8" fmla="*/ 4 w 18"/>
              <a:gd name="T9" fmla="*/ 16 h 18"/>
              <a:gd name="T10" fmla="*/ 4 w 18"/>
              <a:gd name="T11" fmla="*/ 16 h 18"/>
              <a:gd name="T12" fmla="*/ 16 w 18"/>
              <a:gd name="T13" fmla="*/ 4 h 18"/>
              <a:gd name="T14" fmla="*/ 18 w 18"/>
              <a:gd name="T15" fmla="*/ 2 h 18"/>
              <a:gd name="T16" fmla="*/ 16 w 18"/>
              <a:gd name="T1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8">
                <a:moveTo>
                  <a:pt x="16" y="0"/>
                </a:moveTo>
                <a:cubicBezTo>
                  <a:pt x="8" y="0"/>
                  <a:pt x="0" y="7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7"/>
                  <a:pt x="1" y="18"/>
                  <a:pt x="2" y="18"/>
                </a:cubicBezTo>
                <a:cubicBezTo>
                  <a:pt x="4" y="18"/>
                  <a:pt x="4" y="17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9"/>
                  <a:pt x="10" y="4"/>
                  <a:pt x="16" y="4"/>
                </a:cubicBezTo>
                <a:cubicBezTo>
                  <a:pt x="18" y="4"/>
                  <a:pt x="18" y="3"/>
                  <a:pt x="18" y="2"/>
                </a:cubicBezTo>
                <a:cubicBezTo>
                  <a:pt x="18" y="1"/>
                  <a:pt x="18" y="0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92500" y="1370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07704" y="1491630"/>
            <a:ext cx="5184576" cy="32623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zh-CN" dirty="0"/>
              <a:t>第一个码字必定为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如果</a:t>
            </a:r>
            <a:r>
              <a:rPr lang="zh-CN" altLang="zh-CN" dirty="0"/>
              <a:t>第一个码字位数为</a:t>
            </a:r>
            <a:r>
              <a:rPr lang="en-US" altLang="zh-CN" dirty="0"/>
              <a:t>1</a:t>
            </a:r>
            <a:r>
              <a:rPr lang="zh-CN" altLang="zh-CN" dirty="0"/>
              <a:t>，则码字为</a:t>
            </a:r>
            <a:r>
              <a:rPr lang="en-US" altLang="zh-CN" dirty="0"/>
              <a:t>0</a:t>
            </a:r>
            <a:r>
              <a:rPr lang="zh-CN" altLang="zh-CN" dirty="0"/>
              <a:t>；</a:t>
            </a:r>
          </a:p>
          <a:p>
            <a:r>
              <a:rPr lang="zh-CN" altLang="zh-CN" dirty="0" smtClean="0"/>
              <a:t>如果</a:t>
            </a:r>
            <a:r>
              <a:rPr lang="zh-CN" altLang="zh-CN" dirty="0"/>
              <a:t>第一个码字位数为</a:t>
            </a:r>
            <a:r>
              <a:rPr lang="en-US" altLang="zh-CN" dirty="0"/>
              <a:t>2</a:t>
            </a:r>
            <a:r>
              <a:rPr lang="zh-CN" altLang="zh-CN" dirty="0"/>
              <a:t>，则码字为</a:t>
            </a:r>
            <a:r>
              <a:rPr lang="en-US" altLang="zh-CN" dirty="0"/>
              <a:t>00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如此类推</a:t>
            </a:r>
            <a:r>
              <a:rPr lang="zh-CN" altLang="zh-CN" dirty="0" smtClean="0"/>
              <a:t>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从第二个码字开始，</a:t>
            </a:r>
          </a:p>
          <a:p>
            <a:r>
              <a:rPr lang="zh-CN" altLang="zh-CN" dirty="0" smtClean="0"/>
              <a:t>如果</a:t>
            </a:r>
            <a:r>
              <a:rPr lang="zh-CN" altLang="zh-CN" dirty="0"/>
              <a:t>它和它前面的码字位数相同，则当前码字为它前面的码字加</a:t>
            </a:r>
            <a:r>
              <a:rPr lang="en-US" altLang="zh-CN" dirty="0"/>
              <a:t>1</a:t>
            </a:r>
            <a:r>
              <a:rPr lang="zh-CN" altLang="zh-CN" dirty="0"/>
              <a:t>；</a:t>
            </a:r>
          </a:p>
          <a:p>
            <a:r>
              <a:rPr lang="zh-CN" altLang="zh-CN" dirty="0" smtClean="0"/>
              <a:t>如果</a:t>
            </a:r>
            <a:r>
              <a:rPr lang="zh-CN" altLang="zh-CN" dirty="0"/>
              <a:t>它的位数比它前面的码字位数大，则当前码字是前面的码字加</a:t>
            </a:r>
            <a:r>
              <a:rPr lang="en-US" altLang="zh-CN" dirty="0"/>
              <a:t>1</a:t>
            </a:r>
            <a:r>
              <a:rPr lang="zh-CN" altLang="zh-CN" dirty="0"/>
              <a:t>后再在后边添若干个</a:t>
            </a:r>
            <a:r>
              <a:rPr lang="en-US" altLang="zh-CN" dirty="0"/>
              <a:t>0</a:t>
            </a:r>
            <a:r>
              <a:rPr lang="zh-CN" altLang="zh-CN" dirty="0"/>
              <a:t>，直至满足位数长度为止。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8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55576" y="771550"/>
            <a:ext cx="2160240" cy="462926"/>
            <a:chOff x="3221852" y="1410625"/>
            <a:chExt cx="1863207" cy="462926"/>
          </a:xfrm>
        </p:grpSpPr>
        <p:sp>
          <p:nvSpPr>
            <p:cNvPr id="5" name="Rectangle: Rounded Corners 5"/>
            <p:cNvSpPr/>
            <p:nvPr/>
          </p:nvSpPr>
          <p:spPr>
            <a:xfrm>
              <a:off x="3221852" y="1410625"/>
              <a:ext cx="1863207" cy="46292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r"/>
              <a:r>
                <a:rPr lang="zh-CN" altLang="en-US" sz="1400" b="1" dirty="0">
                  <a:solidFill>
                    <a:schemeClr val="bg1"/>
                  </a:solidFill>
                </a:rPr>
                <a:t>建立哈夫曼树</a:t>
              </a:r>
            </a:p>
          </p:txBody>
        </p:sp>
        <p:sp>
          <p:nvSpPr>
            <p:cNvPr id="6" name="Freeform: Shape 4"/>
            <p:cNvSpPr>
              <a:spLocks/>
            </p:cNvSpPr>
            <p:nvPr/>
          </p:nvSpPr>
          <p:spPr bwMode="auto">
            <a:xfrm>
              <a:off x="3426346" y="1506690"/>
              <a:ext cx="367352" cy="270792"/>
            </a:xfrm>
            <a:custGeom>
              <a:avLst/>
              <a:gdLst/>
              <a:ahLst/>
              <a:cxnLst>
                <a:cxn ang="0">
                  <a:pos x="10" y="45"/>
                </a:cxn>
                <a:cxn ang="0">
                  <a:pos x="28" y="45"/>
                </a:cxn>
                <a:cxn ang="0">
                  <a:pos x="4" y="30"/>
                </a:cxn>
                <a:cxn ang="0">
                  <a:pos x="65" y="50"/>
                </a:cxn>
                <a:cxn ang="0">
                  <a:pos x="77" y="52"/>
                </a:cxn>
                <a:cxn ang="0">
                  <a:pos x="86" y="46"/>
                </a:cxn>
                <a:cxn ang="0">
                  <a:pos x="94" y="59"/>
                </a:cxn>
                <a:cxn ang="0">
                  <a:pos x="73" y="69"/>
                </a:cxn>
                <a:cxn ang="0">
                  <a:pos x="23" y="59"/>
                </a:cxn>
                <a:cxn ang="0">
                  <a:pos x="3" y="49"/>
                </a:cxn>
                <a:cxn ang="0">
                  <a:pos x="22" y="49"/>
                </a:cxn>
                <a:cxn ang="0">
                  <a:pos x="28" y="52"/>
                </a:cxn>
                <a:cxn ang="0">
                  <a:pos x="45" y="57"/>
                </a:cxn>
                <a:cxn ang="0">
                  <a:pos x="45" y="49"/>
                </a:cxn>
                <a:cxn ang="0">
                  <a:pos x="51" y="47"/>
                </a:cxn>
                <a:cxn ang="0">
                  <a:pos x="51" y="51"/>
                </a:cxn>
                <a:cxn ang="0">
                  <a:pos x="60" y="47"/>
                </a:cxn>
                <a:cxn ang="0">
                  <a:pos x="89" y="30"/>
                </a:cxn>
                <a:cxn ang="0">
                  <a:pos x="70" y="30"/>
                </a:cxn>
                <a:cxn ang="0">
                  <a:pos x="70" y="33"/>
                </a:cxn>
                <a:cxn ang="0">
                  <a:pos x="71" y="40"/>
                </a:cxn>
                <a:cxn ang="0">
                  <a:pos x="72" y="41"/>
                </a:cxn>
                <a:cxn ang="0">
                  <a:pos x="87" y="41"/>
                </a:cxn>
                <a:cxn ang="0">
                  <a:pos x="88" y="34"/>
                </a:cxn>
                <a:cxn ang="0">
                  <a:pos x="89" y="31"/>
                </a:cxn>
                <a:cxn ang="0">
                  <a:pos x="63" y="24"/>
                </a:cxn>
                <a:cxn ang="0">
                  <a:pos x="33" y="14"/>
                </a:cxn>
                <a:cxn ang="0">
                  <a:pos x="36" y="33"/>
                </a:cxn>
                <a:cxn ang="0">
                  <a:pos x="42" y="43"/>
                </a:cxn>
                <a:cxn ang="0">
                  <a:pos x="49" y="44"/>
                </a:cxn>
                <a:cxn ang="0">
                  <a:pos x="55" y="43"/>
                </a:cxn>
                <a:cxn ang="0">
                  <a:pos x="61" y="33"/>
                </a:cxn>
              </a:cxnLst>
              <a:rect l="0" t="0" r="r" b="b"/>
              <a:pathLst>
                <a:path w="94" h="69">
                  <a:moveTo>
                    <a:pt x="2" y="45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3" y="48"/>
                    <a:pt x="17" y="48"/>
                    <a:pt x="20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7" y="40"/>
                    <a:pt x="26" y="35"/>
                    <a:pt x="26" y="30"/>
                  </a:cubicBezTo>
                  <a:cubicBezTo>
                    <a:pt x="22" y="19"/>
                    <a:pt x="7" y="20"/>
                    <a:pt x="4" y="30"/>
                  </a:cubicBezTo>
                  <a:cubicBezTo>
                    <a:pt x="2" y="45"/>
                    <a:pt x="2" y="45"/>
                    <a:pt x="2" y="45"/>
                  </a:cubicBezTo>
                  <a:close/>
                  <a:moveTo>
                    <a:pt x="65" y="50"/>
                  </a:moveTo>
                  <a:cubicBezTo>
                    <a:pt x="73" y="46"/>
                    <a:pt x="73" y="46"/>
                    <a:pt x="73" y="46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5"/>
                    <a:pt x="1" y="52"/>
                    <a:pt x="3" y="49"/>
                  </a:cubicBezTo>
                  <a:cubicBezTo>
                    <a:pt x="5" y="49"/>
                    <a:pt x="7" y="49"/>
                    <a:pt x="8" y="49"/>
                  </a:cubicBezTo>
                  <a:cubicBezTo>
                    <a:pt x="13" y="54"/>
                    <a:pt x="17" y="54"/>
                    <a:pt x="22" y="49"/>
                  </a:cubicBezTo>
                  <a:cubicBezTo>
                    <a:pt x="23" y="49"/>
                    <a:pt x="25" y="49"/>
                    <a:pt x="27" y="49"/>
                  </a:cubicBezTo>
                  <a:cubicBezTo>
                    <a:pt x="27" y="50"/>
                    <a:pt x="28" y="51"/>
                    <a:pt x="28" y="52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5" y="50"/>
                    <a:pt x="65" y="50"/>
                    <a:pt x="65" y="50"/>
                  </a:cubicBezTo>
                  <a:close/>
                  <a:moveTo>
                    <a:pt x="89" y="30"/>
                  </a:moveTo>
                  <a:cubicBezTo>
                    <a:pt x="89" y="24"/>
                    <a:pt x="85" y="21"/>
                    <a:pt x="79" y="20"/>
                  </a:cubicBezTo>
                  <a:cubicBezTo>
                    <a:pt x="74" y="20"/>
                    <a:pt x="70" y="24"/>
                    <a:pt x="70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1"/>
                    <a:pt x="70" y="32"/>
                    <a:pt x="70" y="33"/>
                  </a:cubicBezTo>
                  <a:cubicBezTo>
                    <a:pt x="70" y="33"/>
                    <a:pt x="70" y="34"/>
                    <a:pt x="71" y="34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7" y="46"/>
                    <a:pt x="81" y="45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9" y="33"/>
                    <a:pt x="89" y="33"/>
                  </a:cubicBezTo>
                  <a:cubicBezTo>
                    <a:pt x="89" y="33"/>
                    <a:pt x="89" y="31"/>
                    <a:pt x="89" y="31"/>
                  </a:cubicBezTo>
                  <a:cubicBezTo>
                    <a:pt x="89" y="30"/>
                    <a:pt x="89" y="30"/>
                    <a:pt x="89" y="30"/>
                  </a:cubicBezTo>
                  <a:close/>
                  <a:moveTo>
                    <a:pt x="63" y="24"/>
                  </a:moveTo>
                  <a:cubicBezTo>
                    <a:pt x="66" y="14"/>
                    <a:pt x="66" y="14"/>
                    <a:pt x="66" y="14"/>
                  </a:cubicBezTo>
                  <a:cubicBezTo>
                    <a:pt x="59" y="13"/>
                    <a:pt x="47" y="0"/>
                    <a:pt x="33" y="1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7"/>
                    <a:pt x="35" y="30"/>
                    <a:pt x="36" y="33"/>
                  </a:cubicBezTo>
                  <a:cubicBezTo>
                    <a:pt x="37" y="37"/>
                    <a:pt x="39" y="40"/>
                    <a:pt x="41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5" y="44"/>
                    <a:pt x="47" y="44"/>
                    <a:pt x="49" y="44"/>
                  </a:cubicBezTo>
                  <a:cubicBezTo>
                    <a:pt x="51" y="44"/>
                    <a:pt x="53" y="44"/>
                    <a:pt x="55" y="44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0"/>
                    <a:pt x="60" y="37"/>
                    <a:pt x="61" y="33"/>
                  </a:cubicBezTo>
                  <a:cubicBezTo>
                    <a:pt x="62" y="30"/>
                    <a:pt x="63" y="27"/>
                    <a:pt x="63" y="2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Freeform: Shape 25"/>
          <p:cNvSpPr>
            <a:spLocks/>
          </p:cNvSpPr>
          <p:nvPr/>
        </p:nvSpPr>
        <p:spPr bwMode="auto">
          <a:xfrm>
            <a:off x="1206001" y="2343189"/>
            <a:ext cx="114102" cy="11485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51 w 64"/>
              <a:gd name="T11" fmla="*/ 47 h 64"/>
              <a:gd name="T12" fmla="*/ 17 w 64"/>
              <a:gd name="T13" fmla="*/ 50 h 64"/>
              <a:gd name="T14" fmla="*/ 14 w 64"/>
              <a:gd name="T15" fmla="*/ 16 h 64"/>
              <a:gd name="T16" fmla="*/ 48 w 64"/>
              <a:gd name="T17" fmla="*/ 14 h 64"/>
              <a:gd name="T18" fmla="*/ 51 w 64"/>
              <a:gd name="T19" fmla="*/ 4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5" y="0"/>
                  <a:pt x="0" y="14"/>
                  <a:pt x="0" y="32"/>
                </a:cubicBezTo>
                <a:cubicBezTo>
                  <a:pt x="0" y="49"/>
                  <a:pt x="15" y="64"/>
                  <a:pt x="32" y="64"/>
                </a:cubicBezTo>
                <a:cubicBezTo>
                  <a:pt x="50" y="64"/>
                  <a:pt x="64" y="49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51" y="47"/>
                </a:moveTo>
                <a:cubicBezTo>
                  <a:pt x="42" y="57"/>
                  <a:pt x="27" y="59"/>
                  <a:pt x="17" y="50"/>
                </a:cubicBezTo>
                <a:cubicBezTo>
                  <a:pt x="7" y="41"/>
                  <a:pt x="6" y="26"/>
                  <a:pt x="14" y="16"/>
                </a:cubicBezTo>
                <a:cubicBezTo>
                  <a:pt x="23" y="6"/>
                  <a:pt x="38" y="5"/>
                  <a:pt x="48" y="14"/>
                </a:cubicBezTo>
                <a:cubicBezTo>
                  <a:pt x="58" y="22"/>
                  <a:pt x="59" y="37"/>
                  <a:pt x="51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Freeform: Shape 26"/>
          <p:cNvSpPr>
            <a:spLocks/>
          </p:cNvSpPr>
          <p:nvPr/>
        </p:nvSpPr>
        <p:spPr bwMode="auto">
          <a:xfrm>
            <a:off x="1234714" y="2371903"/>
            <a:ext cx="31737" cy="32492"/>
          </a:xfrm>
          <a:custGeom>
            <a:avLst/>
            <a:gdLst>
              <a:gd name="T0" fmla="*/ 16 w 18"/>
              <a:gd name="T1" fmla="*/ 0 h 18"/>
              <a:gd name="T2" fmla="*/ 0 w 18"/>
              <a:gd name="T3" fmla="*/ 16 h 18"/>
              <a:gd name="T4" fmla="*/ 0 w 18"/>
              <a:gd name="T5" fmla="*/ 16 h 18"/>
              <a:gd name="T6" fmla="*/ 2 w 18"/>
              <a:gd name="T7" fmla="*/ 18 h 18"/>
              <a:gd name="T8" fmla="*/ 4 w 18"/>
              <a:gd name="T9" fmla="*/ 16 h 18"/>
              <a:gd name="T10" fmla="*/ 4 w 18"/>
              <a:gd name="T11" fmla="*/ 16 h 18"/>
              <a:gd name="T12" fmla="*/ 16 w 18"/>
              <a:gd name="T13" fmla="*/ 4 h 18"/>
              <a:gd name="T14" fmla="*/ 18 w 18"/>
              <a:gd name="T15" fmla="*/ 2 h 18"/>
              <a:gd name="T16" fmla="*/ 16 w 18"/>
              <a:gd name="T1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8">
                <a:moveTo>
                  <a:pt x="16" y="0"/>
                </a:moveTo>
                <a:cubicBezTo>
                  <a:pt x="8" y="0"/>
                  <a:pt x="0" y="7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7"/>
                  <a:pt x="1" y="18"/>
                  <a:pt x="2" y="18"/>
                </a:cubicBezTo>
                <a:cubicBezTo>
                  <a:pt x="4" y="18"/>
                  <a:pt x="4" y="17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9"/>
                  <a:pt x="10" y="4"/>
                  <a:pt x="16" y="4"/>
                </a:cubicBezTo>
                <a:cubicBezTo>
                  <a:pt x="18" y="4"/>
                  <a:pt x="18" y="3"/>
                  <a:pt x="18" y="2"/>
                </a:cubicBezTo>
                <a:cubicBezTo>
                  <a:pt x="18" y="1"/>
                  <a:pt x="18" y="0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28591"/>
              </p:ext>
            </p:extLst>
          </p:nvPr>
        </p:nvGraphicFramePr>
        <p:xfrm>
          <a:off x="3492500" y="1553483"/>
          <a:ext cx="2160566" cy="3262318"/>
        </p:xfrm>
        <a:graphic>
          <a:graphicData uri="http://schemas.openxmlformats.org/drawingml/2006/table">
            <a:tbl>
              <a:tblPr firstRow="1" firstCol="1" bandRow="1"/>
              <a:tblGrid>
                <a:gridCol w="386326">
                  <a:extLst>
                    <a:ext uri="{9D8B030D-6E8A-4147-A177-3AD203B41FA5}">
                      <a16:colId xmlns:a16="http://schemas.microsoft.com/office/drawing/2014/main" val="4272725353"/>
                    </a:ext>
                  </a:extLst>
                </a:gridCol>
                <a:gridCol w="643877">
                  <a:extLst>
                    <a:ext uri="{9D8B030D-6E8A-4147-A177-3AD203B41FA5}">
                      <a16:colId xmlns:a16="http://schemas.microsoft.com/office/drawing/2014/main" val="3715596813"/>
                    </a:ext>
                  </a:extLst>
                </a:gridCol>
                <a:gridCol w="701111">
                  <a:extLst>
                    <a:ext uri="{9D8B030D-6E8A-4147-A177-3AD203B41FA5}">
                      <a16:colId xmlns:a16="http://schemas.microsoft.com/office/drawing/2014/main" val="2588350605"/>
                    </a:ext>
                  </a:extLst>
                </a:gridCol>
                <a:gridCol w="429252">
                  <a:extLst>
                    <a:ext uri="{9D8B030D-6E8A-4147-A177-3AD203B41FA5}">
                      <a16:colId xmlns:a16="http://schemas.microsoft.com/office/drawing/2014/main" val="3961305650"/>
                    </a:ext>
                  </a:extLst>
                </a:gridCol>
              </a:tblGrid>
              <a:tr h="343401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码字长度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码字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权值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243208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13632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504953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0x11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432341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263463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11000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0x21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520486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11001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035095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11010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874532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11011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932186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11100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181197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111010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0x51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8354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1110110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0x61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657129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1110111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0x71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453417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1111000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0x81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902094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1111001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0x91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233303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1111010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0x22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466498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1111011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0x13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293282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11111000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1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0x32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388" marR="6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69080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92500" y="1370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57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55576" y="771550"/>
            <a:ext cx="3168352" cy="462926"/>
            <a:chOff x="3221852" y="1410625"/>
            <a:chExt cx="1863207" cy="462926"/>
          </a:xfrm>
        </p:grpSpPr>
        <p:sp>
          <p:nvSpPr>
            <p:cNvPr id="5" name="Rectangle: Rounded Corners 5"/>
            <p:cNvSpPr/>
            <p:nvPr/>
          </p:nvSpPr>
          <p:spPr>
            <a:xfrm>
              <a:off x="3221852" y="1410625"/>
              <a:ext cx="1863207" cy="46292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r"/>
              <a:r>
                <a:rPr lang="zh-CN" altLang="en-US" sz="1400" b="1" dirty="0">
                  <a:solidFill>
                    <a:schemeClr val="bg1"/>
                  </a:solidFill>
                </a:rPr>
                <a:t>颜色分量单元的内部解码</a:t>
              </a:r>
            </a:p>
          </p:txBody>
        </p:sp>
        <p:sp>
          <p:nvSpPr>
            <p:cNvPr id="6" name="Freeform: Shape 4"/>
            <p:cNvSpPr>
              <a:spLocks/>
            </p:cNvSpPr>
            <p:nvPr/>
          </p:nvSpPr>
          <p:spPr bwMode="auto">
            <a:xfrm>
              <a:off x="3426346" y="1506690"/>
              <a:ext cx="367352" cy="270792"/>
            </a:xfrm>
            <a:custGeom>
              <a:avLst/>
              <a:gdLst/>
              <a:ahLst/>
              <a:cxnLst>
                <a:cxn ang="0">
                  <a:pos x="10" y="45"/>
                </a:cxn>
                <a:cxn ang="0">
                  <a:pos x="28" y="45"/>
                </a:cxn>
                <a:cxn ang="0">
                  <a:pos x="4" y="30"/>
                </a:cxn>
                <a:cxn ang="0">
                  <a:pos x="65" y="50"/>
                </a:cxn>
                <a:cxn ang="0">
                  <a:pos x="77" y="52"/>
                </a:cxn>
                <a:cxn ang="0">
                  <a:pos x="86" y="46"/>
                </a:cxn>
                <a:cxn ang="0">
                  <a:pos x="94" y="59"/>
                </a:cxn>
                <a:cxn ang="0">
                  <a:pos x="73" y="69"/>
                </a:cxn>
                <a:cxn ang="0">
                  <a:pos x="23" y="59"/>
                </a:cxn>
                <a:cxn ang="0">
                  <a:pos x="3" y="49"/>
                </a:cxn>
                <a:cxn ang="0">
                  <a:pos x="22" y="49"/>
                </a:cxn>
                <a:cxn ang="0">
                  <a:pos x="28" y="52"/>
                </a:cxn>
                <a:cxn ang="0">
                  <a:pos x="45" y="57"/>
                </a:cxn>
                <a:cxn ang="0">
                  <a:pos x="45" y="49"/>
                </a:cxn>
                <a:cxn ang="0">
                  <a:pos x="51" y="47"/>
                </a:cxn>
                <a:cxn ang="0">
                  <a:pos x="51" y="51"/>
                </a:cxn>
                <a:cxn ang="0">
                  <a:pos x="60" y="47"/>
                </a:cxn>
                <a:cxn ang="0">
                  <a:pos x="89" y="30"/>
                </a:cxn>
                <a:cxn ang="0">
                  <a:pos x="70" y="30"/>
                </a:cxn>
                <a:cxn ang="0">
                  <a:pos x="70" y="33"/>
                </a:cxn>
                <a:cxn ang="0">
                  <a:pos x="71" y="40"/>
                </a:cxn>
                <a:cxn ang="0">
                  <a:pos x="72" y="41"/>
                </a:cxn>
                <a:cxn ang="0">
                  <a:pos x="87" y="41"/>
                </a:cxn>
                <a:cxn ang="0">
                  <a:pos x="88" y="34"/>
                </a:cxn>
                <a:cxn ang="0">
                  <a:pos x="89" y="31"/>
                </a:cxn>
                <a:cxn ang="0">
                  <a:pos x="63" y="24"/>
                </a:cxn>
                <a:cxn ang="0">
                  <a:pos x="33" y="14"/>
                </a:cxn>
                <a:cxn ang="0">
                  <a:pos x="36" y="33"/>
                </a:cxn>
                <a:cxn ang="0">
                  <a:pos x="42" y="43"/>
                </a:cxn>
                <a:cxn ang="0">
                  <a:pos x="49" y="44"/>
                </a:cxn>
                <a:cxn ang="0">
                  <a:pos x="55" y="43"/>
                </a:cxn>
                <a:cxn ang="0">
                  <a:pos x="61" y="33"/>
                </a:cxn>
              </a:cxnLst>
              <a:rect l="0" t="0" r="r" b="b"/>
              <a:pathLst>
                <a:path w="94" h="69">
                  <a:moveTo>
                    <a:pt x="2" y="45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3" y="48"/>
                    <a:pt x="17" y="48"/>
                    <a:pt x="20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7" y="40"/>
                    <a:pt x="26" y="35"/>
                    <a:pt x="26" y="30"/>
                  </a:cubicBezTo>
                  <a:cubicBezTo>
                    <a:pt x="22" y="19"/>
                    <a:pt x="7" y="20"/>
                    <a:pt x="4" y="30"/>
                  </a:cubicBezTo>
                  <a:cubicBezTo>
                    <a:pt x="2" y="45"/>
                    <a:pt x="2" y="45"/>
                    <a:pt x="2" y="45"/>
                  </a:cubicBezTo>
                  <a:close/>
                  <a:moveTo>
                    <a:pt x="65" y="50"/>
                  </a:moveTo>
                  <a:cubicBezTo>
                    <a:pt x="73" y="46"/>
                    <a:pt x="73" y="46"/>
                    <a:pt x="73" y="46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5"/>
                    <a:pt x="1" y="52"/>
                    <a:pt x="3" y="49"/>
                  </a:cubicBezTo>
                  <a:cubicBezTo>
                    <a:pt x="5" y="49"/>
                    <a:pt x="7" y="49"/>
                    <a:pt x="8" y="49"/>
                  </a:cubicBezTo>
                  <a:cubicBezTo>
                    <a:pt x="13" y="54"/>
                    <a:pt x="17" y="54"/>
                    <a:pt x="22" y="49"/>
                  </a:cubicBezTo>
                  <a:cubicBezTo>
                    <a:pt x="23" y="49"/>
                    <a:pt x="25" y="49"/>
                    <a:pt x="27" y="49"/>
                  </a:cubicBezTo>
                  <a:cubicBezTo>
                    <a:pt x="27" y="50"/>
                    <a:pt x="28" y="51"/>
                    <a:pt x="28" y="52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5" y="50"/>
                    <a:pt x="65" y="50"/>
                    <a:pt x="65" y="50"/>
                  </a:cubicBezTo>
                  <a:close/>
                  <a:moveTo>
                    <a:pt x="89" y="30"/>
                  </a:moveTo>
                  <a:cubicBezTo>
                    <a:pt x="89" y="24"/>
                    <a:pt x="85" y="21"/>
                    <a:pt x="79" y="20"/>
                  </a:cubicBezTo>
                  <a:cubicBezTo>
                    <a:pt x="74" y="20"/>
                    <a:pt x="70" y="24"/>
                    <a:pt x="70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1"/>
                    <a:pt x="70" y="32"/>
                    <a:pt x="70" y="33"/>
                  </a:cubicBezTo>
                  <a:cubicBezTo>
                    <a:pt x="70" y="33"/>
                    <a:pt x="70" y="34"/>
                    <a:pt x="71" y="34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7" y="46"/>
                    <a:pt x="81" y="45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9" y="33"/>
                    <a:pt x="89" y="33"/>
                  </a:cubicBezTo>
                  <a:cubicBezTo>
                    <a:pt x="89" y="33"/>
                    <a:pt x="89" y="31"/>
                    <a:pt x="89" y="31"/>
                  </a:cubicBezTo>
                  <a:cubicBezTo>
                    <a:pt x="89" y="30"/>
                    <a:pt x="89" y="30"/>
                    <a:pt x="89" y="30"/>
                  </a:cubicBezTo>
                  <a:close/>
                  <a:moveTo>
                    <a:pt x="63" y="24"/>
                  </a:moveTo>
                  <a:cubicBezTo>
                    <a:pt x="66" y="14"/>
                    <a:pt x="66" y="14"/>
                    <a:pt x="66" y="14"/>
                  </a:cubicBezTo>
                  <a:cubicBezTo>
                    <a:pt x="59" y="13"/>
                    <a:pt x="47" y="0"/>
                    <a:pt x="33" y="1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7"/>
                    <a:pt x="35" y="30"/>
                    <a:pt x="36" y="33"/>
                  </a:cubicBezTo>
                  <a:cubicBezTo>
                    <a:pt x="37" y="37"/>
                    <a:pt x="39" y="40"/>
                    <a:pt x="41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5" y="44"/>
                    <a:pt x="47" y="44"/>
                    <a:pt x="49" y="44"/>
                  </a:cubicBezTo>
                  <a:cubicBezTo>
                    <a:pt x="51" y="44"/>
                    <a:pt x="53" y="44"/>
                    <a:pt x="55" y="44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0"/>
                    <a:pt x="60" y="37"/>
                    <a:pt x="61" y="33"/>
                  </a:cubicBezTo>
                  <a:cubicBezTo>
                    <a:pt x="62" y="30"/>
                    <a:pt x="63" y="27"/>
                    <a:pt x="63" y="2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Freeform: Shape 25"/>
          <p:cNvSpPr>
            <a:spLocks/>
          </p:cNvSpPr>
          <p:nvPr/>
        </p:nvSpPr>
        <p:spPr bwMode="auto">
          <a:xfrm>
            <a:off x="1415206" y="3130299"/>
            <a:ext cx="114102" cy="11485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51 w 64"/>
              <a:gd name="T11" fmla="*/ 47 h 64"/>
              <a:gd name="T12" fmla="*/ 17 w 64"/>
              <a:gd name="T13" fmla="*/ 50 h 64"/>
              <a:gd name="T14" fmla="*/ 14 w 64"/>
              <a:gd name="T15" fmla="*/ 16 h 64"/>
              <a:gd name="T16" fmla="*/ 48 w 64"/>
              <a:gd name="T17" fmla="*/ 14 h 64"/>
              <a:gd name="T18" fmla="*/ 51 w 64"/>
              <a:gd name="T19" fmla="*/ 4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5" y="0"/>
                  <a:pt x="0" y="14"/>
                  <a:pt x="0" y="32"/>
                </a:cubicBezTo>
                <a:cubicBezTo>
                  <a:pt x="0" y="49"/>
                  <a:pt x="15" y="64"/>
                  <a:pt x="32" y="64"/>
                </a:cubicBezTo>
                <a:cubicBezTo>
                  <a:pt x="50" y="64"/>
                  <a:pt x="64" y="49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51" y="47"/>
                </a:moveTo>
                <a:cubicBezTo>
                  <a:pt x="42" y="57"/>
                  <a:pt x="27" y="59"/>
                  <a:pt x="17" y="50"/>
                </a:cubicBezTo>
                <a:cubicBezTo>
                  <a:pt x="7" y="41"/>
                  <a:pt x="6" y="26"/>
                  <a:pt x="14" y="16"/>
                </a:cubicBezTo>
                <a:cubicBezTo>
                  <a:pt x="23" y="6"/>
                  <a:pt x="38" y="5"/>
                  <a:pt x="48" y="14"/>
                </a:cubicBezTo>
                <a:cubicBezTo>
                  <a:pt x="58" y="22"/>
                  <a:pt x="59" y="37"/>
                  <a:pt x="51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Freeform: Shape 26"/>
          <p:cNvSpPr>
            <a:spLocks/>
          </p:cNvSpPr>
          <p:nvPr/>
        </p:nvSpPr>
        <p:spPr bwMode="auto">
          <a:xfrm>
            <a:off x="1443919" y="3159013"/>
            <a:ext cx="31737" cy="32492"/>
          </a:xfrm>
          <a:custGeom>
            <a:avLst/>
            <a:gdLst>
              <a:gd name="T0" fmla="*/ 16 w 18"/>
              <a:gd name="T1" fmla="*/ 0 h 18"/>
              <a:gd name="T2" fmla="*/ 0 w 18"/>
              <a:gd name="T3" fmla="*/ 16 h 18"/>
              <a:gd name="T4" fmla="*/ 0 w 18"/>
              <a:gd name="T5" fmla="*/ 16 h 18"/>
              <a:gd name="T6" fmla="*/ 2 w 18"/>
              <a:gd name="T7" fmla="*/ 18 h 18"/>
              <a:gd name="T8" fmla="*/ 4 w 18"/>
              <a:gd name="T9" fmla="*/ 16 h 18"/>
              <a:gd name="T10" fmla="*/ 4 w 18"/>
              <a:gd name="T11" fmla="*/ 16 h 18"/>
              <a:gd name="T12" fmla="*/ 16 w 18"/>
              <a:gd name="T13" fmla="*/ 4 h 18"/>
              <a:gd name="T14" fmla="*/ 18 w 18"/>
              <a:gd name="T15" fmla="*/ 2 h 18"/>
              <a:gd name="T16" fmla="*/ 16 w 18"/>
              <a:gd name="T1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8">
                <a:moveTo>
                  <a:pt x="16" y="0"/>
                </a:moveTo>
                <a:cubicBezTo>
                  <a:pt x="8" y="0"/>
                  <a:pt x="0" y="7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7"/>
                  <a:pt x="1" y="18"/>
                  <a:pt x="2" y="18"/>
                </a:cubicBezTo>
                <a:cubicBezTo>
                  <a:pt x="4" y="18"/>
                  <a:pt x="4" y="17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9"/>
                  <a:pt x="10" y="4"/>
                  <a:pt x="16" y="4"/>
                </a:cubicBezTo>
                <a:cubicBezTo>
                  <a:pt x="18" y="4"/>
                  <a:pt x="18" y="3"/>
                  <a:pt x="18" y="2"/>
                </a:cubicBezTo>
                <a:cubicBezTo>
                  <a:pt x="18" y="1"/>
                  <a:pt x="18" y="0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" name="圆角矩形 3"/>
          <p:cNvSpPr/>
          <p:nvPr/>
        </p:nvSpPr>
        <p:spPr>
          <a:xfrm>
            <a:off x="964781" y="2494764"/>
            <a:ext cx="2160240" cy="63553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查阅标记段</a:t>
            </a:r>
            <a:r>
              <a:rPr lang="en-US" altLang="zh-CN" dirty="0"/>
              <a:t>SOS</a:t>
            </a:r>
            <a:r>
              <a:rPr lang="zh-CN" altLang="zh-CN" dirty="0"/>
              <a:t>中的颜色分量信息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635896" y="2499742"/>
            <a:ext cx="2160240" cy="63553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哈夫曼树编号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365381" y="2523478"/>
            <a:ext cx="2160240" cy="63553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像素的数据流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10" idx="1"/>
          </p:cNvCxnSpPr>
          <p:nvPr/>
        </p:nvCxnSpPr>
        <p:spPr>
          <a:xfrm>
            <a:off x="3125021" y="2812532"/>
            <a:ext cx="510875" cy="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4" idx="1"/>
          </p:cNvCxnSpPr>
          <p:nvPr/>
        </p:nvCxnSpPr>
        <p:spPr>
          <a:xfrm>
            <a:off x="5801710" y="2834420"/>
            <a:ext cx="563671" cy="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3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4" grpId="0" animBg="1"/>
      <p:bldP spid="10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B9EF7E7F-384B-4BA3-8247-0F5A782508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60"/>
          <a:stretch/>
        </p:blipFill>
        <p:spPr>
          <a:xfrm>
            <a:off x="0" y="-15520"/>
            <a:ext cx="9159199" cy="105958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C382B60-4794-48D0-9951-185CBB7CEB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54"/>
          <a:stretch/>
        </p:blipFill>
        <p:spPr>
          <a:xfrm>
            <a:off x="-15200" y="4096433"/>
            <a:ext cx="9159199" cy="104706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88D1548-F1F2-4360-B85B-D16EE7126ACC}"/>
              </a:ext>
            </a:extLst>
          </p:cNvPr>
          <p:cNvSpPr/>
          <p:nvPr/>
        </p:nvSpPr>
        <p:spPr>
          <a:xfrm>
            <a:off x="3994574" y="1436048"/>
            <a:ext cx="13073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spc="300" dirty="0">
                <a:solidFill>
                  <a:srgbClr val="326E84"/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  <a:endParaRPr lang="zh-CN" altLang="en-US" sz="8800" spc="300" dirty="0">
              <a:solidFill>
                <a:srgbClr val="326E84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5CA15AF3-F31F-477B-BA85-B72CC2C58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676277"/>
            <a:ext cx="533711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rgbClr val="326E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代码关键函数</a:t>
            </a:r>
          </a:p>
        </p:txBody>
      </p:sp>
    </p:spTree>
    <p:extLst>
      <p:ext uri="{BB962C8B-B14F-4D97-AF65-F5344CB8AC3E}">
        <p14:creationId xmlns:p14="http://schemas.microsoft.com/office/powerpoint/2010/main" val="190886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55576" y="915566"/>
            <a:ext cx="7001239" cy="3563379"/>
            <a:chOff x="-1080061" y="1649573"/>
            <a:chExt cx="9718414" cy="4946325"/>
          </a:xfrm>
        </p:grpSpPr>
        <p:sp>
          <p:nvSpPr>
            <p:cNvPr id="23" name="任意多边形 54"/>
            <p:cNvSpPr>
              <a:spLocks/>
            </p:cNvSpPr>
            <p:nvPr/>
          </p:nvSpPr>
          <p:spPr bwMode="auto">
            <a:xfrm>
              <a:off x="518149" y="2183514"/>
              <a:ext cx="8120204" cy="4412384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zh-CN" dirty="0"/>
                <a:t>这个函数的作用是通过在</a:t>
              </a:r>
              <a:r>
                <a:rPr lang="en-US" altLang="zh-CN" dirty="0"/>
                <a:t>JPEG</a:t>
              </a:r>
              <a:r>
                <a:rPr lang="zh-CN" altLang="zh-CN" dirty="0"/>
                <a:t>文件中分析段类型，得到基本的图片信息，比如：哈夫曼表的个数以及内容，采样频率等等。</a:t>
              </a:r>
            </a:p>
            <a:p>
              <a:pPr algn="ctr"/>
              <a:endParaRPr dirty="0"/>
            </a:p>
          </p:txBody>
        </p:sp>
        <p:sp>
          <p:nvSpPr>
            <p:cNvPr id="24" name="任意多边形 55"/>
            <p:cNvSpPr>
              <a:spLocks/>
            </p:cNvSpPr>
            <p:nvPr/>
          </p:nvSpPr>
          <p:spPr bwMode="auto">
            <a:xfrm>
              <a:off x="-1080061" y="1649573"/>
              <a:ext cx="2498856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b="1" dirty="0" err="1"/>
                <a:t>analyseJpg</a:t>
              </a:r>
              <a:r>
                <a:rPr lang="en-US" altLang="zh-CN" b="1" dirty="0"/>
                <a:t>()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09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55576" y="915566"/>
            <a:ext cx="7001239" cy="3563379"/>
            <a:chOff x="-1080061" y="1649573"/>
            <a:chExt cx="9718414" cy="4946325"/>
          </a:xfrm>
        </p:grpSpPr>
        <p:sp>
          <p:nvSpPr>
            <p:cNvPr id="23" name="任意多边形 54"/>
            <p:cNvSpPr>
              <a:spLocks/>
            </p:cNvSpPr>
            <p:nvPr/>
          </p:nvSpPr>
          <p:spPr bwMode="auto">
            <a:xfrm>
              <a:off x="518149" y="2183514"/>
              <a:ext cx="8120204" cy="4412384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zh-CN" dirty="0" smtClean="0"/>
                <a:t>将</a:t>
              </a:r>
              <a:r>
                <a:rPr lang="zh-CN" altLang="zh-CN" dirty="0"/>
                <a:t>哈夫曼树的比特字符串形式转换为一个字典，这个字典的键为哈夫曼树的码字，值为哈夫曼树的码值。</a:t>
              </a:r>
            </a:p>
          </p:txBody>
        </p:sp>
        <p:sp>
          <p:nvSpPr>
            <p:cNvPr id="24" name="任意多边形 55"/>
            <p:cNvSpPr>
              <a:spLocks/>
            </p:cNvSpPr>
            <p:nvPr/>
          </p:nvSpPr>
          <p:spPr bwMode="auto">
            <a:xfrm>
              <a:off x="-1080061" y="1649573"/>
              <a:ext cx="3698307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b="1" dirty="0" err="1"/>
                <a:t>build_HT</a:t>
              </a:r>
              <a:r>
                <a:rPr lang="en-US" altLang="zh-CN" b="1" dirty="0"/>
                <a:t>(index)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26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55576" y="915566"/>
            <a:ext cx="7001239" cy="3563379"/>
            <a:chOff x="-1080061" y="1649573"/>
            <a:chExt cx="9718414" cy="4946325"/>
          </a:xfrm>
        </p:grpSpPr>
        <p:sp>
          <p:nvSpPr>
            <p:cNvPr id="23" name="任意多边形 54"/>
            <p:cNvSpPr>
              <a:spLocks/>
            </p:cNvSpPr>
            <p:nvPr/>
          </p:nvSpPr>
          <p:spPr bwMode="auto">
            <a:xfrm>
              <a:off x="518149" y="2183514"/>
              <a:ext cx="8120204" cy="4412384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dirty="0" smtClean="0"/>
                <a:t>  </a:t>
              </a:r>
              <a:r>
                <a:rPr lang="zh-CN" altLang="zh-CN" dirty="0" smtClean="0"/>
                <a:t>在</a:t>
              </a:r>
              <a:r>
                <a:rPr lang="zh-CN" altLang="zh-CN" dirty="0"/>
                <a:t>图像压缩数据中进行哈夫曼树的匹配，从而在每一个</a:t>
              </a:r>
              <a:r>
                <a:rPr lang="en-US" altLang="zh-CN" dirty="0"/>
                <a:t>8*8</a:t>
              </a:r>
              <a:r>
                <a:rPr lang="zh-CN" altLang="zh-CN" dirty="0"/>
                <a:t>的块中分别找出</a:t>
              </a:r>
              <a:r>
                <a:rPr lang="en-US" altLang="zh-CN" dirty="0" err="1"/>
                <a:t>Y,Cr,Cb</a:t>
              </a:r>
              <a:r>
                <a:rPr lang="zh-CN" altLang="zh-CN" dirty="0"/>
                <a:t>的</a:t>
              </a:r>
              <a:r>
                <a:rPr lang="zh-CN" altLang="zh-CN" dirty="0" smtClean="0"/>
                <a:t>采样值</a:t>
              </a:r>
              <a:r>
                <a:rPr lang="zh-CN" altLang="en-US" dirty="0" smtClean="0"/>
                <a:t>。</a:t>
              </a:r>
              <a:endParaRPr lang="zh-CN" altLang="zh-CN" dirty="0"/>
            </a:p>
          </p:txBody>
        </p:sp>
        <p:sp>
          <p:nvSpPr>
            <p:cNvPr id="24" name="任意多边形 55"/>
            <p:cNvSpPr>
              <a:spLocks/>
            </p:cNvSpPr>
            <p:nvPr/>
          </p:nvSpPr>
          <p:spPr bwMode="auto">
            <a:xfrm>
              <a:off x="-1080061" y="1649573"/>
              <a:ext cx="4298033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b="1" dirty="0"/>
                <a:t>scan_88_vector(data)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50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5"/>
          <p:cNvSpPr/>
          <p:nvPr/>
        </p:nvSpPr>
        <p:spPr>
          <a:xfrm>
            <a:off x="0" y="4053754"/>
            <a:ext cx="4662239" cy="1087202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" fmla="*/ 0 w 6216319"/>
              <a:gd name="connsiteY0" fmla="*/ 9364 h 1311568"/>
              <a:gd name="connsiteX1" fmla="*/ 339865 w 6216319"/>
              <a:gd name="connsiteY1" fmla="*/ 0 h 1311568"/>
              <a:gd name="connsiteX2" fmla="*/ 6216319 w 6216319"/>
              <a:gd name="connsiteY2" fmla="*/ 9364 h 1311568"/>
              <a:gd name="connsiteX3" fmla="*/ 6216319 w 6216319"/>
              <a:gd name="connsiteY3" fmla="*/ 1311568 h 1311568"/>
              <a:gd name="connsiteX4" fmla="*/ 0 w 6216319"/>
              <a:gd name="connsiteY4" fmla="*/ 1311568 h 1311568"/>
              <a:gd name="connsiteX5" fmla="*/ 0 w 6216319"/>
              <a:gd name="connsiteY5" fmla="*/ 9364 h 1311568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47249 h 1349453"/>
              <a:gd name="connsiteX1" fmla="*/ 339865 w 6216319"/>
              <a:gd name="connsiteY1" fmla="*/ 232094 h 1349453"/>
              <a:gd name="connsiteX2" fmla="*/ 2273862 w 6216319"/>
              <a:gd name="connsiteY2" fmla="*/ 280646 h 1349453"/>
              <a:gd name="connsiteX3" fmla="*/ 6216319 w 6216319"/>
              <a:gd name="connsiteY3" fmla="*/ 47249 h 1349453"/>
              <a:gd name="connsiteX4" fmla="*/ 6216319 w 6216319"/>
              <a:gd name="connsiteY4" fmla="*/ 1349453 h 1349453"/>
              <a:gd name="connsiteX5" fmla="*/ 0 w 6216319"/>
              <a:gd name="connsiteY5" fmla="*/ 1349453 h 1349453"/>
              <a:gd name="connsiteX6" fmla="*/ 0 w 6216319"/>
              <a:gd name="connsiteY6" fmla="*/ 47249 h 1349453"/>
              <a:gd name="connsiteX0" fmla="*/ 0 w 6216319"/>
              <a:gd name="connsiteY0" fmla="*/ 30623 h 1332827"/>
              <a:gd name="connsiteX1" fmla="*/ 339865 w 6216319"/>
              <a:gd name="connsiteY1" fmla="*/ 215468 h 1332827"/>
              <a:gd name="connsiteX2" fmla="*/ 2265770 w 6216319"/>
              <a:gd name="connsiteY2" fmla="*/ 539150 h 1332827"/>
              <a:gd name="connsiteX3" fmla="*/ 6216319 w 6216319"/>
              <a:gd name="connsiteY3" fmla="*/ 30623 h 1332827"/>
              <a:gd name="connsiteX4" fmla="*/ 6216319 w 6216319"/>
              <a:gd name="connsiteY4" fmla="*/ 1332827 h 1332827"/>
              <a:gd name="connsiteX5" fmla="*/ 0 w 6216319"/>
              <a:gd name="connsiteY5" fmla="*/ 1332827 h 1332827"/>
              <a:gd name="connsiteX6" fmla="*/ 0 w 6216319"/>
              <a:gd name="connsiteY6" fmla="*/ 30623 h 1332827"/>
              <a:gd name="connsiteX0" fmla="*/ 0 w 6216319"/>
              <a:gd name="connsiteY0" fmla="*/ 31024 h 1333228"/>
              <a:gd name="connsiteX1" fmla="*/ 339865 w 6216319"/>
              <a:gd name="connsiteY1" fmla="*/ 215869 h 1333228"/>
              <a:gd name="connsiteX2" fmla="*/ 2265770 w 6216319"/>
              <a:gd name="connsiteY2" fmla="*/ 539551 h 1333228"/>
              <a:gd name="connsiteX3" fmla="*/ 3269182 w 6216319"/>
              <a:gd name="connsiteY3" fmla="*/ 418171 h 1333228"/>
              <a:gd name="connsiteX4" fmla="*/ 6216319 w 6216319"/>
              <a:gd name="connsiteY4" fmla="*/ 31024 h 1333228"/>
              <a:gd name="connsiteX5" fmla="*/ 6216319 w 6216319"/>
              <a:gd name="connsiteY5" fmla="*/ 1333228 h 1333228"/>
              <a:gd name="connsiteX6" fmla="*/ 0 w 6216319"/>
              <a:gd name="connsiteY6" fmla="*/ 1333228 h 1333228"/>
              <a:gd name="connsiteX7" fmla="*/ 0 w 6216319"/>
              <a:gd name="connsiteY7" fmla="*/ 31024 h 1333228"/>
              <a:gd name="connsiteX0" fmla="*/ 0 w 6216319"/>
              <a:gd name="connsiteY0" fmla="*/ 26175 h 1328379"/>
              <a:gd name="connsiteX1" fmla="*/ 339865 w 6216319"/>
              <a:gd name="connsiteY1" fmla="*/ 211020 h 1328379"/>
              <a:gd name="connsiteX2" fmla="*/ 2265770 w 6216319"/>
              <a:gd name="connsiteY2" fmla="*/ 534702 h 1328379"/>
              <a:gd name="connsiteX3" fmla="*/ 3244906 w 6216319"/>
              <a:gd name="connsiteY3" fmla="*/ 518518 h 1328379"/>
              <a:gd name="connsiteX4" fmla="*/ 6216319 w 6216319"/>
              <a:gd name="connsiteY4" fmla="*/ 26175 h 1328379"/>
              <a:gd name="connsiteX5" fmla="*/ 6216319 w 6216319"/>
              <a:gd name="connsiteY5" fmla="*/ 1328379 h 1328379"/>
              <a:gd name="connsiteX6" fmla="*/ 0 w 6216319"/>
              <a:gd name="connsiteY6" fmla="*/ 1328379 h 1328379"/>
              <a:gd name="connsiteX7" fmla="*/ 0 w 6216319"/>
              <a:gd name="connsiteY7" fmla="*/ 26175 h 1328379"/>
              <a:gd name="connsiteX0" fmla="*/ 0 w 6216319"/>
              <a:gd name="connsiteY0" fmla="*/ 63128 h 1365332"/>
              <a:gd name="connsiteX1" fmla="*/ 339865 w 6216319"/>
              <a:gd name="connsiteY1" fmla="*/ 247973 h 1365332"/>
              <a:gd name="connsiteX2" fmla="*/ 2265770 w 6216319"/>
              <a:gd name="connsiteY2" fmla="*/ 571655 h 1365332"/>
              <a:gd name="connsiteX3" fmla="*/ 3244906 w 6216319"/>
              <a:gd name="connsiteY3" fmla="*/ 555471 h 1365332"/>
              <a:gd name="connsiteX4" fmla="*/ 4725749 w 6216319"/>
              <a:gd name="connsiteY4" fmla="*/ 239882 h 1365332"/>
              <a:gd name="connsiteX5" fmla="*/ 6216319 w 6216319"/>
              <a:gd name="connsiteY5" fmla="*/ 63128 h 1365332"/>
              <a:gd name="connsiteX6" fmla="*/ 6216319 w 6216319"/>
              <a:gd name="connsiteY6" fmla="*/ 1365332 h 1365332"/>
              <a:gd name="connsiteX7" fmla="*/ 0 w 6216319"/>
              <a:gd name="connsiteY7" fmla="*/ 1365332 h 1365332"/>
              <a:gd name="connsiteX8" fmla="*/ 0 w 6216319"/>
              <a:gd name="connsiteY8" fmla="*/ 63128 h 1365332"/>
              <a:gd name="connsiteX0" fmla="*/ 0 w 6216319"/>
              <a:gd name="connsiteY0" fmla="*/ 20810 h 1323014"/>
              <a:gd name="connsiteX1" fmla="*/ 339865 w 6216319"/>
              <a:gd name="connsiteY1" fmla="*/ 205655 h 1323014"/>
              <a:gd name="connsiteX2" fmla="*/ 2265770 w 6216319"/>
              <a:gd name="connsiteY2" fmla="*/ 529337 h 1323014"/>
              <a:gd name="connsiteX3" fmla="*/ 3244906 w 6216319"/>
              <a:gd name="connsiteY3" fmla="*/ 513153 h 1323014"/>
              <a:gd name="connsiteX4" fmla="*/ 4628644 w 6216319"/>
              <a:gd name="connsiteY4" fmla="*/ 1055320 h 1323014"/>
              <a:gd name="connsiteX5" fmla="*/ 6216319 w 6216319"/>
              <a:gd name="connsiteY5" fmla="*/ 20810 h 1323014"/>
              <a:gd name="connsiteX6" fmla="*/ 6216319 w 6216319"/>
              <a:gd name="connsiteY6" fmla="*/ 1323014 h 1323014"/>
              <a:gd name="connsiteX7" fmla="*/ 0 w 6216319"/>
              <a:gd name="connsiteY7" fmla="*/ 1323014 h 1323014"/>
              <a:gd name="connsiteX8" fmla="*/ 0 w 6216319"/>
              <a:gd name="connsiteY8" fmla="*/ 20810 h 1323014"/>
              <a:gd name="connsiteX0" fmla="*/ 0 w 6216319"/>
              <a:gd name="connsiteY0" fmla="*/ 32243 h 1334447"/>
              <a:gd name="connsiteX1" fmla="*/ 339865 w 6216319"/>
              <a:gd name="connsiteY1" fmla="*/ 217088 h 1334447"/>
              <a:gd name="connsiteX2" fmla="*/ 2265770 w 6216319"/>
              <a:gd name="connsiteY2" fmla="*/ 540770 h 1334447"/>
              <a:gd name="connsiteX3" fmla="*/ 3244906 w 6216319"/>
              <a:gd name="connsiteY3" fmla="*/ 524586 h 1334447"/>
              <a:gd name="connsiteX4" fmla="*/ 4628644 w 6216319"/>
              <a:gd name="connsiteY4" fmla="*/ 1066753 h 1334447"/>
              <a:gd name="connsiteX5" fmla="*/ 5526860 w 6216319"/>
              <a:gd name="connsiteY5" fmla="*/ 451758 h 1334447"/>
              <a:gd name="connsiteX6" fmla="*/ 6216319 w 6216319"/>
              <a:gd name="connsiteY6" fmla="*/ 32243 h 1334447"/>
              <a:gd name="connsiteX7" fmla="*/ 6216319 w 6216319"/>
              <a:gd name="connsiteY7" fmla="*/ 1334447 h 1334447"/>
              <a:gd name="connsiteX8" fmla="*/ 0 w 6216319"/>
              <a:gd name="connsiteY8" fmla="*/ 1334447 h 1334447"/>
              <a:gd name="connsiteX9" fmla="*/ 0 w 6216319"/>
              <a:gd name="connsiteY9" fmla="*/ 32243 h 1334447"/>
              <a:gd name="connsiteX0" fmla="*/ 0 w 6216319"/>
              <a:gd name="connsiteY0" fmla="*/ 12831 h 1315035"/>
              <a:gd name="connsiteX1" fmla="*/ 339865 w 6216319"/>
              <a:gd name="connsiteY1" fmla="*/ 197676 h 1315035"/>
              <a:gd name="connsiteX2" fmla="*/ 2265770 w 6216319"/>
              <a:gd name="connsiteY2" fmla="*/ 521358 h 1315035"/>
              <a:gd name="connsiteX3" fmla="*/ 3244906 w 6216319"/>
              <a:gd name="connsiteY3" fmla="*/ 505174 h 1315035"/>
              <a:gd name="connsiteX4" fmla="*/ 4628644 w 6216319"/>
              <a:gd name="connsiteY4" fmla="*/ 1047341 h 1315035"/>
              <a:gd name="connsiteX5" fmla="*/ 5356927 w 6216319"/>
              <a:gd name="connsiteY5" fmla="*/ 1201089 h 1315035"/>
              <a:gd name="connsiteX6" fmla="*/ 6216319 w 6216319"/>
              <a:gd name="connsiteY6" fmla="*/ 12831 h 1315035"/>
              <a:gd name="connsiteX7" fmla="*/ 6216319 w 6216319"/>
              <a:gd name="connsiteY7" fmla="*/ 1315035 h 1315035"/>
              <a:gd name="connsiteX8" fmla="*/ 0 w 6216319"/>
              <a:gd name="connsiteY8" fmla="*/ 1315035 h 1315035"/>
              <a:gd name="connsiteX9" fmla="*/ 0 w 6216319"/>
              <a:gd name="connsiteY9" fmla="*/ 12831 h 1315035"/>
              <a:gd name="connsiteX0" fmla="*/ 0 w 6498499"/>
              <a:gd name="connsiteY0" fmla="*/ 0 h 1302204"/>
              <a:gd name="connsiteX1" fmla="*/ 339865 w 6498499"/>
              <a:gd name="connsiteY1" fmla="*/ 184845 h 1302204"/>
              <a:gd name="connsiteX2" fmla="*/ 2265770 w 6498499"/>
              <a:gd name="connsiteY2" fmla="*/ 508527 h 1302204"/>
              <a:gd name="connsiteX3" fmla="*/ 3244906 w 6498499"/>
              <a:gd name="connsiteY3" fmla="*/ 492343 h 1302204"/>
              <a:gd name="connsiteX4" fmla="*/ 4628644 w 6498499"/>
              <a:gd name="connsiteY4" fmla="*/ 1034510 h 1302204"/>
              <a:gd name="connsiteX5" fmla="*/ 5356927 w 6498499"/>
              <a:gd name="connsiteY5" fmla="*/ 1188258 h 1302204"/>
              <a:gd name="connsiteX6" fmla="*/ 6216319 w 6498499"/>
              <a:gd name="connsiteY6" fmla="*/ 1302204 h 1302204"/>
              <a:gd name="connsiteX7" fmla="*/ 0 w 6498499"/>
              <a:gd name="connsiteY7" fmla="*/ 1302204 h 1302204"/>
              <a:gd name="connsiteX8" fmla="*/ 0 w 649849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147589 h 1449793"/>
              <a:gd name="connsiteX1" fmla="*/ 339865 w 6216319"/>
              <a:gd name="connsiteY1" fmla="*/ 332434 h 1449793"/>
              <a:gd name="connsiteX2" fmla="*/ 2265770 w 6216319"/>
              <a:gd name="connsiteY2" fmla="*/ 656116 h 1449793"/>
              <a:gd name="connsiteX3" fmla="*/ 3244906 w 6216319"/>
              <a:gd name="connsiteY3" fmla="*/ 639932 h 1449793"/>
              <a:gd name="connsiteX4" fmla="*/ 4628644 w 6216319"/>
              <a:gd name="connsiteY4" fmla="*/ 1182099 h 1449793"/>
              <a:gd name="connsiteX5" fmla="*/ 5356927 w 6216319"/>
              <a:gd name="connsiteY5" fmla="*/ 1335847 h 1449793"/>
              <a:gd name="connsiteX6" fmla="*/ 6216319 w 6216319"/>
              <a:gd name="connsiteY6" fmla="*/ 1449793 h 1449793"/>
              <a:gd name="connsiteX7" fmla="*/ 0 w 6216319"/>
              <a:gd name="connsiteY7" fmla="*/ 1449793 h 1449793"/>
              <a:gd name="connsiteX8" fmla="*/ 0 w 6216319"/>
              <a:gd name="connsiteY8" fmla="*/ 147589 h 1449793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34944 h 1337148"/>
              <a:gd name="connsiteX1" fmla="*/ 339865 w 6216319"/>
              <a:gd name="connsiteY1" fmla="*/ 219789 h 1337148"/>
              <a:gd name="connsiteX2" fmla="*/ 2265770 w 6216319"/>
              <a:gd name="connsiteY2" fmla="*/ 543471 h 1337148"/>
              <a:gd name="connsiteX3" fmla="*/ 3244906 w 6216319"/>
              <a:gd name="connsiteY3" fmla="*/ 527287 h 1337148"/>
              <a:gd name="connsiteX4" fmla="*/ 4628644 w 6216319"/>
              <a:gd name="connsiteY4" fmla="*/ 1069454 h 1337148"/>
              <a:gd name="connsiteX5" fmla="*/ 5356927 w 6216319"/>
              <a:gd name="connsiteY5" fmla="*/ 1223202 h 1337148"/>
              <a:gd name="connsiteX6" fmla="*/ 6216319 w 6216319"/>
              <a:gd name="connsiteY6" fmla="*/ 1337148 h 1337148"/>
              <a:gd name="connsiteX7" fmla="*/ 0 w 6216319"/>
              <a:gd name="connsiteY7" fmla="*/ 1337148 h 1337148"/>
              <a:gd name="connsiteX8" fmla="*/ 0 w 6216319"/>
              <a:gd name="connsiteY8" fmla="*/ 34944 h 1337148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530 h 1302734"/>
              <a:gd name="connsiteX1" fmla="*/ 339865 w 6216319"/>
              <a:gd name="connsiteY1" fmla="*/ 185375 h 1302734"/>
              <a:gd name="connsiteX2" fmla="*/ 2265770 w 6216319"/>
              <a:gd name="connsiteY2" fmla="*/ 509057 h 1302734"/>
              <a:gd name="connsiteX3" fmla="*/ 3244906 w 6216319"/>
              <a:gd name="connsiteY3" fmla="*/ 492873 h 1302734"/>
              <a:gd name="connsiteX4" fmla="*/ 4628644 w 6216319"/>
              <a:gd name="connsiteY4" fmla="*/ 1035040 h 1302734"/>
              <a:gd name="connsiteX5" fmla="*/ 5356927 w 6216319"/>
              <a:gd name="connsiteY5" fmla="*/ 1188788 h 1302734"/>
              <a:gd name="connsiteX6" fmla="*/ 6216319 w 6216319"/>
              <a:gd name="connsiteY6" fmla="*/ 1302734 h 1302734"/>
              <a:gd name="connsiteX7" fmla="*/ 0 w 6216319"/>
              <a:gd name="connsiteY7" fmla="*/ 1302734 h 1302734"/>
              <a:gd name="connsiteX8" fmla="*/ 0 w 6216319"/>
              <a:gd name="connsiteY8" fmla="*/ 530 h 1302734"/>
              <a:gd name="connsiteX0" fmla="*/ 0 w 6216319"/>
              <a:gd name="connsiteY0" fmla="*/ 20163 h 1322367"/>
              <a:gd name="connsiteX1" fmla="*/ 2265770 w 6216319"/>
              <a:gd name="connsiteY1" fmla="*/ 528690 h 1322367"/>
              <a:gd name="connsiteX2" fmla="*/ 3244906 w 6216319"/>
              <a:gd name="connsiteY2" fmla="*/ 512506 h 1322367"/>
              <a:gd name="connsiteX3" fmla="*/ 4628644 w 6216319"/>
              <a:gd name="connsiteY3" fmla="*/ 1054673 h 1322367"/>
              <a:gd name="connsiteX4" fmla="*/ 5356927 w 6216319"/>
              <a:gd name="connsiteY4" fmla="*/ 1208421 h 1322367"/>
              <a:gd name="connsiteX5" fmla="*/ 6216319 w 6216319"/>
              <a:gd name="connsiteY5" fmla="*/ 1322367 h 1322367"/>
              <a:gd name="connsiteX6" fmla="*/ 0 w 6216319"/>
              <a:gd name="connsiteY6" fmla="*/ 1322367 h 1322367"/>
              <a:gd name="connsiteX7" fmla="*/ 0 w 6216319"/>
              <a:gd name="connsiteY7" fmla="*/ 20163 h 1322367"/>
              <a:gd name="connsiteX0" fmla="*/ 0 w 6216319"/>
              <a:gd name="connsiteY0" fmla="*/ 105646 h 1407850"/>
              <a:gd name="connsiteX1" fmla="*/ 477430 w 6216319"/>
              <a:gd name="connsiteY1" fmla="*/ 136745 h 1407850"/>
              <a:gd name="connsiteX2" fmla="*/ 2265770 w 6216319"/>
              <a:gd name="connsiteY2" fmla="*/ 614173 h 1407850"/>
              <a:gd name="connsiteX3" fmla="*/ 3244906 w 6216319"/>
              <a:gd name="connsiteY3" fmla="*/ 597989 h 1407850"/>
              <a:gd name="connsiteX4" fmla="*/ 4628644 w 6216319"/>
              <a:gd name="connsiteY4" fmla="*/ 1140156 h 1407850"/>
              <a:gd name="connsiteX5" fmla="*/ 5356927 w 6216319"/>
              <a:gd name="connsiteY5" fmla="*/ 1293904 h 1407850"/>
              <a:gd name="connsiteX6" fmla="*/ 6216319 w 6216319"/>
              <a:gd name="connsiteY6" fmla="*/ 1407850 h 1407850"/>
              <a:gd name="connsiteX7" fmla="*/ 0 w 6216319"/>
              <a:gd name="connsiteY7" fmla="*/ 1407850 h 1407850"/>
              <a:gd name="connsiteX8" fmla="*/ 0 w 6216319"/>
              <a:gd name="connsiteY8" fmla="*/ 105646 h 1407850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7" name="Group 64"/>
          <p:cNvGrpSpPr/>
          <p:nvPr/>
        </p:nvGrpSpPr>
        <p:grpSpPr>
          <a:xfrm>
            <a:off x="70854" y="3147814"/>
            <a:ext cx="2052873" cy="2022010"/>
            <a:chOff x="7659605" y="1304764"/>
            <a:chExt cx="2454599" cy="2466123"/>
          </a:xfrm>
        </p:grpSpPr>
        <p:sp>
          <p:nvSpPr>
            <p:cNvPr id="14" name="Freeform: Shape 65"/>
            <p:cNvSpPr>
              <a:spLocks/>
            </p:cNvSpPr>
            <p:nvPr/>
          </p:nvSpPr>
          <p:spPr bwMode="auto">
            <a:xfrm>
              <a:off x="7659605" y="2994942"/>
              <a:ext cx="774024" cy="775945"/>
            </a:xfrm>
            <a:custGeom>
              <a:avLst/>
              <a:gdLst>
                <a:gd name="T0" fmla="*/ 200 w 200"/>
                <a:gd name="T1" fmla="*/ 88 h 200"/>
                <a:gd name="T2" fmla="*/ 177 w 200"/>
                <a:gd name="T3" fmla="*/ 24 h 200"/>
                <a:gd name="T4" fmla="*/ 111 w 200"/>
                <a:gd name="T5" fmla="*/ 0 h 200"/>
                <a:gd name="T6" fmla="*/ 8 w 200"/>
                <a:gd name="T7" fmla="*/ 103 h 200"/>
                <a:gd name="T8" fmla="*/ 41 w 200"/>
                <a:gd name="T9" fmla="*/ 81 h 200"/>
                <a:gd name="T10" fmla="*/ 8 w 200"/>
                <a:gd name="T11" fmla="*/ 193 h 200"/>
                <a:gd name="T12" fmla="*/ 119 w 200"/>
                <a:gd name="T13" fmla="*/ 159 h 200"/>
                <a:gd name="T14" fmla="*/ 96 w 200"/>
                <a:gd name="T15" fmla="*/ 192 h 200"/>
                <a:gd name="T16" fmla="*/ 200 w 200"/>
                <a:gd name="T17" fmla="*/ 88 h 200"/>
                <a:gd name="T18" fmla="*/ 122 w 200"/>
                <a:gd name="T19" fmla="*/ 135 h 200"/>
                <a:gd name="T20" fmla="*/ 137 w 200"/>
                <a:gd name="T21" fmla="*/ 114 h 200"/>
                <a:gd name="T22" fmla="*/ 65 w 200"/>
                <a:gd name="T23" fmla="*/ 136 h 200"/>
                <a:gd name="T24" fmla="*/ 86 w 200"/>
                <a:gd name="T25" fmla="*/ 64 h 200"/>
                <a:gd name="T26" fmla="*/ 65 w 200"/>
                <a:gd name="T27" fmla="*/ 78 h 200"/>
                <a:gd name="T28" fmla="*/ 132 w 200"/>
                <a:gd name="T29" fmla="*/ 11 h 200"/>
                <a:gd name="T30" fmla="*/ 174 w 200"/>
                <a:gd name="T31" fmla="*/ 27 h 200"/>
                <a:gd name="T32" fmla="*/ 189 w 200"/>
                <a:gd name="T33" fmla="*/ 68 h 200"/>
                <a:gd name="T34" fmla="*/ 122 w 200"/>
                <a:gd name="T35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200">
                  <a:moveTo>
                    <a:pt x="200" y="88"/>
                  </a:moveTo>
                  <a:cubicBezTo>
                    <a:pt x="177" y="24"/>
                    <a:pt x="177" y="24"/>
                    <a:pt x="177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38" y="4"/>
                    <a:pt x="8" y="103"/>
                  </a:cubicBezTo>
                  <a:cubicBezTo>
                    <a:pt x="8" y="103"/>
                    <a:pt x="27" y="87"/>
                    <a:pt x="41" y="81"/>
                  </a:cubicBezTo>
                  <a:cubicBezTo>
                    <a:pt x="41" y="81"/>
                    <a:pt x="0" y="146"/>
                    <a:pt x="8" y="193"/>
                  </a:cubicBezTo>
                  <a:cubicBezTo>
                    <a:pt x="54" y="200"/>
                    <a:pt x="119" y="159"/>
                    <a:pt x="119" y="159"/>
                  </a:cubicBezTo>
                  <a:cubicBezTo>
                    <a:pt x="113" y="173"/>
                    <a:pt x="96" y="192"/>
                    <a:pt x="96" y="192"/>
                  </a:cubicBezTo>
                  <a:cubicBezTo>
                    <a:pt x="195" y="162"/>
                    <a:pt x="200" y="88"/>
                    <a:pt x="200" y="88"/>
                  </a:cubicBezTo>
                  <a:moveTo>
                    <a:pt x="122" y="135"/>
                  </a:moveTo>
                  <a:cubicBezTo>
                    <a:pt x="122" y="135"/>
                    <a:pt x="132" y="123"/>
                    <a:pt x="137" y="114"/>
                  </a:cubicBezTo>
                  <a:cubicBezTo>
                    <a:pt x="137" y="114"/>
                    <a:pt x="94" y="140"/>
                    <a:pt x="65" y="136"/>
                  </a:cubicBezTo>
                  <a:cubicBezTo>
                    <a:pt x="59" y="105"/>
                    <a:pt x="86" y="64"/>
                    <a:pt x="86" y="64"/>
                  </a:cubicBezTo>
                  <a:cubicBezTo>
                    <a:pt x="77" y="68"/>
                    <a:pt x="65" y="78"/>
                    <a:pt x="65" y="78"/>
                  </a:cubicBezTo>
                  <a:cubicBezTo>
                    <a:pt x="84" y="14"/>
                    <a:pt x="132" y="11"/>
                    <a:pt x="132" y="11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89" y="68"/>
                    <a:pt x="189" y="68"/>
                    <a:pt x="189" y="68"/>
                  </a:cubicBezTo>
                  <a:cubicBezTo>
                    <a:pt x="189" y="68"/>
                    <a:pt x="186" y="116"/>
                    <a:pt x="122" y="135"/>
                  </a:cubicBezTo>
                </a:path>
              </a:pathLst>
            </a:custGeom>
            <a:solidFill>
              <a:srgbClr val="326E84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66"/>
            <p:cNvSpPr>
              <a:spLocks/>
            </p:cNvSpPr>
            <p:nvPr/>
          </p:nvSpPr>
          <p:spPr bwMode="auto">
            <a:xfrm>
              <a:off x="7888164" y="3037196"/>
              <a:ext cx="503212" cy="501291"/>
            </a:xfrm>
            <a:custGeom>
              <a:avLst/>
              <a:gdLst>
                <a:gd name="T0" fmla="*/ 115 w 130"/>
                <a:gd name="T1" fmla="*/ 16 h 129"/>
                <a:gd name="T2" fmla="*/ 73 w 130"/>
                <a:gd name="T3" fmla="*/ 0 h 129"/>
                <a:gd name="T4" fmla="*/ 6 w 130"/>
                <a:gd name="T5" fmla="*/ 67 h 129"/>
                <a:gd name="T6" fmla="*/ 27 w 130"/>
                <a:gd name="T7" fmla="*/ 53 h 129"/>
                <a:gd name="T8" fmla="*/ 6 w 130"/>
                <a:gd name="T9" fmla="*/ 125 h 129"/>
                <a:gd name="T10" fmla="*/ 78 w 130"/>
                <a:gd name="T11" fmla="*/ 103 h 129"/>
                <a:gd name="T12" fmla="*/ 63 w 130"/>
                <a:gd name="T13" fmla="*/ 124 h 129"/>
                <a:gd name="T14" fmla="*/ 130 w 130"/>
                <a:gd name="T15" fmla="*/ 57 h 129"/>
                <a:gd name="T16" fmla="*/ 115 w 130"/>
                <a:gd name="T17" fmla="*/ 1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29">
                  <a:moveTo>
                    <a:pt x="115" y="16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25" y="3"/>
                    <a:pt x="6" y="67"/>
                  </a:cubicBezTo>
                  <a:cubicBezTo>
                    <a:pt x="6" y="67"/>
                    <a:pt x="18" y="57"/>
                    <a:pt x="27" y="53"/>
                  </a:cubicBezTo>
                  <a:cubicBezTo>
                    <a:pt x="27" y="53"/>
                    <a:pt x="0" y="94"/>
                    <a:pt x="6" y="125"/>
                  </a:cubicBezTo>
                  <a:cubicBezTo>
                    <a:pt x="35" y="129"/>
                    <a:pt x="78" y="103"/>
                    <a:pt x="78" y="103"/>
                  </a:cubicBezTo>
                  <a:cubicBezTo>
                    <a:pt x="73" y="112"/>
                    <a:pt x="63" y="124"/>
                    <a:pt x="63" y="124"/>
                  </a:cubicBezTo>
                  <a:cubicBezTo>
                    <a:pt x="127" y="105"/>
                    <a:pt x="130" y="57"/>
                    <a:pt x="130" y="57"/>
                  </a:cubicBezTo>
                  <a:cubicBezTo>
                    <a:pt x="115" y="16"/>
                    <a:pt x="115" y="16"/>
                    <a:pt x="115" y="16"/>
                  </a:cubicBezTo>
                </a:path>
              </a:pathLst>
            </a:custGeom>
            <a:solidFill>
              <a:srgbClr val="5B9DBB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67"/>
            <p:cNvSpPr>
              <a:spLocks/>
            </p:cNvSpPr>
            <p:nvPr/>
          </p:nvSpPr>
          <p:spPr bwMode="auto">
            <a:xfrm>
              <a:off x="8410582" y="2727971"/>
              <a:ext cx="635738" cy="848930"/>
            </a:xfrm>
            <a:custGeom>
              <a:avLst/>
              <a:gdLst>
                <a:gd name="T0" fmla="*/ 164 w 164"/>
                <a:gd name="T1" fmla="*/ 55 h 219"/>
                <a:gd name="T2" fmla="*/ 133 w 164"/>
                <a:gd name="T3" fmla="*/ 180 h 219"/>
                <a:gd name="T4" fmla="*/ 0 w 164"/>
                <a:gd name="T5" fmla="*/ 219 h 219"/>
                <a:gd name="T6" fmla="*/ 27 w 164"/>
                <a:gd name="T7" fmla="*/ 82 h 219"/>
                <a:gd name="T8" fmla="*/ 109 w 164"/>
                <a:gd name="T9" fmla="*/ 0 h 219"/>
                <a:gd name="T10" fmla="*/ 164 w 164"/>
                <a:gd name="T11" fmla="*/ 5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9">
                  <a:moveTo>
                    <a:pt x="164" y="55"/>
                  </a:moveTo>
                  <a:cubicBezTo>
                    <a:pt x="133" y="180"/>
                    <a:pt x="133" y="180"/>
                    <a:pt x="133" y="18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9"/>
                    <a:pt x="93" y="147"/>
                    <a:pt x="27" y="82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64" y="55"/>
                    <a:pt x="164" y="55"/>
                    <a:pt x="164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68"/>
            <p:cNvSpPr>
              <a:spLocks/>
            </p:cNvSpPr>
            <p:nvPr/>
          </p:nvSpPr>
          <p:spPr bwMode="auto">
            <a:xfrm>
              <a:off x="7842068" y="2366887"/>
              <a:ext cx="847009" cy="639579"/>
            </a:xfrm>
            <a:custGeom>
              <a:avLst/>
              <a:gdLst>
                <a:gd name="T0" fmla="*/ 164 w 219"/>
                <a:gd name="T1" fmla="*/ 0 h 165"/>
                <a:gd name="T2" fmla="*/ 38 w 219"/>
                <a:gd name="T3" fmla="*/ 32 h 165"/>
                <a:gd name="T4" fmla="*/ 0 w 219"/>
                <a:gd name="T5" fmla="*/ 165 h 165"/>
                <a:gd name="T6" fmla="*/ 137 w 219"/>
                <a:gd name="T7" fmla="*/ 137 h 165"/>
                <a:gd name="T8" fmla="*/ 219 w 219"/>
                <a:gd name="T9" fmla="*/ 55 h 165"/>
                <a:gd name="T10" fmla="*/ 164 w 219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165">
                  <a:moveTo>
                    <a:pt x="164" y="0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71" y="72"/>
                    <a:pt x="137" y="137"/>
                  </a:cubicBezTo>
                  <a:cubicBezTo>
                    <a:pt x="219" y="55"/>
                    <a:pt x="219" y="55"/>
                    <a:pt x="219" y="55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69"/>
            <p:cNvSpPr>
              <a:spLocks/>
            </p:cNvSpPr>
            <p:nvPr/>
          </p:nvSpPr>
          <p:spPr bwMode="auto">
            <a:xfrm>
              <a:off x="8654506" y="1685054"/>
              <a:ext cx="1081329" cy="1081330"/>
            </a:xfrm>
            <a:custGeom>
              <a:avLst/>
              <a:gdLst>
                <a:gd name="T0" fmla="*/ 61 w 279"/>
                <a:gd name="T1" fmla="*/ 221 h 279"/>
                <a:gd name="T2" fmla="*/ 148 w 279"/>
                <a:gd name="T3" fmla="*/ 279 h 279"/>
                <a:gd name="T4" fmla="*/ 279 w 279"/>
                <a:gd name="T5" fmla="*/ 78 h 279"/>
                <a:gd name="T6" fmla="*/ 233 w 279"/>
                <a:gd name="T7" fmla="*/ 48 h 279"/>
                <a:gd name="T8" fmla="*/ 204 w 279"/>
                <a:gd name="T9" fmla="*/ 7 h 279"/>
                <a:gd name="T10" fmla="*/ 202 w 279"/>
                <a:gd name="T11" fmla="*/ 0 h 279"/>
                <a:gd name="T12" fmla="*/ 0 w 279"/>
                <a:gd name="T13" fmla="*/ 131 h 279"/>
                <a:gd name="T14" fmla="*/ 8 w 279"/>
                <a:gd name="T15" fmla="*/ 147 h 279"/>
                <a:gd name="T16" fmla="*/ 61 w 279"/>
                <a:gd name="T17" fmla="*/ 22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79">
                  <a:moveTo>
                    <a:pt x="61" y="221"/>
                  </a:moveTo>
                  <a:cubicBezTo>
                    <a:pt x="83" y="243"/>
                    <a:pt x="111" y="264"/>
                    <a:pt x="148" y="279"/>
                  </a:cubicBezTo>
                  <a:cubicBezTo>
                    <a:pt x="207" y="212"/>
                    <a:pt x="249" y="138"/>
                    <a:pt x="279" y="78"/>
                  </a:cubicBezTo>
                  <a:cubicBezTo>
                    <a:pt x="259" y="70"/>
                    <a:pt x="244" y="60"/>
                    <a:pt x="233" y="48"/>
                  </a:cubicBezTo>
                  <a:cubicBezTo>
                    <a:pt x="218" y="34"/>
                    <a:pt x="210" y="19"/>
                    <a:pt x="204" y="7"/>
                  </a:cubicBezTo>
                  <a:cubicBezTo>
                    <a:pt x="203" y="4"/>
                    <a:pt x="202" y="2"/>
                    <a:pt x="202" y="0"/>
                  </a:cubicBezTo>
                  <a:cubicBezTo>
                    <a:pt x="141" y="29"/>
                    <a:pt x="67" y="72"/>
                    <a:pt x="0" y="131"/>
                  </a:cubicBezTo>
                  <a:cubicBezTo>
                    <a:pt x="2" y="136"/>
                    <a:pt x="5" y="141"/>
                    <a:pt x="8" y="147"/>
                  </a:cubicBezTo>
                  <a:cubicBezTo>
                    <a:pt x="18" y="168"/>
                    <a:pt x="35" y="196"/>
                    <a:pt x="61" y="221"/>
                  </a:cubicBezTo>
                </a:path>
              </a:pathLst>
            </a:custGeom>
            <a:solidFill>
              <a:srgbClr val="326E84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Freeform: Shape 70"/>
            <p:cNvSpPr>
              <a:spLocks/>
            </p:cNvSpPr>
            <p:nvPr/>
          </p:nvSpPr>
          <p:spPr bwMode="auto">
            <a:xfrm>
              <a:off x="9476547" y="1487227"/>
              <a:ext cx="457117" cy="457117"/>
            </a:xfrm>
            <a:custGeom>
              <a:avLst/>
              <a:gdLst>
                <a:gd name="T0" fmla="*/ 29 w 118"/>
                <a:gd name="T1" fmla="*/ 91 h 118"/>
                <a:gd name="T2" fmla="*/ 72 w 118"/>
                <a:gd name="T3" fmla="*/ 118 h 118"/>
                <a:gd name="T4" fmla="*/ 118 w 118"/>
                <a:gd name="T5" fmla="*/ 0 h 118"/>
                <a:gd name="T6" fmla="*/ 0 w 118"/>
                <a:gd name="T7" fmla="*/ 46 h 118"/>
                <a:gd name="T8" fmla="*/ 3 w 118"/>
                <a:gd name="T9" fmla="*/ 53 h 118"/>
                <a:gd name="T10" fmla="*/ 29 w 118"/>
                <a:gd name="T11" fmla="*/ 9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29" y="91"/>
                  </a:moveTo>
                  <a:cubicBezTo>
                    <a:pt x="40" y="102"/>
                    <a:pt x="54" y="111"/>
                    <a:pt x="72" y="118"/>
                  </a:cubicBezTo>
                  <a:cubicBezTo>
                    <a:pt x="104" y="50"/>
                    <a:pt x="118" y="0"/>
                    <a:pt x="118" y="0"/>
                  </a:cubicBezTo>
                  <a:cubicBezTo>
                    <a:pt x="118" y="0"/>
                    <a:pt x="69" y="14"/>
                    <a:pt x="0" y="46"/>
                  </a:cubicBezTo>
                  <a:cubicBezTo>
                    <a:pt x="1" y="48"/>
                    <a:pt x="2" y="50"/>
                    <a:pt x="3" y="53"/>
                  </a:cubicBezTo>
                  <a:cubicBezTo>
                    <a:pt x="8" y="64"/>
                    <a:pt x="16" y="78"/>
                    <a:pt x="29" y="91"/>
                  </a:cubicBezTo>
                </a:path>
              </a:pathLst>
            </a:custGeom>
            <a:solidFill>
              <a:srgbClr val="326E84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Freeform: Shape 71"/>
            <p:cNvSpPr>
              <a:spLocks/>
            </p:cNvSpPr>
            <p:nvPr/>
          </p:nvSpPr>
          <p:spPr bwMode="auto">
            <a:xfrm>
              <a:off x="8062943" y="2222838"/>
              <a:ext cx="1129346" cy="1137029"/>
            </a:xfrm>
            <a:custGeom>
              <a:avLst/>
              <a:gdLst>
                <a:gd name="T0" fmla="*/ 206 w 292"/>
                <a:gd name="T1" fmla="*/ 91 h 293"/>
                <a:gd name="T2" fmla="*/ 150 w 292"/>
                <a:gd name="T3" fmla="*/ 14 h 293"/>
                <a:gd name="T4" fmla="*/ 144 w 292"/>
                <a:gd name="T5" fmla="*/ 0 h 293"/>
                <a:gd name="T6" fmla="*/ 0 w 292"/>
                <a:gd name="T7" fmla="*/ 197 h 293"/>
                <a:gd name="T8" fmla="*/ 37 w 292"/>
                <a:gd name="T9" fmla="*/ 253 h 293"/>
                <a:gd name="T10" fmla="*/ 96 w 292"/>
                <a:gd name="T11" fmla="*/ 293 h 293"/>
                <a:gd name="T12" fmla="*/ 292 w 292"/>
                <a:gd name="T13" fmla="*/ 149 h 293"/>
                <a:gd name="T14" fmla="*/ 206 w 292"/>
                <a:gd name="T15" fmla="*/ 9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293">
                  <a:moveTo>
                    <a:pt x="206" y="91"/>
                  </a:moveTo>
                  <a:cubicBezTo>
                    <a:pt x="179" y="64"/>
                    <a:pt x="161" y="35"/>
                    <a:pt x="150" y="14"/>
                  </a:cubicBezTo>
                  <a:cubicBezTo>
                    <a:pt x="148" y="9"/>
                    <a:pt x="146" y="4"/>
                    <a:pt x="144" y="0"/>
                  </a:cubicBezTo>
                  <a:cubicBezTo>
                    <a:pt x="86" y="53"/>
                    <a:pt x="34" y="118"/>
                    <a:pt x="0" y="197"/>
                  </a:cubicBezTo>
                  <a:cubicBezTo>
                    <a:pt x="0" y="197"/>
                    <a:pt x="11" y="228"/>
                    <a:pt x="37" y="253"/>
                  </a:cubicBezTo>
                  <a:cubicBezTo>
                    <a:pt x="63" y="279"/>
                    <a:pt x="96" y="293"/>
                    <a:pt x="96" y="293"/>
                  </a:cubicBezTo>
                  <a:cubicBezTo>
                    <a:pt x="175" y="260"/>
                    <a:pt x="240" y="207"/>
                    <a:pt x="292" y="149"/>
                  </a:cubicBezTo>
                  <a:cubicBezTo>
                    <a:pt x="256" y="134"/>
                    <a:pt x="228" y="113"/>
                    <a:pt x="206" y="91"/>
                  </a:cubicBezTo>
                </a:path>
              </a:pathLst>
            </a:custGeom>
            <a:solidFill>
              <a:srgbClr val="326E84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72"/>
            <p:cNvSpPr>
              <a:spLocks/>
            </p:cNvSpPr>
            <p:nvPr/>
          </p:nvSpPr>
          <p:spPr bwMode="auto">
            <a:xfrm>
              <a:off x="9438133" y="1665848"/>
              <a:ext cx="316908" cy="320750"/>
            </a:xfrm>
            <a:custGeom>
              <a:avLst/>
              <a:gdLst>
                <a:gd name="T0" fmla="*/ 31 w 82"/>
                <a:gd name="T1" fmla="*/ 53 h 83"/>
                <a:gd name="T2" fmla="*/ 77 w 82"/>
                <a:gd name="T3" fmla="*/ 83 h 83"/>
                <a:gd name="T4" fmla="*/ 82 w 82"/>
                <a:gd name="T5" fmla="*/ 72 h 83"/>
                <a:gd name="T6" fmla="*/ 39 w 82"/>
                <a:gd name="T7" fmla="*/ 45 h 83"/>
                <a:gd name="T8" fmla="*/ 13 w 82"/>
                <a:gd name="T9" fmla="*/ 7 h 83"/>
                <a:gd name="T10" fmla="*/ 10 w 82"/>
                <a:gd name="T11" fmla="*/ 0 h 83"/>
                <a:gd name="T12" fmla="*/ 0 w 82"/>
                <a:gd name="T13" fmla="*/ 5 h 83"/>
                <a:gd name="T14" fmla="*/ 2 w 82"/>
                <a:gd name="T15" fmla="*/ 12 h 83"/>
                <a:gd name="T16" fmla="*/ 31 w 82"/>
                <a:gd name="T17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83">
                  <a:moveTo>
                    <a:pt x="31" y="53"/>
                  </a:moveTo>
                  <a:cubicBezTo>
                    <a:pt x="42" y="65"/>
                    <a:pt x="57" y="75"/>
                    <a:pt x="77" y="83"/>
                  </a:cubicBezTo>
                  <a:cubicBezTo>
                    <a:pt x="78" y="79"/>
                    <a:pt x="80" y="76"/>
                    <a:pt x="82" y="72"/>
                  </a:cubicBezTo>
                  <a:cubicBezTo>
                    <a:pt x="64" y="65"/>
                    <a:pt x="50" y="56"/>
                    <a:pt x="39" y="45"/>
                  </a:cubicBezTo>
                  <a:cubicBezTo>
                    <a:pt x="26" y="32"/>
                    <a:pt x="18" y="18"/>
                    <a:pt x="13" y="7"/>
                  </a:cubicBezTo>
                  <a:cubicBezTo>
                    <a:pt x="12" y="4"/>
                    <a:pt x="11" y="2"/>
                    <a:pt x="10" y="0"/>
                  </a:cubicBezTo>
                  <a:cubicBezTo>
                    <a:pt x="7" y="2"/>
                    <a:pt x="3" y="3"/>
                    <a:pt x="0" y="5"/>
                  </a:cubicBezTo>
                  <a:cubicBezTo>
                    <a:pt x="0" y="7"/>
                    <a:pt x="1" y="9"/>
                    <a:pt x="2" y="12"/>
                  </a:cubicBezTo>
                  <a:cubicBezTo>
                    <a:pt x="8" y="24"/>
                    <a:pt x="16" y="39"/>
                    <a:pt x="31" y="5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Freeform: Shape 73"/>
            <p:cNvSpPr>
              <a:spLocks/>
            </p:cNvSpPr>
            <p:nvPr/>
          </p:nvSpPr>
          <p:spPr bwMode="auto">
            <a:xfrm>
              <a:off x="8619933" y="2192108"/>
              <a:ext cx="608848" cy="608848"/>
            </a:xfrm>
            <a:custGeom>
              <a:avLst/>
              <a:gdLst>
                <a:gd name="T0" fmla="*/ 62 w 157"/>
                <a:gd name="T1" fmla="*/ 99 h 157"/>
                <a:gd name="T2" fmla="*/ 148 w 157"/>
                <a:gd name="T3" fmla="*/ 157 h 157"/>
                <a:gd name="T4" fmla="*/ 157 w 157"/>
                <a:gd name="T5" fmla="*/ 148 h 157"/>
                <a:gd name="T6" fmla="*/ 70 w 157"/>
                <a:gd name="T7" fmla="*/ 90 h 157"/>
                <a:gd name="T8" fmla="*/ 17 w 157"/>
                <a:gd name="T9" fmla="*/ 16 h 157"/>
                <a:gd name="T10" fmla="*/ 9 w 157"/>
                <a:gd name="T11" fmla="*/ 0 h 157"/>
                <a:gd name="T12" fmla="*/ 0 w 157"/>
                <a:gd name="T13" fmla="*/ 8 h 157"/>
                <a:gd name="T14" fmla="*/ 6 w 157"/>
                <a:gd name="T15" fmla="*/ 22 h 157"/>
                <a:gd name="T16" fmla="*/ 62 w 157"/>
                <a:gd name="T17" fmla="*/ 9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57">
                  <a:moveTo>
                    <a:pt x="62" y="99"/>
                  </a:moveTo>
                  <a:cubicBezTo>
                    <a:pt x="84" y="121"/>
                    <a:pt x="112" y="142"/>
                    <a:pt x="148" y="157"/>
                  </a:cubicBezTo>
                  <a:cubicBezTo>
                    <a:pt x="151" y="154"/>
                    <a:pt x="154" y="151"/>
                    <a:pt x="157" y="148"/>
                  </a:cubicBezTo>
                  <a:cubicBezTo>
                    <a:pt x="120" y="133"/>
                    <a:pt x="92" y="112"/>
                    <a:pt x="70" y="90"/>
                  </a:cubicBezTo>
                  <a:cubicBezTo>
                    <a:pt x="44" y="65"/>
                    <a:pt x="27" y="37"/>
                    <a:pt x="17" y="16"/>
                  </a:cubicBezTo>
                  <a:cubicBezTo>
                    <a:pt x="14" y="10"/>
                    <a:pt x="11" y="5"/>
                    <a:pt x="9" y="0"/>
                  </a:cubicBezTo>
                  <a:cubicBezTo>
                    <a:pt x="6" y="3"/>
                    <a:pt x="3" y="6"/>
                    <a:pt x="0" y="8"/>
                  </a:cubicBezTo>
                  <a:cubicBezTo>
                    <a:pt x="2" y="12"/>
                    <a:pt x="4" y="17"/>
                    <a:pt x="6" y="22"/>
                  </a:cubicBezTo>
                  <a:cubicBezTo>
                    <a:pt x="17" y="43"/>
                    <a:pt x="35" y="72"/>
                    <a:pt x="62" y="9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74"/>
            <p:cNvSpPr>
              <a:spLocks/>
            </p:cNvSpPr>
            <p:nvPr/>
          </p:nvSpPr>
          <p:spPr bwMode="auto">
            <a:xfrm>
              <a:off x="8124404" y="2595445"/>
              <a:ext cx="693357" cy="695278"/>
            </a:xfrm>
            <a:custGeom>
              <a:avLst/>
              <a:gdLst>
                <a:gd name="T0" fmla="*/ 302 w 361"/>
                <a:gd name="T1" fmla="*/ 0 h 362"/>
                <a:gd name="T2" fmla="*/ 361 w 361"/>
                <a:gd name="T3" fmla="*/ 61 h 362"/>
                <a:gd name="T4" fmla="*/ 0 w 361"/>
                <a:gd name="T5" fmla="*/ 362 h 362"/>
                <a:gd name="T6" fmla="*/ 302 w 361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62">
                  <a:moveTo>
                    <a:pt x="302" y="0"/>
                  </a:moveTo>
                  <a:lnTo>
                    <a:pt x="361" y="61"/>
                  </a:lnTo>
                  <a:lnTo>
                    <a:pt x="0" y="36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75"/>
            <p:cNvSpPr>
              <a:spLocks/>
            </p:cNvSpPr>
            <p:nvPr/>
          </p:nvSpPr>
          <p:spPr bwMode="auto">
            <a:xfrm>
              <a:off x="9820344" y="1304764"/>
              <a:ext cx="293860" cy="293860"/>
            </a:xfrm>
            <a:custGeom>
              <a:avLst/>
              <a:gdLst>
                <a:gd name="T0" fmla="*/ 153 w 153"/>
                <a:gd name="T1" fmla="*/ 0 h 153"/>
                <a:gd name="T2" fmla="*/ 10 w 153"/>
                <a:gd name="T3" fmla="*/ 111 h 153"/>
                <a:gd name="T4" fmla="*/ 0 w 153"/>
                <a:gd name="T5" fmla="*/ 153 h 153"/>
                <a:gd name="T6" fmla="*/ 43 w 153"/>
                <a:gd name="T7" fmla="*/ 145 h 153"/>
                <a:gd name="T8" fmla="*/ 153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153" y="0"/>
                  </a:moveTo>
                  <a:lnTo>
                    <a:pt x="10" y="111"/>
                  </a:lnTo>
                  <a:lnTo>
                    <a:pt x="0" y="153"/>
                  </a:lnTo>
                  <a:lnTo>
                    <a:pt x="43" y="14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76"/>
            <p:cNvSpPr>
              <a:spLocks/>
            </p:cNvSpPr>
            <p:nvPr/>
          </p:nvSpPr>
          <p:spPr bwMode="auto">
            <a:xfrm>
              <a:off x="9820344" y="1304764"/>
              <a:ext cx="293860" cy="293860"/>
            </a:xfrm>
            <a:custGeom>
              <a:avLst/>
              <a:gdLst>
                <a:gd name="T0" fmla="*/ 153 w 153"/>
                <a:gd name="T1" fmla="*/ 0 h 153"/>
                <a:gd name="T2" fmla="*/ 10 w 153"/>
                <a:gd name="T3" fmla="*/ 111 h 153"/>
                <a:gd name="T4" fmla="*/ 0 w 153"/>
                <a:gd name="T5" fmla="*/ 153 h 153"/>
                <a:gd name="T6" fmla="*/ 43 w 153"/>
                <a:gd name="T7" fmla="*/ 145 h 153"/>
                <a:gd name="T8" fmla="*/ 153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153" y="0"/>
                  </a:moveTo>
                  <a:lnTo>
                    <a:pt x="10" y="111"/>
                  </a:lnTo>
                  <a:lnTo>
                    <a:pt x="0" y="153"/>
                  </a:lnTo>
                  <a:lnTo>
                    <a:pt x="43" y="145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77"/>
            <p:cNvSpPr>
              <a:spLocks/>
            </p:cNvSpPr>
            <p:nvPr/>
          </p:nvSpPr>
          <p:spPr bwMode="auto">
            <a:xfrm>
              <a:off x="9096257" y="1952025"/>
              <a:ext cx="372608" cy="372608"/>
            </a:xfrm>
            <a:custGeom>
              <a:avLst/>
              <a:gdLst>
                <a:gd name="T0" fmla="*/ 79 w 96"/>
                <a:gd name="T1" fmla="*/ 79 h 96"/>
                <a:gd name="T2" fmla="*/ 17 w 96"/>
                <a:gd name="T3" fmla="*/ 79 h 96"/>
                <a:gd name="T4" fmla="*/ 17 w 96"/>
                <a:gd name="T5" fmla="*/ 17 h 96"/>
                <a:gd name="T6" fmla="*/ 79 w 96"/>
                <a:gd name="T7" fmla="*/ 17 h 96"/>
                <a:gd name="T8" fmla="*/ 79 w 96"/>
                <a:gd name="T9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79" y="79"/>
                  </a:moveTo>
                  <a:cubicBezTo>
                    <a:pt x="62" y="96"/>
                    <a:pt x="34" y="96"/>
                    <a:pt x="17" y="79"/>
                  </a:cubicBezTo>
                  <a:cubicBezTo>
                    <a:pt x="0" y="62"/>
                    <a:pt x="0" y="34"/>
                    <a:pt x="17" y="17"/>
                  </a:cubicBezTo>
                  <a:cubicBezTo>
                    <a:pt x="34" y="0"/>
                    <a:pt x="62" y="0"/>
                    <a:pt x="79" y="17"/>
                  </a:cubicBezTo>
                  <a:cubicBezTo>
                    <a:pt x="96" y="34"/>
                    <a:pt x="96" y="62"/>
                    <a:pt x="79" y="79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78"/>
            <p:cNvSpPr>
              <a:spLocks/>
            </p:cNvSpPr>
            <p:nvPr/>
          </p:nvSpPr>
          <p:spPr bwMode="auto">
            <a:xfrm>
              <a:off x="9096257" y="1952025"/>
              <a:ext cx="372608" cy="372608"/>
            </a:xfrm>
            <a:custGeom>
              <a:avLst/>
              <a:gdLst>
                <a:gd name="T0" fmla="*/ 48 w 96"/>
                <a:gd name="T1" fmla="*/ 96 h 96"/>
                <a:gd name="T2" fmla="*/ 14 w 96"/>
                <a:gd name="T3" fmla="*/ 82 h 96"/>
                <a:gd name="T4" fmla="*/ 0 w 96"/>
                <a:gd name="T5" fmla="*/ 48 h 96"/>
                <a:gd name="T6" fmla="*/ 14 w 96"/>
                <a:gd name="T7" fmla="*/ 14 h 96"/>
                <a:gd name="T8" fmla="*/ 48 w 96"/>
                <a:gd name="T9" fmla="*/ 0 h 96"/>
                <a:gd name="T10" fmla="*/ 82 w 96"/>
                <a:gd name="T11" fmla="*/ 14 h 96"/>
                <a:gd name="T12" fmla="*/ 96 w 96"/>
                <a:gd name="T13" fmla="*/ 48 h 96"/>
                <a:gd name="T14" fmla="*/ 82 w 96"/>
                <a:gd name="T15" fmla="*/ 82 h 96"/>
                <a:gd name="T16" fmla="*/ 48 w 96"/>
                <a:gd name="T17" fmla="*/ 96 h 96"/>
                <a:gd name="T18" fmla="*/ 48 w 96"/>
                <a:gd name="T19" fmla="*/ 10 h 96"/>
                <a:gd name="T20" fmla="*/ 21 w 96"/>
                <a:gd name="T21" fmla="*/ 21 h 96"/>
                <a:gd name="T22" fmla="*/ 10 w 96"/>
                <a:gd name="T23" fmla="*/ 48 h 96"/>
                <a:gd name="T24" fmla="*/ 21 w 96"/>
                <a:gd name="T25" fmla="*/ 75 h 96"/>
                <a:gd name="T26" fmla="*/ 48 w 96"/>
                <a:gd name="T27" fmla="*/ 86 h 96"/>
                <a:gd name="T28" fmla="*/ 75 w 96"/>
                <a:gd name="T29" fmla="*/ 75 h 96"/>
                <a:gd name="T30" fmla="*/ 86 w 96"/>
                <a:gd name="T31" fmla="*/ 48 h 96"/>
                <a:gd name="T32" fmla="*/ 75 w 96"/>
                <a:gd name="T33" fmla="*/ 21 h 96"/>
                <a:gd name="T34" fmla="*/ 48 w 96"/>
                <a:gd name="T35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35" y="96"/>
                    <a:pt x="23" y="91"/>
                    <a:pt x="14" y="82"/>
                  </a:cubicBezTo>
                  <a:cubicBezTo>
                    <a:pt x="5" y="73"/>
                    <a:pt x="0" y="61"/>
                    <a:pt x="0" y="48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5"/>
                    <a:pt x="35" y="0"/>
                    <a:pt x="48" y="0"/>
                  </a:cubicBezTo>
                  <a:cubicBezTo>
                    <a:pt x="61" y="0"/>
                    <a:pt x="73" y="5"/>
                    <a:pt x="82" y="14"/>
                  </a:cubicBezTo>
                  <a:cubicBezTo>
                    <a:pt x="91" y="23"/>
                    <a:pt x="96" y="35"/>
                    <a:pt x="96" y="48"/>
                  </a:cubicBezTo>
                  <a:cubicBezTo>
                    <a:pt x="96" y="61"/>
                    <a:pt x="91" y="73"/>
                    <a:pt x="82" y="82"/>
                  </a:cubicBezTo>
                  <a:cubicBezTo>
                    <a:pt x="73" y="91"/>
                    <a:pt x="61" y="96"/>
                    <a:pt x="48" y="96"/>
                  </a:cubicBezTo>
                  <a:moveTo>
                    <a:pt x="48" y="10"/>
                  </a:moveTo>
                  <a:cubicBezTo>
                    <a:pt x="38" y="10"/>
                    <a:pt x="28" y="14"/>
                    <a:pt x="21" y="21"/>
                  </a:cubicBezTo>
                  <a:cubicBezTo>
                    <a:pt x="14" y="28"/>
                    <a:pt x="10" y="38"/>
                    <a:pt x="10" y="48"/>
                  </a:cubicBezTo>
                  <a:cubicBezTo>
                    <a:pt x="10" y="58"/>
                    <a:pt x="14" y="68"/>
                    <a:pt x="21" y="75"/>
                  </a:cubicBezTo>
                  <a:cubicBezTo>
                    <a:pt x="28" y="82"/>
                    <a:pt x="38" y="86"/>
                    <a:pt x="48" y="86"/>
                  </a:cubicBezTo>
                  <a:cubicBezTo>
                    <a:pt x="58" y="86"/>
                    <a:pt x="68" y="82"/>
                    <a:pt x="75" y="75"/>
                  </a:cubicBezTo>
                  <a:cubicBezTo>
                    <a:pt x="82" y="68"/>
                    <a:pt x="86" y="58"/>
                    <a:pt x="86" y="48"/>
                  </a:cubicBezTo>
                  <a:cubicBezTo>
                    <a:pt x="86" y="38"/>
                    <a:pt x="82" y="28"/>
                    <a:pt x="75" y="21"/>
                  </a:cubicBezTo>
                  <a:cubicBezTo>
                    <a:pt x="68" y="14"/>
                    <a:pt x="58" y="10"/>
                    <a:pt x="48" y="1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Freeform: Shape 79"/>
            <p:cNvSpPr>
              <a:spLocks/>
            </p:cNvSpPr>
            <p:nvPr/>
          </p:nvSpPr>
          <p:spPr bwMode="auto">
            <a:xfrm>
              <a:off x="9933662" y="1487227"/>
              <a:ext cx="0" cy="3842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80"/>
            <p:cNvSpPr>
              <a:spLocks/>
            </p:cNvSpPr>
            <p:nvPr/>
          </p:nvSpPr>
          <p:spPr bwMode="auto">
            <a:xfrm>
              <a:off x="8429788" y="2883544"/>
              <a:ext cx="689515" cy="480164"/>
            </a:xfrm>
            <a:custGeom>
              <a:avLst/>
              <a:gdLst>
                <a:gd name="T0" fmla="*/ 45 w 178"/>
                <a:gd name="T1" fmla="*/ 102 h 124"/>
                <a:gd name="T2" fmla="*/ 1 w 178"/>
                <a:gd name="T3" fmla="*/ 123 h 124"/>
                <a:gd name="T4" fmla="*/ 0 w 178"/>
                <a:gd name="T5" fmla="*/ 123 h 124"/>
                <a:gd name="T6" fmla="*/ 0 w 178"/>
                <a:gd name="T7" fmla="*/ 123 h 124"/>
                <a:gd name="T8" fmla="*/ 1 w 178"/>
                <a:gd name="T9" fmla="*/ 124 h 124"/>
                <a:gd name="T10" fmla="*/ 45 w 178"/>
                <a:gd name="T11" fmla="*/ 102 h 124"/>
                <a:gd name="T12" fmla="*/ 45 w 178"/>
                <a:gd name="T13" fmla="*/ 102 h 124"/>
                <a:gd name="T14" fmla="*/ 178 w 178"/>
                <a:gd name="T15" fmla="*/ 0 h 124"/>
                <a:gd name="T16" fmla="*/ 158 w 178"/>
                <a:gd name="T17" fmla="*/ 19 h 124"/>
                <a:gd name="T18" fmla="*/ 158 w 178"/>
                <a:gd name="T19" fmla="*/ 19 h 124"/>
                <a:gd name="T20" fmla="*/ 178 w 178"/>
                <a:gd name="T2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124">
                  <a:moveTo>
                    <a:pt x="45" y="102"/>
                  </a:moveTo>
                  <a:cubicBezTo>
                    <a:pt x="31" y="110"/>
                    <a:pt x="16" y="117"/>
                    <a:pt x="1" y="123"/>
                  </a:cubicBezTo>
                  <a:cubicBezTo>
                    <a:pt x="1" y="123"/>
                    <a:pt x="1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6" y="117"/>
                    <a:pt x="31" y="110"/>
                    <a:pt x="45" y="102"/>
                  </a:cubicBezTo>
                  <a:cubicBezTo>
                    <a:pt x="45" y="102"/>
                    <a:pt x="45" y="102"/>
                    <a:pt x="45" y="102"/>
                  </a:cubicBezTo>
                  <a:moveTo>
                    <a:pt x="178" y="0"/>
                  </a:moveTo>
                  <a:cubicBezTo>
                    <a:pt x="172" y="6"/>
                    <a:pt x="165" y="13"/>
                    <a:pt x="158" y="19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65" y="13"/>
                    <a:pt x="172" y="6"/>
                    <a:pt x="17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Freeform: Shape 81"/>
            <p:cNvSpPr>
              <a:spLocks/>
            </p:cNvSpPr>
            <p:nvPr/>
          </p:nvSpPr>
          <p:spPr bwMode="auto">
            <a:xfrm>
              <a:off x="8410582" y="3352184"/>
              <a:ext cx="19206" cy="7682"/>
            </a:xfrm>
            <a:custGeom>
              <a:avLst/>
              <a:gdLst>
                <a:gd name="T0" fmla="*/ 0 w 5"/>
                <a:gd name="T1" fmla="*/ 0 h 2"/>
                <a:gd name="T2" fmla="*/ 5 w 5"/>
                <a:gd name="T3" fmla="*/ 2 h 2"/>
                <a:gd name="T4" fmla="*/ 5 w 5"/>
                <a:gd name="T5" fmla="*/ 2 h 2"/>
                <a:gd name="T6" fmla="*/ 0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1"/>
                    <a:pt x="0" y="0"/>
                  </a:cubicBezTo>
                </a:path>
              </a:pathLst>
            </a:custGeom>
            <a:solidFill>
              <a:srgbClr val="E5C06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82"/>
            <p:cNvSpPr>
              <a:spLocks/>
            </p:cNvSpPr>
            <p:nvPr/>
          </p:nvSpPr>
          <p:spPr bwMode="auto">
            <a:xfrm>
              <a:off x="8604568" y="2956529"/>
              <a:ext cx="437909" cy="320750"/>
            </a:xfrm>
            <a:custGeom>
              <a:avLst/>
              <a:gdLst>
                <a:gd name="T0" fmla="*/ 113 w 113"/>
                <a:gd name="T1" fmla="*/ 0 h 83"/>
                <a:gd name="T2" fmla="*/ 0 w 113"/>
                <a:gd name="T3" fmla="*/ 83 h 83"/>
                <a:gd name="T4" fmla="*/ 0 w 113"/>
                <a:gd name="T5" fmla="*/ 83 h 83"/>
                <a:gd name="T6" fmla="*/ 113 w 113"/>
                <a:gd name="T7" fmla="*/ 0 h 83"/>
                <a:gd name="T8" fmla="*/ 113 w 11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3">
                  <a:moveTo>
                    <a:pt x="113" y="0"/>
                  </a:moveTo>
                  <a:cubicBezTo>
                    <a:pt x="80" y="31"/>
                    <a:pt x="42" y="60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2" y="60"/>
                    <a:pt x="80" y="31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Freeform: Shape 83"/>
            <p:cNvSpPr>
              <a:spLocks/>
            </p:cNvSpPr>
            <p:nvPr/>
          </p:nvSpPr>
          <p:spPr bwMode="auto">
            <a:xfrm>
              <a:off x="9057843" y="1944343"/>
              <a:ext cx="674150" cy="822041"/>
            </a:xfrm>
            <a:custGeom>
              <a:avLst/>
              <a:gdLst>
                <a:gd name="T0" fmla="*/ 153 w 174"/>
                <a:gd name="T1" fmla="*/ 0 h 212"/>
                <a:gd name="T2" fmla="*/ 101 w 174"/>
                <a:gd name="T3" fmla="*/ 71 h 212"/>
                <a:gd name="T4" fmla="*/ 92 w 174"/>
                <a:gd name="T5" fmla="*/ 84 h 212"/>
                <a:gd name="T6" fmla="*/ 89 w 174"/>
                <a:gd name="T7" fmla="*/ 87 h 212"/>
                <a:gd name="T8" fmla="*/ 0 w 174"/>
                <a:gd name="T9" fmla="*/ 189 h 212"/>
                <a:gd name="T10" fmla="*/ 44 w 174"/>
                <a:gd name="T11" fmla="*/ 212 h 212"/>
                <a:gd name="T12" fmla="*/ 174 w 174"/>
                <a:gd name="T13" fmla="*/ 11 h 212"/>
                <a:gd name="T14" fmla="*/ 153 w 174"/>
                <a:gd name="T1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12">
                  <a:moveTo>
                    <a:pt x="153" y="0"/>
                  </a:moveTo>
                  <a:cubicBezTo>
                    <a:pt x="138" y="22"/>
                    <a:pt x="121" y="46"/>
                    <a:pt x="101" y="71"/>
                  </a:cubicBezTo>
                  <a:cubicBezTo>
                    <a:pt x="99" y="76"/>
                    <a:pt x="96" y="80"/>
                    <a:pt x="92" y="84"/>
                  </a:cubicBezTo>
                  <a:cubicBezTo>
                    <a:pt x="91" y="85"/>
                    <a:pt x="90" y="86"/>
                    <a:pt x="89" y="87"/>
                  </a:cubicBezTo>
                  <a:cubicBezTo>
                    <a:pt x="63" y="120"/>
                    <a:pt x="33" y="155"/>
                    <a:pt x="0" y="189"/>
                  </a:cubicBezTo>
                  <a:cubicBezTo>
                    <a:pt x="13" y="198"/>
                    <a:pt x="28" y="206"/>
                    <a:pt x="44" y="212"/>
                  </a:cubicBezTo>
                  <a:cubicBezTo>
                    <a:pt x="103" y="145"/>
                    <a:pt x="145" y="71"/>
                    <a:pt x="174" y="11"/>
                  </a:cubicBezTo>
                  <a:cubicBezTo>
                    <a:pt x="166" y="8"/>
                    <a:pt x="159" y="4"/>
                    <a:pt x="153" y="0"/>
                  </a:cubicBezTo>
                </a:path>
              </a:pathLst>
            </a:custGeom>
            <a:solidFill>
              <a:srgbClr val="13436C">
                <a:alpha val="32000"/>
              </a:srgb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Freeform: Shape 84"/>
            <p:cNvSpPr>
              <a:spLocks/>
            </p:cNvSpPr>
            <p:nvPr/>
          </p:nvSpPr>
          <p:spPr bwMode="auto">
            <a:xfrm>
              <a:off x="9674374" y="1583260"/>
              <a:ext cx="224717" cy="361084"/>
            </a:xfrm>
            <a:custGeom>
              <a:avLst/>
              <a:gdLst>
                <a:gd name="T0" fmla="*/ 58 w 58"/>
                <a:gd name="T1" fmla="*/ 0 h 93"/>
                <a:gd name="T2" fmla="*/ 52 w 58"/>
                <a:gd name="T3" fmla="*/ 1 h 93"/>
                <a:gd name="T4" fmla="*/ 0 w 58"/>
                <a:gd name="T5" fmla="*/ 83 h 93"/>
                <a:gd name="T6" fmla="*/ 20 w 58"/>
                <a:gd name="T7" fmla="*/ 93 h 93"/>
                <a:gd name="T8" fmla="*/ 58 w 5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3">
                  <a:moveTo>
                    <a:pt x="58" y="0"/>
                  </a:moveTo>
                  <a:cubicBezTo>
                    <a:pt x="52" y="1"/>
                    <a:pt x="52" y="1"/>
                    <a:pt x="52" y="1"/>
                  </a:cubicBezTo>
                  <a:cubicBezTo>
                    <a:pt x="41" y="20"/>
                    <a:pt x="24" y="49"/>
                    <a:pt x="0" y="83"/>
                  </a:cubicBezTo>
                  <a:cubicBezTo>
                    <a:pt x="6" y="87"/>
                    <a:pt x="13" y="90"/>
                    <a:pt x="20" y="93"/>
                  </a:cubicBezTo>
                  <a:cubicBezTo>
                    <a:pt x="39" y="53"/>
                    <a:pt x="51" y="20"/>
                    <a:pt x="58" y="0"/>
                  </a:cubicBezTo>
                </a:path>
              </a:pathLst>
            </a:custGeom>
            <a:solidFill>
              <a:srgbClr val="13436C">
                <a:alpha val="32000"/>
              </a:srgb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Freeform: Shape 85"/>
            <p:cNvSpPr>
              <a:spLocks/>
            </p:cNvSpPr>
            <p:nvPr/>
          </p:nvSpPr>
          <p:spPr bwMode="auto">
            <a:xfrm>
              <a:off x="8299183" y="2712605"/>
              <a:ext cx="893105" cy="647261"/>
            </a:xfrm>
            <a:custGeom>
              <a:avLst/>
              <a:gdLst>
                <a:gd name="T0" fmla="*/ 188 w 231"/>
                <a:gd name="T1" fmla="*/ 0 h 167"/>
                <a:gd name="T2" fmla="*/ 0 w 231"/>
                <a:gd name="T3" fmla="*/ 147 h 167"/>
                <a:gd name="T4" fmla="*/ 29 w 231"/>
                <a:gd name="T5" fmla="*/ 165 h 167"/>
                <a:gd name="T6" fmla="*/ 34 w 231"/>
                <a:gd name="T7" fmla="*/ 167 h 167"/>
                <a:gd name="T8" fmla="*/ 35 w 231"/>
                <a:gd name="T9" fmla="*/ 167 h 167"/>
                <a:gd name="T10" fmla="*/ 79 w 231"/>
                <a:gd name="T11" fmla="*/ 146 h 167"/>
                <a:gd name="T12" fmla="*/ 192 w 231"/>
                <a:gd name="T13" fmla="*/ 63 h 167"/>
                <a:gd name="T14" fmla="*/ 212 w 231"/>
                <a:gd name="T15" fmla="*/ 44 h 167"/>
                <a:gd name="T16" fmla="*/ 231 w 231"/>
                <a:gd name="T17" fmla="*/ 23 h 167"/>
                <a:gd name="T18" fmla="*/ 188 w 23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67">
                  <a:moveTo>
                    <a:pt x="188" y="0"/>
                  </a:moveTo>
                  <a:cubicBezTo>
                    <a:pt x="133" y="55"/>
                    <a:pt x="70" y="108"/>
                    <a:pt x="0" y="147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32" y="166"/>
                    <a:pt x="33" y="166"/>
                    <a:pt x="34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50" y="161"/>
                    <a:pt x="65" y="154"/>
                    <a:pt x="79" y="146"/>
                  </a:cubicBezTo>
                  <a:cubicBezTo>
                    <a:pt x="121" y="123"/>
                    <a:pt x="159" y="94"/>
                    <a:pt x="192" y="63"/>
                  </a:cubicBezTo>
                  <a:cubicBezTo>
                    <a:pt x="199" y="57"/>
                    <a:pt x="206" y="50"/>
                    <a:pt x="212" y="44"/>
                  </a:cubicBezTo>
                  <a:cubicBezTo>
                    <a:pt x="219" y="37"/>
                    <a:pt x="225" y="30"/>
                    <a:pt x="231" y="23"/>
                  </a:cubicBezTo>
                  <a:cubicBezTo>
                    <a:pt x="215" y="17"/>
                    <a:pt x="201" y="9"/>
                    <a:pt x="188" y="0"/>
                  </a:cubicBezTo>
                </a:path>
              </a:pathLst>
            </a:custGeom>
            <a:solidFill>
              <a:srgbClr val="13436C">
                <a:alpha val="32000"/>
              </a:srgb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Freeform: Shape 86"/>
            <p:cNvSpPr>
              <a:spLocks/>
            </p:cNvSpPr>
            <p:nvPr/>
          </p:nvSpPr>
          <p:spPr bwMode="auto">
            <a:xfrm>
              <a:off x="9649405" y="1905930"/>
              <a:ext cx="101794" cy="80667"/>
            </a:xfrm>
            <a:custGeom>
              <a:avLst/>
              <a:gdLst>
                <a:gd name="T0" fmla="*/ 6 w 26"/>
                <a:gd name="T1" fmla="*/ 0 h 21"/>
                <a:gd name="T2" fmla="*/ 0 w 26"/>
                <a:gd name="T3" fmla="*/ 10 h 21"/>
                <a:gd name="T4" fmla="*/ 21 w 26"/>
                <a:gd name="T5" fmla="*/ 21 h 21"/>
                <a:gd name="T6" fmla="*/ 26 w 26"/>
                <a:gd name="T7" fmla="*/ 10 h 21"/>
                <a:gd name="T8" fmla="*/ 6 w 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">
                  <a:moveTo>
                    <a:pt x="6" y="0"/>
                  </a:moveTo>
                  <a:cubicBezTo>
                    <a:pt x="4" y="4"/>
                    <a:pt x="2" y="7"/>
                    <a:pt x="0" y="10"/>
                  </a:cubicBezTo>
                  <a:cubicBezTo>
                    <a:pt x="6" y="14"/>
                    <a:pt x="13" y="18"/>
                    <a:pt x="21" y="21"/>
                  </a:cubicBezTo>
                  <a:cubicBezTo>
                    <a:pt x="23" y="17"/>
                    <a:pt x="25" y="13"/>
                    <a:pt x="26" y="10"/>
                  </a:cubicBezTo>
                  <a:cubicBezTo>
                    <a:pt x="19" y="7"/>
                    <a:pt x="12" y="4"/>
                    <a:pt x="6" y="0"/>
                  </a:cubicBezTo>
                </a:path>
              </a:pathLst>
            </a:custGeom>
            <a:solidFill>
              <a:srgbClr val="BCDBE0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Freeform: Shape 87"/>
            <p:cNvSpPr>
              <a:spLocks/>
            </p:cNvSpPr>
            <p:nvPr/>
          </p:nvSpPr>
          <p:spPr bwMode="auto">
            <a:xfrm>
              <a:off x="9027112" y="2678033"/>
              <a:ext cx="201669" cy="122922"/>
            </a:xfrm>
            <a:custGeom>
              <a:avLst/>
              <a:gdLst>
                <a:gd name="T0" fmla="*/ 8 w 52"/>
                <a:gd name="T1" fmla="*/ 0 h 32"/>
                <a:gd name="T2" fmla="*/ 0 w 52"/>
                <a:gd name="T3" fmla="*/ 9 h 32"/>
                <a:gd name="T4" fmla="*/ 43 w 52"/>
                <a:gd name="T5" fmla="*/ 32 h 32"/>
                <a:gd name="T6" fmla="*/ 52 w 52"/>
                <a:gd name="T7" fmla="*/ 23 h 32"/>
                <a:gd name="T8" fmla="*/ 8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8" y="0"/>
                  </a:moveTo>
                  <a:cubicBezTo>
                    <a:pt x="5" y="3"/>
                    <a:pt x="2" y="6"/>
                    <a:pt x="0" y="9"/>
                  </a:cubicBezTo>
                  <a:cubicBezTo>
                    <a:pt x="13" y="18"/>
                    <a:pt x="27" y="26"/>
                    <a:pt x="43" y="32"/>
                  </a:cubicBezTo>
                  <a:cubicBezTo>
                    <a:pt x="46" y="29"/>
                    <a:pt x="49" y="26"/>
                    <a:pt x="52" y="23"/>
                  </a:cubicBezTo>
                  <a:cubicBezTo>
                    <a:pt x="36" y="17"/>
                    <a:pt x="21" y="9"/>
                    <a:pt x="8" y="0"/>
                  </a:cubicBezTo>
                </a:path>
              </a:pathLst>
            </a:custGeom>
            <a:solidFill>
              <a:srgbClr val="BCDBE0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Freeform: Shape 88"/>
            <p:cNvSpPr>
              <a:spLocks/>
            </p:cNvSpPr>
            <p:nvPr/>
          </p:nvSpPr>
          <p:spPr bwMode="auto">
            <a:xfrm>
              <a:off x="9874122" y="1494909"/>
              <a:ext cx="55699" cy="92191"/>
            </a:xfrm>
            <a:custGeom>
              <a:avLst/>
              <a:gdLst>
                <a:gd name="T0" fmla="*/ 14 w 14"/>
                <a:gd name="T1" fmla="*/ 0 h 24"/>
                <a:gd name="T2" fmla="*/ 13 w 14"/>
                <a:gd name="T3" fmla="*/ 0 h 24"/>
                <a:gd name="T4" fmla="*/ 0 w 14"/>
                <a:gd name="T5" fmla="*/ 24 h 24"/>
                <a:gd name="T6" fmla="*/ 6 w 14"/>
                <a:gd name="T7" fmla="*/ 23 h 24"/>
                <a:gd name="T8" fmla="*/ 14 w 1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"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9" y="9"/>
                    <a:pt x="0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0" y="10"/>
                    <a:pt x="13" y="2"/>
                    <a:pt x="14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89"/>
            <p:cNvSpPr>
              <a:spLocks/>
            </p:cNvSpPr>
            <p:nvPr/>
          </p:nvSpPr>
          <p:spPr bwMode="auto">
            <a:xfrm>
              <a:off x="9401641" y="2218997"/>
              <a:ext cx="48016" cy="63382"/>
            </a:xfrm>
            <a:custGeom>
              <a:avLst/>
              <a:gdLst>
                <a:gd name="T0" fmla="*/ 12 w 12"/>
                <a:gd name="T1" fmla="*/ 0 h 16"/>
                <a:gd name="T2" fmla="*/ 0 w 12"/>
                <a:gd name="T3" fmla="*/ 16 h 16"/>
                <a:gd name="T4" fmla="*/ 3 w 12"/>
                <a:gd name="T5" fmla="*/ 13 h 16"/>
                <a:gd name="T6" fmla="*/ 12 w 1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12" y="0"/>
                  </a:moveTo>
                  <a:cubicBezTo>
                    <a:pt x="8" y="5"/>
                    <a:pt x="5" y="11"/>
                    <a:pt x="0" y="16"/>
                  </a:cubicBezTo>
                  <a:cubicBezTo>
                    <a:pt x="1" y="15"/>
                    <a:pt x="2" y="14"/>
                    <a:pt x="3" y="13"/>
                  </a:cubicBezTo>
                  <a:cubicBezTo>
                    <a:pt x="7" y="9"/>
                    <a:pt x="10" y="5"/>
                    <a:pt x="12" y="0"/>
                  </a:cubicBezTo>
                </a:path>
              </a:pathLst>
            </a:custGeom>
            <a:solidFill>
              <a:srgbClr val="14333D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4526" y="942529"/>
            <a:ext cx="8432897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zh-CN" dirty="0" smtClean="0"/>
              <a:t>程序</a:t>
            </a:r>
            <a:r>
              <a:rPr lang="zh-CN" altLang="zh-CN" dirty="0"/>
              <a:t>的整体流程是首先通过分析</a:t>
            </a:r>
            <a:r>
              <a:rPr lang="en-US" altLang="zh-CN" dirty="0"/>
              <a:t>JPEG</a:t>
            </a:r>
            <a:r>
              <a:rPr lang="zh-CN" altLang="zh-CN" dirty="0"/>
              <a:t>文件的段类型，从而得到</a:t>
            </a:r>
            <a:r>
              <a:rPr lang="en-US" altLang="zh-CN" dirty="0"/>
              <a:t>JPEG</a:t>
            </a:r>
            <a:r>
              <a:rPr lang="zh-CN" altLang="zh-CN" dirty="0"/>
              <a:t>图片的信息，通过恢复出</a:t>
            </a:r>
            <a:r>
              <a:rPr lang="en-US" altLang="zh-CN" dirty="0"/>
              <a:t>JPEG</a:t>
            </a:r>
            <a:r>
              <a:rPr lang="zh-CN" altLang="zh-CN" dirty="0"/>
              <a:t>的哈夫曼树，将图片压缩数据恢复出熵编码之前的</a:t>
            </a:r>
            <a:r>
              <a:rPr lang="zh-CN" altLang="zh-CN" dirty="0" smtClean="0"/>
              <a:t>值嵌入</a:t>
            </a:r>
            <a:r>
              <a:rPr lang="zh-CN" altLang="zh-CN" dirty="0"/>
              <a:t>秘密信息的过程为：将秘密信息首先进行</a:t>
            </a:r>
            <a:r>
              <a:rPr lang="en-US" altLang="zh-CN" dirty="0"/>
              <a:t>UTF-8</a:t>
            </a:r>
            <a:r>
              <a:rPr lang="zh-CN" altLang="zh-CN" dirty="0"/>
              <a:t>编码，再将编码之后的字符串用二进制的形式表示，首先将信息的长度在</a:t>
            </a:r>
            <a:r>
              <a:rPr lang="en-US" altLang="zh-CN" dirty="0"/>
              <a:t>Cr</a:t>
            </a:r>
            <a:r>
              <a:rPr lang="zh-CN" altLang="zh-CN" dirty="0"/>
              <a:t>或者</a:t>
            </a:r>
            <a:r>
              <a:rPr lang="en-US" altLang="zh-CN" dirty="0" err="1"/>
              <a:t>Cb</a:t>
            </a:r>
            <a:r>
              <a:rPr lang="zh-CN" altLang="zh-CN" dirty="0"/>
              <a:t>熵编码之前的值的最低位依次嵌入，接着在</a:t>
            </a:r>
            <a:r>
              <a:rPr lang="en-US" altLang="zh-CN" dirty="0"/>
              <a:t>Cr</a:t>
            </a:r>
            <a:r>
              <a:rPr lang="zh-CN" altLang="zh-CN" dirty="0"/>
              <a:t>或者</a:t>
            </a:r>
            <a:r>
              <a:rPr lang="en-US" altLang="zh-CN" dirty="0" err="1"/>
              <a:t>Cb</a:t>
            </a:r>
            <a:r>
              <a:rPr lang="zh-CN" altLang="zh-CN" dirty="0"/>
              <a:t>熵编码之前的值的最低位依次嵌入秘密信息，以实现信息隐藏。</a:t>
            </a:r>
          </a:p>
          <a:p>
            <a:r>
              <a:rPr lang="en-US" altLang="zh-CN" dirty="0" smtClean="0"/>
              <a:t>    </a:t>
            </a:r>
            <a:r>
              <a:rPr lang="zh-CN" altLang="zh-CN" dirty="0" smtClean="0"/>
              <a:t>提取</a:t>
            </a:r>
            <a:r>
              <a:rPr lang="zh-CN" altLang="zh-CN" dirty="0"/>
              <a:t>秘密信息的过程为：首先在</a:t>
            </a:r>
            <a:r>
              <a:rPr lang="en-US" altLang="zh-CN" dirty="0"/>
              <a:t>Cr</a:t>
            </a:r>
            <a:r>
              <a:rPr lang="zh-CN" altLang="zh-CN" dirty="0"/>
              <a:t>或</a:t>
            </a:r>
            <a:r>
              <a:rPr lang="en-US" altLang="zh-CN" dirty="0" err="1"/>
              <a:t>Cb</a:t>
            </a:r>
            <a:r>
              <a:rPr lang="zh-CN" altLang="zh-CN" dirty="0"/>
              <a:t>进行熵编码之前的值的最低位依次提取出秘密信息的长度，接着通过秘密信息的长度得知秘密信息有多少位，之后再在</a:t>
            </a:r>
            <a:r>
              <a:rPr lang="en-US" altLang="zh-CN" dirty="0"/>
              <a:t>Cr</a:t>
            </a:r>
            <a:r>
              <a:rPr lang="zh-CN" altLang="zh-CN" dirty="0"/>
              <a:t>或</a:t>
            </a:r>
            <a:r>
              <a:rPr lang="en-US" altLang="zh-CN" dirty="0" err="1"/>
              <a:t>Cb</a:t>
            </a:r>
            <a:r>
              <a:rPr lang="zh-CN" altLang="zh-CN" dirty="0"/>
              <a:t>进行熵编码之前的值的最低位依次提取出秘密信息。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36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28FC2D1-5BE3-47A5-B036-60868A470E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60"/>
          <a:stretch/>
        </p:blipFill>
        <p:spPr>
          <a:xfrm>
            <a:off x="0" y="-15520"/>
            <a:ext cx="9159199" cy="10595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3AF494-62F6-403A-95B9-CB9789BBA8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54"/>
          <a:stretch/>
        </p:blipFill>
        <p:spPr>
          <a:xfrm>
            <a:off x="-15200" y="4096433"/>
            <a:ext cx="9159199" cy="104706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A9B2AB6-19F0-43A5-9293-31822D9A293F}"/>
              </a:ext>
            </a:extLst>
          </p:cNvPr>
          <p:cNvSpPr/>
          <p:nvPr/>
        </p:nvSpPr>
        <p:spPr>
          <a:xfrm>
            <a:off x="4027560" y="1131590"/>
            <a:ext cx="13073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spc="300" dirty="0">
                <a:solidFill>
                  <a:srgbClr val="326E84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zh-CN" altLang="en-US" sz="8800" spc="300" dirty="0">
              <a:solidFill>
                <a:srgbClr val="326E84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A429C16E-F6AD-4315-9EAD-C7882E92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698" y="2371819"/>
            <a:ext cx="533711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rgbClr val="326E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研究背景</a:t>
            </a:r>
            <a:endParaRPr lang="zh-CN" altLang="en-US" sz="4000" b="1" dirty="0">
              <a:solidFill>
                <a:srgbClr val="326E8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9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EB681B79-1EDB-4E68-92D3-084B4F9B34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60"/>
          <a:stretch/>
        </p:blipFill>
        <p:spPr>
          <a:xfrm>
            <a:off x="0" y="-15520"/>
            <a:ext cx="9159199" cy="105958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5E36CE2-951F-4843-92F8-A20E9791F3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54"/>
          <a:stretch/>
        </p:blipFill>
        <p:spPr>
          <a:xfrm>
            <a:off x="-15200" y="4096433"/>
            <a:ext cx="9159199" cy="104706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92CC419-4302-452B-BEA2-AF39B588068D}"/>
              </a:ext>
            </a:extLst>
          </p:cNvPr>
          <p:cNvSpPr/>
          <p:nvPr/>
        </p:nvSpPr>
        <p:spPr>
          <a:xfrm>
            <a:off x="3994574" y="1508056"/>
            <a:ext cx="13073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spc="300" dirty="0">
                <a:solidFill>
                  <a:srgbClr val="326E84"/>
                </a:solidFill>
                <a:latin typeface="Agency FB" panose="020B0503020202020204" pitchFamily="34" charset="0"/>
                <a:cs typeface="+mn-ea"/>
                <a:sym typeface="+mn-lt"/>
              </a:rPr>
              <a:t>04</a:t>
            </a:r>
            <a:endParaRPr lang="zh-CN" altLang="en-US" sz="8800" spc="300" dirty="0">
              <a:solidFill>
                <a:srgbClr val="326E84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6A8FE3D3-FBE4-408F-9849-3F87F14BF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748285"/>
            <a:ext cx="533711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rgbClr val="326E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实验总结</a:t>
            </a:r>
            <a:endParaRPr lang="zh-CN" altLang="en-US" sz="4000" b="1" dirty="0">
              <a:solidFill>
                <a:srgbClr val="326E8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0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00"/>
                            </p:stCondLst>
                            <p:childTnLst>
                              <p:par>
                                <p:cTn id="27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ed6ca84-039d-49a9-b159-6ae227a4f163"/>
          <p:cNvGrpSpPr>
            <a:grpSpLocks noChangeAspect="1"/>
          </p:cNvGrpSpPr>
          <p:nvPr/>
        </p:nvGrpSpPr>
        <p:grpSpPr>
          <a:xfrm>
            <a:off x="323528" y="865766"/>
            <a:ext cx="8496944" cy="4249568"/>
            <a:chOff x="599353" y="908514"/>
            <a:chExt cx="6809948" cy="5172398"/>
          </a:xfrm>
        </p:grpSpPr>
        <p:sp>
          <p:nvSpPr>
            <p:cNvPr id="47" name="Flowchart: Manual Input 5"/>
            <p:cNvSpPr/>
            <p:nvPr/>
          </p:nvSpPr>
          <p:spPr>
            <a:xfrm>
              <a:off x="1291890" y="908514"/>
              <a:ext cx="2643669" cy="1644119"/>
            </a:xfrm>
            <a:prstGeom prst="flowChartManualInput">
              <a:avLst/>
            </a:prstGeom>
            <a:solidFill>
              <a:schemeClr val="bg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dirty="0"/>
                <a:t>遇到的</a:t>
              </a:r>
              <a:r>
                <a:rPr lang="zh-CN" altLang="en-US" dirty="0" smtClean="0"/>
                <a:t>问题：</a:t>
              </a:r>
              <a:endParaRPr dirty="0"/>
            </a:p>
          </p:txBody>
        </p:sp>
        <p:grpSp>
          <p:nvGrpSpPr>
            <p:cNvPr id="43" name="Group 12"/>
            <p:cNvGrpSpPr/>
            <p:nvPr/>
          </p:nvGrpSpPr>
          <p:grpSpPr>
            <a:xfrm>
              <a:off x="3431395" y="2836962"/>
              <a:ext cx="2643966" cy="736908"/>
              <a:chOff x="8700306" y="3611567"/>
              <a:chExt cx="2453649" cy="683863"/>
            </a:xfrm>
          </p:grpSpPr>
          <p:sp>
            <p:nvSpPr>
              <p:cNvPr id="45" name="TextBox 14"/>
              <p:cNvSpPr txBox="1"/>
              <p:nvPr/>
            </p:nvSpPr>
            <p:spPr>
              <a:xfrm>
                <a:off x="8700306" y="3611567"/>
                <a:ext cx="2442586" cy="314184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b="1">
                    <a:solidFill>
                      <a:schemeClr val="bg1"/>
                    </a:solidFill>
                    <a:latin typeface="Impact" panose="020B0806030902050204" pitchFamily="34" charset="0"/>
                  </a:rPr>
                  <a:t>标题文本预设</a:t>
                </a:r>
              </a:p>
            </p:txBody>
          </p:sp>
          <p:sp>
            <p:nvSpPr>
              <p:cNvPr id="46" name="Rectangle 15"/>
              <p:cNvSpPr/>
              <p:nvPr/>
            </p:nvSpPr>
            <p:spPr>
              <a:xfrm>
                <a:off x="8700595" y="3866997"/>
                <a:ext cx="2453360" cy="428433"/>
              </a:xfrm>
              <a:prstGeom prst="rect">
                <a:avLst/>
              </a:prstGeom>
            </p:spPr>
            <p:txBody>
              <a:bodyPr wrap="square">
                <a:normAutofit fontScale="85000" lnSpcReduction="2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bg1"/>
                    </a:solidFill>
                    <a:latin typeface="Impact" panose="020B0806030902050204" pitchFamily="34" charset="0"/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bg1"/>
                    </a:solidFill>
                    <a:latin typeface="Impact" panose="020B0806030902050204" pitchFamily="34" charset="0"/>
                  </a:rPr>
                </a:br>
                <a:r>
                  <a:rPr lang="zh-CN" altLang="en-US" sz="1100">
                    <a:solidFill>
                      <a:schemeClr val="bg1"/>
                    </a:solidFill>
                    <a:latin typeface="Impact" panose="020B0806030902050204" pitchFamily="34" charset="0"/>
                  </a:rPr>
                  <a:t>（建议使用主题字体）</a:t>
                </a:r>
              </a:p>
            </p:txBody>
          </p:sp>
        </p:grpSp>
        <p:sp>
          <p:nvSpPr>
            <p:cNvPr id="20" name="TextBox 44"/>
            <p:cNvSpPr txBox="1"/>
            <p:nvPr/>
          </p:nvSpPr>
          <p:spPr>
            <a:xfrm>
              <a:off x="599353" y="3006239"/>
              <a:ext cx="6809948" cy="3074673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zh-CN" altLang="zh-CN" dirty="0"/>
                <a:t>（</a:t>
              </a:r>
              <a:r>
                <a:rPr lang="en-US" altLang="zh-CN" dirty="0"/>
                <a:t>1</a:t>
              </a:r>
              <a:r>
                <a:rPr lang="zh-CN" altLang="zh-CN" dirty="0"/>
                <a:t>）在哈夫曼编码时，如果恰编码出了</a:t>
              </a:r>
              <a:r>
                <a:rPr lang="en-US" altLang="zh-CN" dirty="0"/>
                <a:t>0xff</a:t>
              </a:r>
              <a:r>
                <a:rPr lang="zh-CN" altLang="zh-CN" dirty="0"/>
                <a:t>，那么应该用</a:t>
              </a:r>
              <a:r>
                <a:rPr lang="en-US" altLang="zh-CN" dirty="0"/>
                <a:t>0xff0x00</a:t>
              </a:r>
              <a:r>
                <a:rPr lang="zh-CN" altLang="zh-CN" dirty="0"/>
                <a:t>替换</a:t>
              </a:r>
              <a:r>
                <a:rPr lang="zh-CN" altLang="zh-CN" dirty="0" smtClean="0"/>
                <a:t>，</a:t>
              </a:r>
              <a:endParaRPr lang="en-US" altLang="zh-CN" dirty="0" smtClean="0"/>
            </a:p>
            <a:p>
              <a:r>
                <a:rPr lang="zh-CN" altLang="zh-CN" dirty="0" smtClean="0"/>
                <a:t>但是</a:t>
              </a:r>
              <a:r>
                <a:rPr lang="zh-CN" altLang="zh-CN" dirty="0"/>
                <a:t>在初期对这种情况了解不清，导致程序在匹配哈夫曼树时经常失败</a:t>
              </a:r>
              <a:r>
                <a:rPr lang="zh-CN" altLang="zh-CN" dirty="0" smtClean="0"/>
                <a:t>。</a:t>
              </a:r>
              <a:endParaRPr lang="en-US" altLang="zh-CN" dirty="0" smtClean="0"/>
            </a:p>
            <a:p>
              <a:r>
                <a:rPr lang="zh-CN" altLang="zh-CN" dirty="0" smtClean="0"/>
                <a:t>（</a:t>
              </a:r>
              <a:r>
                <a:rPr lang="en-US" altLang="zh-CN" dirty="0"/>
                <a:t>2</a:t>
              </a:r>
              <a:r>
                <a:rPr lang="zh-CN" altLang="zh-CN" dirty="0"/>
                <a:t>）交流哈夫曼表的码值的高四位的值是表示量化表中在此元素之前</a:t>
              </a:r>
              <a:r>
                <a:rPr lang="en-US" altLang="zh-CN" dirty="0" smtClean="0"/>
                <a:t>0</a:t>
              </a:r>
            </a:p>
            <a:p>
              <a:r>
                <a:rPr lang="zh-CN" altLang="zh-CN" dirty="0" smtClean="0"/>
                <a:t>的</a:t>
              </a:r>
              <a:r>
                <a:rPr lang="zh-CN" altLang="zh-CN" dirty="0"/>
                <a:t>个数，但是程序设计初期并未考虑到这一点，因此经常出现“过匹配”。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877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ed6ca84-039d-49a9-b159-6ae227a4f163"/>
          <p:cNvGrpSpPr>
            <a:grpSpLocks noChangeAspect="1"/>
          </p:cNvGrpSpPr>
          <p:nvPr/>
        </p:nvGrpSpPr>
        <p:grpSpPr>
          <a:xfrm>
            <a:off x="323528" y="2450151"/>
            <a:ext cx="8496944" cy="1993808"/>
            <a:chOff x="599353" y="2836962"/>
            <a:chExt cx="6809948" cy="2426780"/>
          </a:xfrm>
        </p:grpSpPr>
        <p:grpSp>
          <p:nvGrpSpPr>
            <p:cNvPr id="43" name="Group 12"/>
            <p:cNvGrpSpPr/>
            <p:nvPr/>
          </p:nvGrpSpPr>
          <p:grpSpPr>
            <a:xfrm>
              <a:off x="3431395" y="2836962"/>
              <a:ext cx="2643966" cy="736908"/>
              <a:chOff x="8700306" y="3611567"/>
              <a:chExt cx="2453649" cy="683863"/>
            </a:xfrm>
          </p:grpSpPr>
          <p:sp>
            <p:nvSpPr>
              <p:cNvPr id="45" name="TextBox 14"/>
              <p:cNvSpPr txBox="1"/>
              <p:nvPr/>
            </p:nvSpPr>
            <p:spPr>
              <a:xfrm>
                <a:off x="8700306" y="3611567"/>
                <a:ext cx="2442586" cy="314184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b="1">
                    <a:solidFill>
                      <a:schemeClr val="bg1"/>
                    </a:solidFill>
                    <a:latin typeface="Impact" panose="020B0806030902050204" pitchFamily="34" charset="0"/>
                  </a:rPr>
                  <a:t>标题文本预设</a:t>
                </a:r>
              </a:p>
            </p:txBody>
          </p:sp>
          <p:sp>
            <p:nvSpPr>
              <p:cNvPr id="46" name="Rectangle 15"/>
              <p:cNvSpPr/>
              <p:nvPr/>
            </p:nvSpPr>
            <p:spPr>
              <a:xfrm>
                <a:off x="8700595" y="3866997"/>
                <a:ext cx="2453360" cy="428433"/>
              </a:xfrm>
              <a:prstGeom prst="rect">
                <a:avLst/>
              </a:prstGeom>
            </p:spPr>
            <p:txBody>
              <a:bodyPr wrap="square">
                <a:normAutofit fontScale="85000" lnSpcReduction="2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bg1"/>
                    </a:solidFill>
                    <a:latin typeface="Impact" panose="020B0806030902050204" pitchFamily="34" charset="0"/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bg1"/>
                    </a:solidFill>
                    <a:latin typeface="Impact" panose="020B0806030902050204" pitchFamily="34" charset="0"/>
                  </a:rPr>
                </a:br>
                <a:r>
                  <a:rPr lang="zh-CN" altLang="en-US" sz="1100">
                    <a:solidFill>
                      <a:schemeClr val="bg1"/>
                    </a:solidFill>
                    <a:latin typeface="Impact" panose="020B0806030902050204" pitchFamily="34" charset="0"/>
                  </a:rPr>
                  <a:t>（建议使用主题字体）</a:t>
                </a:r>
              </a:p>
            </p:txBody>
          </p:sp>
        </p:grpSp>
        <p:sp>
          <p:nvSpPr>
            <p:cNvPr id="20" name="TextBox 44"/>
            <p:cNvSpPr txBox="1"/>
            <p:nvPr/>
          </p:nvSpPr>
          <p:spPr>
            <a:xfrm>
              <a:off x="599353" y="3006240"/>
              <a:ext cx="6809948" cy="225750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altLang="zh-CN" dirty="0" smtClean="0"/>
                <a:t>        </a:t>
              </a:r>
              <a:r>
                <a:rPr lang="zh-CN" altLang="zh-CN" dirty="0" smtClean="0"/>
                <a:t>因为</a:t>
              </a:r>
              <a:r>
                <a:rPr lang="zh-CN" altLang="zh-CN" dirty="0"/>
                <a:t>程序嵌入秘密信息的方法是在</a:t>
              </a:r>
              <a:r>
                <a:rPr lang="en-US" altLang="zh-CN" dirty="0"/>
                <a:t>Cr</a:t>
              </a:r>
              <a:r>
                <a:rPr lang="zh-CN" altLang="zh-CN" dirty="0"/>
                <a:t>或</a:t>
              </a:r>
              <a:r>
                <a:rPr lang="en-US" altLang="zh-CN" dirty="0" err="1"/>
                <a:t>Cb</a:t>
              </a:r>
              <a:r>
                <a:rPr lang="zh-CN" altLang="zh-CN" dirty="0"/>
                <a:t>的量化表中的值的最低位连续嵌入</a:t>
              </a:r>
              <a:r>
                <a:rPr lang="zh-CN" altLang="zh-CN" dirty="0" smtClean="0"/>
                <a:t>，</a:t>
              </a:r>
              <a:endParaRPr lang="en-US" altLang="zh-CN" dirty="0" smtClean="0"/>
            </a:p>
            <a:p>
              <a:r>
                <a:rPr lang="zh-CN" altLang="zh-CN" dirty="0" smtClean="0"/>
                <a:t>所以</a:t>
              </a:r>
              <a:r>
                <a:rPr lang="zh-CN" altLang="zh-CN" dirty="0"/>
                <a:t>当嵌入的信息过多时，会导致图片发生较为明显的改变</a:t>
              </a:r>
            </a:p>
          </p:txBody>
        </p:sp>
      </p:grpSp>
      <p:sp>
        <p:nvSpPr>
          <p:cNvPr id="8" name="Flowchart: Manual Input 11"/>
          <p:cNvSpPr/>
          <p:nvPr/>
        </p:nvSpPr>
        <p:spPr>
          <a:xfrm flipH="1">
            <a:off x="755576" y="670056"/>
            <a:ext cx="1982751" cy="1233089"/>
          </a:xfrm>
          <a:prstGeom prst="flowChartManualInpu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zh-CN" b="1" dirty="0"/>
              <a:t>程序的缺陷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301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2"/>
          <p:cNvGrpSpPr/>
          <p:nvPr/>
        </p:nvGrpSpPr>
        <p:grpSpPr>
          <a:xfrm>
            <a:off x="3857138" y="2450150"/>
            <a:ext cx="3298943" cy="605433"/>
            <a:chOff x="8700306" y="3611567"/>
            <a:chExt cx="2453649" cy="683863"/>
          </a:xfrm>
        </p:grpSpPr>
        <p:sp>
          <p:nvSpPr>
            <p:cNvPr id="45" name="TextBox 14"/>
            <p:cNvSpPr txBox="1"/>
            <p:nvPr/>
          </p:nvSpPr>
          <p:spPr>
            <a:xfrm>
              <a:off x="8700306" y="3611567"/>
              <a:ext cx="2442586" cy="314184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>
                  <a:solidFill>
                    <a:schemeClr val="bg1"/>
                  </a:solidFill>
                  <a:latin typeface="Impact" panose="020B0806030902050204" pitchFamily="34" charset="0"/>
                </a:rPr>
                <a:t>标题文本预设</a:t>
              </a:r>
            </a:p>
          </p:txBody>
        </p:sp>
        <p:sp>
          <p:nvSpPr>
            <p:cNvPr id="46" name="Rectangle 15"/>
            <p:cNvSpPr/>
            <p:nvPr/>
          </p:nvSpPr>
          <p:spPr>
            <a:xfrm>
              <a:off x="8700595" y="3866997"/>
              <a:ext cx="2453360" cy="428433"/>
            </a:xfrm>
            <a:prstGeom prst="rect">
              <a:avLst/>
            </a:prstGeom>
          </p:spPr>
          <p:txBody>
            <a:bodyPr wrap="square">
              <a:normAutofit fontScale="8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solidFill>
                    <a:schemeClr val="bg1"/>
                  </a:solidFill>
                  <a:latin typeface="Impact" panose="020B0806030902050204" pitchFamily="34" charset="0"/>
                </a:rPr>
                <a:t>此部分内容作为文字排版占位显示</a:t>
              </a:r>
              <a:br>
                <a:rPr lang="zh-CN" altLang="en-US" sz="110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r>
                <a:rPr lang="zh-CN" altLang="en-US" sz="1100">
                  <a:solidFill>
                    <a:schemeClr val="bg1"/>
                  </a:solidFill>
                  <a:latin typeface="Impact" panose="020B0806030902050204" pitchFamily="34" charset="0"/>
                </a:rPr>
                <a:t>（建议使用主题字体）</a:t>
              </a:r>
            </a:p>
          </p:txBody>
        </p:sp>
      </p:grpSp>
      <p:sp>
        <p:nvSpPr>
          <p:cNvPr id="9" name="Flowchart: Manual Input 17"/>
          <p:cNvSpPr/>
          <p:nvPr/>
        </p:nvSpPr>
        <p:spPr>
          <a:xfrm>
            <a:off x="683568" y="483518"/>
            <a:ext cx="1982751" cy="1233089"/>
          </a:xfrm>
          <a:prstGeom prst="flowChartManualInpu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 smtClean="0"/>
              <a:t>改进方案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827584" y="1995686"/>
            <a:ext cx="7848872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在</a:t>
            </a:r>
            <a:r>
              <a:rPr lang="en-US" altLang="zh-CN" dirty="0"/>
              <a:t>Cr</a:t>
            </a:r>
            <a:r>
              <a:rPr lang="zh-CN" altLang="zh-CN" dirty="0"/>
              <a:t>或</a:t>
            </a:r>
            <a:r>
              <a:rPr lang="en-US" altLang="zh-CN" dirty="0" err="1"/>
              <a:t>Cb</a:t>
            </a:r>
            <a:r>
              <a:rPr lang="zh-CN" altLang="zh-CN" dirty="0"/>
              <a:t>量化表中值的低四位嵌入，这样嵌入信息所修改的像素数量为原方案的</a:t>
            </a:r>
            <a:r>
              <a:rPr lang="en-US" altLang="zh-CN" dirty="0"/>
              <a:t>1/4</a:t>
            </a:r>
            <a:r>
              <a:rPr lang="zh-CN" altLang="zh-CN" dirty="0"/>
              <a:t>，所以嵌入信息对图片带来的改变将尽可能减小。</a:t>
            </a:r>
          </a:p>
          <a:p>
            <a:r>
              <a:rPr lang="zh-CN" altLang="zh-CN" dirty="0" smtClean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</a:p>
          <a:p>
            <a:r>
              <a:rPr lang="en-US" altLang="zh-CN" dirty="0" smtClean="0"/>
              <a:t>      </a:t>
            </a:r>
            <a:r>
              <a:rPr lang="zh-CN" altLang="zh-CN" dirty="0" smtClean="0"/>
              <a:t>在</a:t>
            </a:r>
            <a:r>
              <a:rPr lang="en-US" altLang="zh-CN" dirty="0"/>
              <a:t>Cr</a:t>
            </a:r>
            <a:r>
              <a:rPr lang="zh-CN" altLang="zh-CN" dirty="0"/>
              <a:t>和</a:t>
            </a:r>
            <a:r>
              <a:rPr lang="en-US" altLang="zh-CN" dirty="0" err="1"/>
              <a:t>Cb</a:t>
            </a:r>
            <a:r>
              <a:rPr lang="zh-CN" altLang="zh-CN" dirty="0"/>
              <a:t>量化表中同时嵌入信息，这样嵌入信息所修改的像素数量为原方案的</a:t>
            </a:r>
            <a:r>
              <a:rPr lang="en-US" altLang="zh-CN" dirty="0"/>
              <a:t>1/2</a:t>
            </a:r>
            <a:r>
              <a:rPr lang="zh-CN" altLang="zh-CN" dirty="0"/>
              <a:t>，颜色变化较为平衡（</a:t>
            </a:r>
            <a:r>
              <a:rPr lang="en-US" altLang="zh-CN" dirty="0"/>
              <a:t>Cr</a:t>
            </a:r>
            <a:r>
              <a:rPr lang="zh-CN" altLang="zh-CN" dirty="0"/>
              <a:t>和</a:t>
            </a:r>
            <a:r>
              <a:rPr lang="en-US" altLang="zh-CN" dirty="0" err="1"/>
              <a:t>Cb</a:t>
            </a:r>
            <a:r>
              <a:rPr lang="zh-CN" altLang="zh-CN" dirty="0"/>
              <a:t>同时变化而不是单独变化）。</a:t>
            </a:r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96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2"/>
          <p:cNvGrpSpPr/>
          <p:nvPr/>
        </p:nvGrpSpPr>
        <p:grpSpPr>
          <a:xfrm>
            <a:off x="3857138" y="2450150"/>
            <a:ext cx="3298943" cy="605433"/>
            <a:chOff x="8700306" y="3611567"/>
            <a:chExt cx="2453649" cy="683863"/>
          </a:xfrm>
        </p:grpSpPr>
        <p:sp>
          <p:nvSpPr>
            <p:cNvPr id="45" name="TextBox 14"/>
            <p:cNvSpPr txBox="1"/>
            <p:nvPr/>
          </p:nvSpPr>
          <p:spPr>
            <a:xfrm>
              <a:off x="8700306" y="3611567"/>
              <a:ext cx="2442586" cy="314184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>
                  <a:solidFill>
                    <a:schemeClr val="bg1"/>
                  </a:solidFill>
                  <a:latin typeface="Impact" panose="020B0806030902050204" pitchFamily="34" charset="0"/>
                </a:rPr>
                <a:t>标题文本预设</a:t>
              </a:r>
            </a:p>
          </p:txBody>
        </p:sp>
        <p:sp>
          <p:nvSpPr>
            <p:cNvPr id="46" name="Rectangle 15"/>
            <p:cNvSpPr/>
            <p:nvPr/>
          </p:nvSpPr>
          <p:spPr>
            <a:xfrm>
              <a:off x="8700595" y="3866997"/>
              <a:ext cx="2453360" cy="428433"/>
            </a:xfrm>
            <a:prstGeom prst="rect">
              <a:avLst/>
            </a:prstGeom>
          </p:spPr>
          <p:txBody>
            <a:bodyPr wrap="square">
              <a:normAutofit fontScale="8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solidFill>
                    <a:schemeClr val="bg1"/>
                  </a:solidFill>
                  <a:latin typeface="Impact" panose="020B0806030902050204" pitchFamily="34" charset="0"/>
                </a:rPr>
                <a:t>此部分内容作为文字排版占位显示</a:t>
              </a:r>
              <a:br>
                <a:rPr lang="zh-CN" altLang="en-US" sz="110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r>
                <a:rPr lang="zh-CN" altLang="en-US" sz="1100">
                  <a:solidFill>
                    <a:schemeClr val="bg1"/>
                  </a:solidFill>
                  <a:latin typeface="Impact" panose="020B0806030902050204" pitchFamily="34" charset="0"/>
                </a:rPr>
                <a:t>（建议使用主题字体）</a:t>
              </a:r>
            </a:p>
          </p:txBody>
        </p:sp>
      </p:grpSp>
      <p:sp>
        <p:nvSpPr>
          <p:cNvPr id="9" name="Flowchart: Manual Input 17"/>
          <p:cNvSpPr/>
          <p:nvPr/>
        </p:nvSpPr>
        <p:spPr>
          <a:xfrm>
            <a:off x="683568" y="483518"/>
            <a:ext cx="1982751" cy="1233089"/>
          </a:xfrm>
          <a:prstGeom prst="flowChartManualInpu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 smtClean="0"/>
              <a:t>改进方案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827584" y="1995686"/>
            <a:ext cx="7848872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</a:p>
          <a:p>
            <a:r>
              <a:rPr lang="en-US" altLang="zh-CN" dirty="0" smtClean="0"/>
              <a:t>       </a:t>
            </a:r>
            <a:r>
              <a:rPr lang="zh-CN" altLang="zh-CN" dirty="0" smtClean="0"/>
              <a:t>在</a:t>
            </a:r>
            <a:r>
              <a:rPr lang="en-US" altLang="zh-CN" dirty="0"/>
              <a:t>Cr</a:t>
            </a:r>
            <a:r>
              <a:rPr lang="zh-CN" altLang="zh-CN" dirty="0"/>
              <a:t>或</a:t>
            </a:r>
            <a:r>
              <a:rPr lang="en-US" altLang="zh-CN" dirty="0" err="1"/>
              <a:t>Cb</a:t>
            </a:r>
            <a:r>
              <a:rPr lang="zh-CN" altLang="zh-CN" dirty="0"/>
              <a:t>的量化表中嵌入信息时，将嵌入的位置随机化，这样嵌入信息对图片带来的改变较为均匀。</a:t>
            </a:r>
          </a:p>
          <a:p>
            <a:r>
              <a:rPr lang="zh-CN" altLang="zh-CN" dirty="0" smtClean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</a:p>
          <a:p>
            <a:r>
              <a:rPr lang="en-US" altLang="zh-CN" dirty="0" smtClean="0"/>
              <a:t>      </a:t>
            </a:r>
            <a:r>
              <a:rPr lang="zh-CN" altLang="zh-CN" dirty="0" smtClean="0"/>
              <a:t>将</a:t>
            </a:r>
            <a:r>
              <a:rPr lang="zh-CN" altLang="zh-CN" dirty="0"/>
              <a:t>用来表示信息的二进制字符串进行编码使得字符串的长度尽可能小，比如：</a:t>
            </a:r>
            <a:r>
              <a:rPr lang="en-US" altLang="zh-CN" dirty="0"/>
              <a:t>0010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10 0 1 1 1 0</a:t>
            </a:r>
            <a:r>
              <a:rPr lang="zh-CN" altLang="zh-CN" dirty="0"/>
              <a:t>，</a:t>
            </a:r>
            <a:r>
              <a:rPr lang="en-US" altLang="zh-CN" dirty="0"/>
              <a:t>10</a:t>
            </a:r>
            <a:r>
              <a:rPr lang="zh-CN" altLang="zh-CN" dirty="0"/>
              <a:t>表示两个比特，</a:t>
            </a:r>
            <a:r>
              <a:rPr lang="en-US" altLang="zh-CN" dirty="0"/>
              <a:t>0</a:t>
            </a:r>
            <a:r>
              <a:rPr lang="zh-CN" altLang="zh-CN" dirty="0"/>
              <a:t>表示比特的值，</a:t>
            </a:r>
            <a:r>
              <a:rPr lang="en-US" altLang="zh-CN" dirty="0"/>
              <a:t>1</a:t>
            </a:r>
            <a:r>
              <a:rPr lang="zh-CN" altLang="zh-CN" dirty="0"/>
              <a:t>表示一个比特，</a:t>
            </a:r>
            <a:r>
              <a:rPr lang="en-US" altLang="zh-CN" dirty="0"/>
              <a:t>1</a:t>
            </a:r>
            <a:r>
              <a:rPr lang="zh-CN" altLang="zh-CN" dirty="0"/>
              <a:t>表示比特的值，</a:t>
            </a:r>
            <a:r>
              <a:rPr lang="en-US" altLang="zh-CN" dirty="0"/>
              <a:t>1</a:t>
            </a:r>
            <a:r>
              <a:rPr lang="zh-CN" altLang="zh-CN" dirty="0"/>
              <a:t>表示一个比特，</a:t>
            </a:r>
            <a:r>
              <a:rPr lang="en-US" altLang="zh-CN" dirty="0"/>
              <a:t>0</a:t>
            </a:r>
            <a:r>
              <a:rPr lang="zh-CN" altLang="zh-CN" dirty="0"/>
              <a:t>表示比特的值，这种编码方法在二进制字符串中有多个连续的</a:t>
            </a:r>
            <a:r>
              <a:rPr lang="en-US" altLang="zh-CN" dirty="0"/>
              <a:t>0</a:t>
            </a:r>
            <a:r>
              <a:rPr lang="zh-CN" altLang="zh-CN" dirty="0"/>
              <a:t>或</a:t>
            </a:r>
            <a:r>
              <a:rPr lang="en-US" altLang="zh-CN" dirty="0"/>
              <a:t>1</a:t>
            </a:r>
            <a:r>
              <a:rPr lang="zh-CN" altLang="zh-CN" dirty="0"/>
              <a:t>时有很好的压缩效果，但是当嵌入的信息的二进制字符串长度不是特别大时，可能会有反效果。</a:t>
            </a:r>
          </a:p>
        </p:txBody>
      </p:sp>
    </p:spTree>
    <p:extLst>
      <p:ext uri="{BB962C8B-B14F-4D97-AF65-F5344CB8AC3E}">
        <p14:creationId xmlns:p14="http://schemas.microsoft.com/office/powerpoint/2010/main" val="358913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37" name="文本框 34"/>
          <p:cNvSpPr>
            <a:spLocks noChangeArrowheads="1"/>
          </p:cNvSpPr>
          <p:nvPr/>
        </p:nvSpPr>
        <p:spPr bwMode="auto">
          <a:xfrm>
            <a:off x="2771800" y="2067694"/>
            <a:ext cx="3269183" cy="83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THANK YOU</a:t>
            </a:r>
            <a:endParaRPr lang="zh-CN" alt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515E33-9DEC-4A4F-AFDF-2237785E97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60"/>
          <a:stretch/>
        </p:blipFill>
        <p:spPr>
          <a:xfrm>
            <a:off x="0" y="-15520"/>
            <a:ext cx="9159199" cy="10595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41F110-A1FE-414E-A7EB-EA3FCED248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54"/>
          <a:stretch/>
        </p:blipFill>
        <p:spPr>
          <a:xfrm>
            <a:off x="-15200" y="4096433"/>
            <a:ext cx="9159199" cy="1047067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286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85938" y="2043112"/>
            <a:ext cx="7106841" cy="2900363"/>
          </a:xfrm>
          <a:prstGeom prst="rect">
            <a:avLst/>
          </a:prstGeom>
          <a:noFill/>
          <a:ln w="25400">
            <a:solidFill>
              <a:srgbClr val="445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1463" y="697802"/>
            <a:ext cx="3505009" cy="3743325"/>
            <a:chOff x="361950" y="930402"/>
            <a:chExt cx="4673345" cy="49911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59" t="12990" r="2922" b="14103"/>
            <a:stretch/>
          </p:blipFill>
          <p:spPr>
            <a:xfrm flipH="1">
              <a:off x="361950" y="930402"/>
              <a:ext cx="4667250" cy="499110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71474" y="930402"/>
              <a:ext cx="4663821" cy="4991100"/>
            </a:xfrm>
            <a:prstGeom prst="rect">
              <a:avLst/>
            </a:prstGeom>
            <a:gradFill>
              <a:gsLst>
                <a:gs pos="0">
                  <a:srgbClr val="00B0F0">
                    <a:alpha val="55000"/>
                  </a:srgbClr>
                </a:gs>
                <a:gs pos="100000">
                  <a:srgbClr val="0E80C9">
                    <a:alpha val="45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071938" y="1800225"/>
            <a:ext cx="1800225" cy="514350"/>
          </a:xfrm>
          <a:prstGeom prst="rect">
            <a:avLst/>
          </a:prstGeom>
          <a:solidFill>
            <a:srgbClr val="44546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64191" y="1846905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01203" y="2482207"/>
            <a:ext cx="4457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着网络应用的普及，越来越多的数据需要依靠本身并不安全的互联网来传递。网络本身是开放的，这就意味着传递的各种信息有被第三方截获、修改和破坏的可能。针对这些网络上的不安定因素，一种选择是使用密码进行信息加密，使得第三方即使截获了也解析不出来；另一种选择是使用信息隐藏技术，使得第三方截获消息后认为是载体本身的表面信息。后者的优势在于可以实现“所见非所得”</a:t>
            </a:r>
            <a:r>
              <a:rPr lang="en-US" altLang="zh-CN" sz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各种形式的“文件”能在不妨碍其正常运作的同时插入欲传达的信息，令第三方无从觉察。</a:t>
            </a:r>
          </a:p>
        </p:txBody>
      </p:sp>
    </p:spTree>
    <p:extLst>
      <p:ext uri="{BB962C8B-B14F-4D97-AF65-F5344CB8AC3E}">
        <p14:creationId xmlns:p14="http://schemas.microsoft.com/office/powerpoint/2010/main" val="16166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939818" y="555526"/>
            <a:ext cx="3168352" cy="432048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信息隐藏流程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23678"/>
            <a:ext cx="5808645" cy="1584176"/>
          </a:xfrm>
          <a:prstGeom prst="rect">
            <a:avLst/>
          </a:prstGeom>
        </p:spPr>
      </p:pic>
      <p:sp>
        <p:nvSpPr>
          <p:cNvPr id="6" name="Freeform: Shape 1"/>
          <p:cNvSpPr>
            <a:spLocks/>
          </p:cNvSpPr>
          <p:nvPr/>
        </p:nvSpPr>
        <p:spPr bwMode="auto">
          <a:xfrm>
            <a:off x="7524328" y="3219822"/>
            <a:ext cx="1357831" cy="1656184"/>
          </a:xfrm>
          <a:custGeom>
            <a:avLst/>
            <a:gdLst>
              <a:gd name="T0" fmla="*/ 1730375 w 21600"/>
              <a:gd name="T1" fmla="*/ 1595438 h 21600"/>
              <a:gd name="T2" fmla="*/ 1730375 w 21600"/>
              <a:gd name="T3" fmla="*/ 1595438 h 21600"/>
              <a:gd name="T4" fmla="*/ 1730375 w 21600"/>
              <a:gd name="T5" fmla="*/ 1595438 h 21600"/>
              <a:gd name="T6" fmla="*/ 1730375 w 21600"/>
              <a:gd name="T7" fmla="*/ 15954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0469" y="1336"/>
                </a:moveTo>
                <a:cubicBezTo>
                  <a:pt x="19857" y="3403"/>
                  <a:pt x="18177" y="7637"/>
                  <a:pt x="14646" y="8101"/>
                </a:cubicBezTo>
                <a:cubicBezTo>
                  <a:pt x="15951" y="6107"/>
                  <a:pt x="16882" y="3432"/>
                  <a:pt x="17184" y="1336"/>
                </a:cubicBezTo>
                <a:cubicBezTo>
                  <a:pt x="17184" y="1336"/>
                  <a:pt x="20469" y="1336"/>
                  <a:pt x="20469" y="1336"/>
                </a:cubicBezTo>
                <a:close/>
                <a:moveTo>
                  <a:pt x="1129" y="1336"/>
                </a:moveTo>
                <a:lnTo>
                  <a:pt x="4415" y="1336"/>
                </a:lnTo>
                <a:cubicBezTo>
                  <a:pt x="4717" y="3432"/>
                  <a:pt x="5646" y="6107"/>
                  <a:pt x="6952" y="8101"/>
                </a:cubicBezTo>
                <a:cubicBezTo>
                  <a:pt x="3421" y="7636"/>
                  <a:pt x="1741" y="3403"/>
                  <a:pt x="1129" y="1336"/>
                </a:cubicBezTo>
                <a:close/>
                <a:moveTo>
                  <a:pt x="13916" y="9085"/>
                </a:moveTo>
                <a:cubicBezTo>
                  <a:pt x="13947" y="9085"/>
                  <a:pt x="13979" y="9088"/>
                  <a:pt x="14009" y="9088"/>
                </a:cubicBezTo>
                <a:cubicBezTo>
                  <a:pt x="19966" y="9088"/>
                  <a:pt x="21600" y="402"/>
                  <a:pt x="21600" y="402"/>
                </a:cubicBezTo>
                <a:lnTo>
                  <a:pt x="17278" y="402"/>
                </a:lnTo>
                <a:cubicBezTo>
                  <a:pt x="17285" y="265"/>
                  <a:pt x="17293" y="127"/>
                  <a:pt x="17293" y="0"/>
                </a:cubicBezTo>
                <a:lnTo>
                  <a:pt x="4306" y="0"/>
                </a:lnTo>
                <a:cubicBezTo>
                  <a:pt x="4306" y="127"/>
                  <a:pt x="4314" y="265"/>
                  <a:pt x="4321" y="402"/>
                </a:cubicBezTo>
                <a:lnTo>
                  <a:pt x="0" y="402"/>
                </a:lnTo>
                <a:cubicBezTo>
                  <a:pt x="0" y="402"/>
                  <a:pt x="1632" y="9088"/>
                  <a:pt x="7589" y="9088"/>
                </a:cubicBezTo>
                <a:cubicBezTo>
                  <a:pt x="7619" y="9088"/>
                  <a:pt x="7651" y="9085"/>
                  <a:pt x="7682" y="9085"/>
                </a:cubicBezTo>
                <a:cubicBezTo>
                  <a:pt x="8022" y="9492"/>
                  <a:pt x="8380" y="9855"/>
                  <a:pt x="8755" y="10142"/>
                </a:cubicBezTo>
                <a:cubicBezTo>
                  <a:pt x="8491" y="10149"/>
                  <a:pt x="8278" y="10378"/>
                  <a:pt x="8278" y="10662"/>
                </a:cubicBezTo>
                <a:cubicBezTo>
                  <a:pt x="8278" y="10952"/>
                  <a:pt x="8495" y="11187"/>
                  <a:pt x="8762" y="11187"/>
                </a:cubicBezTo>
                <a:lnTo>
                  <a:pt x="9398" y="11187"/>
                </a:lnTo>
                <a:lnTo>
                  <a:pt x="7942" y="19481"/>
                </a:lnTo>
                <a:lnTo>
                  <a:pt x="7501" y="19481"/>
                </a:lnTo>
                <a:lnTo>
                  <a:pt x="7501" y="21600"/>
                </a:lnTo>
                <a:lnTo>
                  <a:pt x="14436" y="21600"/>
                </a:lnTo>
                <a:lnTo>
                  <a:pt x="14436" y="19481"/>
                </a:lnTo>
                <a:lnTo>
                  <a:pt x="13993" y="19481"/>
                </a:lnTo>
                <a:lnTo>
                  <a:pt x="12537" y="11187"/>
                </a:lnTo>
                <a:lnTo>
                  <a:pt x="13176" y="11187"/>
                </a:lnTo>
                <a:cubicBezTo>
                  <a:pt x="13441" y="11187"/>
                  <a:pt x="13658" y="10952"/>
                  <a:pt x="13658" y="10662"/>
                </a:cubicBezTo>
                <a:cubicBezTo>
                  <a:pt x="13658" y="10375"/>
                  <a:pt x="13441" y="10140"/>
                  <a:pt x="13176" y="10140"/>
                </a:cubicBezTo>
                <a:lnTo>
                  <a:pt x="12847" y="10140"/>
                </a:lnTo>
                <a:cubicBezTo>
                  <a:pt x="13220" y="9852"/>
                  <a:pt x="13576" y="9491"/>
                  <a:pt x="13916" y="9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2001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AD8F301B-6B9E-4F12-A79E-DC01D33C0E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60"/>
          <a:stretch/>
        </p:blipFill>
        <p:spPr>
          <a:xfrm>
            <a:off x="0" y="-15520"/>
            <a:ext cx="9159199" cy="105958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3DE79F3-E2AA-4DCF-8F29-06EACDA715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54"/>
          <a:stretch/>
        </p:blipFill>
        <p:spPr>
          <a:xfrm>
            <a:off x="-15200" y="4096433"/>
            <a:ext cx="9159199" cy="104706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4D81FD2-4536-4F6F-AD8D-B3F3DB996A4E}"/>
              </a:ext>
            </a:extLst>
          </p:cNvPr>
          <p:cNvSpPr/>
          <p:nvPr/>
        </p:nvSpPr>
        <p:spPr>
          <a:xfrm>
            <a:off x="4027560" y="1131590"/>
            <a:ext cx="13073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spc="300" dirty="0">
                <a:solidFill>
                  <a:srgbClr val="326E84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sz="8800" spc="300" dirty="0">
              <a:solidFill>
                <a:srgbClr val="326E84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4CD9151-14E4-4235-8AA6-31A6BE8E9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698" y="2371819"/>
            <a:ext cx="533711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rgbClr val="326E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设计思路及内容</a:t>
            </a:r>
          </a:p>
        </p:txBody>
      </p:sp>
    </p:spTree>
    <p:extLst>
      <p:ext uri="{BB962C8B-B14F-4D97-AF65-F5344CB8AC3E}">
        <p14:creationId xmlns:p14="http://schemas.microsoft.com/office/powerpoint/2010/main" val="428867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100"/>
                            </p:stCondLst>
                            <p:childTnLst>
                              <p:par>
                                <p:cTn id="22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207395" y="1209300"/>
            <a:ext cx="2729214" cy="2830058"/>
            <a:chOff x="3207395" y="1209300"/>
            <a:chExt cx="2729214" cy="2830058"/>
          </a:xfrm>
        </p:grpSpPr>
        <p:sp>
          <p:nvSpPr>
            <p:cNvPr id="4" name="椭圆 3"/>
            <p:cNvSpPr/>
            <p:nvPr/>
          </p:nvSpPr>
          <p:spPr>
            <a:xfrm>
              <a:off x="3220498" y="1272826"/>
              <a:ext cx="2703006" cy="2703006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162531" y="1209300"/>
              <a:ext cx="818941" cy="820169"/>
              <a:chOff x="5550040" y="1612401"/>
              <a:chExt cx="1091921" cy="1093558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5550040" y="1612401"/>
                <a:ext cx="1091921" cy="1093558"/>
              </a:xfrm>
              <a:prstGeom prst="ellipse">
                <a:avLst/>
              </a:prstGeom>
              <a:solidFill>
                <a:schemeClr val="accent3">
                  <a:alpha val="9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任意多边形 5"/>
              <p:cNvSpPr>
                <a:spLocks/>
              </p:cNvSpPr>
              <p:nvPr/>
            </p:nvSpPr>
            <p:spPr bwMode="auto">
              <a:xfrm>
                <a:off x="5824741" y="1915898"/>
                <a:ext cx="560621" cy="524114"/>
              </a:xfrm>
              <a:custGeom>
                <a:avLst/>
                <a:gdLst>
                  <a:gd name="T0" fmla="*/ 736 w 1492"/>
                  <a:gd name="T1" fmla="*/ 1230 h 1397"/>
                  <a:gd name="T2" fmla="*/ 830 w 1492"/>
                  <a:gd name="T3" fmla="*/ 903 h 1397"/>
                  <a:gd name="T4" fmla="*/ 950 w 1492"/>
                  <a:gd name="T5" fmla="*/ 791 h 1397"/>
                  <a:gd name="T6" fmla="*/ 1492 w 1492"/>
                  <a:gd name="T7" fmla="*/ 903 h 1397"/>
                  <a:gd name="T8" fmla="*/ 1492 w 1492"/>
                  <a:gd name="T9" fmla="*/ 1231 h 1397"/>
                  <a:gd name="T10" fmla="*/ 1371 w 1492"/>
                  <a:gd name="T11" fmla="*/ 1397 h 1397"/>
                  <a:gd name="T12" fmla="*/ 830 w 1492"/>
                  <a:gd name="T13" fmla="*/ 1286 h 1397"/>
                  <a:gd name="T14" fmla="*/ 120 w 1492"/>
                  <a:gd name="T15" fmla="*/ 0 h 1397"/>
                  <a:gd name="T16" fmla="*/ 625 w 1492"/>
                  <a:gd name="T17" fmla="*/ 30 h 1397"/>
                  <a:gd name="T18" fmla="*/ 661 w 1492"/>
                  <a:gd name="T19" fmla="*/ 438 h 1397"/>
                  <a:gd name="T20" fmla="*/ 625 w 1492"/>
                  <a:gd name="T21" fmla="*/ 573 h 1397"/>
                  <a:gd name="T22" fmla="*/ 366 w 1492"/>
                  <a:gd name="T23" fmla="*/ 644 h 1397"/>
                  <a:gd name="T24" fmla="*/ 295 w 1492"/>
                  <a:gd name="T25" fmla="*/ 605 h 1397"/>
                  <a:gd name="T26" fmla="*/ 0 w 1492"/>
                  <a:gd name="T27" fmla="*/ 493 h 1397"/>
                  <a:gd name="T28" fmla="*/ 0 w 1492"/>
                  <a:gd name="T29" fmla="*/ 437 h 1397"/>
                  <a:gd name="T30" fmla="*/ 36 w 1492"/>
                  <a:gd name="T31" fmla="*/ 30 h 1397"/>
                  <a:gd name="T32" fmla="*/ 541 w 1492"/>
                  <a:gd name="T33" fmla="*/ 71 h 1397"/>
                  <a:gd name="T34" fmla="*/ 85 w 1492"/>
                  <a:gd name="T35" fmla="*/ 84 h 1397"/>
                  <a:gd name="T36" fmla="*/ 71 w 1492"/>
                  <a:gd name="T37" fmla="*/ 110 h 1397"/>
                  <a:gd name="T38" fmla="*/ 589 w 1492"/>
                  <a:gd name="T39" fmla="*/ 110 h 1397"/>
                  <a:gd name="T40" fmla="*/ 541 w 1492"/>
                  <a:gd name="T41" fmla="*/ 71 h 1397"/>
                  <a:gd name="T42" fmla="*/ 71 w 1492"/>
                  <a:gd name="T43" fmla="*/ 493 h 1397"/>
                  <a:gd name="T44" fmla="*/ 541 w 1492"/>
                  <a:gd name="T45" fmla="*/ 533 h 1397"/>
                  <a:gd name="T46" fmla="*/ 589 w 1492"/>
                  <a:gd name="T47" fmla="*/ 474 h 1397"/>
                  <a:gd name="T48" fmla="*/ 902 w 1492"/>
                  <a:gd name="T49" fmla="*/ 1194 h 1397"/>
                  <a:gd name="T50" fmla="*/ 1420 w 1492"/>
                  <a:gd name="T51" fmla="*/ 903 h 1397"/>
                  <a:gd name="T52" fmla="*/ 950 w 1492"/>
                  <a:gd name="T53" fmla="*/ 863 h 1397"/>
                  <a:gd name="T54" fmla="*/ 902 w 1492"/>
                  <a:gd name="T55" fmla="*/ 903 h 1397"/>
                  <a:gd name="T56" fmla="*/ 1420 w 1492"/>
                  <a:gd name="T57" fmla="*/ 1266 h 1397"/>
                  <a:gd name="T58" fmla="*/ 902 w 1492"/>
                  <a:gd name="T59" fmla="*/ 1286 h 1397"/>
                  <a:gd name="T60" fmla="*/ 1371 w 1492"/>
                  <a:gd name="T61" fmla="*/ 1325 h 1397"/>
                  <a:gd name="T62" fmla="*/ 1420 w 1492"/>
                  <a:gd name="T63" fmla="*/ 1266 h 1397"/>
                  <a:gd name="T64" fmla="*/ 295 w 1492"/>
                  <a:gd name="T65" fmla="*/ 890 h 1397"/>
                  <a:gd name="T66" fmla="*/ 366 w 1492"/>
                  <a:gd name="T67" fmla="*/ 935 h 1397"/>
                  <a:gd name="T68" fmla="*/ 295 w 1492"/>
                  <a:gd name="T69" fmla="*/ 890 h 1397"/>
                  <a:gd name="T70" fmla="*/ 295 w 1492"/>
                  <a:gd name="T71" fmla="*/ 746 h 1397"/>
                  <a:gd name="T72" fmla="*/ 366 w 1492"/>
                  <a:gd name="T73" fmla="*/ 793 h 1397"/>
                  <a:gd name="T74" fmla="*/ 295 w 1492"/>
                  <a:gd name="T75" fmla="*/ 746 h 1397"/>
                  <a:gd name="T76" fmla="*/ 295 w 1492"/>
                  <a:gd name="T77" fmla="*/ 1031 h 1397"/>
                  <a:gd name="T78" fmla="*/ 366 w 1492"/>
                  <a:gd name="T79" fmla="*/ 1078 h 1397"/>
                  <a:gd name="T80" fmla="*/ 295 w 1492"/>
                  <a:gd name="T81" fmla="*/ 1031 h 1397"/>
                  <a:gd name="T82" fmla="*/ 536 w 1492"/>
                  <a:gd name="T83" fmla="*/ 1194 h 1397"/>
                  <a:gd name="T84" fmla="*/ 490 w 1492"/>
                  <a:gd name="T85" fmla="*/ 1266 h 1397"/>
                  <a:gd name="T86" fmla="*/ 536 w 1492"/>
                  <a:gd name="T87" fmla="*/ 1194 h 1397"/>
                  <a:gd name="T88" fmla="*/ 677 w 1492"/>
                  <a:gd name="T89" fmla="*/ 1194 h 1397"/>
                  <a:gd name="T90" fmla="*/ 630 w 1492"/>
                  <a:gd name="T91" fmla="*/ 1266 h 1397"/>
                  <a:gd name="T92" fmla="*/ 677 w 1492"/>
                  <a:gd name="T93" fmla="*/ 1194 h 1397"/>
                  <a:gd name="T94" fmla="*/ 295 w 1492"/>
                  <a:gd name="T95" fmla="*/ 1164 h 1397"/>
                  <a:gd name="T96" fmla="*/ 366 w 1492"/>
                  <a:gd name="T97" fmla="*/ 1194 h 1397"/>
                  <a:gd name="T98" fmla="*/ 396 w 1492"/>
                  <a:gd name="T99" fmla="*/ 1266 h 1397"/>
                  <a:gd name="T100" fmla="*/ 299 w 1492"/>
                  <a:gd name="T101" fmla="*/ 1249 h 1397"/>
                  <a:gd name="T102" fmla="*/ 299 w 1492"/>
                  <a:gd name="T103" fmla="*/ 1247 h 1397"/>
                  <a:gd name="T104" fmla="*/ 298 w 1492"/>
                  <a:gd name="T105" fmla="*/ 1246 h 1397"/>
                  <a:gd name="T106" fmla="*/ 297 w 1492"/>
                  <a:gd name="T107" fmla="*/ 1245 h 1397"/>
                  <a:gd name="T108" fmla="*/ 296 w 1492"/>
                  <a:gd name="T109" fmla="*/ 1242 h 1397"/>
                  <a:gd name="T110" fmla="*/ 295 w 1492"/>
                  <a:gd name="T111" fmla="*/ 1240 h 1397"/>
                  <a:gd name="T112" fmla="*/ 295 w 1492"/>
                  <a:gd name="T113" fmla="*/ 1237 h 1397"/>
                  <a:gd name="T114" fmla="*/ 295 w 1492"/>
                  <a:gd name="T115" fmla="*/ 1236 h 1397"/>
                  <a:gd name="T116" fmla="*/ 295 w 1492"/>
                  <a:gd name="T117" fmla="*/ 1233 h 1397"/>
                  <a:gd name="T118" fmla="*/ 295 w 1492"/>
                  <a:gd name="T119" fmla="*/ 1231 h 1397"/>
                  <a:gd name="T120" fmla="*/ 295 w 1492"/>
                  <a:gd name="T121" fmla="*/ 123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92" h="1397">
                    <a:moveTo>
                      <a:pt x="830" y="1266"/>
                    </a:moveTo>
                    <a:cubicBezTo>
                      <a:pt x="772" y="1266"/>
                      <a:pt x="772" y="1266"/>
                      <a:pt x="772" y="1266"/>
                    </a:cubicBezTo>
                    <a:cubicBezTo>
                      <a:pt x="752" y="1266"/>
                      <a:pt x="736" y="1250"/>
                      <a:pt x="736" y="1230"/>
                    </a:cubicBezTo>
                    <a:cubicBezTo>
                      <a:pt x="736" y="1211"/>
                      <a:pt x="752" y="1194"/>
                      <a:pt x="772" y="1194"/>
                    </a:cubicBezTo>
                    <a:cubicBezTo>
                      <a:pt x="830" y="1194"/>
                      <a:pt x="830" y="1194"/>
                      <a:pt x="830" y="1194"/>
                    </a:cubicBezTo>
                    <a:cubicBezTo>
                      <a:pt x="830" y="903"/>
                      <a:pt x="830" y="903"/>
                      <a:pt x="830" y="903"/>
                    </a:cubicBezTo>
                    <a:cubicBezTo>
                      <a:pt x="830" y="872"/>
                      <a:pt x="844" y="843"/>
                      <a:pt x="866" y="823"/>
                    </a:cubicBezTo>
                    <a:cubicBezTo>
                      <a:pt x="869" y="821"/>
                      <a:pt x="869" y="821"/>
                      <a:pt x="869" y="821"/>
                    </a:cubicBezTo>
                    <a:cubicBezTo>
                      <a:pt x="891" y="802"/>
                      <a:pt x="920" y="791"/>
                      <a:pt x="950" y="791"/>
                    </a:cubicBezTo>
                    <a:cubicBezTo>
                      <a:pt x="1371" y="791"/>
                      <a:pt x="1371" y="791"/>
                      <a:pt x="1371" y="791"/>
                    </a:cubicBezTo>
                    <a:cubicBezTo>
                      <a:pt x="1404" y="791"/>
                      <a:pt x="1434" y="803"/>
                      <a:pt x="1455" y="823"/>
                    </a:cubicBezTo>
                    <a:cubicBezTo>
                      <a:pt x="1478" y="843"/>
                      <a:pt x="1492" y="872"/>
                      <a:pt x="1492" y="903"/>
                    </a:cubicBezTo>
                    <a:cubicBezTo>
                      <a:pt x="1492" y="1230"/>
                      <a:pt x="1492" y="1230"/>
                      <a:pt x="1492" y="1230"/>
                    </a:cubicBezTo>
                    <a:cubicBezTo>
                      <a:pt x="1492" y="1230"/>
                      <a:pt x="1492" y="1230"/>
                      <a:pt x="1492" y="1230"/>
                    </a:cubicBezTo>
                    <a:cubicBezTo>
                      <a:pt x="1492" y="1231"/>
                      <a:pt x="1492" y="1231"/>
                      <a:pt x="1492" y="1231"/>
                    </a:cubicBezTo>
                    <a:cubicBezTo>
                      <a:pt x="1492" y="1286"/>
                      <a:pt x="1492" y="1286"/>
                      <a:pt x="1492" y="1286"/>
                    </a:cubicBezTo>
                    <a:cubicBezTo>
                      <a:pt x="1492" y="1317"/>
                      <a:pt x="1478" y="1345"/>
                      <a:pt x="1455" y="1366"/>
                    </a:cubicBezTo>
                    <a:cubicBezTo>
                      <a:pt x="1434" y="1385"/>
                      <a:pt x="1404" y="1397"/>
                      <a:pt x="1371" y="1397"/>
                    </a:cubicBezTo>
                    <a:cubicBezTo>
                      <a:pt x="950" y="1397"/>
                      <a:pt x="950" y="1397"/>
                      <a:pt x="950" y="1397"/>
                    </a:cubicBezTo>
                    <a:cubicBezTo>
                      <a:pt x="918" y="1397"/>
                      <a:pt x="888" y="1385"/>
                      <a:pt x="867" y="1366"/>
                    </a:cubicBezTo>
                    <a:cubicBezTo>
                      <a:pt x="844" y="1345"/>
                      <a:pt x="830" y="1317"/>
                      <a:pt x="830" y="1286"/>
                    </a:cubicBezTo>
                    <a:cubicBezTo>
                      <a:pt x="830" y="1266"/>
                      <a:pt x="830" y="1266"/>
                      <a:pt x="830" y="1266"/>
                    </a:cubicBezTo>
                    <a:cubicBezTo>
                      <a:pt x="830" y="1266"/>
                      <a:pt x="830" y="1266"/>
                      <a:pt x="830" y="1266"/>
                    </a:cubicBezTo>
                    <a:close/>
                    <a:moveTo>
                      <a:pt x="120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541" y="0"/>
                      <a:pt x="541" y="0"/>
                      <a:pt x="541" y="0"/>
                    </a:cubicBezTo>
                    <a:cubicBezTo>
                      <a:pt x="573" y="0"/>
                      <a:pt x="603" y="11"/>
                      <a:pt x="625" y="30"/>
                    </a:cubicBezTo>
                    <a:cubicBezTo>
                      <a:pt x="648" y="52"/>
                      <a:pt x="661" y="79"/>
                      <a:pt x="661" y="110"/>
                    </a:cubicBezTo>
                    <a:cubicBezTo>
                      <a:pt x="661" y="437"/>
                      <a:pt x="661" y="437"/>
                      <a:pt x="661" y="437"/>
                    </a:cubicBezTo>
                    <a:cubicBezTo>
                      <a:pt x="661" y="438"/>
                      <a:pt x="661" y="438"/>
                      <a:pt x="661" y="438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1" y="493"/>
                      <a:pt x="661" y="493"/>
                      <a:pt x="661" y="493"/>
                    </a:cubicBezTo>
                    <a:cubicBezTo>
                      <a:pt x="661" y="524"/>
                      <a:pt x="648" y="553"/>
                      <a:pt x="625" y="573"/>
                    </a:cubicBezTo>
                    <a:cubicBezTo>
                      <a:pt x="603" y="593"/>
                      <a:pt x="573" y="605"/>
                      <a:pt x="541" y="605"/>
                    </a:cubicBezTo>
                    <a:cubicBezTo>
                      <a:pt x="366" y="605"/>
                      <a:pt x="366" y="605"/>
                      <a:pt x="366" y="605"/>
                    </a:cubicBezTo>
                    <a:cubicBezTo>
                      <a:pt x="366" y="644"/>
                      <a:pt x="366" y="644"/>
                      <a:pt x="366" y="644"/>
                    </a:cubicBezTo>
                    <a:cubicBezTo>
                      <a:pt x="366" y="664"/>
                      <a:pt x="350" y="680"/>
                      <a:pt x="330" y="680"/>
                    </a:cubicBezTo>
                    <a:cubicBezTo>
                      <a:pt x="311" y="680"/>
                      <a:pt x="295" y="664"/>
                      <a:pt x="295" y="644"/>
                    </a:cubicBezTo>
                    <a:cubicBezTo>
                      <a:pt x="295" y="605"/>
                      <a:pt x="295" y="605"/>
                      <a:pt x="295" y="605"/>
                    </a:cubicBezTo>
                    <a:cubicBezTo>
                      <a:pt x="120" y="605"/>
                      <a:pt x="120" y="605"/>
                      <a:pt x="120" y="605"/>
                    </a:cubicBezTo>
                    <a:cubicBezTo>
                      <a:pt x="88" y="605"/>
                      <a:pt x="58" y="593"/>
                      <a:pt x="36" y="573"/>
                    </a:cubicBezTo>
                    <a:cubicBezTo>
                      <a:pt x="14" y="553"/>
                      <a:pt x="0" y="524"/>
                      <a:pt x="0" y="493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438"/>
                      <a:pt x="0" y="438"/>
                      <a:pt x="0" y="438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79"/>
                      <a:pt x="14" y="52"/>
                      <a:pt x="36" y="31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58" y="11"/>
                      <a:pt x="87" y="0"/>
                      <a:pt x="120" y="0"/>
                    </a:cubicBezTo>
                    <a:cubicBezTo>
                      <a:pt x="120" y="0"/>
                      <a:pt x="120" y="0"/>
                      <a:pt x="120" y="0"/>
                    </a:cubicBezTo>
                    <a:close/>
                    <a:moveTo>
                      <a:pt x="541" y="71"/>
                    </a:moveTo>
                    <a:cubicBezTo>
                      <a:pt x="541" y="71"/>
                      <a:pt x="541" y="71"/>
                      <a:pt x="541" y="71"/>
                    </a:cubicBezTo>
                    <a:cubicBezTo>
                      <a:pt x="120" y="71"/>
                      <a:pt x="120" y="71"/>
                      <a:pt x="120" y="71"/>
                    </a:cubicBezTo>
                    <a:cubicBezTo>
                      <a:pt x="106" y="71"/>
                      <a:pt x="93" y="76"/>
                      <a:pt x="85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76" y="91"/>
                      <a:pt x="71" y="100"/>
                      <a:pt x="71" y="110"/>
                    </a:cubicBezTo>
                    <a:cubicBezTo>
                      <a:pt x="71" y="402"/>
                      <a:pt x="71" y="402"/>
                      <a:pt x="71" y="402"/>
                    </a:cubicBezTo>
                    <a:cubicBezTo>
                      <a:pt x="589" y="402"/>
                      <a:pt x="589" y="402"/>
                      <a:pt x="589" y="402"/>
                    </a:cubicBezTo>
                    <a:cubicBezTo>
                      <a:pt x="589" y="110"/>
                      <a:pt x="589" y="110"/>
                      <a:pt x="589" y="110"/>
                    </a:cubicBezTo>
                    <a:cubicBezTo>
                      <a:pt x="589" y="100"/>
                      <a:pt x="584" y="91"/>
                      <a:pt x="577" y="84"/>
                    </a:cubicBezTo>
                    <a:cubicBezTo>
                      <a:pt x="567" y="76"/>
                      <a:pt x="555" y="71"/>
                      <a:pt x="541" y="71"/>
                    </a:cubicBezTo>
                    <a:cubicBezTo>
                      <a:pt x="541" y="71"/>
                      <a:pt x="541" y="71"/>
                      <a:pt x="541" y="71"/>
                    </a:cubicBezTo>
                    <a:close/>
                    <a:moveTo>
                      <a:pt x="71" y="474"/>
                    </a:moveTo>
                    <a:cubicBezTo>
                      <a:pt x="71" y="474"/>
                      <a:pt x="71" y="474"/>
                      <a:pt x="71" y="474"/>
                    </a:cubicBezTo>
                    <a:cubicBezTo>
                      <a:pt x="71" y="493"/>
                      <a:pt x="71" y="493"/>
                      <a:pt x="71" y="493"/>
                    </a:cubicBezTo>
                    <a:cubicBezTo>
                      <a:pt x="71" y="503"/>
                      <a:pt x="76" y="513"/>
                      <a:pt x="85" y="520"/>
                    </a:cubicBezTo>
                    <a:cubicBezTo>
                      <a:pt x="93" y="528"/>
                      <a:pt x="106" y="533"/>
                      <a:pt x="120" y="533"/>
                    </a:cubicBezTo>
                    <a:cubicBezTo>
                      <a:pt x="541" y="533"/>
                      <a:pt x="541" y="533"/>
                      <a:pt x="541" y="533"/>
                    </a:cubicBezTo>
                    <a:cubicBezTo>
                      <a:pt x="555" y="533"/>
                      <a:pt x="567" y="528"/>
                      <a:pt x="577" y="520"/>
                    </a:cubicBezTo>
                    <a:cubicBezTo>
                      <a:pt x="584" y="513"/>
                      <a:pt x="589" y="503"/>
                      <a:pt x="589" y="493"/>
                    </a:cubicBezTo>
                    <a:cubicBezTo>
                      <a:pt x="589" y="474"/>
                      <a:pt x="589" y="474"/>
                      <a:pt x="589" y="474"/>
                    </a:cubicBezTo>
                    <a:cubicBezTo>
                      <a:pt x="71" y="474"/>
                      <a:pt x="71" y="474"/>
                      <a:pt x="71" y="474"/>
                    </a:cubicBezTo>
                    <a:cubicBezTo>
                      <a:pt x="71" y="474"/>
                      <a:pt x="71" y="474"/>
                      <a:pt x="71" y="474"/>
                    </a:cubicBezTo>
                    <a:close/>
                    <a:moveTo>
                      <a:pt x="902" y="1194"/>
                    </a:moveTo>
                    <a:cubicBezTo>
                      <a:pt x="902" y="1194"/>
                      <a:pt x="902" y="1194"/>
                      <a:pt x="902" y="1194"/>
                    </a:cubicBezTo>
                    <a:cubicBezTo>
                      <a:pt x="1420" y="1194"/>
                      <a:pt x="1420" y="1194"/>
                      <a:pt x="1420" y="1194"/>
                    </a:cubicBezTo>
                    <a:cubicBezTo>
                      <a:pt x="1420" y="903"/>
                      <a:pt x="1420" y="903"/>
                      <a:pt x="1420" y="903"/>
                    </a:cubicBezTo>
                    <a:cubicBezTo>
                      <a:pt x="1420" y="893"/>
                      <a:pt x="1416" y="883"/>
                      <a:pt x="1407" y="876"/>
                    </a:cubicBezTo>
                    <a:cubicBezTo>
                      <a:pt x="1398" y="869"/>
                      <a:pt x="1386" y="863"/>
                      <a:pt x="1371" y="863"/>
                    </a:cubicBezTo>
                    <a:cubicBezTo>
                      <a:pt x="950" y="863"/>
                      <a:pt x="950" y="863"/>
                      <a:pt x="950" y="863"/>
                    </a:cubicBezTo>
                    <a:cubicBezTo>
                      <a:pt x="937" y="863"/>
                      <a:pt x="925" y="867"/>
                      <a:pt x="916" y="875"/>
                    </a:cubicBezTo>
                    <a:cubicBezTo>
                      <a:pt x="915" y="876"/>
                      <a:pt x="915" y="876"/>
                      <a:pt x="915" y="876"/>
                    </a:cubicBezTo>
                    <a:cubicBezTo>
                      <a:pt x="907" y="883"/>
                      <a:pt x="902" y="893"/>
                      <a:pt x="902" y="903"/>
                    </a:cubicBezTo>
                    <a:cubicBezTo>
                      <a:pt x="902" y="1194"/>
                      <a:pt x="902" y="1194"/>
                      <a:pt x="902" y="1194"/>
                    </a:cubicBezTo>
                    <a:cubicBezTo>
                      <a:pt x="902" y="1194"/>
                      <a:pt x="902" y="1194"/>
                      <a:pt x="902" y="1194"/>
                    </a:cubicBezTo>
                    <a:close/>
                    <a:moveTo>
                      <a:pt x="1420" y="1266"/>
                    </a:moveTo>
                    <a:cubicBezTo>
                      <a:pt x="1420" y="1266"/>
                      <a:pt x="1420" y="1266"/>
                      <a:pt x="1420" y="1266"/>
                    </a:cubicBezTo>
                    <a:cubicBezTo>
                      <a:pt x="902" y="1266"/>
                      <a:pt x="902" y="1266"/>
                      <a:pt x="902" y="1266"/>
                    </a:cubicBezTo>
                    <a:cubicBezTo>
                      <a:pt x="902" y="1286"/>
                      <a:pt x="902" y="1286"/>
                      <a:pt x="902" y="1286"/>
                    </a:cubicBezTo>
                    <a:cubicBezTo>
                      <a:pt x="902" y="1296"/>
                      <a:pt x="907" y="1305"/>
                      <a:pt x="915" y="1312"/>
                    </a:cubicBezTo>
                    <a:cubicBezTo>
                      <a:pt x="924" y="1320"/>
                      <a:pt x="936" y="1325"/>
                      <a:pt x="950" y="1325"/>
                    </a:cubicBezTo>
                    <a:cubicBezTo>
                      <a:pt x="1371" y="1325"/>
                      <a:pt x="1371" y="1325"/>
                      <a:pt x="1371" y="1325"/>
                    </a:cubicBezTo>
                    <a:cubicBezTo>
                      <a:pt x="1386" y="1325"/>
                      <a:pt x="1398" y="1320"/>
                      <a:pt x="1407" y="1312"/>
                    </a:cubicBezTo>
                    <a:cubicBezTo>
                      <a:pt x="1416" y="1305"/>
                      <a:pt x="1420" y="1296"/>
                      <a:pt x="1420" y="1286"/>
                    </a:cubicBezTo>
                    <a:cubicBezTo>
                      <a:pt x="1420" y="1266"/>
                      <a:pt x="1420" y="1266"/>
                      <a:pt x="1420" y="1266"/>
                    </a:cubicBezTo>
                    <a:cubicBezTo>
                      <a:pt x="1420" y="1266"/>
                      <a:pt x="1420" y="1266"/>
                      <a:pt x="1420" y="1266"/>
                    </a:cubicBezTo>
                    <a:close/>
                    <a:moveTo>
                      <a:pt x="295" y="890"/>
                    </a:moveTo>
                    <a:cubicBezTo>
                      <a:pt x="295" y="890"/>
                      <a:pt x="295" y="890"/>
                      <a:pt x="295" y="890"/>
                    </a:cubicBezTo>
                    <a:cubicBezTo>
                      <a:pt x="295" y="869"/>
                      <a:pt x="311" y="853"/>
                      <a:pt x="330" y="853"/>
                    </a:cubicBezTo>
                    <a:cubicBezTo>
                      <a:pt x="350" y="853"/>
                      <a:pt x="366" y="869"/>
                      <a:pt x="366" y="890"/>
                    </a:cubicBezTo>
                    <a:cubicBezTo>
                      <a:pt x="366" y="935"/>
                      <a:pt x="366" y="935"/>
                      <a:pt x="366" y="935"/>
                    </a:cubicBezTo>
                    <a:cubicBezTo>
                      <a:pt x="366" y="955"/>
                      <a:pt x="350" y="971"/>
                      <a:pt x="330" y="971"/>
                    </a:cubicBezTo>
                    <a:cubicBezTo>
                      <a:pt x="311" y="971"/>
                      <a:pt x="295" y="955"/>
                      <a:pt x="295" y="935"/>
                    </a:cubicBezTo>
                    <a:cubicBezTo>
                      <a:pt x="295" y="890"/>
                      <a:pt x="295" y="890"/>
                      <a:pt x="295" y="890"/>
                    </a:cubicBezTo>
                    <a:cubicBezTo>
                      <a:pt x="295" y="890"/>
                      <a:pt x="295" y="890"/>
                      <a:pt x="295" y="890"/>
                    </a:cubicBezTo>
                    <a:close/>
                    <a:moveTo>
                      <a:pt x="295" y="746"/>
                    </a:moveTo>
                    <a:cubicBezTo>
                      <a:pt x="295" y="746"/>
                      <a:pt x="295" y="746"/>
                      <a:pt x="295" y="746"/>
                    </a:cubicBezTo>
                    <a:cubicBezTo>
                      <a:pt x="295" y="727"/>
                      <a:pt x="311" y="710"/>
                      <a:pt x="330" y="710"/>
                    </a:cubicBezTo>
                    <a:cubicBezTo>
                      <a:pt x="350" y="710"/>
                      <a:pt x="366" y="727"/>
                      <a:pt x="366" y="746"/>
                    </a:cubicBezTo>
                    <a:cubicBezTo>
                      <a:pt x="366" y="793"/>
                      <a:pt x="366" y="793"/>
                      <a:pt x="366" y="793"/>
                    </a:cubicBezTo>
                    <a:cubicBezTo>
                      <a:pt x="366" y="812"/>
                      <a:pt x="350" y="829"/>
                      <a:pt x="330" y="829"/>
                    </a:cubicBezTo>
                    <a:cubicBezTo>
                      <a:pt x="311" y="829"/>
                      <a:pt x="295" y="812"/>
                      <a:pt x="295" y="793"/>
                    </a:cubicBezTo>
                    <a:cubicBezTo>
                      <a:pt x="295" y="746"/>
                      <a:pt x="295" y="746"/>
                      <a:pt x="295" y="746"/>
                    </a:cubicBezTo>
                    <a:cubicBezTo>
                      <a:pt x="295" y="746"/>
                      <a:pt x="295" y="746"/>
                      <a:pt x="295" y="746"/>
                    </a:cubicBezTo>
                    <a:close/>
                    <a:moveTo>
                      <a:pt x="295" y="1031"/>
                    </a:moveTo>
                    <a:cubicBezTo>
                      <a:pt x="295" y="1031"/>
                      <a:pt x="295" y="1031"/>
                      <a:pt x="295" y="1031"/>
                    </a:cubicBezTo>
                    <a:cubicBezTo>
                      <a:pt x="295" y="1012"/>
                      <a:pt x="311" y="996"/>
                      <a:pt x="330" y="996"/>
                    </a:cubicBezTo>
                    <a:cubicBezTo>
                      <a:pt x="350" y="996"/>
                      <a:pt x="366" y="1012"/>
                      <a:pt x="366" y="1031"/>
                    </a:cubicBezTo>
                    <a:cubicBezTo>
                      <a:pt x="366" y="1078"/>
                      <a:pt x="366" y="1078"/>
                      <a:pt x="366" y="1078"/>
                    </a:cubicBezTo>
                    <a:cubicBezTo>
                      <a:pt x="366" y="1098"/>
                      <a:pt x="350" y="1114"/>
                      <a:pt x="330" y="1114"/>
                    </a:cubicBezTo>
                    <a:cubicBezTo>
                      <a:pt x="311" y="1114"/>
                      <a:pt x="295" y="1098"/>
                      <a:pt x="295" y="1078"/>
                    </a:cubicBezTo>
                    <a:cubicBezTo>
                      <a:pt x="295" y="1031"/>
                      <a:pt x="295" y="1031"/>
                      <a:pt x="295" y="1031"/>
                    </a:cubicBezTo>
                    <a:cubicBezTo>
                      <a:pt x="295" y="1031"/>
                      <a:pt x="295" y="1031"/>
                      <a:pt x="295" y="1031"/>
                    </a:cubicBezTo>
                    <a:close/>
                    <a:moveTo>
                      <a:pt x="536" y="1194"/>
                    </a:moveTo>
                    <a:cubicBezTo>
                      <a:pt x="536" y="1194"/>
                      <a:pt x="536" y="1194"/>
                      <a:pt x="536" y="1194"/>
                    </a:cubicBezTo>
                    <a:cubicBezTo>
                      <a:pt x="556" y="1194"/>
                      <a:pt x="573" y="1211"/>
                      <a:pt x="573" y="1230"/>
                    </a:cubicBezTo>
                    <a:cubicBezTo>
                      <a:pt x="573" y="1250"/>
                      <a:pt x="556" y="1266"/>
                      <a:pt x="536" y="1266"/>
                    </a:cubicBezTo>
                    <a:cubicBezTo>
                      <a:pt x="490" y="1266"/>
                      <a:pt x="490" y="1266"/>
                      <a:pt x="490" y="1266"/>
                    </a:cubicBezTo>
                    <a:cubicBezTo>
                      <a:pt x="470" y="1266"/>
                      <a:pt x="454" y="1250"/>
                      <a:pt x="454" y="1230"/>
                    </a:cubicBezTo>
                    <a:cubicBezTo>
                      <a:pt x="454" y="1211"/>
                      <a:pt x="470" y="1194"/>
                      <a:pt x="490" y="1194"/>
                    </a:cubicBezTo>
                    <a:cubicBezTo>
                      <a:pt x="536" y="1194"/>
                      <a:pt x="536" y="1194"/>
                      <a:pt x="536" y="1194"/>
                    </a:cubicBezTo>
                    <a:cubicBezTo>
                      <a:pt x="536" y="1194"/>
                      <a:pt x="536" y="1194"/>
                      <a:pt x="536" y="1194"/>
                    </a:cubicBezTo>
                    <a:close/>
                    <a:moveTo>
                      <a:pt x="677" y="1194"/>
                    </a:moveTo>
                    <a:cubicBezTo>
                      <a:pt x="677" y="1194"/>
                      <a:pt x="677" y="1194"/>
                      <a:pt x="677" y="1194"/>
                    </a:cubicBezTo>
                    <a:cubicBezTo>
                      <a:pt x="696" y="1194"/>
                      <a:pt x="712" y="1211"/>
                      <a:pt x="712" y="1230"/>
                    </a:cubicBezTo>
                    <a:cubicBezTo>
                      <a:pt x="712" y="1250"/>
                      <a:pt x="696" y="1266"/>
                      <a:pt x="677" y="1266"/>
                    </a:cubicBezTo>
                    <a:cubicBezTo>
                      <a:pt x="630" y="1266"/>
                      <a:pt x="630" y="1266"/>
                      <a:pt x="630" y="1266"/>
                    </a:cubicBezTo>
                    <a:cubicBezTo>
                      <a:pt x="610" y="1266"/>
                      <a:pt x="595" y="1250"/>
                      <a:pt x="595" y="1230"/>
                    </a:cubicBezTo>
                    <a:cubicBezTo>
                      <a:pt x="595" y="1211"/>
                      <a:pt x="610" y="1194"/>
                      <a:pt x="630" y="1194"/>
                    </a:cubicBezTo>
                    <a:cubicBezTo>
                      <a:pt x="677" y="1194"/>
                      <a:pt x="677" y="1194"/>
                      <a:pt x="677" y="1194"/>
                    </a:cubicBezTo>
                    <a:cubicBezTo>
                      <a:pt x="677" y="1194"/>
                      <a:pt x="677" y="1194"/>
                      <a:pt x="677" y="1194"/>
                    </a:cubicBezTo>
                    <a:close/>
                    <a:moveTo>
                      <a:pt x="295" y="1164"/>
                    </a:moveTo>
                    <a:cubicBezTo>
                      <a:pt x="295" y="1164"/>
                      <a:pt x="295" y="1164"/>
                      <a:pt x="295" y="1164"/>
                    </a:cubicBezTo>
                    <a:cubicBezTo>
                      <a:pt x="295" y="1144"/>
                      <a:pt x="311" y="1129"/>
                      <a:pt x="330" y="1129"/>
                    </a:cubicBezTo>
                    <a:cubicBezTo>
                      <a:pt x="350" y="1129"/>
                      <a:pt x="366" y="1144"/>
                      <a:pt x="366" y="1164"/>
                    </a:cubicBezTo>
                    <a:cubicBezTo>
                      <a:pt x="366" y="1194"/>
                      <a:pt x="366" y="1194"/>
                      <a:pt x="366" y="1194"/>
                    </a:cubicBezTo>
                    <a:cubicBezTo>
                      <a:pt x="396" y="1194"/>
                      <a:pt x="396" y="1194"/>
                      <a:pt x="396" y="1194"/>
                    </a:cubicBezTo>
                    <a:cubicBezTo>
                      <a:pt x="416" y="1194"/>
                      <a:pt x="433" y="1211"/>
                      <a:pt x="433" y="1230"/>
                    </a:cubicBezTo>
                    <a:cubicBezTo>
                      <a:pt x="433" y="1250"/>
                      <a:pt x="416" y="1266"/>
                      <a:pt x="396" y="1266"/>
                    </a:cubicBezTo>
                    <a:cubicBezTo>
                      <a:pt x="333" y="1266"/>
                      <a:pt x="333" y="1266"/>
                      <a:pt x="333" y="1266"/>
                    </a:cubicBezTo>
                    <a:cubicBezTo>
                      <a:pt x="330" y="1266"/>
                      <a:pt x="330" y="1266"/>
                      <a:pt x="330" y="1266"/>
                    </a:cubicBezTo>
                    <a:cubicBezTo>
                      <a:pt x="317" y="1266"/>
                      <a:pt x="305" y="1260"/>
                      <a:pt x="299" y="1249"/>
                    </a:cubicBezTo>
                    <a:cubicBezTo>
                      <a:pt x="299" y="1248"/>
                      <a:pt x="299" y="1248"/>
                      <a:pt x="299" y="1248"/>
                    </a:cubicBezTo>
                    <a:cubicBezTo>
                      <a:pt x="299" y="1248"/>
                      <a:pt x="299" y="1248"/>
                      <a:pt x="299" y="1248"/>
                    </a:cubicBezTo>
                    <a:cubicBezTo>
                      <a:pt x="299" y="1247"/>
                      <a:pt x="299" y="1247"/>
                      <a:pt x="299" y="1247"/>
                    </a:cubicBezTo>
                    <a:cubicBezTo>
                      <a:pt x="299" y="1246"/>
                      <a:pt x="299" y="1246"/>
                      <a:pt x="299" y="1246"/>
                    </a:cubicBezTo>
                    <a:cubicBezTo>
                      <a:pt x="298" y="1246"/>
                      <a:pt x="298" y="1246"/>
                      <a:pt x="298" y="1246"/>
                    </a:cubicBezTo>
                    <a:cubicBezTo>
                      <a:pt x="298" y="1246"/>
                      <a:pt x="298" y="1246"/>
                      <a:pt x="298" y="1246"/>
                    </a:cubicBezTo>
                    <a:cubicBezTo>
                      <a:pt x="298" y="1245"/>
                      <a:pt x="298" y="1245"/>
                      <a:pt x="298" y="1245"/>
                    </a:cubicBezTo>
                    <a:cubicBezTo>
                      <a:pt x="298" y="1245"/>
                      <a:pt x="298" y="1245"/>
                      <a:pt x="298" y="1245"/>
                    </a:cubicBezTo>
                    <a:cubicBezTo>
                      <a:pt x="297" y="1245"/>
                      <a:pt x="297" y="1245"/>
                      <a:pt x="297" y="1245"/>
                    </a:cubicBezTo>
                    <a:cubicBezTo>
                      <a:pt x="297" y="1244"/>
                      <a:pt x="297" y="1244"/>
                      <a:pt x="297" y="1244"/>
                    </a:cubicBezTo>
                    <a:cubicBezTo>
                      <a:pt x="296" y="1243"/>
                      <a:pt x="296" y="1243"/>
                      <a:pt x="296" y="1243"/>
                    </a:cubicBezTo>
                    <a:cubicBezTo>
                      <a:pt x="296" y="1242"/>
                      <a:pt x="296" y="1242"/>
                      <a:pt x="296" y="1242"/>
                    </a:cubicBezTo>
                    <a:cubicBezTo>
                      <a:pt x="296" y="1241"/>
                      <a:pt x="296" y="1241"/>
                      <a:pt x="296" y="1241"/>
                    </a:cubicBezTo>
                    <a:cubicBezTo>
                      <a:pt x="295" y="1240"/>
                      <a:pt x="295" y="1240"/>
                      <a:pt x="295" y="1240"/>
                    </a:cubicBezTo>
                    <a:cubicBezTo>
                      <a:pt x="295" y="1240"/>
                      <a:pt x="295" y="1240"/>
                      <a:pt x="295" y="1240"/>
                    </a:cubicBezTo>
                    <a:cubicBezTo>
                      <a:pt x="295" y="1239"/>
                      <a:pt x="295" y="1239"/>
                      <a:pt x="295" y="1239"/>
                    </a:cubicBezTo>
                    <a:cubicBezTo>
                      <a:pt x="295" y="1238"/>
                      <a:pt x="295" y="1238"/>
                      <a:pt x="295" y="1238"/>
                    </a:cubicBezTo>
                    <a:cubicBezTo>
                      <a:pt x="295" y="1237"/>
                      <a:pt x="295" y="1237"/>
                      <a:pt x="295" y="1237"/>
                    </a:cubicBezTo>
                    <a:cubicBezTo>
                      <a:pt x="295" y="1237"/>
                      <a:pt x="295" y="1237"/>
                      <a:pt x="295" y="1237"/>
                    </a:cubicBezTo>
                    <a:cubicBezTo>
                      <a:pt x="295" y="1236"/>
                      <a:pt x="295" y="1236"/>
                      <a:pt x="295" y="1236"/>
                    </a:cubicBezTo>
                    <a:cubicBezTo>
                      <a:pt x="295" y="1236"/>
                      <a:pt x="295" y="1236"/>
                      <a:pt x="295" y="1236"/>
                    </a:cubicBezTo>
                    <a:cubicBezTo>
                      <a:pt x="295" y="1235"/>
                      <a:pt x="295" y="1235"/>
                      <a:pt x="295" y="1235"/>
                    </a:cubicBezTo>
                    <a:cubicBezTo>
                      <a:pt x="295" y="1234"/>
                      <a:pt x="295" y="1234"/>
                      <a:pt x="295" y="1234"/>
                    </a:cubicBezTo>
                    <a:cubicBezTo>
                      <a:pt x="295" y="1233"/>
                      <a:pt x="295" y="1233"/>
                      <a:pt x="295" y="1233"/>
                    </a:cubicBezTo>
                    <a:cubicBezTo>
                      <a:pt x="295" y="1232"/>
                      <a:pt x="295" y="1232"/>
                      <a:pt x="295" y="1232"/>
                    </a:cubicBezTo>
                    <a:cubicBezTo>
                      <a:pt x="295" y="1232"/>
                      <a:pt x="295" y="1232"/>
                      <a:pt x="295" y="1232"/>
                    </a:cubicBezTo>
                    <a:cubicBezTo>
                      <a:pt x="295" y="1231"/>
                      <a:pt x="295" y="1231"/>
                      <a:pt x="295" y="1231"/>
                    </a:cubicBezTo>
                    <a:cubicBezTo>
                      <a:pt x="295" y="1231"/>
                      <a:pt x="295" y="1231"/>
                      <a:pt x="295" y="1231"/>
                    </a:cubicBezTo>
                    <a:cubicBezTo>
                      <a:pt x="295" y="1230"/>
                      <a:pt x="295" y="1230"/>
                      <a:pt x="295" y="1230"/>
                    </a:cubicBezTo>
                    <a:cubicBezTo>
                      <a:pt x="295" y="1230"/>
                      <a:pt x="295" y="1230"/>
                      <a:pt x="295" y="1230"/>
                    </a:cubicBezTo>
                    <a:cubicBezTo>
                      <a:pt x="295" y="1164"/>
                      <a:pt x="295" y="1164"/>
                      <a:pt x="295" y="1164"/>
                    </a:cubicBezTo>
                    <a:cubicBezTo>
                      <a:pt x="295" y="1164"/>
                      <a:pt x="295" y="1164"/>
                      <a:pt x="295" y="1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207395" y="1697397"/>
              <a:ext cx="818941" cy="820169"/>
              <a:chOff x="4276526" y="2263197"/>
              <a:chExt cx="1091921" cy="1093558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276526" y="2263197"/>
                <a:ext cx="1091921" cy="1093558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4557639" y="2538688"/>
                <a:ext cx="529695" cy="528485"/>
                <a:chOff x="1855787" y="2568158"/>
                <a:chExt cx="1139825" cy="1137224"/>
              </a:xfrm>
              <a:solidFill>
                <a:schemeClr val="bg1"/>
              </a:solidFill>
            </p:grpSpPr>
            <p:sp>
              <p:nvSpPr>
                <p:cNvPr id="40" name="任意多边形 9"/>
                <p:cNvSpPr>
                  <a:spLocks/>
                </p:cNvSpPr>
                <p:nvPr/>
              </p:nvSpPr>
              <p:spPr bwMode="auto">
                <a:xfrm>
                  <a:off x="2022261" y="2573360"/>
                  <a:ext cx="333468" cy="274682"/>
                </a:xfrm>
                <a:custGeom>
                  <a:avLst/>
                  <a:gdLst>
                    <a:gd name="T0" fmla="*/ 0 w 308"/>
                    <a:gd name="T1" fmla="*/ 254 h 254"/>
                    <a:gd name="T2" fmla="*/ 308 w 308"/>
                    <a:gd name="T3" fmla="*/ 0 h 254"/>
                    <a:gd name="T4" fmla="*/ 237 w 308"/>
                    <a:gd name="T5" fmla="*/ 136 h 254"/>
                    <a:gd name="T6" fmla="*/ 146 w 308"/>
                    <a:gd name="T7" fmla="*/ 203 h 254"/>
                    <a:gd name="T8" fmla="*/ 0 w 308"/>
                    <a:gd name="T9" fmla="*/ 254 h 254"/>
                    <a:gd name="T10" fmla="*/ 0 w 308"/>
                    <a:gd name="T11" fmla="*/ 254 h 254"/>
                    <a:gd name="T12" fmla="*/ 0 w 308"/>
                    <a:gd name="T13" fmla="*/ 254 h 254"/>
                    <a:gd name="T14" fmla="*/ 0 w 308"/>
                    <a:gd name="T15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8" h="254">
                      <a:moveTo>
                        <a:pt x="0" y="254"/>
                      </a:moveTo>
                      <a:cubicBezTo>
                        <a:pt x="0" y="254"/>
                        <a:pt x="69" y="40"/>
                        <a:pt x="308" y="0"/>
                      </a:cubicBezTo>
                      <a:cubicBezTo>
                        <a:pt x="308" y="0"/>
                        <a:pt x="272" y="53"/>
                        <a:pt x="237" y="136"/>
                      </a:cubicBezTo>
                      <a:cubicBezTo>
                        <a:pt x="237" y="136"/>
                        <a:pt x="163" y="128"/>
                        <a:pt x="146" y="203"/>
                      </a:cubicBezTo>
                      <a:cubicBezTo>
                        <a:pt x="146" y="203"/>
                        <a:pt x="68" y="217"/>
                        <a:pt x="0" y="254"/>
                      </a:cubicBezTo>
                      <a:cubicBezTo>
                        <a:pt x="0" y="254"/>
                        <a:pt x="0" y="254"/>
                        <a:pt x="0" y="254"/>
                      </a:cubicBezTo>
                      <a:moveTo>
                        <a:pt x="0" y="254"/>
                      </a:moveTo>
                      <a:cubicBezTo>
                        <a:pt x="0" y="254"/>
                        <a:pt x="0" y="254"/>
                        <a:pt x="0" y="25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任意多边形 10"/>
                <p:cNvSpPr>
                  <a:spLocks/>
                </p:cNvSpPr>
                <p:nvPr/>
              </p:nvSpPr>
              <p:spPr bwMode="auto">
                <a:xfrm>
                  <a:off x="1967116" y="2839718"/>
                  <a:ext cx="306416" cy="390173"/>
                </a:xfrm>
                <a:custGeom>
                  <a:avLst/>
                  <a:gdLst>
                    <a:gd name="T0" fmla="*/ 199 w 283"/>
                    <a:gd name="T1" fmla="*/ 0 h 361"/>
                    <a:gd name="T2" fmla="*/ 34 w 283"/>
                    <a:gd name="T3" fmla="*/ 69 h 361"/>
                    <a:gd name="T4" fmla="*/ 81 w 283"/>
                    <a:gd name="T5" fmla="*/ 343 h 361"/>
                    <a:gd name="T6" fmla="*/ 249 w 283"/>
                    <a:gd name="T7" fmla="*/ 353 h 361"/>
                    <a:gd name="T8" fmla="*/ 283 w 283"/>
                    <a:gd name="T9" fmla="*/ 274 h 361"/>
                    <a:gd name="T10" fmla="*/ 252 w 283"/>
                    <a:gd name="T11" fmla="*/ 53 h 361"/>
                    <a:gd name="T12" fmla="*/ 199 w 283"/>
                    <a:gd name="T13" fmla="*/ 0 h 361"/>
                    <a:gd name="T14" fmla="*/ 199 w 283"/>
                    <a:gd name="T15" fmla="*/ 0 h 361"/>
                    <a:gd name="T16" fmla="*/ 199 w 283"/>
                    <a:gd name="T17" fmla="*/ 0 h 361"/>
                    <a:gd name="T18" fmla="*/ 199 w 283"/>
                    <a:gd name="T19" fmla="*/ 0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3" h="361">
                      <a:moveTo>
                        <a:pt x="199" y="0"/>
                      </a:moveTo>
                      <a:cubicBezTo>
                        <a:pt x="199" y="0"/>
                        <a:pt x="98" y="21"/>
                        <a:pt x="34" y="69"/>
                      </a:cubicBezTo>
                      <a:cubicBezTo>
                        <a:pt x="34" y="69"/>
                        <a:pt x="0" y="210"/>
                        <a:pt x="81" y="343"/>
                      </a:cubicBezTo>
                      <a:cubicBezTo>
                        <a:pt x="81" y="343"/>
                        <a:pt x="165" y="361"/>
                        <a:pt x="249" y="353"/>
                      </a:cubicBezTo>
                      <a:cubicBezTo>
                        <a:pt x="249" y="353"/>
                        <a:pt x="249" y="300"/>
                        <a:pt x="283" y="274"/>
                      </a:cubicBezTo>
                      <a:cubicBezTo>
                        <a:pt x="283" y="274"/>
                        <a:pt x="241" y="167"/>
                        <a:pt x="252" y="53"/>
                      </a:cubicBezTo>
                      <a:cubicBezTo>
                        <a:pt x="252" y="53"/>
                        <a:pt x="209" y="43"/>
                        <a:pt x="199" y="0"/>
                      </a:cubicBezTo>
                      <a:cubicBezTo>
                        <a:pt x="199" y="0"/>
                        <a:pt x="199" y="0"/>
                        <a:pt x="199" y="0"/>
                      </a:cubicBezTo>
                      <a:moveTo>
                        <a:pt x="199" y="0"/>
                      </a:moveTo>
                      <a:cubicBezTo>
                        <a:pt x="199" y="0"/>
                        <a:pt x="199" y="0"/>
                        <a:pt x="19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任意多边形 11"/>
                <p:cNvSpPr>
                  <a:spLocks/>
                </p:cNvSpPr>
                <p:nvPr/>
              </p:nvSpPr>
              <p:spPr bwMode="auto">
                <a:xfrm>
                  <a:off x="2091972" y="3263186"/>
                  <a:ext cx="383930" cy="178439"/>
                </a:xfrm>
                <a:custGeom>
                  <a:avLst/>
                  <a:gdLst>
                    <a:gd name="T0" fmla="*/ 0 w 355"/>
                    <a:gd name="T1" fmla="*/ 0 h 165"/>
                    <a:gd name="T2" fmla="*/ 355 w 355"/>
                    <a:gd name="T3" fmla="*/ 142 h 165"/>
                    <a:gd name="T4" fmla="*/ 248 w 355"/>
                    <a:gd name="T5" fmla="*/ 32 h 165"/>
                    <a:gd name="T6" fmla="*/ 156 w 355"/>
                    <a:gd name="T7" fmla="*/ 0 h 165"/>
                    <a:gd name="T8" fmla="*/ 0 w 355"/>
                    <a:gd name="T9" fmla="*/ 0 h 165"/>
                    <a:gd name="T10" fmla="*/ 0 w 355"/>
                    <a:gd name="T11" fmla="*/ 0 h 165"/>
                    <a:gd name="T12" fmla="*/ 0 w 355"/>
                    <a:gd name="T13" fmla="*/ 0 h 165"/>
                    <a:gd name="T14" fmla="*/ 0 w 355"/>
                    <a:gd name="T15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55" h="165">
                      <a:moveTo>
                        <a:pt x="0" y="0"/>
                      </a:moveTo>
                      <a:cubicBezTo>
                        <a:pt x="0" y="0"/>
                        <a:pt x="107" y="165"/>
                        <a:pt x="355" y="142"/>
                      </a:cubicBezTo>
                      <a:cubicBezTo>
                        <a:pt x="355" y="142"/>
                        <a:pt x="267" y="59"/>
                        <a:pt x="248" y="32"/>
                      </a:cubicBezTo>
                      <a:cubicBezTo>
                        <a:pt x="248" y="32"/>
                        <a:pt x="179" y="49"/>
                        <a:pt x="156" y="0"/>
                      </a:cubicBezTo>
                      <a:cubicBezTo>
                        <a:pt x="156" y="0"/>
                        <a:pt x="66" y="14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任意多边形 12"/>
                <p:cNvSpPr>
                  <a:spLocks/>
                </p:cNvSpPr>
                <p:nvPr/>
              </p:nvSpPr>
              <p:spPr bwMode="auto">
                <a:xfrm>
                  <a:off x="2397867" y="3011394"/>
                  <a:ext cx="419306" cy="393294"/>
                </a:xfrm>
                <a:custGeom>
                  <a:avLst/>
                  <a:gdLst>
                    <a:gd name="T0" fmla="*/ 0 w 387"/>
                    <a:gd name="T1" fmla="*/ 239 h 364"/>
                    <a:gd name="T2" fmla="*/ 24 w 387"/>
                    <a:gd name="T3" fmla="*/ 190 h 364"/>
                    <a:gd name="T4" fmla="*/ 246 w 387"/>
                    <a:gd name="T5" fmla="*/ 13 h 364"/>
                    <a:gd name="T6" fmla="*/ 292 w 387"/>
                    <a:gd name="T7" fmla="*/ 0 h 364"/>
                    <a:gd name="T8" fmla="*/ 387 w 387"/>
                    <a:gd name="T9" fmla="*/ 138 h 364"/>
                    <a:gd name="T10" fmla="*/ 133 w 387"/>
                    <a:gd name="T11" fmla="*/ 364 h 364"/>
                    <a:gd name="T12" fmla="*/ 0 w 387"/>
                    <a:gd name="T13" fmla="*/ 239 h 364"/>
                    <a:gd name="T14" fmla="*/ 0 w 387"/>
                    <a:gd name="T15" fmla="*/ 239 h 364"/>
                    <a:gd name="T16" fmla="*/ 0 w 387"/>
                    <a:gd name="T17" fmla="*/ 239 h 364"/>
                    <a:gd name="T18" fmla="*/ 0 w 387"/>
                    <a:gd name="T19" fmla="*/ 239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7" h="364">
                      <a:moveTo>
                        <a:pt x="0" y="239"/>
                      </a:moveTo>
                      <a:cubicBezTo>
                        <a:pt x="0" y="239"/>
                        <a:pt x="17" y="232"/>
                        <a:pt x="24" y="190"/>
                      </a:cubicBezTo>
                      <a:cubicBezTo>
                        <a:pt x="24" y="190"/>
                        <a:pt x="161" y="142"/>
                        <a:pt x="246" y="13"/>
                      </a:cubicBezTo>
                      <a:cubicBezTo>
                        <a:pt x="246" y="13"/>
                        <a:pt x="273" y="15"/>
                        <a:pt x="292" y="0"/>
                      </a:cubicBezTo>
                      <a:cubicBezTo>
                        <a:pt x="292" y="0"/>
                        <a:pt x="356" y="60"/>
                        <a:pt x="387" y="138"/>
                      </a:cubicBezTo>
                      <a:cubicBezTo>
                        <a:pt x="387" y="138"/>
                        <a:pt x="327" y="309"/>
                        <a:pt x="133" y="364"/>
                      </a:cubicBezTo>
                      <a:cubicBezTo>
                        <a:pt x="133" y="364"/>
                        <a:pt x="45" y="307"/>
                        <a:pt x="0" y="239"/>
                      </a:cubicBezTo>
                      <a:cubicBezTo>
                        <a:pt x="0" y="239"/>
                        <a:pt x="0" y="239"/>
                        <a:pt x="0" y="239"/>
                      </a:cubicBezTo>
                      <a:moveTo>
                        <a:pt x="0" y="239"/>
                      </a:moveTo>
                      <a:cubicBezTo>
                        <a:pt x="0" y="239"/>
                        <a:pt x="0" y="239"/>
                        <a:pt x="0" y="23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任意多边形 13"/>
                <p:cNvSpPr>
                  <a:spLocks/>
                </p:cNvSpPr>
                <p:nvPr/>
              </p:nvSpPr>
              <p:spPr bwMode="auto">
                <a:xfrm>
                  <a:off x="2745381" y="2762724"/>
                  <a:ext cx="143063" cy="333988"/>
                </a:xfrm>
                <a:custGeom>
                  <a:avLst/>
                  <a:gdLst>
                    <a:gd name="T0" fmla="*/ 31 w 132"/>
                    <a:gd name="T1" fmla="*/ 0 h 309"/>
                    <a:gd name="T2" fmla="*/ 86 w 132"/>
                    <a:gd name="T3" fmla="*/ 309 h 309"/>
                    <a:gd name="T4" fmla="*/ 3 w 132"/>
                    <a:gd name="T5" fmla="*/ 199 h 309"/>
                    <a:gd name="T6" fmla="*/ 0 w 132"/>
                    <a:gd name="T7" fmla="*/ 116 h 309"/>
                    <a:gd name="T8" fmla="*/ 31 w 132"/>
                    <a:gd name="T9" fmla="*/ 0 h 309"/>
                    <a:gd name="T10" fmla="*/ 31 w 132"/>
                    <a:gd name="T11" fmla="*/ 0 h 309"/>
                    <a:gd name="T12" fmla="*/ 31 w 132"/>
                    <a:gd name="T13" fmla="*/ 0 h 309"/>
                    <a:gd name="T14" fmla="*/ 31 w 132"/>
                    <a:gd name="T15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2" h="309">
                      <a:moveTo>
                        <a:pt x="31" y="0"/>
                      </a:moveTo>
                      <a:cubicBezTo>
                        <a:pt x="31" y="0"/>
                        <a:pt x="132" y="115"/>
                        <a:pt x="86" y="309"/>
                      </a:cubicBezTo>
                      <a:cubicBezTo>
                        <a:pt x="86" y="309"/>
                        <a:pt x="31" y="220"/>
                        <a:pt x="3" y="199"/>
                      </a:cubicBezTo>
                      <a:cubicBezTo>
                        <a:pt x="3" y="199"/>
                        <a:pt x="28" y="151"/>
                        <a:pt x="0" y="116"/>
                      </a:cubicBezTo>
                      <a:cubicBezTo>
                        <a:pt x="0" y="116"/>
                        <a:pt x="26" y="64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任意多边形 14"/>
                <p:cNvSpPr>
                  <a:spLocks/>
                </p:cNvSpPr>
                <p:nvPr/>
              </p:nvSpPr>
              <p:spPr bwMode="auto">
                <a:xfrm>
                  <a:off x="2323474" y="2568158"/>
                  <a:ext cx="418786" cy="297052"/>
                </a:xfrm>
                <a:custGeom>
                  <a:avLst/>
                  <a:gdLst>
                    <a:gd name="T0" fmla="*/ 0 w 387"/>
                    <a:gd name="T1" fmla="*/ 154 h 275"/>
                    <a:gd name="T2" fmla="*/ 30 w 387"/>
                    <a:gd name="T3" fmla="*/ 200 h 275"/>
                    <a:gd name="T4" fmla="*/ 262 w 387"/>
                    <a:gd name="T5" fmla="*/ 275 h 275"/>
                    <a:gd name="T6" fmla="*/ 356 w 387"/>
                    <a:gd name="T7" fmla="*/ 265 h 275"/>
                    <a:gd name="T8" fmla="*/ 387 w 387"/>
                    <a:gd name="T9" fmla="*/ 131 h 275"/>
                    <a:gd name="T10" fmla="*/ 91 w 387"/>
                    <a:gd name="T11" fmla="*/ 0 h 275"/>
                    <a:gd name="T12" fmla="*/ 0 w 387"/>
                    <a:gd name="T13" fmla="*/ 154 h 275"/>
                    <a:gd name="T14" fmla="*/ 0 w 387"/>
                    <a:gd name="T15" fmla="*/ 154 h 275"/>
                    <a:gd name="T16" fmla="*/ 0 w 387"/>
                    <a:gd name="T17" fmla="*/ 154 h 275"/>
                    <a:gd name="T18" fmla="*/ 0 w 387"/>
                    <a:gd name="T19" fmla="*/ 154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7" h="275">
                      <a:moveTo>
                        <a:pt x="0" y="154"/>
                      </a:moveTo>
                      <a:cubicBezTo>
                        <a:pt x="0" y="154"/>
                        <a:pt x="29" y="178"/>
                        <a:pt x="30" y="200"/>
                      </a:cubicBezTo>
                      <a:cubicBezTo>
                        <a:pt x="30" y="200"/>
                        <a:pt x="154" y="207"/>
                        <a:pt x="262" y="275"/>
                      </a:cubicBezTo>
                      <a:cubicBezTo>
                        <a:pt x="262" y="275"/>
                        <a:pt x="310" y="235"/>
                        <a:pt x="356" y="265"/>
                      </a:cubicBezTo>
                      <a:cubicBezTo>
                        <a:pt x="356" y="265"/>
                        <a:pt x="382" y="217"/>
                        <a:pt x="387" y="131"/>
                      </a:cubicBezTo>
                      <a:cubicBezTo>
                        <a:pt x="387" y="131"/>
                        <a:pt x="291" y="4"/>
                        <a:pt x="91" y="0"/>
                      </a:cubicBezTo>
                      <a:cubicBezTo>
                        <a:pt x="91" y="0"/>
                        <a:pt x="13" y="106"/>
                        <a:pt x="0" y="154"/>
                      </a:cubicBezTo>
                      <a:cubicBezTo>
                        <a:pt x="0" y="154"/>
                        <a:pt x="0" y="154"/>
                        <a:pt x="0" y="154"/>
                      </a:cubicBezTo>
                      <a:moveTo>
                        <a:pt x="0" y="154"/>
                      </a:moveTo>
                      <a:cubicBezTo>
                        <a:pt x="0" y="154"/>
                        <a:pt x="0" y="154"/>
                        <a:pt x="0" y="15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任意多边形 15"/>
                <p:cNvSpPr>
                  <a:spLocks/>
                </p:cNvSpPr>
                <p:nvPr/>
              </p:nvSpPr>
              <p:spPr bwMode="auto">
                <a:xfrm>
                  <a:off x="2285497" y="2829834"/>
                  <a:ext cx="333468" cy="340231"/>
                </a:xfrm>
                <a:custGeom>
                  <a:avLst/>
                  <a:gdLst>
                    <a:gd name="T0" fmla="*/ 0 w 308"/>
                    <a:gd name="T1" fmla="*/ 65 h 315"/>
                    <a:gd name="T2" fmla="*/ 68 w 308"/>
                    <a:gd name="T3" fmla="*/ 0 h 315"/>
                    <a:gd name="T4" fmla="*/ 274 w 308"/>
                    <a:gd name="T5" fmla="*/ 65 h 315"/>
                    <a:gd name="T6" fmla="*/ 308 w 308"/>
                    <a:gd name="T7" fmla="*/ 168 h 315"/>
                    <a:gd name="T8" fmla="*/ 121 w 308"/>
                    <a:gd name="T9" fmla="*/ 315 h 315"/>
                    <a:gd name="T10" fmla="*/ 28 w 308"/>
                    <a:gd name="T11" fmla="*/ 267 h 315"/>
                    <a:gd name="T12" fmla="*/ 0 w 308"/>
                    <a:gd name="T13" fmla="*/ 65 h 315"/>
                    <a:gd name="T14" fmla="*/ 0 w 308"/>
                    <a:gd name="T15" fmla="*/ 65 h 315"/>
                    <a:gd name="T16" fmla="*/ 0 w 308"/>
                    <a:gd name="T17" fmla="*/ 65 h 315"/>
                    <a:gd name="T18" fmla="*/ 0 w 308"/>
                    <a:gd name="T19" fmla="*/ 65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08" h="315">
                      <a:moveTo>
                        <a:pt x="0" y="65"/>
                      </a:moveTo>
                      <a:cubicBezTo>
                        <a:pt x="0" y="65"/>
                        <a:pt x="58" y="69"/>
                        <a:pt x="68" y="0"/>
                      </a:cubicBezTo>
                      <a:cubicBezTo>
                        <a:pt x="68" y="0"/>
                        <a:pt x="182" y="11"/>
                        <a:pt x="274" y="65"/>
                      </a:cubicBezTo>
                      <a:cubicBezTo>
                        <a:pt x="274" y="65"/>
                        <a:pt x="252" y="134"/>
                        <a:pt x="308" y="168"/>
                      </a:cubicBezTo>
                      <a:cubicBezTo>
                        <a:pt x="308" y="168"/>
                        <a:pt x="251" y="254"/>
                        <a:pt x="121" y="315"/>
                      </a:cubicBezTo>
                      <a:cubicBezTo>
                        <a:pt x="121" y="315"/>
                        <a:pt x="96" y="256"/>
                        <a:pt x="28" y="267"/>
                      </a:cubicBezTo>
                      <a:cubicBezTo>
                        <a:pt x="29" y="267"/>
                        <a:pt x="1" y="214"/>
                        <a:pt x="0" y="65"/>
                      </a:cubicBezTo>
                      <a:cubicBezTo>
                        <a:pt x="0" y="65"/>
                        <a:pt x="0" y="65"/>
                        <a:pt x="0" y="65"/>
                      </a:cubicBezTo>
                      <a:moveTo>
                        <a:pt x="0" y="65"/>
                      </a:moveTo>
                      <a:cubicBezTo>
                        <a:pt x="0" y="65"/>
                        <a:pt x="0" y="65"/>
                        <a:pt x="0" y="6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任意多边形 16"/>
                <p:cNvSpPr>
                  <a:spLocks/>
                </p:cNvSpPr>
                <p:nvPr/>
              </p:nvSpPr>
              <p:spPr bwMode="auto">
                <a:xfrm>
                  <a:off x="1855787" y="3448908"/>
                  <a:ext cx="1139825" cy="256474"/>
                </a:xfrm>
                <a:custGeom>
                  <a:avLst/>
                  <a:gdLst>
                    <a:gd name="T0" fmla="*/ 999 w 1053"/>
                    <a:gd name="T1" fmla="*/ 90 h 237"/>
                    <a:gd name="T2" fmla="*/ 603 w 1053"/>
                    <a:gd name="T3" fmla="*/ 90 h 237"/>
                    <a:gd name="T4" fmla="*/ 572 w 1053"/>
                    <a:gd name="T5" fmla="*/ 58 h 237"/>
                    <a:gd name="T6" fmla="*/ 572 w 1053"/>
                    <a:gd name="T7" fmla="*/ 0 h 237"/>
                    <a:gd name="T8" fmla="*/ 469 w 1053"/>
                    <a:gd name="T9" fmla="*/ 0 h 237"/>
                    <a:gd name="T10" fmla="*/ 469 w 1053"/>
                    <a:gd name="T11" fmla="*/ 58 h 237"/>
                    <a:gd name="T12" fmla="*/ 438 w 1053"/>
                    <a:gd name="T13" fmla="*/ 90 h 237"/>
                    <a:gd name="T14" fmla="*/ 54 w 1053"/>
                    <a:gd name="T15" fmla="*/ 90 h 237"/>
                    <a:gd name="T16" fmla="*/ 0 w 1053"/>
                    <a:gd name="T17" fmla="*/ 144 h 237"/>
                    <a:gd name="T18" fmla="*/ 0 w 1053"/>
                    <a:gd name="T19" fmla="*/ 144 h 237"/>
                    <a:gd name="T20" fmla="*/ 54 w 1053"/>
                    <a:gd name="T21" fmla="*/ 198 h 237"/>
                    <a:gd name="T22" fmla="*/ 443 w 1053"/>
                    <a:gd name="T23" fmla="*/ 198 h 237"/>
                    <a:gd name="T24" fmla="*/ 520 w 1053"/>
                    <a:gd name="T25" fmla="*/ 237 h 237"/>
                    <a:gd name="T26" fmla="*/ 598 w 1053"/>
                    <a:gd name="T27" fmla="*/ 198 h 237"/>
                    <a:gd name="T28" fmla="*/ 999 w 1053"/>
                    <a:gd name="T29" fmla="*/ 198 h 237"/>
                    <a:gd name="T30" fmla="*/ 1053 w 1053"/>
                    <a:gd name="T31" fmla="*/ 144 h 237"/>
                    <a:gd name="T32" fmla="*/ 1053 w 1053"/>
                    <a:gd name="T33" fmla="*/ 144 h 237"/>
                    <a:gd name="T34" fmla="*/ 999 w 1053"/>
                    <a:gd name="T35" fmla="*/ 9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53" h="237">
                      <a:moveTo>
                        <a:pt x="999" y="90"/>
                      </a:moveTo>
                      <a:cubicBezTo>
                        <a:pt x="603" y="90"/>
                        <a:pt x="603" y="90"/>
                        <a:pt x="603" y="90"/>
                      </a:cubicBezTo>
                      <a:cubicBezTo>
                        <a:pt x="595" y="77"/>
                        <a:pt x="585" y="66"/>
                        <a:pt x="572" y="58"/>
                      </a:cubicBezTo>
                      <a:cubicBezTo>
                        <a:pt x="572" y="0"/>
                        <a:pt x="572" y="0"/>
                        <a:pt x="572" y="0"/>
                      </a:cubicBezTo>
                      <a:cubicBezTo>
                        <a:pt x="469" y="0"/>
                        <a:pt x="469" y="0"/>
                        <a:pt x="469" y="0"/>
                      </a:cubicBezTo>
                      <a:cubicBezTo>
                        <a:pt x="469" y="58"/>
                        <a:pt x="469" y="58"/>
                        <a:pt x="469" y="58"/>
                      </a:cubicBezTo>
                      <a:cubicBezTo>
                        <a:pt x="456" y="66"/>
                        <a:pt x="446" y="77"/>
                        <a:pt x="438" y="90"/>
                      </a:cubicBezTo>
                      <a:cubicBezTo>
                        <a:pt x="54" y="90"/>
                        <a:pt x="54" y="90"/>
                        <a:pt x="54" y="90"/>
                      </a:cubicBezTo>
                      <a:cubicBezTo>
                        <a:pt x="24" y="90"/>
                        <a:pt x="0" y="114"/>
                        <a:pt x="0" y="144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74"/>
                        <a:pt x="24" y="198"/>
                        <a:pt x="54" y="198"/>
                      </a:cubicBezTo>
                      <a:cubicBezTo>
                        <a:pt x="443" y="198"/>
                        <a:pt x="443" y="198"/>
                        <a:pt x="443" y="198"/>
                      </a:cubicBezTo>
                      <a:cubicBezTo>
                        <a:pt x="461" y="222"/>
                        <a:pt x="489" y="237"/>
                        <a:pt x="520" y="237"/>
                      </a:cubicBezTo>
                      <a:cubicBezTo>
                        <a:pt x="552" y="237"/>
                        <a:pt x="580" y="222"/>
                        <a:pt x="598" y="198"/>
                      </a:cubicBezTo>
                      <a:cubicBezTo>
                        <a:pt x="999" y="198"/>
                        <a:pt x="999" y="198"/>
                        <a:pt x="999" y="198"/>
                      </a:cubicBezTo>
                      <a:cubicBezTo>
                        <a:pt x="1029" y="198"/>
                        <a:pt x="1053" y="174"/>
                        <a:pt x="1053" y="144"/>
                      </a:cubicBezTo>
                      <a:cubicBezTo>
                        <a:pt x="1053" y="144"/>
                        <a:pt x="1053" y="144"/>
                        <a:pt x="1053" y="144"/>
                      </a:cubicBezTo>
                      <a:cubicBezTo>
                        <a:pt x="1053" y="114"/>
                        <a:pt x="1029" y="90"/>
                        <a:pt x="999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4162531" y="3219188"/>
              <a:ext cx="818941" cy="820170"/>
              <a:chOff x="5550040" y="4292251"/>
              <a:chExt cx="1091921" cy="1093560"/>
            </a:xfrm>
          </p:grpSpPr>
          <p:sp>
            <p:nvSpPr>
              <p:cNvPr id="36" name="椭圆 35"/>
              <p:cNvSpPr/>
              <p:nvPr/>
            </p:nvSpPr>
            <p:spPr>
              <a:xfrm flipV="1">
                <a:off x="5550040" y="4292251"/>
                <a:ext cx="1091921" cy="109356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任意多边形 19"/>
              <p:cNvSpPr>
                <a:spLocks/>
              </p:cNvSpPr>
              <p:nvPr/>
            </p:nvSpPr>
            <p:spPr bwMode="auto">
              <a:xfrm>
                <a:off x="5853186" y="4560300"/>
                <a:ext cx="485628" cy="509319"/>
              </a:xfrm>
              <a:custGeom>
                <a:avLst/>
                <a:gdLst>
                  <a:gd name="T0" fmla="*/ 994 w 1104"/>
                  <a:gd name="T1" fmla="*/ 355 h 1159"/>
                  <a:gd name="T2" fmla="*/ 994 w 1104"/>
                  <a:gd name="T3" fmla="*/ 607 h 1159"/>
                  <a:gd name="T4" fmla="*/ 735 w 1104"/>
                  <a:gd name="T5" fmla="*/ 607 h 1159"/>
                  <a:gd name="T6" fmla="*/ 552 w 1104"/>
                  <a:gd name="T7" fmla="*/ 746 h 1159"/>
                  <a:gd name="T8" fmla="*/ 369 w 1104"/>
                  <a:gd name="T9" fmla="*/ 607 h 1159"/>
                  <a:gd name="T10" fmla="*/ 221 w 1104"/>
                  <a:gd name="T11" fmla="*/ 607 h 1159"/>
                  <a:gd name="T12" fmla="*/ 221 w 1104"/>
                  <a:gd name="T13" fmla="*/ 775 h 1159"/>
                  <a:gd name="T14" fmla="*/ 386 w 1104"/>
                  <a:gd name="T15" fmla="*/ 966 h 1159"/>
                  <a:gd name="T16" fmla="*/ 193 w 1104"/>
                  <a:gd name="T17" fmla="*/ 1159 h 1159"/>
                  <a:gd name="T18" fmla="*/ 0 w 1104"/>
                  <a:gd name="T19" fmla="*/ 966 h 1159"/>
                  <a:gd name="T20" fmla="*/ 110 w 1104"/>
                  <a:gd name="T21" fmla="*/ 792 h 1159"/>
                  <a:gd name="T22" fmla="*/ 110 w 1104"/>
                  <a:gd name="T23" fmla="*/ 497 h 1159"/>
                  <a:gd name="T24" fmla="*/ 374 w 1104"/>
                  <a:gd name="T25" fmla="*/ 497 h 1159"/>
                  <a:gd name="T26" fmla="*/ 552 w 1104"/>
                  <a:gd name="T27" fmla="*/ 374 h 1159"/>
                  <a:gd name="T28" fmla="*/ 730 w 1104"/>
                  <a:gd name="T29" fmla="*/ 497 h 1159"/>
                  <a:gd name="T30" fmla="*/ 883 w 1104"/>
                  <a:gd name="T31" fmla="*/ 497 h 1159"/>
                  <a:gd name="T32" fmla="*/ 879 w 1104"/>
                  <a:gd name="T33" fmla="*/ 369 h 1159"/>
                  <a:gd name="T34" fmla="*/ 724 w 1104"/>
                  <a:gd name="T35" fmla="*/ 186 h 1159"/>
                  <a:gd name="T36" fmla="*/ 914 w 1104"/>
                  <a:gd name="T37" fmla="*/ 0 h 1159"/>
                  <a:gd name="T38" fmla="*/ 1104 w 1104"/>
                  <a:gd name="T39" fmla="*/ 186 h 1159"/>
                  <a:gd name="T40" fmla="*/ 994 w 1104"/>
                  <a:gd name="T41" fmla="*/ 355 h 1159"/>
                  <a:gd name="T42" fmla="*/ 76 w 1104"/>
                  <a:gd name="T43" fmla="*/ 973 h 1159"/>
                  <a:gd name="T44" fmla="*/ 191 w 1104"/>
                  <a:gd name="T45" fmla="*/ 1087 h 1159"/>
                  <a:gd name="T46" fmla="*/ 305 w 1104"/>
                  <a:gd name="T47" fmla="*/ 973 h 1159"/>
                  <a:gd name="T48" fmla="*/ 191 w 1104"/>
                  <a:gd name="T49" fmla="*/ 860 h 1159"/>
                  <a:gd name="T50" fmla="*/ 76 w 1104"/>
                  <a:gd name="T51" fmla="*/ 973 h 1159"/>
                  <a:gd name="T52" fmla="*/ 552 w 1104"/>
                  <a:gd name="T53" fmla="*/ 447 h 1159"/>
                  <a:gd name="T54" fmla="*/ 438 w 1104"/>
                  <a:gd name="T55" fmla="*/ 561 h 1159"/>
                  <a:gd name="T56" fmla="*/ 552 w 1104"/>
                  <a:gd name="T57" fmla="*/ 674 h 1159"/>
                  <a:gd name="T58" fmla="*/ 667 w 1104"/>
                  <a:gd name="T59" fmla="*/ 561 h 1159"/>
                  <a:gd name="T60" fmla="*/ 552 w 1104"/>
                  <a:gd name="T61" fmla="*/ 447 h 1159"/>
                  <a:gd name="T62" fmla="*/ 914 w 1104"/>
                  <a:gd name="T63" fmla="*/ 73 h 1159"/>
                  <a:gd name="T64" fmla="*/ 799 w 1104"/>
                  <a:gd name="T65" fmla="*/ 187 h 1159"/>
                  <a:gd name="T66" fmla="*/ 914 w 1104"/>
                  <a:gd name="T67" fmla="*/ 300 h 1159"/>
                  <a:gd name="T68" fmla="*/ 1029 w 1104"/>
                  <a:gd name="T69" fmla="*/ 187 h 1159"/>
                  <a:gd name="T70" fmla="*/ 914 w 1104"/>
                  <a:gd name="T71" fmla="*/ 73 h 1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04" h="1159">
                    <a:moveTo>
                      <a:pt x="994" y="355"/>
                    </a:moveTo>
                    <a:cubicBezTo>
                      <a:pt x="994" y="607"/>
                      <a:pt x="994" y="607"/>
                      <a:pt x="994" y="607"/>
                    </a:cubicBezTo>
                    <a:cubicBezTo>
                      <a:pt x="735" y="607"/>
                      <a:pt x="735" y="607"/>
                      <a:pt x="735" y="607"/>
                    </a:cubicBezTo>
                    <a:cubicBezTo>
                      <a:pt x="714" y="687"/>
                      <a:pt x="640" y="746"/>
                      <a:pt x="552" y="746"/>
                    </a:cubicBezTo>
                    <a:cubicBezTo>
                      <a:pt x="464" y="746"/>
                      <a:pt x="390" y="687"/>
                      <a:pt x="369" y="607"/>
                    </a:cubicBezTo>
                    <a:cubicBezTo>
                      <a:pt x="221" y="607"/>
                      <a:pt x="221" y="607"/>
                      <a:pt x="221" y="607"/>
                    </a:cubicBezTo>
                    <a:cubicBezTo>
                      <a:pt x="221" y="775"/>
                      <a:pt x="221" y="775"/>
                      <a:pt x="221" y="775"/>
                    </a:cubicBezTo>
                    <a:cubicBezTo>
                      <a:pt x="314" y="789"/>
                      <a:pt x="386" y="869"/>
                      <a:pt x="386" y="966"/>
                    </a:cubicBezTo>
                    <a:cubicBezTo>
                      <a:pt x="386" y="1072"/>
                      <a:pt x="300" y="1159"/>
                      <a:pt x="193" y="1159"/>
                    </a:cubicBezTo>
                    <a:cubicBezTo>
                      <a:pt x="87" y="1159"/>
                      <a:pt x="0" y="1072"/>
                      <a:pt x="0" y="966"/>
                    </a:cubicBezTo>
                    <a:cubicBezTo>
                      <a:pt x="0" y="889"/>
                      <a:pt x="45" y="823"/>
                      <a:pt x="110" y="792"/>
                    </a:cubicBezTo>
                    <a:cubicBezTo>
                      <a:pt x="110" y="497"/>
                      <a:pt x="110" y="497"/>
                      <a:pt x="110" y="497"/>
                    </a:cubicBezTo>
                    <a:cubicBezTo>
                      <a:pt x="374" y="497"/>
                      <a:pt x="374" y="497"/>
                      <a:pt x="374" y="497"/>
                    </a:cubicBezTo>
                    <a:cubicBezTo>
                      <a:pt x="400" y="425"/>
                      <a:pt x="470" y="374"/>
                      <a:pt x="552" y="374"/>
                    </a:cubicBezTo>
                    <a:cubicBezTo>
                      <a:pt x="634" y="374"/>
                      <a:pt x="704" y="425"/>
                      <a:pt x="730" y="497"/>
                    </a:cubicBezTo>
                    <a:cubicBezTo>
                      <a:pt x="883" y="497"/>
                      <a:pt x="883" y="497"/>
                      <a:pt x="883" y="497"/>
                    </a:cubicBezTo>
                    <a:cubicBezTo>
                      <a:pt x="879" y="369"/>
                      <a:pt x="879" y="369"/>
                      <a:pt x="879" y="369"/>
                    </a:cubicBezTo>
                    <a:cubicBezTo>
                      <a:pt x="790" y="353"/>
                      <a:pt x="724" y="277"/>
                      <a:pt x="724" y="186"/>
                    </a:cubicBezTo>
                    <a:cubicBezTo>
                      <a:pt x="724" y="83"/>
                      <a:pt x="809" y="0"/>
                      <a:pt x="914" y="0"/>
                    </a:cubicBezTo>
                    <a:cubicBezTo>
                      <a:pt x="1019" y="0"/>
                      <a:pt x="1104" y="83"/>
                      <a:pt x="1104" y="186"/>
                    </a:cubicBezTo>
                    <a:cubicBezTo>
                      <a:pt x="1104" y="261"/>
                      <a:pt x="1059" y="325"/>
                      <a:pt x="994" y="355"/>
                    </a:cubicBezTo>
                    <a:close/>
                    <a:moveTo>
                      <a:pt x="76" y="973"/>
                    </a:moveTo>
                    <a:cubicBezTo>
                      <a:pt x="76" y="1036"/>
                      <a:pt x="127" y="1087"/>
                      <a:pt x="191" y="1087"/>
                    </a:cubicBezTo>
                    <a:cubicBezTo>
                      <a:pt x="254" y="1087"/>
                      <a:pt x="305" y="1036"/>
                      <a:pt x="305" y="973"/>
                    </a:cubicBezTo>
                    <a:cubicBezTo>
                      <a:pt x="305" y="911"/>
                      <a:pt x="254" y="860"/>
                      <a:pt x="191" y="860"/>
                    </a:cubicBezTo>
                    <a:cubicBezTo>
                      <a:pt x="127" y="860"/>
                      <a:pt x="76" y="911"/>
                      <a:pt x="76" y="973"/>
                    </a:cubicBezTo>
                    <a:close/>
                    <a:moveTo>
                      <a:pt x="552" y="447"/>
                    </a:moveTo>
                    <a:cubicBezTo>
                      <a:pt x="489" y="447"/>
                      <a:pt x="438" y="498"/>
                      <a:pt x="438" y="561"/>
                    </a:cubicBezTo>
                    <a:cubicBezTo>
                      <a:pt x="438" y="623"/>
                      <a:pt x="489" y="674"/>
                      <a:pt x="552" y="674"/>
                    </a:cubicBezTo>
                    <a:cubicBezTo>
                      <a:pt x="616" y="674"/>
                      <a:pt x="667" y="623"/>
                      <a:pt x="667" y="561"/>
                    </a:cubicBezTo>
                    <a:cubicBezTo>
                      <a:pt x="667" y="498"/>
                      <a:pt x="616" y="447"/>
                      <a:pt x="552" y="447"/>
                    </a:cubicBezTo>
                    <a:close/>
                    <a:moveTo>
                      <a:pt x="914" y="73"/>
                    </a:moveTo>
                    <a:cubicBezTo>
                      <a:pt x="851" y="73"/>
                      <a:pt x="799" y="124"/>
                      <a:pt x="799" y="187"/>
                    </a:cubicBezTo>
                    <a:cubicBezTo>
                      <a:pt x="799" y="249"/>
                      <a:pt x="851" y="300"/>
                      <a:pt x="914" y="300"/>
                    </a:cubicBezTo>
                    <a:cubicBezTo>
                      <a:pt x="977" y="300"/>
                      <a:pt x="1029" y="249"/>
                      <a:pt x="1029" y="187"/>
                    </a:cubicBezTo>
                    <a:cubicBezTo>
                      <a:pt x="1029" y="124"/>
                      <a:pt x="977" y="73"/>
                      <a:pt x="914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117668" y="2731090"/>
              <a:ext cx="818941" cy="820170"/>
              <a:chOff x="6823556" y="3641454"/>
              <a:chExt cx="1091921" cy="1093560"/>
            </a:xfrm>
          </p:grpSpPr>
          <p:sp>
            <p:nvSpPr>
              <p:cNvPr id="29" name="椭圆 28"/>
              <p:cNvSpPr/>
              <p:nvPr/>
            </p:nvSpPr>
            <p:spPr>
              <a:xfrm flipV="1">
                <a:off x="6823556" y="3641454"/>
                <a:ext cx="1091921" cy="1093560"/>
              </a:xfrm>
              <a:prstGeom prst="ellipse">
                <a:avLst/>
              </a:prstGeom>
              <a:solidFill>
                <a:schemeClr val="accent3">
                  <a:alpha val="9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7167926" y="3879957"/>
                <a:ext cx="529194" cy="526452"/>
                <a:chOff x="6689328" y="3781703"/>
                <a:chExt cx="508205" cy="505574"/>
              </a:xfrm>
            </p:grpSpPr>
            <p:sp>
              <p:nvSpPr>
                <p:cNvPr id="31" name="任意多边形 23"/>
                <p:cNvSpPr>
                  <a:spLocks/>
                </p:cNvSpPr>
                <p:nvPr/>
              </p:nvSpPr>
              <p:spPr bwMode="auto">
                <a:xfrm>
                  <a:off x="6689328" y="4032649"/>
                  <a:ext cx="341171" cy="254628"/>
                </a:xfrm>
                <a:custGeom>
                  <a:avLst/>
                  <a:gdLst>
                    <a:gd name="T0" fmla="*/ 623 w 623"/>
                    <a:gd name="T1" fmla="*/ 427 h 466"/>
                    <a:gd name="T2" fmla="*/ 618 w 623"/>
                    <a:gd name="T3" fmla="*/ 428 h 466"/>
                    <a:gd name="T4" fmla="*/ 607 w 623"/>
                    <a:gd name="T5" fmla="*/ 425 h 466"/>
                    <a:gd name="T6" fmla="*/ 541 w 623"/>
                    <a:gd name="T7" fmla="*/ 390 h 466"/>
                    <a:gd name="T8" fmla="*/ 475 w 623"/>
                    <a:gd name="T9" fmla="*/ 425 h 466"/>
                    <a:gd name="T10" fmla="*/ 464 w 623"/>
                    <a:gd name="T11" fmla="*/ 428 h 466"/>
                    <a:gd name="T12" fmla="*/ 449 w 623"/>
                    <a:gd name="T13" fmla="*/ 423 h 466"/>
                    <a:gd name="T14" fmla="*/ 440 w 623"/>
                    <a:gd name="T15" fmla="*/ 399 h 466"/>
                    <a:gd name="T16" fmla="*/ 452 w 623"/>
                    <a:gd name="T17" fmla="*/ 326 h 466"/>
                    <a:gd name="T18" fmla="*/ 399 w 623"/>
                    <a:gd name="T19" fmla="*/ 273 h 466"/>
                    <a:gd name="T20" fmla="*/ 392 w 623"/>
                    <a:gd name="T21" fmla="*/ 249 h 466"/>
                    <a:gd name="T22" fmla="*/ 412 w 623"/>
                    <a:gd name="T23" fmla="*/ 232 h 466"/>
                    <a:gd name="T24" fmla="*/ 486 w 623"/>
                    <a:gd name="T25" fmla="*/ 221 h 466"/>
                    <a:gd name="T26" fmla="*/ 519 w 623"/>
                    <a:gd name="T27" fmla="*/ 154 h 466"/>
                    <a:gd name="T28" fmla="*/ 541 w 623"/>
                    <a:gd name="T29" fmla="*/ 141 h 466"/>
                    <a:gd name="T30" fmla="*/ 563 w 623"/>
                    <a:gd name="T31" fmla="*/ 154 h 466"/>
                    <a:gd name="T32" fmla="*/ 582 w 623"/>
                    <a:gd name="T33" fmla="*/ 192 h 466"/>
                    <a:gd name="T34" fmla="*/ 529 w 623"/>
                    <a:gd name="T35" fmla="*/ 78 h 466"/>
                    <a:gd name="T36" fmla="*/ 407 w 623"/>
                    <a:gd name="T37" fmla="*/ 1 h 466"/>
                    <a:gd name="T38" fmla="*/ 391 w 623"/>
                    <a:gd name="T39" fmla="*/ 7 h 466"/>
                    <a:gd name="T40" fmla="*/ 351 w 623"/>
                    <a:gd name="T41" fmla="*/ 63 h 466"/>
                    <a:gd name="T42" fmla="*/ 307 w 623"/>
                    <a:gd name="T43" fmla="*/ 3 h 466"/>
                    <a:gd name="T44" fmla="*/ 338 w 623"/>
                    <a:gd name="T45" fmla="*/ 107 h 466"/>
                    <a:gd name="T46" fmla="*/ 338 w 623"/>
                    <a:gd name="T47" fmla="*/ 115 h 466"/>
                    <a:gd name="T48" fmla="*/ 306 w 623"/>
                    <a:gd name="T49" fmla="*/ 262 h 466"/>
                    <a:gd name="T50" fmla="*/ 306 w 623"/>
                    <a:gd name="T51" fmla="*/ 264 h 466"/>
                    <a:gd name="T52" fmla="*/ 306 w 623"/>
                    <a:gd name="T53" fmla="*/ 265 h 466"/>
                    <a:gd name="T54" fmla="*/ 306 w 623"/>
                    <a:gd name="T55" fmla="*/ 264 h 466"/>
                    <a:gd name="T56" fmla="*/ 306 w 623"/>
                    <a:gd name="T57" fmla="*/ 263 h 466"/>
                    <a:gd name="T58" fmla="*/ 271 w 623"/>
                    <a:gd name="T59" fmla="*/ 115 h 466"/>
                    <a:gd name="T60" fmla="*/ 272 w 623"/>
                    <a:gd name="T61" fmla="*/ 107 h 466"/>
                    <a:gd name="T62" fmla="*/ 305 w 623"/>
                    <a:gd name="T63" fmla="*/ 1 h 466"/>
                    <a:gd name="T64" fmla="*/ 259 w 623"/>
                    <a:gd name="T65" fmla="*/ 65 h 466"/>
                    <a:gd name="T66" fmla="*/ 219 w 623"/>
                    <a:gd name="T67" fmla="*/ 11 h 466"/>
                    <a:gd name="T68" fmla="*/ 202 w 623"/>
                    <a:gd name="T69" fmla="*/ 5 h 466"/>
                    <a:gd name="T70" fmla="*/ 98 w 623"/>
                    <a:gd name="T71" fmla="*/ 74 h 466"/>
                    <a:gd name="T72" fmla="*/ 95 w 623"/>
                    <a:gd name="T73" fmla="*/ 78 h 466"/>
                    <a:gd name="T74" fmla="*/ 93 w 623"/>
                    <a:gd name="T75" fmla="*/ 80 h 466"/>
                    <a:gd name="T76" fmla="*/ 87 w 623"/>
                    <a:gd name="T77" fmla="*/ 91 h 466"/>
                    <a:gd name="T78" fmla="*/ 88 w 623"/>
                    <a:gd name="T79" fmla="*/ 91 h 466"/>
                    <a:gd name="T80" fmla="*/ 75 w 623"/>
                    <a:gd name="T81" fmla="*/ 119 h 466"/>
                    <a:gd name="T82" fmla="*/ 74 w 623"/>
                    <a:gd name="T83" fmla="*/ 118 h 466"/>
                    <a:gd name="T84" fmla="*/ 0 w 623"/>
                    <a:gd name="T85" fmla="*/ 411 h 466"/>
                    <a:gd name="T86" fmla="*/ 2 w 623"/>
                    <a:gd name="T87" fmla="*/ 411 h 466"/>
                    <a:gd name="T88" fmla="*/ 66 w 623"/>
                    <a:gd name="T89" fmla="*/ 465 h 466"/>
                    <a:gd name="T90" fmla="*/ 556 w 623"/>
                    <a:gd name="T91" fmla="*/ 465 h 466"/>
                    <a:gd name="T92" fmla="*/ 623 w 623"/>
                    <a:gd name="T93" fmla="*/ 427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23" h="466">
                      <a:moveTo>
                        <a:pt x="623" y="427"/>
                      </a:moveTo>
                      <a:cubicBezTo>
                        <a:pt x="622" y="428"/>
                        <a:pt x="620" y="428"/>
                        <a:pt x="618" y="428"/>
                      </a:cubicBezTo>
                      <a:cubicBezTo>
                        <a:pt x="614" y="428"/>
                        <a:pt x="611" y="427"/>
                        <a:pt x="607" y="425"/>
                      </a:cubicBezTo>
                      <a:cubicBezTo>
                        <a:pt x="541" y="390"/>
                        <a:pt x="541" y="390"/>
                        <a:pt x="541" y="390"/>
                      </a:cubicBezTo>
                      <a:cubicBezTo>
                        <a:pt x="475" y="425"/>
                        <a:pt x="475" y="425"/>
                        <a:pt x="475" y="425"/>
                      </a:cubicBezTo>
                      <a:cubicBezTo>
                        <a:pt x="471" y="427"/>
                        <a:pt x="468" y="428"/>
                        <a:pt x="464" y="428"/>
                      </a:cubicBezTo>
                      <a:cubicBezTo>
                        <a:pt x="458" y="428"/>
                        <a:pt x="453" y="426"/>
                        <a:pt x="449" y="423"/>
                      </a:cubicBezTo>
                      <a:cubicBezTo>
                        <a:pt x="442" y="418"/>
                        <a:pt x="438" y="408"/>
                        <a:pt x="440" y="399"/>
                      </a:cubicBezTo>
                      <a:cubicBezTo>
                        <a:pt x="452" y="326"/>
                        <a:pt x="452" y="326"/>
                        <a:pt x="452" y="326"/>
                      </a:cubicBezTo>
                      <a:cubicBezTo>
                        <a:pt x="399" y="273"/>
                        <a:pt x="399" y="273"/>
                        <a:pt x="399" y="273"/>
                      </a:cubicBezTo>
                      <a:cubicBezTo>
                        <a:pt x="392" y="267"/>
                        <a:pt x="390" y="257"/>
                        <a:pt x="392" y="249"/>
                      </a:cubicBezTo>
                      <a:cubicBezTo>
                        <a:pt x="395" y="240"/>
                        <a:pt x="403" y="233"/>
                        <a:pt x="412" y="232"/>
                      </a:cubicBezTo>
                      <a:cubicBezTo>
                        <a:pt x="486" y="221"/>
                        <a:pt x="486" y="221"/>
                        <a:pt x="486" y="221"/>
                      </a:cubicBezTo>
                      <a:cubicBezTo>
                        <a:pt x="519" y="154"/>
                        <a:pt x="519" y="154"/>
                        <a:pt x="519" y="154"/>
                      </a:cubicBezTo>
                      <a:cubicBezTo>
                        <a:pt x="523" y="146"/>
                        <a:pt x="532" y="141"/>
                        <a:pt x="541" y="141"/>
                      </a:cubicBezTo>
                      <a:cubicBezTo>
                        <a:pt x="550" y="141"/>
                        <a:pt x="559" y="146"/>
                        <a:pt x="563" y="154"/>
                      </a:cubicBezTo>
                      <a:cubicBezTo>
                        <a:pt x="582" y="192"/>
                        <a:pt x="582" y="192"/>
                        <a:pt x="582" y="192"/>
                      </a:cubicBezTo>
                      <a:cubicBezTo>
                        <a:pt x="567" y="147"/>
                        <a:pt x="550" y="104"/>
                        <a:pt x="529" y="78"/>
                      </a:cubicBezTo>
                      <a:cubicBezTo>
                        <a:pt x="498" y="26"/>
                        <a:pt x="447" y="7"/>
                        <a:pt x="407" y="1"/>
                      </a:cubicBezTo>
                      <a:cubicBezTo>
                        <a:pt x="401" y="0"/>
                        <a:pt x="395" y="2"/>
                        <a:pt x="391" y="7"/>
                      </a:cubicBezTo>
                      <a:cubicBezTo>
                        <a:pt x="351" y="63"/>
                        <a:pt x="351" y="63"/>
                        <a:pt x="351" y="63"/>
                      </a:cubicBezTo>
                      <a:cubicBezTo>
                        <a:pt x="307" y="3"/>
                        <a:pt x="307" y="3"/>
                        <a:pt x="307" y="3"/>
                      </a:cubicBezTo>
                      <a:cubicBezTo>
                        <a:pt x="338" y="107"/>
                        <a:pt x="338" y="107"/>
                        <a:pt x="338" y="107"/>
                      </a:cubicBezTo>
                      <a:cubicBezTo>
                        <a:pt x="338" y="110"/>
                        <a:pt x="338" y="112"/>
                        <a:pt x="338" y="115"/>
                      </a:cubicBezTo>
                      <a:cubicBezTo>
                        <a:pt x="306" y="262"/>
                        <a:pt x="306" y="262"/>
                        <a:pt x="306" y="262"/>
                      </a:cubicBezTo>
                      <a:cubicBezTo>
                        <a:pt x="306" y="263"/>
                        <a:pt x="306" y="263"/>
                        <a:pt x="306" y="264"/>
                      </a:cubicBezTo>
                      <a:cubicBezTo>
                        <a:pt x="306" y="265"/>
                        <a:pt x="306" y="265"/>
                        <a:pt x="306" y="265"/>
                      </a:cubicBezTo>
                      <a:cubicBezTo>
                        <a:pt x="306" y="264"/>
                        <a:pt x="306" y="264"/>
                        <a:pt x="306" y="264"/>
                      </a:cubicBezTo>
                      <a:cubicBezTo>
                        <a:pt x="306" y="263"/>
                        <a:pt x="306" y="263"/>
                        <a:pt x="306" y="263"/>
                      </a:cubicBezTo>
                      <a:cubicBezTo>
                        <a:pt x="271" y="115"/>
                        <a:pt x="271" y="115"/>
                        <a:pt x="271" y="115"/>
                      </a:cubicBezTo>
                      <a:cubicBezTo>
                        <a:pt x="271" y="112"/>
                        <a:pt x="271" y="109"/>
                        <a:pt x="272" y="107"/>
                      </a:cubicBezTo>
                      <a:cubicBezTo>
                        <a:pt x="305" y="1"/>
                        <a:pt x="305" y="1"/>
                        <a:pt x="305" y="1"/>
                      </a:cubicBezTo>
                      <a:cubicBezTo>
                        <a:pt x="259" y="65"/>
                        <a:pt x="259" y="65"/>
                        <a:pt x="259" y="65"/>
                      </a:cubicBezTo>
                      <a:cubicBezTo>
                        <a:pt x="219" y="11"/>
                        <a:pt x="219" y="11"/>
                        <a:pt x="219" y="11"/>
                      </a:cubicBezTo>
                      <a:cubicBezTo>
                        <a:pt x="215" y="6"/>
                        <a:pt x="208" y="3"/>
                        <a:pt x="202" y="5"/>
                      </a:cubicBezTo>
                      <a:cubicBezTo>
                        <a:pt x="170" y="13"/>
                        <a:pt x="128" y="32"/>
                        <a:pt x="98" y="74"/>
                      </a:cubicBezTo>
                      <a:cubicBezTo>
                        <a:pt x="97" y="76"/>
                        <a:pt x="96" y="77"/>
                        <a:pt x="95" y="78"/>
                      </a:cubicBezTo>
                      <a:cubicBezTo>
                        <a:pt x="95" y="79"/>
                        <a:pt x="94" y="80"/>
                        <a:pt x="93" y="80"/>
                      </a:cubicBezTo>
                      <a:cubicBezTo>
                        <a:pt x="91" y="84"/>
                        <a:pt x="89" y="87"/>
                        <a:pt x="87" y="91"/>
                      </a:cubicBezTo>
                      <a:cubicBezTo>
                        <a:pt x="87" y="91"/>
                        <a:pt x="88" y="91"/>
                        <a:pt x="88" y="91"/>
                      </a:cubicBezTo>
                      <a:cubicBezTo>
                        <a:pt x="84" y="99"/>
                        <a:pt x="79" y="109"/>
                        <a:pt x="75" y="119"/>
                      </a:cubicBezTo>
                      <a:cubicBezTo>
                        <a:pt x="75" y="118"/>
                        <a:pt x="74" y="118"/>
                        <a:pt x="74" y="118"/>
                      </a:cubicBezTo>
                      <a:cubicBezTo>
                        <a:pt x="35" y="210"/>
                        <a:pt x="0" y="394"/>
                        <a:pt x="0" y="411"/>
                      </a:cubicBezTo>
                      <a:cubicBezTo>
                        <a:pt x="2" y="411"/>
                        <a:pt x="2" y="411"/>
                        <a:pt x="2" y="411"/>
                      </a:cubicBezTo>
                      <a:cubicBezTo>
                        <a:pt x="2" y="429"/>
                        <a:pt x="9" y="466"/>
                        <a:pt x="66" y="465"/>
                      </a:cubicBezTo>
                      <a:cubicBezTo>
                        <a:pt x="556" y="465"/>
                        <a:pt x="556" y="465"/>
                        <a:pt x="556" y="465"/>
                      </a:cubicBezTo>
                      <a:cubicBezTo>
                        <a:pt x="556" y="465"/>
                        <a:pt x="607" y="466"/>
                        <a:pt x="623" y="42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椭圆 31"/>
                <p:cNvSpPr>
                  <a:spLocks/>
                </p:cNvSpPr>
                <p:nvPr/>
              </p:nvSpPr>
              <p:spPr bwMode="auto">
                <a:xfrm>
                  <a:off x="6737992" y="3781703"/>
                  <a:ext cx="235163" cy="23384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任意多边形 25"/>
                <p:cNvSpPr>
                  <a:spLocks/>
                </p:cNvSpPr>
                <p:nvPr/>
              </p:nvSpPr>
              <p:spPr bwMode="auto">
                <a:xfrm>
                  <a:off x="6922124" y="4128397"/>
                  <a:ext cx="125999" cy="119686"/>
                </a:xfrm>
                <a:custGeom>
                  <a:avLst/>
                  <a:gdLst>
                    <a:gd name="T0" fmla="*/ 107 w 230"/>
                    <a:gd name="T1" fmla="*/ 5 h 219"/>
                    <a:gd name="T2" fmla="*/ 115 w 230"/>
                    <a:gd name="T3" fmla="*/ 0 h 219"/>
                    <a:gd name="T4" fmla="*/ 123 w 230"/>
                    <a:gd name="T5" fmla="*/ 5 h 219"/>
                    <a:gd name="T6" fmla="*/ 154 w 230"/>
                    <a:gd name="T7" fmla="*/ 67 h 219"/>
                    <a:gd name="T8" fmla="*/ 222 w 230"/>
                    <a:gd name="T9" fmla="*/ 77 h 219"/>
                    <a:gd name="T10" fmla="*/ 229 w 230"/>
                    <a:gd name="T11" fmla="*/ 83 h 219"/>
                    <a:gd name="T12" fmla="*/ 227 w 230"/>
                    <a:gd name="T13" fmla="*/ 92 h 219"/>
                    <a:gd name="T14" fmla="*/ 178 w 230"/>
                    <a:gd name="T15" fmla="*/ 140 h 219"/>
                    <a:gd name="T16" fmla="*/ 189 w 230"/>
                    <a:gd name="T17" fmla="*/ 208 h 219"/>
                    <a:gd name="T18" fmla="*/ 186 w 230"/>
                    <a:gd name="T19" fmla="*/ 217 h 219"/>
                    <a:gd name="T20" fmla="*/ 176 w 230"/>
                    <a:gd name="T21" fmla="*/ 218 h 219"/>
                    <a:gd name="T22" fmla="*/ 115 w 230"/>
                    <a:gd name="T23" fmla="*/ 186 h 219"/>
                    <a:gd name="T24" fmla="*/ 54 w 230"/>
                    <a:gd name="T25" fmla="*/ 218 h 219"/>
                    <a:gd name="T26" fmla="*/ 44 w 230"/>
                    <a:gd name="T27" fmla="*/ 217 h 219"/>
                    <a:gd name="T28" fmla="*/ 41 w 230"/>
                    <a:gd name="T29" fmla="*/ 208 h 219"/>
                    <a:gd name="T30" fmla="*/ 52 w 230"/>
                    <a:gd name="T31" fmla="*/ 140 h 219"/>
                    <a:gd name="T32" fmla="*/ 3 w 230"/>
                    <a:gd name="T33" fmla="*/ 92 h 219"/>
                    <a:gd name="T34" fmla="*/ 1 w 230"/>
                    <a:gd name="T35" fmla="*/ 83 h 219"/>
                    <a:gd name="T36" fmla="*/ 8 w 230"/>
                    <a:gd name="T37" fmla="*/ 77 h 219"/>
                    <a:gd name="T38" fmla="*/ 76 w 230"/>
                    <a:gd name="T39" fmla="*/ 67 h 219"/>
                    <a:gd name="T40" fmla="*/ 107 w 230"/>
                    <a:gd name="T41" fmla="*/ 5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0" h="219">
                      <a:moveTo>
                        <a:pt x="107" y="5"/>
                      </a:moveTo>
                      <a:cubicBezTo>
                        <a:pt x="108" y="2"/>
                        <a:pt x="112" y="0"/>
                        <a:pt x="115" y="0"/>
                      </a:cubicBezTo>
                      <a:cubicBezTo>
                        <a:pt x="119" y="0"/>
                        <a:pt x="122" y="2"/>
                        <a:pt x="123" y="5"/>
                      </a:cubicBezTo>
                      <a:cubicBezTo>
                        <a:pt x="154" y="67"/>
                        <a:pt x="154" y="67"/>
                        <a:pt x="154" y="67"/>
                      </a:cubicBezTo>
                      <a:cubicBezTo>
                        <a:pt x="222" y="77"/>
                        <a:pt x="222" y="77"/>
                        <a:pt x="222" y="77"/>
                      </a:cubicBezTo>
                      <a:cubicBezTo>
                        <a:pt x="225" y="77"/>
                        <a:pt x="228" y="80"/>
                        <a:pt x="229" y="83"/>
                      </a:cubicBezTo>
                      <a:cubicBezTo>
                        <a:pt x="230" y="86"/>
                        <a:pt x="229" y="90"/>
                        <a:pt x="227" y="92"/>
                      </a:cubicBezTo>
                      <a:cubicBezTo>
                        <a:pt x="178" y="140"/>
                        <a:pt x="178" y="140"/>
                        <a:pt x="178" y="140"/>
                      </a:cubicBezTo>
                      <a:cubicBezTo>
                        <a:pt x="189" y="208"/>
                        <a:pt x="189" y="208"/>
                        <a:pt x="189" y="208"/>
                      </a:cubicBezTo>
                      <a:cubicBezTo>
                        <a:pt x="190" y="211"/>
                        <a:pt x="188" y="215"/>
                        <a:pt x="186" y="217"/>
                      </a:cubicBezTo>
                      <a:cubicBezTo>
                        <a:pt x="183" y="219"/>
                        <a:pt x="179" y="219"/>
                        <a:pt x="176" y="218"/>
                      </a:cubicBezTo>
                      <a:cubicBezTo>
                        <a:pt x="115" y="186"/>
                        <a:pt x="115" y="186"/>
                        <a:pt x="115" y="186"/>
                      </a:cubicBezTo>
                      <a:cubicBezTo>
                        <a:pt x="54" y="218"/>
                        <a:pt x="54" y="218"/>
                        <a:pt x="54" y="218"/>
                      </a:cubicBezTo>
                      <a:cubicBezTo>
                        <a:pt x="51" y="219"/>
                        <a:pt x="47" y="219"/>
                        <a:pt x="44" y="217"/>
                      </a:cubicBezTo>
                      <a:cubicBezTo>
                        <a:pt x="42" y="215"/>
                        <a:pt x="40" y="212"/>
                        <a:pt x="41" y="208"/>
                      </a:cubicBezTo>
                      <a:cubicBezTo>
                        <a:pt x="52" y="140"/>
                        <a:pt x="52" y="140"/>
                        <a:pt x="52" y="140"/>
                      </a:cubicBezTo>
                      <a:cubicBezTo>
                        <a:pt x="3" y="92"/>
                        <a:pt x="3" y="92"/>
                        <a:pt x="3" y="92"/>
                      </a:cubicBezTo>
                      <a:cubicBezTo>
                        <a:pt x="1" y="90"/>
                        <a:pt x="0" y="86"/>
                        <a:pt x="1" y="83"/>
                      </a:cubicBezTo>
                      <a:cubicBezTo>
                        <a:pt x="2" y="80"/>
                        <a:pt x="5" y="77"/>
                        <a:pt x="8" y="77"/>
                      </a:cubicBezTo>
                      <a:cubicBezTo>
                        <a:pt x="76" y="67"/>
                        <a:pt x="76" y="67"/>
                        <a:pt x="76" y="67"/>
                      </a:cubicBezTo>
                      <a:cubicBezTo>
                        <a:pt x="107" y="5"/>
                        <a:pt x="107" y="5"/>
                        <a:pt x="107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任意多边形 26"/>
                <p:cNvSpPr>
                  <a:spLocks/>
                </p:cNvSpPr>
                <p:nvPr/>
              </p:nvSpPr>
              <p:spPr bwMode="auto">
                <a:xfrm>
                  <a:off x="7071008" y="4128397"/>
                  <a:ext cx="126525" cy="119686"/>
                </a:xfrm>
                <a:custGeom>
                  <a:avLst/>
                  <a:gdLst>
                    <a:gd name="T0" fmla="*/ 107 w 231"/>
                    <a:gd name="T1" fmla="*/ 5 h 219"/>
                    <a:gd name="T2" fmla="*/ 116 w 231"/>
                    <a:gd name="T3" fmla="*/ 0 h 219"/>
                    <a:gd name="T4" fmla="*/ 124 w 231"/>
                    <a:gd name="T5" fmla="*/ 5 h 219"/>
                    <a:gd name="T6" fmla="*/ 154 w 231"/>
                    <a:gd name="T7" fmla="*/ 67 h 219"/>
                    <a:gd name="T8" fmla="*/ 222 w 231"/>
                    <a:gd name="T9" fmla="*/ 77 h 219"/>
                    <a:gd name="T10" fmla="*/ 230 w 231"/>
                    <a:gd name="T11" fmla="*/ 83 h 219"/>
                    <a:gd name="T12" fmla="*/ 227 w 231"/>
                    <a:gd name="T13" fmla="*/ 92 h 219"/>
                    <a:gd name="T14" fmla="*/ 178 w 231"/>
                    <a:gd name="T15" fmla="*/ 140 h 219"/>
                    <a:gd name="T16" fmla="*/ 190 w 231"/>
                    <a:gd name="T17" fmla="*/ 208 h 219"/>
                    <a:gd name="T18" fmla="*/ 186 w 231"/>
                    <a:gd name="T19" fmla="*/ 217 h 219"/>
                    <a:gd name="T20" fmla="*/ 176 w 231"/>
                    <a:gd name="T21" fmla="*/ 218 h 219"/>
                    <a:gd name="T22" fmla="*/ 116 w 231"/>
                    <a:gd name="T23" fmla="*/ 186 h 219"/>
                    <a:gd name="T24" fmla="*/ 55 w 231"/>
                    <a:gd name="T25" fmla="*/ 218 h 219"/>
                    <a:gd name="T26" fmla="*/ 45 w 231"/>
                    <a:gd name="T27" fmla="*/ 217 h 219"/>
                    <a:gd name="T28" fmla="*/ 41 w 231"/>
                    <a:gd name="T29" fmla="*/ 208 h 219"/>
                    <a:gd name="T30" fmla="*/ 53 w 231"/>
                    <a:gd name="T31" fmla="*/ 140 h 219"/>
                    <a:gd name="T32" fmla="*/ 4 w 231"/>
                    <a:gd name="T33" fmla="*/ 92 h 219"/>
                    <a:gd name="T34" fmla="*/ 1 w 231"/>
                    <a:gd name="T35" fmla="*/ 83 h 219"/>
                    <a:gd name="T36" fmla="*/ 9 w 231"/>
                    <a:gd name="T37" fmla="*/ 77 h 219"/>
                    <a:gd name="T38" fmla="*/ 77 w 231"/>
                    <a:gd name="T39" fmla="*/ 67 h 219"/>
                    <a:gd name="T40" fmla="*/ 107 w 231"/>
                    <a:gd name="T41" fmla="*/ 5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1" h="219">
                      <a:moveTo>
                        <a:pt x="107" y="5"/>
                      </a:moveTo>
                      <a:cubicBezTo>
                        <a:pt x="109" y="2"/>
                        <a:pt x="112" y="0"/>
                        <a:pt x="116" y="0"/>
                      </a:cubicBezTo>
                      <a:cubicBezTo>
                        <a:pt x="119" y="0"/>
                        <a:pt x="122" y="2"/>
                        <a:pt x="124" y="5"/>
                      </a:cubicBezTo>
                      <a:cubicBezTo>
                        <a:pt x="154" y="67"/>
                        <a:pt x="154" y="67"/>
                        <a:pt x="154" y="67"/>
                      </a:cubicBezTo>
                      <a:cubicBezTo>
                        <a:pt x="222" y="77"/>
                        <a:pt x="222" y="77"/>
                        <a:pt x="222" y="77"/>
                      </a:cubicBezTo>
                      <a:cubicBezTo>
                        <a:pt x="226" y="77"/>
                        <a:pt x="229" y="79"/>
                        <a:pt x="230" y="83"/>
                      </a:cubicBezTo>
                      <a:cubicBezTo>
                        <a:pt x="231" y="86"/>
                        <a:pt x="230" y="90"/>
                        <a:pt x="227" y="92"/>
                      </a:cubicBezTo>
                      <a:cubicBezTo>
                        <a:pt x="178" y="140"/>
                        <a:pt x="178" y="140"/>
                        <a:pt x="178" y="140"/>
                      </a:cubicBezTo>
                      <a:cubicBezTo>
                        <a:pt x="190" y="208"/>
                        <a:pt x="190" y="208"/>
                        <a:pt x="190" y="208"/>
                      </a:cubicBezTo>
                      <a:cubicBezTo>
                        <a:pt x="190" y="211"/>
                        <a:pt x="189" y="215"/>
                        <a:pt x="186" y="217"/>
                      </a:cubicBezTo>
                      <a:cubicBezTo>
                        <a:pt x="183" y="219"/>
                        <a:pt x="180" y="219"/>
                        <a:pt x="176" y="218"/>
                      </a:cubicBezTo>
                      <a:cubicBezTo>
                        <a:pt x="116" y="186"/>
                        <a:pt x="116" y="186"/>
                        <a:pt x="116" y="186"/>
                      </a:cubicBezTo>
                      <a:cubicBezTo>
                        <a:pt x="55" y="218"/>
                        <a:pt x="55" y="218"/>
                        <a:pt x="55" y="218"/>
                      </a:cubicBezTo>
                      <a:cubicBezTo>
                        <a:pt x="52" y="219"/>
                        <a:pt x="48" y="219"/>
                        <a:pt x="45" y="217"/>
                      </a:cubicBezTo>
                      <a:cubicBezTo>
                        <a:pt x="42" y="215"/>
                        <a:pt x="41" y="211"/>
                        <a:pt x="41" y="208"/>
                      </a:cubicBezTo>
                      <a:cubicBezTo>
                        <a:pt x="53" y="140"/>
                        <a:pt x="53" y="140"/>
                        <a:pt x="53" y="140"/>
                      </a:cubicBezTo>
                      <a:cubicBezTo>
                        <a:pt x="4" y="92"/>
                        <a:pt x="4" y="92"/>
                        <a:pt x="4" y="92"/>
                      </a:cubicBezTo>
                      <a:cubicBezTo>
                        <a:pt x="1" y="90"/>
                        <a:pt x="0" y="86"/>
                        <a:pt x="1" y="83"/>
                      </a:cubicBezTo>
                      <a:cubicBezTo>
                        <a:pt x="2" y="79"/>
                        <a:pt x="5" y="77"/>
                        <a:pt x="9" y="77"/>
                      </a:cubicBezTo>
                      <a:cubicBezTo>
                        <a:pt x="77" y="67"/>
                        <a:pt x="77" y="67"/>
                        <a:pt x="77" y="67"/>
                      </a:cubicBezTo>
                      <a:cubicBezTo>
                        <a:pt x="107" y="5"/>
                        <a:pt x="107" y="5"/>
                        <a:pt x="107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任意多边形 27"/>
                <p:cNvSpPr>
                  <a:spLocks/>
                </p:cNvSpPr>
                <p:nvPr/>
              </p:nvSpPr>
              <p:spPr bwMode="auto">
                <a:xfrm>
                  <a:off x="6992620" y="4000294"/>
                  <a:ext cx="125999" cy="120212"/>
                </a:xfrm>
                <a:custGeom>
                  <a:avLst/>
                  <a:gdLst>
                    <a:gd name="T0" fmla="*/ 107 w 230"/>
                    <a:gd name="T1" fmla="*/ 5 h 220"/>
                    <a:gd name="T2" fmla="*/ 115 w 230"/>
                    <a:gd name="T3" fmla="*/ 0 h 220"/>
                    <a:gd name="T4" fmla="*/ 123 w 230"/>
                    <a:gd name="T5" fmla="*/ 6 h 220"/>
                    <a:gd name="T6" fmla="*/ 154 w 230"/>
                    <a:gd name="T7" fmla="*/ 67 h 220"/>
                    <a:gd name="T8" fmla="*/ 222 w 230"/>
                    <a:gd name="T9" fmla="*/ 77 h 220"/>
                    <a:gd name="T10" fmla="*/ 229 w 230"/>
                    <a:gd name="T11" fmla="*/ 83 h 220"/>
                    <a:gd name="T12" fmla="*/ 227 w 230"/>
                    <a:gd name="T13" fmla="*/ 93 h 220"/>
                    <a:gd name="T14" fmla="*/ 178 w 230"/>
                    <a:gd name="T15" fmla="*/ 141 h 220"/>
                    <a:gd name="T16" fmla="*/ 189 w 230"/>
                    <a:gd name="T17" fmla="*/ 208 h 220"/>
                    <a:gd name="T18" fmla="*/ 186 w 230"/>
                    <a:gd name="T19" fmla="*/ 217 h 220"/>
                    <a:gd name="T20" fmla="*/ 176 w 230"/>
                    <a:gd name="T21" fmla="*/ 218 h 220"/>
                    <a:gd name="T22" fmla="*/ 115 w 230"/>
                    <a:gd name="T23" fmla="*/ 186 h 220"/>
                    <a:gd name="T24" fmla="*/ 54 w 230"/>
                    <a:gd name="T25" fmla="*/ 218 h 220"/>
                    <a:gd name="T26" fmla="*/ 45 w 230"/>
                    <a:gd name="T27" fmla="*/ 217 h 220"/>
                    <a:gd name="T28" fmla="*/ 41 w 230"/>
                    <a:gd name="T29" fmla="*/ 208 h 220"/>
                    <a:gd name="T30" fmla="*/ 52 w 230"/>
                    <a:gd name="T31" fmla="*/ 141 h 220"/>
                    <a:gd name="T32" fmla="*/ 3 w 230"/>
                    <a:gd name="T33" fmla="*/ 93 h 220"/>
                    <a:gd name="T34" fmla="*/ 1 w 230"/>
                    <a:gd name="T35" fmla="*/ 83 h 220"/>
                    <a:gd name="T36" fmla="*/ 8 w 230"/>
                    <a:gd name="T37" fmla="*/ 77 h 220"/>
                    <a:gd name="T38" fmla="*/ 76 w 230"/>
                    <a:gd name="T39" fmla="*/ 67 h 220"/>
                    <a:gd name="T40" fmla="*/ 107 w 230"/>
                    <a:gd name="T41" fmla="*/ 5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0" h="220">
                      <a:moveTo>
                        <a:pt x="107" y="5"/>
                      </a:moveTo>
                      <a:cubicBezTo>
                        <a:pt x="108" y="2"/>
                        <a:pt x="112" y="0"/>
                        <a:pt x="115" y="0"/>
                      </a:cubicBezTo>
                      <a:cubicBezTo>
                        <a:pt x="119" y="0"/>
                        <a:pt x="122" y="2"/>
                        <a:pt x="123" y="6"/>
                      </a:cubicBezTo>
                      <a:cubicBezTo>
                        <a:pt x="154" y="67"/>
                        <a:pt x="154" y="67"/>
                        <a:pt x="154" y="67"/>
                      </a:cubicBezTo>
                      <a:cubicBezTo>
                        <a:pt x="222" y="77"/>
                        <a:pt x="222" y="77"/>
                        <a:pt x="222" y="77"/>
                      </a:cubicBezTo>
                      <a:cubicBezTo>
                        <a:pt x="225" y="77"/>
                        <a:pt x="228" y="80"/>
                        <a:pt x="229" y="83"/>
                      </a:cubicBezTo>
                      <a:cubicBezTo>
                        <a:pt x="230" y="87"/>
                        <a:pt x="229" y="90"/>
                        <a:pt x="227" y="93"/>
                      </a:cubicBezTo>
                      <a:cubicBezTo>
                        <a:pt x="178" y="141"/>
                        <a:pt x="178" y="141"/>
                        <a:pt x="178" y="141"/>
                      </a:cubicBezTo>
                      <a:cubicBezTo>
                        <a:pt x="189" y="208"/>
                        <a:pt x="189" y="208"/>
                        <a:pt x="189" y="208"/>
                      </a:cubicBezTo>
                      <a:cubicBezTo>
                        <a:pt x="190" y="212"/>
                        <a:pt x="188" y="215"/>
                        <a:pt x="186" y="217"/>
                      </a:cubicBezTo>
                      <a:cubicBezTo>
                        <a:pt x="183" y="220"/>
                        <a:pt x="179" y="220"/>
                        <a:pt x="176" y="218"/>
                      </a:cubicBezTo>
                      <a:cubicBezTo>
                        <a:pt x="115" y="186"/>
                        <a:pt x="115" y="186"/>
                        <a:pt x="115" y="186"/>
                      </a:cubicBezTo>
                      <a:cubicBezTo>
                        <a:pt x="54" y="218"/>
                        <a:pt x="54" y="218"/>
                        <a:pt x="54" y="218"/>
                      </a:cubicBezTo>
                      <a:cubicBezTo>
                        <a:pt x="51" y="220"/>
                        <a:pt x="47" y="220"/>
                        <a:pt x="45" y="217"/>
                      </a:cubicBezTo>
                      <a:cubicBezTo>
                        <a:pt x="42" y="215"/>
                        <a:pt x="40" y="212"/>
                        <a:pt x="41" y="208"/>
                      </a:cubicBezTo>
                      <a:cubicBezTo>
                        <a:pt x="52" y="141"/>
                        <a:pt x="52" y="141"/>
                        <a:pt x="52" y="141"/>
                      </a:cubicBezTo>
                      <a:cubicBezTo>
                        <a:pt x="3" y="93"/>
                        <a:pt x="3" y="93"/>
                        <a:pt x="3" y="93"/>
                      </a:cubicBezTo>
                      <a:cubicBezTo>
                        <a:pt x="1" y="90"/>
                        <a:pt x="0" y="87"/>
                        <a:pt x="1" y="83"/>
                      </a:cubicBezTo>
                      <a:cubicBezTo>
                        <a:pt x="2" y="80"/>
                        <a:pt x="5" y="77"/>
                        <a:pt x="8" y="77"/>
                      </a:cubicBezTo>
                      <a:cubicBezTo>
                        <a:pt x="76" y="67"/>
                        <a:pt x="76" y="67"/>
                        <a:pt x="76" y="67"/>
                      </a:cubicBezTo>
                      <a:cubicBezTo>
                        <a:pt x="107" y="5"/>
                        <a:pt x="107" y="5"/>
                        <a:pt x="107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3207395" y="2731090"/>
              <a:ext cx="818941" cy="820170"/>
              <a:chOff x="4276526" y="3641454"/>
              <a:chExt cx="1091921" cy="1093560"/>
            </a:xfrm>
          </p:grpSpPr>
          <p:sp>
            <p:nvSpPr>
              <p:cNvPr id="27" name="椭圆 26"/>
              <p:cNvSpPr/>
              <p:nvPr/>
            </p:nvSpPr>
            <p:spPr>
              <a:xfrm flipV="1">
                <a:off x="4276526" y="3641454"/>
                <a:ext cx="1091921" cy="1093560"/>
              </a:xfrm>
              <a:prstGeom prst="ellipse">
                <a:avLst/>
              </a:prstGeom>
              <a:solidFill>
                <a:schemeClr val="accent3">
                  <a:alpha val="9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任意多边形 30"/>
              <p:cNvSpPr>
                <a:spLocks/>
              </p:cNvSpPr>
              <p:nvPr/>
            </p:nvSpPr>
            <p:spPr bwMode="auto">
              <a:xfrm>
                <a:off x="4549927" y="3922850"/>
                <a:ext cx="545119" cy="545119"/>
              </a:xfrm>
              <a:custGeom>
                <a:avLst/>
                <a:gdLst>
                  <a:gd name="T0" fmla="*/ 1083 w 1083"/>
                  <a:gd name="T1" fmla="*/ 542 h 1084"/>
                  <a:gd name="T2" fmla="*/ 158 w 1083"/>
                  <a:gd name="T3" fmla="*/ 926 h 1084"/>
                  <a:gd name="T4" fmla="*/ 542 w 1083"/>
                  <a:gd name="T5" fmla="*/ 0 h 1084"/>
                  <a:gd name="T6" fmla="*/ 517 w 1083"/>
                  <a:gd name="T7" fmla="*/ 1000 h 1084"/>
                  <a:gd name="T8" fmla="*/ 357 w 1083"/>
                  <a:gd name="T9" fmla="*/ 861 h 1084"/>
                  <a:gd name="T10" fmla="*/ 517 w 1083"/>
                  <a:gd name="T11" fmla="*/ 1000 h 1084"/>
                  <a:gd name="T12" fmla="*/ 866 w 1083"/>
                  <a:gd name="T13" fmla="*/ 218 h 1084"/>
                  <a:gd name="T14" fmla="*/ 842 w 1083"/>
                  <a:gd name="T15" fmla="*/ 517 h 1084"/>
                  <a:gd name="T16" fmla="*/ 866 w 1083"/>
                  <a:gd name="T17" fmla="*/ 218 h 1084"/>
                  <a:gd name="T18" fmla="*/ 722 w 1083"/>
                  <a:gd name="T19" fmla="*/ 120 h 1084"/>
                  <a:gd name="T20" fmla="*/ 815 w 1083"/>
                  <a:gd name="T21" fmla="*/ 174 h 1084"/>
                  <a:gd name="T22" fmla="*/ 617 w 1083"/>
                  <a:gd name="T23" fmla="*/ 90 h 1084"/>
                  <a:gd name="T24" fmla="*/ 707 w 1083"/>
                  <a:gd name="T25" fmla="*/ 231 h 1084"/>
                  <a:gd name="T26" fmla="*/ 617 w 1083"/>
                  <a:gd name="T27" fmla="*/ 90 h 1084"/>
                  <a:gd name="T28" fmla="*/ 517 w 1083"/>
                  <a:gd name="T29" fmla="*/ 84 h 1084"/>
                  <a:gd name="T30" fmla="*/ 357 w 1083"/>
                  <a:gd name="T31" fmla="*/ 224 h 1084"/>
                  <a:gd name="T32" fmla="*/ 517 w 1083"/>
                  <a:gd name="T33" fmla="*/ 84 h 1084"/>
                  <a:gd name="T34" fmla="*/ 362 w 1083"/>
                  <a:gd name="T35" fmla="*/ 120 h 1084"/>
                  <a:gd name="T36" fmla="*/ 325 w 1083"/>
                  <a:gd name="T37" fmla="*/ 177 h 1084"/>
                  <a:gd name="T38" fmla="*/ 229 w 1083"/>
                  <a:gd name="T39" fmla="*/ 207 h 1084"/>
                  <a:gd name="T40" fmla="*/ 84 w 1083"/>
                  <a:gd name="T41" fmla="*/ 517 h 1084"/>
                  <a:gd name="T42" fmla="*/ 229 w 1083"/>
                  <a:gd name="T43" fmla="*/ 207 h 1084"/>
                  <a:gd name="T44" fmla="*/ 84 w 1083"/>
                  <a:gd name="T45" fmla="*/ 567 h 1084"/>
                  <a:gd name="T46" fmla="*/ 292 w 1083"/>
                  <a:gd name="T47" fmla="*/ 837 h 1084"/>
                  <a:gd name="T48" fmla="*/ 84 w 1083"/>
                  <a:gd name="T49" fmla="*/ 567 h 1084"/>
                  <a:gd name="T50" fmla="*/ 362 w 1083"/>
                  <a:gd name="T51" fmla="*/ 964 h 1084"/>
                  <a:gd name="T52" fmla="*/ 268 w 1083"/>
                  <a:gd name="T53" fmla="*/ 911 h 1084"/>
                  <a:gd name="T54" fmla="*/ 567 w 1083"/>
                  <a:gd name="T55" fmla="*/ 1000 h 1084"/>
                  <a:gd name="T56" fmla="*/ 726 w 1083"/>
                  <a:gd name="T57" fmla="*/ 861 h 1084"/>
                  <a:gd name="T58" fmla="*/ 566 w 1083"/>
                  <a:gd name="T59" fmla="*/ 1000 h 1084"/>
                  <a:gd name="T60" fmla="*/ 722 w 1083"/>
                  <a:gd name="T61" fmla="*/ 964 h 1084"/>
                  <a:gd name="T62" fmla="*/ 758 w 1083"/>
                  <a:gd name="T63" fmla="*/ 908 h 1084"/>
                  <a:gd name="T64" fmla="*/ 855 w 1083"/>
                  <a:gd name="T65" fmla="*/ 878 h 1084"/>
                  <a:gd name="T66" fmla="*/ 1000 w 1083"/>
                  <a:gd name="T67" fmla="*/ 567 h 1084"/>
                  <a:gd name="T68" fmla="*/ 855 w 1083"/>
                  <a:gd name="T69" fmla="*/ 878 h 1084"/>
                  <a:gd name="T70" fmla="*/ 746 w 1083"/>
                  <a:gd name="T71" fmla="*/ 269 h 1084"/>
                  <a:gd name="T72" fmla="*/ 567 w 1083"/>
                  <a:gd name="T73" fmla="*/ 517 h 1084"/>
                  <a:gd name="T74" fmla="*/ 746 w 1083"/>
                  <a:gd name="T75" fmla="*/ 269 h 1084"/>
                  <a:gd name="T76" fmla="*/ 358 w 1083"/>
                  <a:gd name="T77" fmla="*/ 278 h 1084"/>
                  <a:gd name="T78" fmla="*/ 517 w 1083"/>
                  <a:gd name="T79" fmla="*/ 517 h 1084"/>
                  <a:gd name="T80" fmla="*/ 517 w 1083"/>
                  <a:gd name="T81" fmla="*/ 775 h 1084"/>
                  <a:gd name="T82" fmla="*/ 292 w 1083"/>
                  <a:gd name="T83" fmla="*/ 567 h 1084"/>
                  <a:gd name="T84" fmla="*/ 517 w 1083"/>
                  <a:gd name="T85" fmla="*/ 775 h 1084"/>
                  <a:gd name="T86" fmla="*/ 567 w 1083"/>
                  <a:gd name="T87" fmla="*/ 775 h 1084"/>
                  <a:gd name="T88" fmla="*/ 792 w 1083"/>
                  <a:gd name="T89" fmla="*/ 567 h 1084"/>
                  <a:gd name="T90" fmla="*/ 567 w 1083"/>
                  <a:gd name="T91" fmla="*/ 775 h 1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83" h="1084">
                    <a:moveTo>
                      <a:pt x="542" y="0"/>
                    </a:moveTo>
                    <a:cubicBezTo>
                      <a:pt x="691" y="0"/>
                      <a:pt x="827" y="61"/>
                      <a:pt x="925" y="159"/>
                    </a:cubicBezTo>
                    <a:cubicBezTo>
                      <a:pt x="1023" y="258"/>
                      <a:pt x="1083" y="393"/>
                      <a:pt x="1083" y="542"/>
                    </a:cubicBezTo>
                    <a:cubicBezTo>
                      <a:pt x="1083" y="692"/>
                      <a:pt x="1023" y="827"/>
                      <a:pt x="925" y="926"/>
                    </a:cubicBezTo>
                    <a:cubicBezTo>
                      <a:pt x="827" y="1024"/>
                      <a:pt x="691" y="1084"/>
                      <a:pt x="542" y="1084"/>
                    </a:cubicBezTo>
                    <a:cubicBezTo>
                      <a:pt x="392" y="1084"/>
                      <a:pt x="257" y="1024"/>
                      <a:pt x="158" y="926"/>
                    </a:cubicBezTo>
                    <a:cubicBezTo>
                      <a:pt x="60" y="827"/>
                      <a:pt x="0" y="692"/>
                      <a:pt x="0" y="542"/>
                    </a:cubicBezTo>
                    <a:cubicBezTo>
                      <a:pt x="0" y="393"/>
                      <a:pt x="60" y="258"/>
                      <a:pt x="158" y="159"/>
                    </a:cubicBezTo>
                    <a:cubicBezTo>
                      <a:pt x="257" y="61"/>
                      <a:pt x="392" y="0"/>
                      <a:pt x="542" y="0"/>
                    </a:cubicBezTo>
                    <a:cubicBezTo>
                      <a:pt x="542" y="0"/>
                      <a:pt x="542" y="0"/>
                      <a:pt x="542" y="0"/>
                    </a:cubicBezTo>
                    <a:close/>
                    <a:moveTo>
                      <a:pt x="517" y="1000"/>
                    </a:moveTo>
                    <a:cubicBezTo>
                      <a:pt x="517" y="1000"/>
                      <a:pt x="517" y="1000"/>
                      <a:pt x="517" y="1000"/>
                    </a:cubicBezTo>
                    <a:cubicBezTo>
                      <a:pt x="517" y="825"/>
                      <a:pt x="517" y="825"/>
                      <a:pt x="517" y="825"/>
                    </a:cubicBezTo>
                    <a:cubicBezTo>
                      <a:pt x="468" y="827"/>
                      <a:pt x="420" y="837"/>
                      <a:pt x="376" y="854"/>
                    </a:cubicBezTo>
                    <a:cubicBezTo>
                      <a:pt x="370" y="856"/>
                      <a:pt x="363" y="859"/>
                      <a:pt x="357" y="861"/>
                    </a:cubicBezTo>
                    <a:cubicBezTo>
                      <a:pt x="361" y="869"/>
                      <a:pt x="365" y="877"/>
                      <a:pt x="369" y="884"/>
                    </a:cubicBezTo>
                    <a:cubicBezTo>
                      <a:pt x="396" y="934"/>
                      <a:pt x="430" y="972"/>
                      <a:pt x="466" y="995"/>
                    </a:cubicBezTo>
                    <a:cubicBezTo>
                      <a:pt x="483" y="998"/>
                      <a:pt x="500" y="1000"/>
                      <a:pt x="517" y="1000"/>
                    </a:cubicBezTo>
                    <a:cubicBezTo>
                      <a:pt x="517" y="1000"/>
                      <a:pt x="517" y="1000"/>
                      <a:pt x="517" y="1000"/>
                    </a:cubicBezTo>
                    <a:close/>
                    <a:moveTo>
                      <a:pt x="866" y="218"/>
                    </a:moveTo>
                    <a:cubicBezTo>
                      <a:pt x="866" y="218"/>
                      <a:pt x="866" y="218"/>
                      <a:pt x="866" y="218"/>
                    </a:cubicBezTo>
                    <a:cubicBezTo>
                      <a:pt x="862" y="214"/>
                      <a:pt x="858" y="211"/>
                      <a:pt x="855" y="207"/>
                    </a:cubicBezTo>
                    <a:cubicBezTo>
                      <a:pt x="835" y="223"/>
                      <a:pt x="813" y="236"/>
                      <a:pt x="791" y="248"/>
                    </a:cubicBezTo>
                    <a:cubicBezTo>
                      <a:pt x="820" y="325"/>
                      <a:pt x="839" y="418"/>
                      <a:pt x="842" y="517"/>
                    </a:cubicBezTo>
                    <a:cubicBezTo>
                      <a:pt x="1000" y="517"/>
                      <a:pt x="1000" y="517"/>
                      <a:pt x="1000" y="517"/>
                    </a:cubicBezTo>
                    <a:cubicBezTo>
                      <a:pt x="993" y="401"/>
                      <a:pt x="943" y="296"/>
                      <a:pt x="866" y="218"/>
                    </a:cubicBezTo>
                    <a:cubicBezTo>
                      <a:pt x="866" y="218"/>
                      <a:pt x="866" y="218"/>
                      <a:pt x="866" y="218"/>
                    </a:cubicBezTo>
                    <a:close/>
                    <a:moveTo>
                      <a:pt x="815" y="174"/>
                    </a:moveTo>
                    <a:cubicBezTo>
                      <a:pt x="815" y="174"/>
                      <a:pt x="815" y="174"/>
                      <a:pt x="815" y="174"/>
                    </a:cubicBezTo>
                    <a:cubicBezTo>
                      <a:pt x="787" y="153"/>
                      <a:pt x="755" y="135"/>
                      <a:pt x="722" y="120"/>
                    </a:cubicBezTo>
                    <a:cubicBezTo>
                      <a:pt x="735" y="138"/>
                      <a:pt x="747" y="156"/>
                      <a:pt x="758" y="177"/>
                    </a:cubicBezTo>
                    <a:cubicBezTo>
                      <a:pt x="763" y="185"/>
                      <a:pt x="767" y="193"/>
                      <a:pt x="771" y="202"/>
                    </a:cubicBezTo>
                    <a:cubicBezTo>
                      <a:pt x="787" y="194"/>
                      <a:pt x="801" y="184"/>
                      <a:pt x="815" y="174"/>
                    </a:cubicBezTo>
                    <a:cubicBezTo>
                      <a:pt x="815" y="174"/>
                      <a:pt x="815" y="174"/>
                      <a:pt x="815" y="174"/>
                    </a:cubicBezTo>
                    <a:close/>
                    <a:moveTo>
                      <a:pt x="617" y="90"/>
                    </a:moveTo>
                    <a:cubicBezTo>
                      <a:pt x="617" y="90"/>
                      <a:pt x="617" y="90"/>
                      <a:pt x="617" y="90"/>
                    </a:cubicBezTo>
                    <a:cubicBezTo>
                      <a:pt x="601" y="87"/>
                      <a:pt x="584" y="85"/>
                      <a:pt x="567" y="84"/>
                    </a:cubicBezTo>
                    <a:cubicBezTo>
                      <a:pt x="567" y="260"/>
                      <a:pt x="567" y="260"/>
                      <a:pt x="567" y="260"/>
                    </a:cubicBezTo>
                    <a:cubicBezTo>
                      <a:pt x="616" y="258"/>
                      <a:pt x="664" y="247"/>
                      <a:pt x="707" y="231"/>
                    </a:cubicBezTo>
                    <a:cubicBezTo>
                      <a:pt x="714" y="229"/>
                      <a:pt x="720" y="226"/>
                      <a:pt x="726" y="224"/>
                    </a:cubicBezTo>
                    <a:cubicBezTo>
                      <a:pt x="723" y="216"/>
                      <a:pt x="719" y="208"/>
                      <a:pt x="714" y="201"/>
                    </a:cubicBezTo>
                    <a:cubicBezTo>
                      <a:pt x="687" y="151"/>
                      <a:pt x="654" y="112"/>
                      <a:pt x="617" y="90"/>
                    </a:cubicBezTo>
                    <a:cubicBezTo>
                      <a:pt x="617" y="90"/>
                      <a:pt x="617" y="90"/>
                      <a:pt x="617" y="90"/>
                    </a:cubicBezTo>
                    <a:close/>
                    <a:moveTo>
                      <a:pt x="517" y="84"/>
                    </a:moveTo>
                    <a:cubicBezTo>
                      <a:pt x="517" y="84"/>
                      <a:pt x="517" y="84"/>
                      <a:pt x="517" y="84"/>
                    </a:cubicBezTo>
                    <a:cubicBezTo>
                      <a:pt x="500" y="85"/>
                      <a:pt x="483" y="88"/>
                      <a:pt x="466" y="90"/>
                    </a:cubicBezTo>
                    <a:cubicBezTo>
                      <a:pt x="430" y="112"/>
                      <a:pt x="396" y="151"/>
                      <a:pt x="369" y="201"/>
                    </a:cubicBezTo>
                    <a:cubicBezTo>
                      <a:pt x="365" y="208"/>
                      <a:pt x="361" y="216"/>
                      <a:pt x="357" y="224"/>
                    </a:cubicBezTo>
                    <a:cubicBezTo>
                      <a:pt x="363" y="226"/>
                      <a:pt x="370" y="229"/>
                      <a:pt x="376" y="231"/>
                    </a:cubicBezTo>
                    <a:cubicBezTo>
                      <a:pt x="420" y="247"/>
                      <a:pt x="467" y="258"/>
                      <a:pt x="517" y="260"/>
                    </a:cubicBezTo>
                    <a:cubicBezTo>
                      <a:pt x="517" y="84"/>
                      <a:pt x="517" y="84"/>
                      <a:pt x="517" y="84"/>
                    </a:cubicBezTo>
                    <a:cubicBezTo>
                      <a:pt x="517" y="84"/>
                      <a:pt x="517" y="84"/>
                      <a:pt x="517" y="84"/>
                    </a:cubicBezTo>
                    <a:close/>
                    <a:moveTo>
                      <a:pt x="362" y="120"/>
                    </a:moveTo>
                    <a:cubicBezTo>
                      <a:pt x="362" y="120"/>
                      <a:pt x="362" y="120"/>
                      <a:pt x="362" y="120"/>
                    </a:cubicBezTo>
                    <a:cubicBezTo>
                      <a:pt x="328" y="135"/>
                      <a:pt x="297" y="153"/>
                      <a:pt x="268" y="174"/>
                    </a:cubicBezTo>
                    <a:cubicBezTo>
                      <a:pt x="283" y="184"/>
                      <a:pt x="297" y="194"/>
                      <a:pt x="312" y="202"/>
                    </a:cubicBezTo>
                    <a:cubicBezTo>
                      <a:pt x="316" y="193"/>
                      <a:pt x="320" y="185"/>
                      <a:pt x="325" y="177"/>
                    </a:cubicBezTo>
                    <a:cubicBezTo>
                      <a:pt x="336" y="156"/>
                      <a:pt x="349" y="138"/>
                      <a:pt x="362" y="120"/>
                    </a:cubicBezTo>
                    <a:cubicBezTo>
                      <a:pt x="362" y="120"/>
                      <a:pt x="362" y="120"/>
                      <a:pt x="362" y="120"/>
                    </a:cubicBezTo>
                    <a:close/>
                    <a:moveTo>
                      <a:pt x="229" y="207"/>
                    </a:moveTo>
                    <a:cubicBezTo>
                      <a:pt x="229" y="207"/>
                      <a:pt x="229" y="207"/>
                      <a:pt x="229" y="207"/>
                    </a:cubicBezTo>
                    <a:cubicBezTo>
                      <a:pt x="225" y="211"/>
                      <a:pt x="221" y="214"/>
                      <a:pt x="218" y="218"/>
                    </a:cubicBezTo>
                    <a:cubicBezTo>
                      <a:pt x="140" y="296"/>
                      <a:pt x="90" y="401"/>
                      <a:pt x="84" y="517"/>
                    </a:cubicBezTo>
                    <a:cubicBezTo>
                      <a:pt x="242" y="517"/>
                      <a:pt x="242" y="517"/>
                      <a:pt x="242" y="517"/>
                    </a:cubicBezTo>
                    <a:cubicBezTo>
                      <a:pt x="245" y="418"/>
                      <a:pt x="263" y="325"/>
                      <a:pt x="292" y="248"/>
                    </a:cubicBezTo>
                    <a:cubicBezTo>
                      <a:pt x="270" y="236"/>
                      <a:pt x="249" y="223"/>
                      <a:pt x="229" y="207"/>
                    </a:cubicBezTo>
                    <a:cubicBezTo>
                      <a:pt x="229" y="207"/>
                      <a:pt x="229" y="207"/>
                      <a:pt x="229" y="207"/>
                    </a:cubicBezTo>
                    <a:close/>
                    <a:moveTo>
                      <a:pt x="84" y="567"/>
                    </a:moveTo>
                    <a:cubicBezTo>
                      <a:pt x="84" y="567"/>
                      <a:pt x="84" y="567"/>
                      <a:pt x="84" y="567"/>
                    </a:cubicBezTo>
                    <a:cubicBezTo>
                      <a:pt x="90" y="684"/>
                      <a:pt x="140" y="789"/>
                      <a:pt x="218" y="867"/>
                    </a:cubicBezTo>
                    <a:cubicBezTo>
                      <a:pt x="229" y="878"/>
                      <a:pt x="229" y="878"/>
                      <a:pt x="229" y="878"/>
                    </a:cubicBezTo>
                    <a:cubicBezTo>
                      <a:pt x="249" y="863"/>
                      <a:pt x="270" y="849"/>
                      <a:pt x="292" y="837"/>
                    </a:cubicBezTo>
                    <a:cubicBezTo>
                      <a:pt x="263" y="760"/>
                      <a:pt x="245" y="667"/>
                      <a:pt x="242" y="567"/>
                    </a:cubicBezTo>
                    <a:cubicBezTo>
                      <a:pt x="84" y="567"/>
                      <a:pt x="84" y="567"/>
                      <a:pt x="84" y="567"/>
                    </a:cubicBezTo>
                    <a:cubicBezTo>
                      <a:pt x="84" y="567"/>
                      <a:pt x="84" y="567"/>
                      <a:pt x="84" y="567"/>
                    </a:cubicBezTo>
                    <a:close/>
                    <a:moveTo>
                      <a:pt x="268" y="911"/>
                    </a:moveTo>
                    <a:cubicBezTo>
                      <a:pt x="268" y="911"/>
                      <a:pt x="268" y="911"/>
                      <a:pt x="268" y="911"/>
                    </a:cubicBezTo>
                    <a:cubicBezTo>
                      <a:pt x="297" y="932"/>
                      <a:pt x="328" y="950"/>
                      <a:pt x="362" y="964"/>
                    </a:cubicBezTo>
                    <a:cubicBezTo>
                      <a:pt x="349" y="948"/>
                      <a:pt x="336" y="929"/>
                      <a:pt x="325" y="908"/>
                    </a:cubicBezTo>
                    <a:cubicBezTo>
                      <a:pt x="320" y="900"/>
                      <a:pt x="316" y="892"/>
                      <a:pt x="312" y="883"/>
                    </a:cubicBezTo>
                    <a:cubicBezTo>
                      <a:pt x="297" y="891"/>
                      <a:pt x="283" y="900"/>
                      <a:pt x="268" y="911"/>
                    </a:cubicBezTo>
                    <a:cubicBezTo>
                      <a:pt x="268" y="911"/>
                      <a:pt x="268" y="911"/>
                      <a:pt x="268" y="911"/>
                    </a:cubicBezTo>
                    <a:close/>
                    <a:moveTo>
                      <a:pt x="567" y="1000"/>
                    </a:moveTo>
                    <a:cubicBezTo>
                      <a:pt x="567" y="1000"/>
                      <a:pt x="567" y="1000"/>
                      <a:pt x="567" y="1000"/>
                    </a:cubicBezTo>
                    <a:cubicBezTo>
                      <a:pt x="584" y="1000"/>
                      <a:pt x="601" y="998"/>
                      <a:pt x="617" y="995"/>
                    </a:cubicBezTo>
                    <a:cubicBezTo>
                      <a:pt x="654" y="972"/>
                      <a:pt x="687" y="934"/>
                      <a:pt x="714" y="884"/>
                    </a:cubicBezTo>
                    <a:cubicBezTo>
                      <a:pt x="719" y="877"/>
                      <a:pt x="723" y="869"/>
                      <a:pt x="726" y="861"/>
                    </a:cubicBezTo>
                    <a:cubicBezTo>
                      <a:pt x="720" y="859"/>
                      <a:pt x="714" y="856"/>
                      <a:pt x="707" y="854"/>
                    </a:cubicBezTo>
                    <a:cubicBezTo>
                      <a:pt x="664" y="837"/>
                      <a:pt x="616" y="828"/>
                      <a:pt x="566" y="825"/>
                    </a:cubicBezTo>
                    <a:cubicBezTo>
                      <a:pt x="566" y="1000"/>
                      <a:pt x="566" y="1000"/>
                      <a:pt x="566" y="1000"/>
                    </a:cubicBezTo>
                    <a:cubicBezTo>
                      <a:pt x="567" y="1000"/>
                      <a:pt x="567" y="1000"/>
                      <a:pt x="567" y="1000"/>
                    </a:cubicBezTo>
                    <a:close/>
                    <a:moveTo>
                      <a:pt x="722" y="964"/>
                    </a:moveTo>
                    <a:cubicBezTo>
                      <a:pt x="722" y="964"/>
                      <a:pt x="722" y="964"/>
                      <a:pt x="722" y="964"/>
                    </a:cubicBezTo>
                    <a:cubicBezTo>
                      <a:pt x="755" y="950"/>
                      <a:pt x="787" y="932"/>
                      <a:pt x="815" y="911"/>
                    </a:cubicBezTo>
                    <a:cubicBezTo>
                      <a:pt x="801" y="900"/>
                      <a:pt x="787" y="891"/>
                      <a:pt x="771" y="883"/>
                    </a:cubicBezTo>
                    <a:cubicBezTo>
                      <a:pt x="767" y="892"/>
                      <a:pt x="763" y="900"/>
                      <a:pt x="758" y="908"/>
                    </a:cubicBezTo>
                    <a:cubicBezTo>
                      <a:pt x="747" y="929"/>
                      <a:pt x="735" y="948"/>
                      <a:pt x="722" y="964"/>
                    </a:cubicBezTo>
                    <a:cubicBezTo>
                      <a:pt x="722" y="964"/>
                      <a:pt x="722" y="964"/>
                      <a:pt x="722" y="964"/>
                    </a:cubicBezTo>
                    <a:close/>
                    <a:moveTo>
                      <a:pt x="855" y="878"/>
                    </a:moveTo>
                    <a:cubicBezTo>
                      <a:pt x="855" y="878"/>
                      <a:pt x="855" y="878"/>
                      <a:pt x="855" y="878"/>
                    </a:cubicBezTo>
                    <a:cubicBezTo>
                      <a:pt x="866" y="867"/>
                      <a:pt x="866" y="867"/>
                      <a:pt x="866" y="867"/>
                    </a:cubicBezTo>
                    <a:cubicBezTo>
                      <a:pt x="943" y="789"/>
                      <a:pt x="993" y="684"/>
                      <a:pt x="1000" y="567"/>
                    </a:cubicBezTo>
                    <a:cubicBezTo>
                      <a:pt x="842" y="567"/>
                      <a:pt x="842" y="567"/>
                      <a:pt x="842" y="567"/>
                    </a:cubicBezTo>
                    <a:cubicBezTo>
                      <a:pt x="839" y="667"/>
                      <a:pt x="820" y="760"/>
                      <a:pt x="791" y="837"/>
                    </a:cubicBezTo>
                    <a:cubicBezTo>
                      <a:pt x="813" y="849"/>
                      <a:pt x="835" y="863"/>
                      <a:pt x="855" y="878"/>
                    </a:cubicBezTo>
                    <a:cubicBezTo>
                      <a:pt x="855" y="878"/>
                      <a:pt x="855" y="878"/>
                      <a:pt x="855" y="878"/>
                    </a:cubicBezTo>
                    <a:close/>
                    <a:moveTo>
                      <a:pt x="746" y="269"/>
                    </a:moveTo>
                    <a:cubicBezTo>
                      <a:pt x="746" y="269"/>
                      <a:pt x="746" y="269"/>
                      <a:pt x="746" y="269"/>
                    </a:cubicBezTo>
                    <a:cubicBezTo>
                      <a:pt x="739" y="272"/>
                      <a:pt x="732" y="275"/>
                      <a:pt x="725" y="278"/>
                    </a:cubicBezTo>
                    <a:cubicBezTo>
                      <a:pt x="675" y="296"/>
                      <a:pt x="622" y="308"/>
                      <a:pt x="567" y="310"/>
                    </a:cubicBezTo>
                    <a:cubicBezTo>
                      <a:pt x="567" y="517"/>
                      <a:pt x="567" y="517"/>
                      <a:pt x="567" y="517"/>
                    </a:cubicBezTo>
                    <a:cubicBezTo>
                      <a:pt x="792" y="517"/>
                      <a:pt x="792" y="517"/>
                      <a:pt x="792" y="517"/>
                    </a:cubicBezTo>
                    <a:cubicBezTo>
                      <a:pt x="789" y="425"/>
                      <a:pt x="772" y="340"/>
                      <a:pt x="746" y="269"/>
                    </a:cubicBezTo>
                    <a:cubicBezTo>
                      <a:pt x="746" y="269"/>
                      <a:pt x="746" y="269"/>
                      <a:pt x="746" y="269"/>
                    </a:cubicBezTo>
                    <a:close/>
                    <a:moveTo>
                      <a:pt x="517" y="310"/>
                    </a:moveTo>
                    <a:cubicBezTo>
                      <a:pt x="517" y="310"/>
                      <a:pt x="517" y="310"/>
                      <a:pt x="517" y="310"/>
                    </a:cubicBezTo>
                    <a:cubicBezTo>
                      <a:pt x="462" y="308"/>
                      <a:pt x="409" y="296"/>
                      <a:pt x="358" y="278"/>
                    </a:cubicBezTo>
                    <a:cubicBezTo>
                      <a:pt x="352" y="275"/>
                      <a:pt x="345" y="272"/>
                      <a:pt x="338" y="269"/>
                    </a:cubicBezTo>
                    <a:cubicBezTo>
                      <a:pt x="311" y="340"/>
                      <a:pt x="294" y="425"/>
                      <a:pt x="292" y="517"/>
                    </a:cubicBezTo>
                    <a:cubicBezTo>
                      <a:pt x="517" y="517"/>
                      <a:pt x="517" y="517"/>
                      <a:pt x="517" y="517"/>
                    </a:cubicBezTo>
                    <a:cubicBezTo>
                      <a:pt x="517" y="310"/>
                      <a:pt x="517" y="310"/>
                      <a:pt x="517" y="310"/>
                    </a:cubicBezTo>
                    <a:cubicBezTo>
                      <a:pt x="517" y="310"/>
                      <a:pt x="517" y="310"/>
                      <a:pt x="517" y="310"/>
                    </a:cubicBezTo>
                    <a:close/>
                    <a:moveTo>
                      <a:pt x="517" y="775"/>
                    </a:moveTo>
                    <a:cubicBezTo>
                      <a:pt x="517" y="775"/>
                      <a:pt x="517" y="775"/>
                      <a:pt x="517" y="775"/>
                    </a:cubicBezTo>
                    <a:cubicBezTo>
                      <a:pt x="517" y="567"/>
                      <a:pt x="517" y="567"/>
                      <a:pt x="517" y="567"/>
                    </a:cubicBezTo>
                    <a:cubicBezTo>
                      <a:pt x="292" y="567"/>
                      <a:pt x="292" y="567"/>
                      <a:pt x="292" y="567"/>
                    </a:cubicBezTo>
                    <a:cubicBezTo>
                      <a:pt x="294" y="659"/>
                      <a:pt x="311" y="744"/>
                      <a:pt x="338" y="815"/>
                    </a:cubicBezTo>
                    <a:cubicBezTo>
                      <a:pt x="345" y="813"/>
                      <a:pt x="352" y="810"/>
                      <a:pt x="359" y="807"/>
                    </a:cubicBezTo>
                    <a:cubicBezTo>
                      <a:pt x="409" y="789"/>
                      <a:pt x="462" y="777"/>
                      <a:pt x="517" y="775"/>
                    </a:cubicBezTo>
                    <a:cubicBezTo>
                      <a:pt x="517" y="775"/>
                      <a:pt x="517" y="775"/>
                      <a:pt x="517" y="775"/>
                    </a:cubicBezTo>
                    <a:close/>
                    <a:moveTo>
                      <a:pt x="567" y="775"/>
                    </a:moveTo>
                    <a:cubicBezTo>
                      <a:pt x="567" y="775"/>
                      <a:pt x="567" y="775"/>
                      <a:pt x="567" y="775"/>
                    </a:cubicBezTo>
                    <a:cubicBezTo>
                      <a:pt x="622" y="778"/>
                      <a:pt x="675" y="789"/>
                      <a:pt x="725" y="807"/>
                    </a:cubicBezTo>
                    <a:cubicBezTo>
                      <a:pt x="732" y="810"/>
                      <a:pt x="739" y="813"/>
                      <a:pt x="746" y="815"/>
                    </a:cubicBezTo>
                    <a:cubicBezTo>
                      <a:pt x="772" y="744"/>
                      <a:pt x="789" y="659"/>
                      <a:pt x="792" y="567"/>
                    </a:cubicBezTo>
                    <a:cubicBezTo>
                      <a:pt x="567" y="567"/>
                      <a:pt x="567" y="567"/>
                      <a:pt x="567" y="567"/>
                    </a:cubicBezTo>
                    <a:cubicBezTo>
                      <a:pt x="567" y="775"/>
                      <a:pt x="567" y="775"/>
                      <a:pt x="567" y="775"/>
                    </a:cubicBezTo>
                    <a:cubicBezTo>
                      <a:pt x="567" y="775"/>
                      <a:pt x="567" y="775"/>
                      <a:pt x="567" y="7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117668" y="1697397"/>
              <a:ext cx="818941" cy="820169"/>
              <a:chOff x="6823556" y="2263197"/>
              <a:chExt cx="1091921" cy="1093558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6823556" y="2263197"/>
                <a:ext cx="1091921" cy="1093558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任意多边形 33"/>
              <p:cNvSpPr>
                <a:spLocks/>
              </p:cNvSpPr>
              <p:nvPr/>
            </p:nvSpPr>
            <p:spPr bwMode="auto">
              <a:xfrm>
                <a:off x="7106175" y="2612943"/>
                <a:ext cx="526681" cy="394065"/>
              </a:xfrm>
              <a:custGeom>
                <a:avLst/>
                <a:gdLst>
                  <a:gd name="T0" fmla="*/ 828 w 1296"/>
                  <a:gd name="T1" fmla="*/ 522 h 972"/>
                  <a:gd name="T2" fmla="*/ 504 w 1296"/>
                  <a:gd name="T3" fmla="*/ 288 h 972"/>
                  <a:gd name="T4" fmla="*/ 445 w 1296"/>
                  <a:gd name="T5" fmla="*/ 648 h 972"/>
                  <a:gd name="T6" fmla="*/ 1175 w 1296"/>
                  <a:gd name="T7" fmla="*/ 0 h 972"/>
                  <a:gd name="T8" fmla="*/ 0 w 1296"/>
                  <a:gd name="T9" fmla="*/ 122 h 972"/>
                  <a:gd name="T10" fmla="*/ 121 w 1296"/>
                  <a:gd name="T11" fmla="*/ 972 h 972"/>
                  <a:gd name="T12" fmla="*/ 1296 w 1296"/>
                  <a:gd name="T13" fmla="*/ 850 h 972"/>
                  <a:gd name="T14" fmla="*/ 1175 w 1296"/>
                  <a:gd name="T15" fmla="*/ 0 h 972"/>
                  <a:gd name="T16" fmla="*/ 202 w 1296"/>
                  <a:gd name="T17" fmla="*/ 891 h 972"/>
                  <a:gd name="T18" fmla="*/ 81 w 1296"/>
                  <a:gd name="T19" fmla="*/ 850 h 972"/>
                  <a:gd name="T20" fmla="*/ 122 w 1296"/>
                  <a:gd name="T21" fmla="*/ 729 h 972"/>
                  <a:gd name="T22" fmla="*/ 243 w 1296"/>
                  <a:gd name="T23" fmla="*/ 770 h 972"/>
                  <a:gd name="T24" fmla="*/ 243 w 1296"/>
                  <a:gd name="T25" fmla="*/ 526 h 972"/>
                  <a:gd name="T26" fmla="*/ 122 w 1296"/>
                  <a:gd name="T27" fmla="*/ 567 h 972"/>
                  <a:gd name="T28" fmla="*/ 81 w 1296"/>
                  <a:gd name="T29" fmla="*/ 446 h 972"/>
                  <a:gd name="T30" fmla="*/ 202 w 1296"/>
                  <a:gd name="T31" fmla="*/ 405 h 972"/>
                  <a:gd name="T32" fmla="*/ 243 w 1296"/>
                  <a:gd name="T33" fmla="*/ 526 h 972"/>
                  <a:gd name="T34" fmla="*/ 202 w 1296"/>
                  <a:gd name="T35" fmla="*/ 243 h 972"/>
                  <a:gd name="T36" fmla="*/ 81 w 1296"/>
                  <a:gd name="T37" fmla="*/ 202 h 972"/>
                  <a:gd name="T38" fmla="*/ 122 w 1296"/>
                  <a:gd name="T39" fmla="*/ 81 h 972"/>
                  <a:gd name="T40" fmla="*/ 243 w 1296"/>
                  <a:gd name="T41" fmla="*/ 122 h 972"/>
                  <a:gd name="T42" fmla="*/ 972 w 1296"/>
                  <a:gd name="T43" fmla="*/ 891 h 972"/>
                  <a:gd name="T44" fmla="*/ 324 w 1296"/>
                  <a:gd name="T45" fmla="*/ 81 h 972"/>
                  <a:gd name="T46" fmla="*/ 972 w 1296"/>
                  <a:gd name="T47" fmla="*/ 891 h 972"/>
                  <a:gd name="T48" fmla="*/ 1174 w 1296"/>
                  <a:gd name="T49" fmla="*/ 891 h 972"/>
                  <a:gd name="T50" fmla="*/ 1053 w 1296"/>
                  <a:gd name="T51" fmla="*/ 850 h 972"/>
                  <a:gd name="T52" fmla="*/ 1094 w 1296"/>
                  <a:gd name="T53" fmla="*/ 729 h 972"/>
                  <a:gd name="T54" fmla="*/ 1215 w 1296"/>
                  <a:gd name="T55" fmla="*/ 770 h 972"/>
                  <a:gd name="T56" fmla="*/ 1215 w 1296"/>
                  <a:gd name="T57" fmla="*/ 526 h 972"/>
                  <a:gd name="T58" fmla="*/ 1094 w 1296"/>
                  <a:gd name="T59" fmla="*/ 567 h 972"/>
                  <a:gd name="T60" fmla="*/ 1053 w 1296"/>
                  <a:gd name="T61" fmla="*/ 446 h 972"/>
                  <a:gd name="T62" fmla="*/ 1174 w 1296"/>
                  <a:gd name="T63" fmla="*/ 405 h 972"/>
                  <a:gd name="T64" fmla="*/ 1215 w 1296"/>
                  <a:gd name="T65" fmla="*/ 526 h 972"/>
                  <a:gd name="T66" fmla="*/ 1174 w 1296"/>
                  <a:gd name="T67" fmla="*/ 243 h 972"/>
                  <a:gd name="T68" fmla="*/ 1053 w 1296"/>
                  <a:gd name="T69" fmla="*/ 202 h 972"/>
                  <a:gd name="T70" fmla="*/ 1094 w 1296"/>
                  <a:gd name="T71" fmla="*/ 81 h 972"/>
                  <a:gd name="T72" fmla="*/ 1215 w 1296"/>
                  <a:gd name="T73" fmla="*/ 122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96" h="972">
                    <a:moveTo>
                      <a:pt x="504" y="684"/>
                    </a:moveTo>
                    <a:cubicBezTo>
                      <a:pt x="828" y="522"/>
                      <a:pt x="828" y="522"/>
                      <a:pt x="828" y="522"/>
                    </a:cubicBezTo>
                    <a:cubicBezTo>
                      <a:pt x="858" y="507"/>
                      <a:pt x="858" y="465"/>
                      <a:pt x="828" y="450"/>
                    </a:cubicBezTo>
                    <a:cubicBezTo>
                      <a:pt x="504" y="288"/>
                      <a:pt x="504" y="288"/>
                      <a:pt x="504" y="288"/>
                    </a:cubicBezTo>
                    <a:cubicBezTo>
                      <a:pt x="477" y="274"/>
                      <a:pt x="445" y="294"/>
                      <a:pt x="445" y="324"/>
                    </a:cubicBezTo>
                    <a:cubicBezTo>
                      <a:pt x="445" y="648"/>
                      <a:pt x="445" y="648"/>
                      <a:pt x="445" y="648"/>
                    </a:cubicBezTo>
                    <a:cubicBezTo>
                      <a:pt x="445" y="678"/>
                      <a:pt x="477" y="698"/>
                      <a:pt x="504" y="684"/>
                    </a:cubicBezTo>
                    <a:close/>
                    <a:moveTo>
                      <a:pt x="1175" y="0"/>
                    </a:moveTo>
                    <a:cubicBezTo>
                      <a:pt x="121" y="0"/>
                      <a:pt x="121" y="0"/>
                      <a:pt x="121" y="0"/>
                    </a:cubicBezTo>
                    <a:cubicBezTo>
                      <a:pt x="54" y="0"/>
                      <a:pt x="0" y="55"/>
                      <a:pt x="0" y="122"/>
                    </a:cubicBezTo>
                    <a:cubicBezTo>
                      <a:pt x="0" y="850"/>
                      <a:pt x="0" y="850"/>
                      <a:pt x="0" y="850"/>
                    </a:cubicBezTo>
                    <a:cubicBezTo>
                      <a:pt x="0" y="917"/>
                      <a:pt x="54" y="972"/>
                      <a:pt x="121" y="972"/>
                    </a:cubicBezTo>
                    <a:cubicBezTo>
                      <a:pt x="1175" y="972"/>
                      <a:pt x="1175" y="972"/>
                      <a:pt x="1175" y="972"/>
                    </a:cubicBezTo>
                    <a:cubicBezTo>
                      <a:pt x="1242" y="972"/>
                      <a:pt x="1296" y="917"/>
                      <a:pt x="1296" y="850"/>
                    </a:cubicBezTo>
                    <a:cubicBezTo>
                      <a:pt x="1296" y="122"/>
                      <a:pt x="1296" y="122"/>
                      <a:pt x="1296" y="122"/>
                    </a:cubicBezTo>
                    <a:cubicBezTo>
                      <a:pt x="1296" y="55"/>
                      <a:pt x="1242" y="0"/>
                      <a:pt x="1175" y="0"/>
                    </a:cubicBezTo>
                    <a:close/>
                    <a:moveTo>
                      <a:pt x="243" y="850"/>
                    </a:moveTo>
                    <a:cubicBezTo>
                      <a:pt x="243" y="873"/>
                      <a:pt x="226" y="891"/>
                      <a:pt x="202" y="891"/>
                    </a:cubicBezTo>
                    <a:cubicBezTo>
                      <a:pt x="122" y="891"/>
                      <a:pt x="122" y="891"/>
                      <a:pt x="122" y="891"/>
                    </a:cubicBezTo>
                    <a:cubicBezTo>
                      <a:pt x="99" y="891"/>
                      <a:pt x="81" y="874"/>
                      <a:pt x="81" y="850"/>
                    </a:cubicBezTo>
                    <a:cubicBezTo>
                      <a:pt x="81" y="770"/>
                      <a:pt x="81" y="770"/>
                      <a:pt x="81" y="770"/>
                    </a:cubicBezTo>
                    <a:cubicBezTo>
                      <a:pt x="81" y="747"/>
                      <a:pt x="98" y="729"/>
                      <a:pt x="122" y="729"/>
                    </a:cubicBezTo>
                    <a:cubicBezTo>
                      <a:pt x="202" y="729"/>
                      <a:pt x="202" y="729"/>
                      <a:pt x="202" y="729"/>
                    </a:cubicBezTo>
                    <a:cubicBezTo>
                      <a:pt x="225" y="729"/>
                      <a:pt x="243" y="746"/>
                      <a:pt x="243" y="770"/>
                    </a:cubicBezTo>
                    <a:cubicBezTo>
                      <a:pt x="243" y="850"/>
                      <a:pt x="243" y="850"/>
                      <a:pt x="243" y="850"/>
                    </a:cubicBezTo>
                    <a:close/>
                    <a:moveTo>
                      <a:pt x="243" y="526"/>
                    </a:moveTo>
                    <a:cubicBezTo>
                      <a:pt x="243" y="549"/>
                      <a:pt x="226" y="567"/>
                      <a:pt x="202" y="567"/>
                    </a:cubicBezTo>
                    <a:cubicBezTo>
                      <a:pt x="122" y="567"/>
                      <a:pt x="122" y="567"/>
                      <a:pt x="122" y="567"/>
                    </a:cubicBezTo>
                    <a:cubicBezTo>
                      <a:pt x="99" y="567"/>
                      <a:pt x="81" y="550"/>
                      <a:pt x="81" y="526"/>
                    </a:cubicBezTo>
                    <a:cubicBezTo>
                      <a:pt x="81" y="446"/>
                      <a:pt x="81" y="446"/>
                      <a:pt x="81" y="446"/>
                    </a:cubicBezTo>
                    <a:cubicBezTo>
                      <a:pt x="81" y="423"/>
                      <a:pt x="98" y="405"/>
                      <a:pt x="122" y="405"/>
                    </a:cubicBezTo>
                    <a:cubicBezTo>
                      <a:pt x="202" y="405"/>
                      <a:pt x="202" y="405"/>
                      <a:pt x="202" y="405"/>
                    </a:cubicBezTo>
                    <a:cubicBezTo>
                      <a:pt x="225" y="405"/>
                      <a:pt x="243" y="422"/>
                      <a:pt x="243" y="446"/>
                    </a:cubicBezTo>
                    <a:cubicBezTo>
                      <a:pt x="243" y="526"/>
                      <a:pt x="243" y="526"/>
                      <a:pt x="243" y="526"/>
                    </a:cubicBezTo>
                    <a:close/>
                    <a:moveTo>
                      <a:pt x="243" y="202"/>
                    </a:moveTo>
                    <a:cubicBezTo>
                      <a:pt x="243" y="225"/>
                      <a:pt x="226" y="243"/>
                      <a:pt x="202" y="243"/>
                    </a:cubicBezTo>
                    <a:cubicBezTo>
                      <a:pt x="122" y="243"/>
                      <a:pt x="122" y="243"/>
                      <a:pt x="122" y="243"/>
                    </a:cubicBezTo>
                    <a:cubicBezTo>
                      <a:pt x="99" y="243"/>
                      <a:pt x="81" y="226"/>
                      <a:pt x="81" y="202"/>
                    </a:cubicBezTo>
                    <a:cubicBezTo>
                      <a:pt x="81" y="122"/>
                      <a:pt x="81" y="122"/>
                      <a:pt x="81" y="122"/>
                    </a:cubicBezTo>
                    <a:cubicBezTo>
                      <a:pt x="81" y="99"/>
                      <a:pt x="98" y="81"/>
                      <a:pt x="122" y="81"/>
                    </a:cubicBezTo>
                    <a:cubicBezTo>
                      <a:pt x="202" y="81"/>
                      <a:pt x="202" y="81"/>
                      <a:pt x="202" y="81"/>
                    </a:cubicBezTo>
                    <a:cubicBezTo>
                      <a:pt x="225" y="81"/>
                      <a:pt x="243" y="98"/>
                      <a:pt x="243" y="122"/>
                    </a:cubicBezTo>
                    <a:cubicBezTo>
                      <a:pt x="243" y="202"/>
                      <a:pt x="243" y="202"/>
                      <a:pt x="243" y="202"/>
                    </a:cubicBezTo>
                    <a:close/>
                    <a:moveTo>
                      <a:pt x="972" y="891"/>
                    </a:moveTo>
                    <a:cubicBezTo>
                      <a:pt x="324" y="891"/>
                      <a:pt x="324" y="891"/>
                      <a:pt x="324" y="891"/>
                    </a:cubicBezTo>
                    <a:cubicBezTo>
                      <a:pt x="324" y="81"/>
                      <a:pt x="324" y="81"/>
                      <a:pt x="324" y="81"/>
                    </a:cubicBezTo>
                    <a:cubicBezTo>
                      <a:pt x="972" y="81"/>
                      <a:pt x="972" y="81"/>
                      <a:pt x="972" y="81"/>
                    </a:cubicBezTo>
                    <a:cubicBezTo>
                      <a:pt x="972" y="891"/>
                      <a:pt x="972" y="891"/>
                      <a:pt x="972" y="891"/>
                    </a:cubicBezTo>
                    <a:close/>
                    <a:moveTo>
                      <a:pt x="1215" y="850"/>
                    </a:moveTo>
                    <a:cubicBezTo>
                      <a:pt x="1215" y="873"/>
                      <a:pt x="1198" y="891"/>
                      <a:pt x="1174" y="891"/>
                    </a:cubicBezTo>
                    <a:cubicBezTo>
                      <a:pt x="1094" y="891"/>
                      <a:pt x="1094" y="891"/>
                      <a:pt x="1094" y="891"/>
                    </a:cubicBezTo>
                    <a:cubicBezTo>
                      <a:pt x="1071" y="891"/>
                      <a:pt x="1053" y="874"/>
                      <a:pt x="1053" y="850"/>
                    </a:cubicBezTo>
                    <a:cubicBezTo>
                      <a:pt x="1053" y="770"/>
                      <a:pt x="1053" y="770"/>
                      <a:pt x="1053" y="770"/>
                    </a:cubicBezTo>
                    <a:cubicBezTo>
                      <a:pt x="1053" y="747"/>
                      <a:pt x="1070" y="729"/>
                      <a:pt x="1094" y="729"/>
                    </a:cubicBezTo>
                    <a:cubicBezTo>
                      <a:pt x="1174" y="729"/>
                      <a:pt x="1174" y="729"/>
                      <a:pt x="1174" y="729"/>
                    </a:cubicBezTo>
                    <a:cubicBezTo>
                      <a:pt x="1197" y="729"/>
                      <a:pt x="1215" y="746"/>
                      <a:pt x="1215" y="770"/>
                    </a:cubicBezTo>
                    <a:cubicBezTo>
                      <a:pt x="1215" y="850"/>
                      <a:pt x="1215" y="850"/>
                      <a:pt x="1215" y="850"/>
                    </a:cubicBezTo>
                    <a:close/>
                    <a:moveTo>
                      <a:pt x="1215" y="526"/>
                    </a:moveTo>
                    <a:cubicBezTo>
                      <a:pt x="1215" y="549"/>
                      <a:pt x="1198" y="567"/>
                      <a:pt x="1174" y="567"/>
                    </a:cubicBezTo>
                    <a:cubicBezTo>
                      <a:pt x="1094" y="567"/>
                      <a:pt x="1094" y="567"/>
                      <a:pt x="1094" y="567"/>
                    </a:cubicBezTo>
                    <a:cubicBezTo>
                      <a:pt x="1071" y="567"/>
                      <a:pt x="1053" y="550"/>
                      <a:pt x="1053" y="526"/>
                    </a:cubicBezTo>
                    <a:cubicBezTo>
                      <a:pt x="1053" y="446"/>
                      <a:pt x="1053" y="446"/>
                      <a:pt x="1053" y="446"/>
                    </a:cubicBezTo>
                    <a:cubicBezTo>
                      <a:pt x="1053" y="423"/>
                      <a:pt x="1070" y="405"/>
                      <a:pt x="1094" y="405"/>
                    </a:cubicBezTo>
                    <a:cubicBezTo>
                      <a:pt x="1174" y="405"/>
                      <a:pt x="1174" y="405"/>
                      <a:pt x="1174" y="405"/>
                    </a:cubicBezTo>
                    <a:cubicBezTo>
                      <a:pt x="1197" y="405"/>
                      <a:pt x="1215" y="422"/>
                      <a:pt x="1215" y="446"/>
                    </a:cubicBezTo>
                    <a:cubicBezTo>
                      <a:pt x="1215" y="526"/>
                      <a:pt x="1215" y="526"/>
                      <a:pt x="1215" y="526"/>
                    </a:cubicBezTo>
                    <a:close/>
                    <a:moveTo>
                      <a:pt x="1215" y="202"/>
                    </a:moveTo>
                    <a:cubicBezTo>
                      <a:pt x="1215" y="225"/>
                      <a:pt x="1198" y="243"/>
                      <a:pt x="1174" y="243"/>
                    </a:cubicBezTo>
                    <a:cubicBezTo>
                      <a:pt x="1094" y="243"/>
                      <a:pt x="1094" y="243"/>
                      <a:pt x="1094" y="243"/>
                    </a:cubicBezTo>
                    <a:cubicBezTo>
                      <a:pt x="1071" y="243"/>
                      <a:pt x="1053" y="226"/>
                      <a:pt x="1053" y="202"/>
                    </a:cubicBezTo>
                    <a:cubicBezTo>
                      <a:pt x="1053" y="122"/>
                      <a:pt x="1053" y="122"/>
                      <a:pt x="1053" y="122"/>
                    </a:cubicBezTo>
                    <a:cubicBezTo>
                      <a:pt x="1053" y="99"/>
                      <a:pt x="1070" y="81"/>
                      <a:pt x="1094" y="81"/>
                    </a:cubicBezTo>
                    <a:cubicBezTo>
                      <a:pt x="1174" y="81"/>
                      <a:pt x="1174" y="81"/>
                      <a:pt x="1174" y="81"/>
                    </a:cubicBezTo>
                    <a:cubicBezTo>
                      <a:pt x="1197" y="81"/>
                      <a:pt x="1215" y="98"/>
                      <a:pt x="1215" y="122"/>
                    </a:cubicBezTo>
                    <a:cubicBezTo>
                      <a:pt x="1215" y="202"/>
                      <a:pt x="1215" y="202"/>
                      <a:pt x="1215" y="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790754" y="1577263"/>
            <a:ext cx="7601637" cy="2189655"/>
            <a:chOff x="1007434" y="2389014"/>
            <a:chExt cx="10135516" cy="2919539"/>
          </a:xfrm>
        </p:grpSpPr>
        <p:sp>
          <p:nvSpPr>
            <p:cNvPr id="13" name="文本框 68"/>
            <p:cNvSpPr txBox="1"/>
            <p:nvPr/>
          </p:nvSpPr>
          <p:spPr>
            <a:xfrm>
              <a:off x="1007434" y="3662587"/>
              <a:ext cx="2387267" cy="5742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r" rtl="0">
                <a:buSzPct val="25000"/>
                <a:buNone/>
              </a:pPr>
              <a:r>
                <a:rPr lang="zh-CN" altLang="en-US" sz="2000" b="1" i="0" u="none" strike="noStrike" cap="none" baseline="0" dirty="0" smtClean="0">
                  <a:solidFill>
                    <a:schemeClr val="accent3"/>
                  </a:solidFill>
                </a:rPr>
                <a:t>空域</a:t>
              </a:r>
              <a:endParaRPr lang="zh-CN" altLang="en-US" sz="1100" b="1" i="0" u="none" strike="noStrike" cap="none" baseline="0" dirty="0">
                <a:solidFill>
                  <a:schemeClr val="accent3"/>
                </a:solidFill>
              </a:endParaRPr>
            </a:p>
          </p:txBody>
        </p:sp>
        <p:sp>
          <p:nvSpPr>
            <p:cNvPr id="19" name="文本框 74"/>
            <p:cNvSpPr txBox="1"/>
            <p:nvPr/>
          </p:nvSpPr>
          <p:spPr>
            <a:xfrm>
              <a:off x="8179619" y="2389014"/>
              <a:ext cx="2963331" cy="636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zh-CN" altLang="en-US" sz="2000" b="1" i="0" u="none" strike="noStrike" cap="none" baseline="0" dirty="0" smtClean="0">
                  <a:solidFill>
                    <a:schemeClr val="accent1"/>
                  </a:solidFill>
                </a:rPr>
                <a:t>频域</a:t>
              </a:r>
              <a:endParaRPr lang="zh-CN" altLang="en-US" sz="2000" b="1" i="0" u="none" strike="noStrike" cap="none" baseline="0" dirty="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76"/>
            <p:cNvSpPr txBox="1"/>
            <p:nvPr/>
          </p:nvSpPr>
          <p:spPr>
            <a:xfrm>
              <a:off x="8122567" y="4846296"/>
              <a:ext cx="2963331" cy="462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zh-CN" altLang="en-US" sz="2000" b="1" i="0" u="none" strike="noStrike" cap="none" baseline="0" dirty="0" smtClean="0">
                  <a:solidFill>
                    <a:schemeClr val="accent1"/>
                  </a:solidFill>
                </a:rPr>
                <a:t>压缩域</a:t>
              </a:r>
              <a:endParaRPr lang="zh-CN" altLang="en-US" sz="2000" b="1" i="0" u="none" strike="noStrike" cap="none" baseline="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395536" y="795941"/>
            <a:ext cx="2239278" cy="648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三大方向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48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07504" y="3363838"/>
            <a:ext cx="2880320" cy="1458802"/>
            <a:chOff x="2556333" y="2286667"/>
            <a:chExt cx="4024312" cy="2119313"/>
          </a:xfrm>
        </p:grpSpPr>
        <p:sp>
          <p:nvSpPr>
            <p:cNvPr id="5" name="Freeform: Shape 10"/>
            <p:cNvSpPr>
              <a:spLocks/>
            </p:cNvSpPr>
            <p:nvPr/>
          </p:nvSpPr>
          <p:spPr bwMode="auto">
            <a:xfrm>
              <a:off x="3088542" y="2286667"/>
              <a:ext cx="2977753" cy="2005013"/>
            </a:xfrm>
            <a:custGeom>
              <a:avLst/>
              <a:gdLst>
                <a:gd name="T0" fmla="*/ 1203 w 1203"/>
                <a:gd name="T1" fmla="*/ 773 h 810"/>
                <a:gd name="T2" fmla="*/ 1176 w 1203"/>
                <a:gd name="T3" fmla="*/ 810 h 810"/>
                <a:gd name="T4" fmla="*/ 28 w 1203"/>
                <a:gd name="T5" fmla="*/ 810 h 810"/>
                <a:gd name="T6" fmla="*/ 0 w 1203"/>
                <a:gd name="T7" fmla="*/ 773 h 810"/>
                <a:gd name="T8" fmla="*/ 0 w 1203"/>
                <a:gd name="T9" fmla="*/ 37 h 810"/>
                <a:gd name="T10" fmla="*/ 28 w 1203"/>
                <a:gd name="T11" fmla="*/ 0 h 810"/>
                <a:gd name="T12" fmla="*/ 1176 w 1203"/>
                <a:gd name="T13" fmla="*/ 0 h 810"/>
                <a:gd name="T14" fmla="*/ 1203 w 1203"/>
                <a:gd name="T15" fmla="*/ 37 h 810"/>
                <a:gd name="T16" fmla="*/ 1203 w 1203"/>
                <a:gd name="T17" fmla="*/ 773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3" h="810">
                  <a:moveTo>
                    <a:pt x="1203" y="773"/>
                  </a:moveTo>
                  <a:cubicBezTo>
                    <a:pt x="1203" y="794"/>
                    <a:pt x="1191" y="810"/>
                    <a:pt x="1176" y="810"/>
                  </a:cubicBezTo>
                  <a:cubicBezTo>
                    <a:pt x="28" y="810"/>
                    <a:pt x="28" y="810"/>
                    <a:pt x="28" y="810"/>
                  </a:cubicBezTo>
                  <a:cubicBezTo>
                    <a:pt x="12" y="810"/>
                    <a:pt x="0" y="794"/>
                    <a:pt x="0" y="77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2" y="0"/>
                    <a:pt x="28" y="0"/>
                  </a:cubicBezTo>
                  <a:cubicBezTo>
                    <a:pt x="1176" y="0"/>
                    <a:pt x="1176" y="0"/>
                    <a:pt x="1176" y="0"/>
                  </a:cubicBezTo>
                  <a:cubicBezTo>
                    <a:pt x="1191" y="0"/>
                    <a:pt x="1203" y="16"/>
                    <a:pt x="1203" y="37"/>
                  </a:cubicBezTo>
                  <a:lnTo>
                    <a:pt x="1203" y="77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Rectangle 11"/>
            <p:cNvSpPr>
              <a:spLocks/>
            </p:cNvSpPr>
            <p:nvPr/>
          </p:nvSpPr>
          <p:spPr bwMode="auto">
            <a:xfrm>
              <a:off x="3207605" y="2395014"/>
              <a:ext cx="2749153" cy="1696641"/>
            </a:xfrm>
            <a:prstGeom prst="rect">
              <a:avLst/>
            </a:pr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12"/>
            <p:cNvSpPr>
              <a:spLocks/>
            </p:cNvSpPr>
            <p:nvPr/>
          </p:nvSpPr>
          <p:spPr bwMode="auto">
            <a:xfrm>
              <a:off x="2556333" y="4307158"/>
              <a:ext cx="4017168" cy="98822"/>
            </a:xfrm>
            <a:custGeom>
              <a:avLst/>
              <a:gdLst>
                <a:gd name="T0" fmla="*/ 10 w 1623"/>
                <a:gd name="T1" fmla="*/ 6 h 40"/>
                <a:gd name="T2" fmla="*/ 71 w 1623"/>
                <a:gd name="T3" fmla="*/ 40 h 40"/>
                <a:gd name="T4" fmla="*/ 1560 w 1623"/>
                <a:gd name="T5" fmla="*/ 40 h 40"/>
                <a:gd name="T6" fmla="*/ 1623 w 1623"/>
                <a:gd name="T7" fmla="*/ 13 h 40"/>
                <a:gd name="T8" fmla="*/ 1623 w 1623"/>
                <a:gd name="T9" fmla="*/ 0 h 40"/>
                <a:gd name="T10" fmla="*/ 10 w 1623"/>
                <a:gd name="T1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40">
                  <a:moveTo>
                    <a:pt x="10" y="6"/>
                  </a:moveTo>
                  <a:cubicBezTo>
                    <a:pt x="10" y="6"/>
                    <a:pt x="0" y="24"/>
                    <a:pt x="71" y="40"/>
                  </a:cubicBezTo>
                  <a:cubicBezTo>
                    <a:pt x="1560" y="40"/>
                    <a:pt x="1560" y="40"/>
                    <a:pt x="1560" y="40"/>
                  </a:cubicBezTo>
                  <a:cubicBezTo>
                    <a:pt x="1560" y="40"/>
                    <a:pt x="1610" y="37"/>
                    <a:pt x="1623" y="13"/>
                  </a:cubicBezTo>
                  <a:cubicBezTo>
                    <a:pt x="1623" y="0"/>
                    <a:pt x="1623" y="0"/>
                    <a:pt x="1623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13"/>
            <p:cNvSpPr>
              <a:spLocks/>
            </p:cNvSpPr>
            <p:nvPr/>
          </p:nvSpPr>
          <p:spPr bwMode="auto">
            <a:xfrm>
              <a:off x="2578955" y="4227386"/>
              <a:ext cx="4001690" cy="123825"/>
            </a:xfrm>
            <a:custGeom>
              <a:avLst/>
              <a:gdLst>
                <a:gd name="T0" fmla="*/ 1 w 1617"/>
                <a:gd name="T1" fmla="*/ 0 h 50"/>
                <a:gd name="T2" fmla="*/ 1615 w 1617"/>
                <a:gd name="T3" fmla="*/ 0 h 50"/>
                <a:gd name="T4" fmla="*/ 1615 w 1617"/>
                <a:gd name="T5" fmla="*/ 41 h 50"/>
                <a:gd name="T6" fmla="*/ 1598 w 1617"/>
                <a:gd name="T7" fmla="*/ 46 h 50"/>
                <a:gd name="T8" fmla="*/ 17 w 1617"/>
                <a:gd name="T9" fmla="*/ 46 h 50"/>
                <a:gd name="T10" fmla="*/ 0 w 1617"/>
                <a:gd name="T11" fmla="*/ 40 h 50"/>
                <a:gd name="T12" fmla="*/ 1 w 1617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7" h="50">
                  <a:moveTo>
                    <a:pt x="1" y="0"/>
                  </a:moveTo>
                  <a:cubicBezTo>
                    <a:pt x="1615" y="0"/>
                    <a:pt x="1615" y="0"/>
                    <a:pt x="1615" y="0"/>
                  </a:cubicBezTo>
                  <a:cubicBezTo>
                    <a:pt x="1615" y="41"/>
                    <a:pt x="1615" y="41"/>
                    <a:pt x="1615" y="41"/>
                  </a:cubicBezTo>
                  <a:cubicBezTo>
                    <a:pt x="1615" y="41"/>
                    <a:pt x="1617" y="47"/>
                    <a:pt x="1598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2" y="50"/>
                    <a:pt x="0" y="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14"/>
            <p:cNvSpPr>
              <a:spLocks/>
            </p:cNvSpPr>
            <p:nvPr/>
          </p:nvSpPr>
          <p:spPr bwMode="auto">
            <a:xfrm>
              <a:off x="6241317" y="4279773"/>
              <a:ext cx="148828" cy="14288"/>
            </a:xfrm>
            <a:custGeom>
              <a:avLst/>
              <a:gdLst>
                <a:gd name="T0" fmla="*/ 60 w 60"/>
                <a:gd name="T1" fmla="*/ 3 h 6"/>
                <a:gd name="T2" fmla="*/ 57 w 60"/>
                <a:gd name="T3" fmla="*/ 6 h 6"/>
                <a:gd name="T4" fmla="*/ 3 w 60"/>
                <a:gd name="T5" fmla="*/ 6 h 6"/>
                <a:gd name="T6" fmla="*/ 0 w 60"/>
                <a:gd name="T7" fmla="*/ 3 h 6"/>
                <a:gd name="T8" fmla="*/ 0 w 60"/>
                <a:gd name="T9" fmla="*/ 3 h 6"/>
                <a:gd name="T10" fmla="*/ 3 w 60"/>
                <a:gd name="T11" fmla="*/ 0 h 6"/>
                <a:gd name="T12" fmla="*/ 57 w 60"/>
                <a:gd name="T13" fmla="*/ 0 h 6"/>
                <a:gd name="T14" fmla="*/ 60 w 60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6">
                  <a:moveTo>
                    <a:pt x="60" y="3"/>
                  </a:moveTo>
                  <a:cubicBezTo>
                    <a:pt x="60" y="5"/>
                    <a:pt x="59" y="6"/>
                    <a:pt x="57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2"/>
                    <a:pt x="60" y="3"/>
                  </a:cubicBezTo>
                  <a:close/>
                </a:path>
              </a:pathLst>
            </a:custGeom>
            <a:solidFill>
              <a:srgbClr val="152C34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Rectangle: Rounded Corners 15"/>
            <p:cNvSpPr/>
            <p:nvPr/>
          </p:nvSpPr>
          <p:spPr>
            <a:xfrm>
              <a:off x="4347721" y="4198788"/>
              <a:ext cx="434392" cy="8098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Rectangle 2"/>
            <p:cNvSpPr/>
            <p:nvPr/>
          </p:nvSpPr>
          <p:spPr>
            <a:xfrm>
              <a:off x="3207605" y="2395014"/>
              <a:ext cx="2749153" cy="1696641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5" name="TextBox 20"/>
          <p:cNvSpPr txBox="1"/>
          <p:nvPr/>
        </p:nvSpPr>
        <p:spPr>
          <a:xfrm>
            <a:off x="323528" y="936756"/>
            <a:ext cx="8035109" cy="514515"/>
          </a:xfrm>
          <a:prstGeom prst="rect">
            <a:avLst/>
          </a:prstGeom>
          <a:noFill/>
        </p:spPr>
        <p:txBody>
          <a:bodyPr wrap="square" lIns="144000" tIns="0" rIns="144000" bIns="0" anchor="b" anchorCtr="0">
            <a:normAutofit/>
          </a:bodyPr>
          <a:lstStyle/>
          <a:p>
            <a:pPr algn="ctr"/>
            <a:r>
              <a:rPr lang="zh-CN" altLang="en-US" sz="3200" dirty="0" smtClean="0">
                <a:solidFill>
                  <a:schemeClr val="accent2"/>
                </a:solidFill>
              </a:rPr>
              <a:t>压缩域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9764" y="1989638"/>
            <a:ext cx="7138658" cy="12647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b="1" dirty="0"/>
              <a:t>从载体的相关格式入手，对不同的载体都需要不同的嵌入手段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417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"/>
          <p:cNvSpPr>
            <a:spLocks/>
          </p:cNvSpPr>
          <p:nvPr/>
        </p:nvSpPr>
        <p:spPr bwMode="auto">
          <a:xfrm>
            <a:off x="467544" y="1419622"/>
            <a:ext cx="1357831" cy="1656184"/>
          </a:xfrm>
          <a:custGeom>
            <a:avLst/>
            <a:gdLst>
              <a:gd name="T0" fmla="*/ 1730375 w 21600"/>
              <a:gd name="T1" fmla="*/ 1595438 h 21600"/>
              <a:gd name="T2" fmla="*/ 1730375 w 21600"/>
              <a:gd name="T3" fmla="*/ 1595438 h 21600"/>
              <a:gd name="T4" fmla="*/ 1730375 w 21600"/>
              <a:gd name="T5" fmla="*/ 1595438 h 21600"/>
              <a:gd name="T6" fmla="*/ 1730375 w 21600"/>
              <a:gd name="T7" fmla="*/ 15954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0469" y="1336"/>
                </a:moveTo>
                <a:cubicBezTo>
                  <a:pt x="19857" y="3403"/>
                  <a:pt x="18177" y="7637"/>
                  <a:pt x="14646" y="8101"/>
                </a:cubicBezTo>
                <a:cubicBezTo>
                  <a:pt x="15951" y="6107"/>
                  <a:pt x="16882" y="3432"/>
                  <a:pt x="17184" y="1336"/>
                </a:cubicBezTo>
                <a:cubicBezTo>
                  <a:pt x="17184" y="1336"/>
                  <a:pt x="20469" y="1336"/>
                  <a:pt x="20469" y="1336"/>
                </a:cubicBezTo>
                <a:close/>
                <a:moveTo>
                  <a:pt x="1129" y="1336"/>
                </a:moveTo>
                <a:lnTo>
                  <a:pt x="4415" y="1336"/>
                </a:lnTo>
                <a:cubicBezTo>
                  <a:pt x="4717" y="3432"/>
                  <a:pt x="5646" y="6107"/>
                  <a:pt x="6952" y="8101"/>
                </a:cubicBezTo>
                <a:cubicBezTo>
                  <a:pt x="3421" y="7636"/>
                  <a:pt x="1741" y="3403"/>
                  <a:pt x="1129" y="1336"/>
                </a:cubicBezTo>
                <a:close/>
                <a:moveTo>
                  <a:pt x="13916" y="9085"/>
                </a:moveTo>
                <a:cubicBezTo>
                  <a:pt x="13947" y="9085"/>
                  <a:pt x="13979" y="9088"/>
                  <a:pt x="14009" y="9088"/>
                </a:cubicBezTo>
                <a:cubicBezTo>
                  <a:pt x="19966" y="9088"/>
                  <a:pt x="21600" y="402"/>
                  <a:pt x="21600" y="402"/>
                </a:cubicBezTo>
                <a:lnTo>
                  <a:pt x="17278" y="402"/>
                </a:lnTo>
                <a:cubicBezTo>
                  <a:pt x="17285" y="265"/>
                  <a:pt x="17293" y="127"/>
                  <a:pt x="17293" y="0"/>
                </a:cubicBezTo>
                <a:lnTo>
                  <a:pt x="4306" y="0"/>
                </a:lnTo>
                <a:cubicBezTo>
                  <a:pt x="4306" y="127"/>
                  <a:pt x="4314" y="265"/>
                  <a:pt x="4321" y="402"/>
                </a:cubicBezTo>
                <a:lnTo>
                  <a:pt x="0" y="402"/>
                </a:lnTo>
                <a:cubicBezTo>
                  <a:pt x="0" y="402"/>
                  <a:pt x="1632" y="9088"/>
                  <a:pt x="7589" y="9088"/>
                </a:cubicBezTo>
                <a:cubicBezTo>
                  <a:pt x="7619" y="9088"/>
                  <a:pt x="7651" y="9085"/>
                  <a:pt x="7682" y="9085"/>
                </a:cubicBezTo>
                <a:cubicBezTo>
                  <a:pt x="8022" y="9492"/>
                  <a:pt x="8380" y="9855"/>
                  <a:pt x="8755" y="10142"/>
                </a:cubicBezTo>
                <a:cubicBezTo>
                  <a:pt x="8491" y="10149"/>
                  <a:pt x="8278" y="10378"/>
                  <a:pt x="8278" y="10662"/>
                </a:cubicBezTo>
                <a:cubicBezTo>
                  <a:pt x="8278" y="10952"/>
                  <a:pt x="8495" y="11187"/>
                  <a:pt x="8762" y="11187"/>
                </a:cubicBezTo>
                <a:lnTo>
                  <a:pt x="9398" y="11187"/>
                </a:lnTo>
                <a:lnTo>
                  <a:pt x="7942" y="19481"/>
                </a:lnTo>
                <a:lnTo>
                  <a:pt x="7501" y="19481"/>
                </a:lnTo>
                <a:lnTo>
                  <a:pt x="7501" y="21600"/>
                </a:lnTo>
                <a:lnTo>
                  <a:pt x="14436" y="21600"/>
                </a:lnTo>
                <a:lnTo>
                  <a:pt x="14436" y="19481"/>
                </a:lnTo>
                <a:lnTo>
                  <a:pt x="13993" y="19481"/>
                </a:lnTo>
                <a:lnTo>
                  <a:pt x="12537" y="11187"/>
                </a:lnTo>
                <a:lnTo>
                  <a:pt x="13176" y="11187"/>
                </a:lnTo>
                <a:cubicBezTo>
                  <a:pt x="13441" y="11187"/>
                  <a:pt x="13658" y="10952"/>
                  <a:pt x="13658" y="10662"/>
                </a:cubicBezTo>
                <a:cubicBezTo>
                  <a:pt x="13658" y="10375"/>
                  <a:pt x="13441" y="10140"/>
                  <a:pt x="13176" y="10140"/>
                </a:cubicBezTo>
                <a:lnTo>
                  <a:pt x="12847" y="10140"/>
                </a:lnTo>
                <a:cubicBezTo>
                  <a:pt x="13220" y="9852"/>
                  <a:pt x="13576" y="9491"/>
                  <a:pt x="13916" y="9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" name="圆角矩形 2"/>
          <p:cNvSpPr/>
          <p:nvPr/>
        </p:nvSpPr>
        <p:spPr>
          <a:xfrm>
            <a:off x="3084449" y="555526"/>
            <a:ext cx="3168352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JPEG</a:t>
            </a:r>
            <a:r>
              <a:rPr lang="zh-CN" altLang="en-US" b="1" dirty="0"/>
              <a:t>文件格式介绍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2130084" y="1203598"/>
            <a:ext cx="6690388" cy="367240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JPEG</a:t>
            </a:r>
            <a:r>
              <a:rPr lang="zh-CN" altLang="en-US" dirty="0"/>
              <a:t>文件使用的数据存储方式有多种。最常用的格式称为</a:t>
            </a:r>
            <a:r>
              <a:rPr lang="en-US" altLang="zh-CN" dirty="0"/>
              <a:t>JPEG</a:t>
            </a:r>
            <a:r>
              <a:rPr lang="zh-CN" altLang="en-US" dirty="0"/>
              <a:t>文件交换格式（</a:t>
            </a:r>
            <a:r>
              <a:rPr lang="en-US" altLang="zh-CN" dirty="0"/>
              <a:t>JPEG File Interchange Format</a:t>
            </a:r>
            <a:r>
              <a:rPr lang="zh-CN" altLang="en-US" dirty="0"/>
              <a:t>，</a:t>
            </a:r>
            <a:r>
              <a:rPr lang="en-US" altLang="zh-CN" dirty="0"/>
              <a:t>JFIF</a:t>
            </a:r>
            <a:endParaRPr lang="zh-CN" altLang="en-US" dirty="0"/>
          </a:p>
          <a:p>
            <a:r>
              <a:rPr lang="zh-CN" altLang="en-US" dirty="0"/>
              <a:t>）</a:t>
            </a:r>
            <a:r>
              <a:rPr lang="zh-CN" altLang="en-US" dirty="0" smtClean="0"/>
              <a:t>。而</a:t>
            </a:r>
            <a:r>
              <a:rPr lang="en-US" altLang="zh-CN" dirty="0"/>
              <a:t>JPEG</a:t>
            </a:r>
            <a:r>
              <a:rPr lang="zh-CN" altLang="en-US" dirty="0"/>
              <a:t>文件大体上可以分成两个部分：标记码</a:t>
            </a:r>
            <a:r>
              <a:rPr lang="en-US" altLang="zh-CN" dirty="0"/>
              <a:t>(Tag)</a:t>
            </a:r>
            <a:r>
              <a:rPr lang="zh-CN" altLang="en-US" dirty="0"/>
              <a:t>和压缩数据。</a:t>
            </a:r>
          </a:p>
          <a:p>
            <a:r>
              <a:rPr lang="zh-CN" altLang="en-US" dirty="0"/>
              <a:t>标记码由两个字节构成，其前一个字节是固定值</a:t>
            </a:r>
            <a:r>
              <a:rPr lang="en-US" altLang="zh-CN" dirty="0"/>
              <a:t>0xFF</a:t>
            </a:r>
            <a:r>
              <a:rPr lang="zh-CN" altLang="en-US" dirty="0"/>
              <a:t>，后一个字节则根据不同意义有不同数值。在每个标记码之前</a:t>
            </a:r>
          </a:p>
          <a:p>
            <a:r>
              <a:rPr lang="zh-CN" altLang="en-US" dirty="0"/>
              <a:t>还可以添加数目不限的无意义的</a:t>
            </a:r>
            <a:r>
              <a:rPr lang="en-US" altLang="zh-CN" dirty="0"/>
              <a:t>0xFF</a:t>
            </a:r>
            <a:r>
              <a:rPr lang="zh-CN" altLang="en-US" dirty="0"/>
              <a:t>填充，也就说连续的多个</a:t>
            </a:r>
            <a:r>
              <a:rPr lang="en-US" altLang="zh-CN" dirty="0"/>
              <a:t>0xFF</a:t>
            </a:r>
            <a:r>
              <a:rPr lang="zh-CN" altLang="en-US" dirty="0"/>
              <a:t>可以被理解为一个</a:t>
            </a:r>
            <a:r>
              <a:rPr lang="en-US" altLang="zh-CN" dirty="0"/>
              <a:t>0xFF</a:t>
            </a:r>
            <a:r>
              <a:rPr lang="zh-CN" altLang="en-US" dirty="0"/>
              <a:t>，并表示一个标记码</a:t>
            </a:r>
          </a:p>
          <a:p>
            <a:r>
              <a:rPr lang="zh-CN" altLang="en-US" dirty="0"/>
              <a:t>的开始。而在一个完整的两字节的标记码后，就是该标记码对应的压缩数据流，记录了关于文件的诸种信息。</a:t>
            </a:r>
          </a:p>
          <a:p>
            <a:r>
              <a:rPr lang="zh-CN" altLang="en-US" dirty="0"/>
              <a:t>常用的标记有</a:t>
            </a:r>
            <a:r>
              <a:rPr lang="en-US" altLang="zh-CN" dirty="0">
                <a:hlinkClick r:id="rId3"/>
              </a:rPr>
              <a:t>SOI</a:t>
            </a:r>
            <a:r>
              <a:rPr lang="zh-CN" altLang="en-US" dirty="0"/>
              <a:t>、</a:t>
            </a:r>
            <a:r>
              <a:rPr lang="en-US" altLang="zh-CN" dirty="0">
                <a:hlinkClick r:id="rId4"/>
              </a:rPr>
              <a:t>APP0</a:t>
            </a:r>
            <a:r>
              <a:rPr lang="zh-CN" altLang="en-US" dirty="0"/>
              <a:t>、</a:t>
            </a:r>
            <a:r>
              <a:rPr lang="en-US" altLang="zh-CN" dirty="0">
                <a:hlinkClick r:id="rId5"/>
              </a:rPr>
              <a:t>DQT</a:t>
            </a:r>
            <a:r>
              <a:rPr lang="zh-CN" altLang="en-US" dirty="0"/>
              <a:t>、</a:t>
            </a:r>
            <a:r>
              <a:rPr lang="en-US" altLang="zh-CN" dirty="0">
                <a:hlinkClick r:id="rId6"/>
              </a:rPr>
              <a:t>SOF0</a:t>
            </a:r>
            <a:r>
              <a:rPr lang="zh-CN" altLang="en-US" dirty="0"/>
              <a:t>、</a:t>
            </a:r>
            <a:r>
              <a:rPr lang="en-US" altLang="zh-CN" dirty="0">
                <a:hlinkClick r:id="rId7"/>
              </a:rPr>
              <a:t>DHT</a:t>
            </a:r>
            <a:r>
              <a:rPr lang="zh-CN" altLang="en-US" dirty="0"/>
              <a:t>、</a:t>
            </a:r>
            <a:r>
              <a:rPr lang="en-US" altLang="zh-CN" dirty="0">
                <a:hlinkClick r:id="rId8"/>
              </a:rPr>
              <a:t>DRI</a:t>
            </a:r>
            <a:r>
              <a:rPr lang="zh-CN" altLang="en-US" dirty="0"/>
              <a:t>、</a:t>
            </a:r>
            <a:r>
              <a:rPr lang="en-US" altLang="zh-CN" dirty="0">
                <a:hlinkClick r:id="rId9"/>
              </a:rPr>
              <a:t>SOS</a:t>
            </a:r>
            <a:r>
              <a:rPr lang="zh-CN" altLang="en-US" dirty="0"/>
              <a:t>、</a:t>
            </a:r>
            <a:r>
              <a:rPr lang="en-US" altLang="zh-CN" dirty="0">
                <a:hlinkClick r:id="rId10"/>
              </a:rPr>
              <a:t>EOI</a:t>
            </a:r>
            <a:r>
              <a:rPr lang="zh-CN" altLang="en-US" dirty="0"/>
              <a:t>。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03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26E84"/>
      </a:accent1>
      <a:accent2>
        <a:srgbClr val="5B9DBB"/>
      </a:accent2>
      <a:accent3>
        <a:srgbClr val="326E84"/>
      </a:accent3>
      <a:accent4>
        <a:srgbClr val="5B9DBB"/>
      </a:accent4>
      <a:accent5>
        <a:srgbClr val="326E84"/>
      </a:accent5>
      <a:accent6>
        <a:srgbClr val="5B9DBB"/>
      </a:accent6>
      <a:hlink>
        <a:srgbClr val="326E84"/>
      </a:hlink>
      <a:folHlink>
        <a:srgbClr val="5B9DB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326E84"/>
    </a:accent1>
    <a:accent2>
      <a:srgbClr val="5B9DBB"/>
    </a:accent2>
    <a:accent3>
      <a:srgbClr val="326E84"/>
    </a:accent3>
    <a:accent4>
      <a:srgbClr val="5B9DBB"/>
    </a:accent4>
    <a:accent5>
      <a:srgbClr val="326E84"/>
    </a:accent5>
    <a:accent6>
      <a:srgbClr val="5B9DBB"/>
    </a:accent6>
    <a:hlink>
      <a:srgbClr val="326E84"/>
    </a:hlink>
    <a:folHlink>
      <a:srgbClr val="5B9DBB"/>
    </a:folHlink>
  </a:clrScheme>
</a:themeOverride>
</file>

<file path=ppt/theme/themeOverride10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326E84"/>
    </a:accent1>
    <a:accent2>
      <a:srgbClr val="5B9DBB"/>
    </a:accent2>
    <a:accent3>
      <a:srgbClr val="326E84"/>
    </a:accent3>
    <a:accent4>
      <a:srgbClr val="5B9DBB"/>
    </a:accent4>
    <a:accent5>
      <a:srgbClr val="326E84"/>
    </a:accent5>
    <a:accent6>
      <a:srgbClr val="5B9DBB"/>
    </a:accent6>
    <a:hlink>
      <a:srgbClr val="326E84"/>
    </a:hlink>
    <a:folHlink>
      <a:srgbClr val="5B9DBB"/>
    </a:folHlink>
  </a:clrScheme>
</a:themeOverride>
</file>

<file path=ppt/theme/themeOverride1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326E84"/>
    </a:accent1>
    <a:accent2>
      <a:srgbClr val="5B9DBB"/>
    </a:accent2>
    <a:accent3>
      <a:srgbClr val="326E84"/>
    </a:accent3>
    <a:accent4>
      <a:srgbClr val="5B9DBB"/>
    </a:accent4>
    <a:accent5>
      <a:srgbClr val="326E84"/>
    </a:accent5>
    <a:accent6>
      <a:srgbClr val="5B9DBB"/>
    </a:accent6>
    <a:hlink>
      <a:srgbClr val="326E84"/>
    </a:hlink>
    <a:folHlink>
      <a:srgbClr val="5B9DBB"/>
    </a:folHlink>
  </a:clrScheme>
</a:themeOverride>
</file>

<file path=ppt/theme/themeOverride1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326E84"/>
    </a:accent1>
    <a:accent2>
      <a:srgbClr val="5B9DBB"/>
    </a:accent2>
    <a:accent3>
      <a:srgbClr val="326E84"/>
    </a:accent3>
    <a:accent4>
      <a:srgbClr val="5B9DBB"/>
    </a:accent4>
    <a:accent5>
      <a:srgbClr val="326E84"/>
    </a:accent5>
    <a:accent6>
      <a:srgbClr val="5B9DBB"/>
    </a:accent6>
    <a:hlink>
      <a:srgbClr val="326E84"/>
    </a:hlink>
    <a:folHlink>
      <a:srgbClr val="5B9DBB"/>
    </a:folHlink>
  </a:clrScheme>
</a:themeOverride>
</file>

<file path=ppt/theme/themeOverride1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326E84"/>
    </a:accent1>
    <a:accent2>
      <a:srgbClr val="5B9DBB"/>
    </a:accent2>
    <a:accent3>
      <a:srgbClr val="326E84"/>
    </a:accent3>
    <a:accent4>
      <a:srgbClr val="5B9DBB"/>
    </a:accent4>
    <a:accent5>
      <a:srgbClr val="326E84"/>
    </a:accent5>
    <a:accent6>
      <a:srgbClr val="5B9DBB"/>
    </a:accent6>
    <a:hlink>
      <a:srgbClr val="326E84"/>
    </a:hlink>
    <a:folHlink>
      <a:srgbClr val="5B9DBB"/>
    </a:folHlink>
  </a:clrScheme>
</a:themeOverride>
</file>

<file path=ppt/theme/themeOverride1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326E84"/>
    </a:accent1>
    <a:accent2>
      <a:srgbClr val="5B9DBB"/>
    </a:accent2>
    <a:accent3>
      <a:srgbClr val="326E84"/>
    </a:accent3>
    <a:accent4>
      <a:srgbClr val="5B9DBB"/>
    </a:accent4>
    <a:accent5>
      <a:srgbClr val="326E84"/>
    </a:accent5>
    <a:accent6>
      <a:srgbClr val="5B9DBB"/>
    </a:accent6>
    <a:hlink>
      <a:srgbClr val="326E84"/>
    </a:hlink>
    <a:folHlink>
      <a:srgbClr val="5B9DBB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326E84"/>
    </a:accent1>
    <a:accent2>
      <a:srgbClr val="5B9DBB"/>
    </a:accent2>
    <a:accent3>
      <a:srgbClr val="326E84"/>
    </a:accent3>
    <a:accent4>
      <a:srgbClr val="5B9DBB"/>
    </a:accent4>
    <a:accent5>
      <a:srgbClr val="326E84"/>
    </a:accent5>
    <a:accent6>
      <a:srgbClr val="5B9DBB"/>
    </a:accent6>
    <a:hlink>
      <a:srgbClr val="326E84"/>
    </a:hlink>
    <a:folHlink>
      <a:srgbClr val="5B9DBB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326E84"/>
    </a:accent1>
    <a:accent2>
      <a:srgbClr val="5B9DBB"/>
    </a:accent2>
    <a:accent3>
      <a:srgbClr val="326E84"/>
    </a:accent3>
    <a:accent4>
      <a:srgbClr val="5B9DBB"/>
    </a:accent4>
    <a:accent5>
      <a:srgbClr val="326E84"/>
    </a:accent5>
    <a:accent6>
      <a:srgbClr val="5B9DBB"/>
    </a:accent6>
    <a:hlink>
      <a:srgbClr val="326E84"/>
    </a:hlink>
    <a:folHlink>
      <a:srgbClr val="5B9DBB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326E84"/>
    </a:accent1>
    <a:accent2>
      <a:srgbClr val="5B9DBB"/>
    </a:accent2>
    <a:accent3>
      <a:srgbClr val="326E84"/>
    </a:accent3>
    <a:accent4>
      <a:srgbClr val="5B9DBB"/>
    </a:accent4>
    <a:accent5>
      <a:srgbClr val="326E84"/>
    </a:accent5>
    <a:accent6>
      <a:srgbClr val="5B9DBB"/>
    </a:accent6>
    <a:hlink>
      <a:srgbClr val="326E84"/>
    </a:hlink>
    <a:folHlink>
      <a:srgbClr val="5B9DBB"/>
    </a:folHlink>
  </a:clrScheme>
</a:themeOverride>
</file>

<file path=ppt/theme/themeOverride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326E84"/>
    </a:accent1>
    <a:accent2>
      <a:srgbClr val="5B9DBB"/>
    </a:accent2>
    <a:accent3>
      <a:srgbClr val="326E84"/>
    </a:accent3>
    <a:accent4>
      <a:srgbClr val="5B9DBB"/>
    </a:accent4>
    <a:accent5>
      <a:srgbClr val="326E84"/>
    </a:accent5>
    <a:accent6>
      <a:srgbClr val="5B9DBB"/>
    </a:accent6>
    <a:hlink>
      <a:srgbClr val="326E84"/>
    </a:hlink>
    <a:folHlink>
      <a:srgbClr val="5B9DBB"/>
    </a:folHlink>
  </a:clrScheme>
</a:themeOverride>
</file>

<file path=ppt/theme/themeOverride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326E84"/>
    </a:accent1>
    <a:accent2>
      <a:srgbClr val="5B9DBB"/>
    </a:accent2>
    <a:accent3>
      <a:srgbClr val="326E84"/>
    </a:accent3>
    <a:accent4>
      <a:srgbClr val="5B9DBB"/>
    </a:accent4>
    <a:accent5>
      <a:srgbClr val="326E84"/>
    </a:accent5>
    <a:accent6>
      <a:srgbClr val="5B9DBB"/>
    </a:accent6>
    <a:hlink>
      <a:srgbClr val="326E84"/>
    </a:hlink>
    <a:folHlink>
      <a:srgbClr val="5B9DBB"/>
    </a:folHlink>
  </a:clrScheme>
</a:themeOverride>
</file>

<file path=ppt/theme/themeOverride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326E84"/>
    </a:accent1>
    <a:accent2>
      <a:srgbClr val="5B9DBB"/>
    </a:accent2>
    <a:accent3>
      <a:srgbClr val="326E84"/>
    </a:accent3>
    <a:accent4>
      <a:srgbClr val="5B9DBB"/>
    </a:accent4>
    <a:accent5>
      <a:srgbClr val="326E84"/>
    </a:accent5>
    <a:accent6>
      <a:srgbClr val="5B9DBB"/>
    </a:accent6>
    <a:hlink>
      <a:srgbClr val="326E84"/>
    </a:hlink>
    <a:folHlink>
      <a:srgbClr val="5B9DBB"/>
    </a:folHlink>
  </a:clrScheme>
</a:themeOverride>
</file>

<file path=ppt/theme/themeOverride8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326E84"/>
    </a:accent1>
    <a:accent2>
      <a:srgbClr val="5B9DBB"/>
    </a:accent2>
    <a:accent3>
      <a:srgbClr val="326E84"/>
    </a:accent3>
    <a:accent4>
      <a:srgbClr val="5B9DBB"/>
    </a:accent4>
    <a:accent5>
      <a:srgbClr val="326E84"/>
    </a:accent5>
    <a:accent6>
      <a:srgbClr val="5B9DBB"/>
    </a:accent6>
    <a:hlink>
      <a:srgbClr val="326E84"/>
    </a:hlink>
    <a:folHlink>
      <a:srgbClr val="5B9DBB"/>
    </a:folHlink>
  </a:clrScheme>
</a:themeOverride>
</file>

<file path=ppt/theme/themeOverride9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326E84"/>
    </a:accent1>
    <a:accent2>
      <a:srgbClr val="5B9DBB"/>
    </a:accent2>
    <a:accent3>
      <a:srgbClr val="326E84"/>
    </a:accent3>
    <a:accent4>
      <a:srgbClr val="5B9DBB"/>
    </a:accent4>
    <a:accent5>
      <a:srgbClr val="326E84"/>
    </a:accent5>
    <a:accent6>
      <a:srgbClr val="5B9DBB"/>
    </a:accent6>
    <a:hlink>
      <a:srgbClr val="326E84"/>
    </a:hlink>
    <a:folHlink>
      <a:srgbClr val="5B9DB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8776</TotalTime>
  <Words>1937</Words>
  <Application>Microsoft Office PowerPoint</Application>
  <PresentationFormat>全屏显示(16:9)</PresentationFormat>
  <Paragraphs>251</Paragraphs>
  <Slides>35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等线</vt:lpstr>
      <vt:lpstr>方正姚体</vt:lpstr>
      <vt:lpstr>宋体</vt:lpstr>
      <vt:lpstr>微软雅黑</vt:lpstr>
      <vt:lpstr>Agency FB</vt:lpstr>
      <vt:lpstr>Arial</vt:lpstr>
      <vt:lpstr>Calibri</vt:lpstr>
      <vt:lpstr>Impact</vt:lpstr>
      <vt:lpstr>Times New Roman</vt:lpstr>
      <vt:lpstr>Verdana</vt:lpstr>
      <vt:lpstr>Wingdings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AI nier</cp:lastModifiedBy>
  <cp:revision>944</cp:revision>
  <dcterms:created xsi:type="dcterms:W3CDTF">2015-04-24T01:01:13Z</dcterms:created>
  <dcterms:modified xsi:type="dcterms:W3CDTF">2018-12-26T04:38:21Z</dcterms:modified>
</cp:coreProperties>
</file>