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345" r:id="rId2"/>
    <p:sldId id="346" r:id="rId3"/>
    <p:sldId id="350" r:id="rId4"/>
    <p:sldId id="351" r:id="rId5"/>
    <p:sldId id="352" r:id="rId6"/>
    <p:sldId id="356" r:id="rId7"/>
    <p:sldId id="354" r:id="rId8"/>
    <p:sldId id="355" r:id="rId9"/>
    <p:sldId id="353" r:id="rId10"/>
    <p:sldId id="359" r:id="rId11"/>
    <p:sldId id="358" r:id="rId12"/>
    <p:sldId id="3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61" d="100"/>
          <a:sy n="61" d="100"/>
        </p:scale>
        <p:origin x="29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A747E9-0002-4CEF-99A1-74ABA2DF76BD}" type="datetimeFigureOut">
              <a:rPr lang="en-US" smtClean="0"/>
              <a:t>4/7/2024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D4E503-820F-4E67-96D0-DF823FFA002C}" type="slidenum">
              <a:rPr lang="en-US" smtClean="0"/>
              <a:t>‹#›</a:t>
            </a:fld>
            <a:endParaRPr lang="en-US"/>
          </a:p>
        </p:txBody>
      </p:sp>
    </p:spTree>
    <p:extLst>
      <p:ext uri="{BB962C8B-B14F-4D97-AF65-F5344CB8AC3E}">
        <p14:creationId xmlns:p14="http://schemas.microsoft.com/office/powerpoint/2010/main" val="405554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8F001-E4E0-4721-BED4-85E27FFA58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54126" y="130565"/>
            <a:ext cx="2146874" cy="1139190"/>
          </a:xfrm>
          <a:prstGeom prst="rect">
            <a:avLst/>
          </a:prstGeom>
        </p:spPr>
      </p:pic>
    </p:spTree>
    <p:extLst>
      <p:ext uri="{BB962C8B-B14F-4D97-AF65-F5344CB8AC3E}">
        <p14:creationId xmlns:p14="http://schemas.microsoft.com/office/powerpoint/2010/main" val="150342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397051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166356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3219" y="99632"/>
            <a:ext cx="10058400" cy="784624"/>
          </a:xfrm>
        </p:spPr>
        <p:txBody>
          <a:bodyPr/>
          <a:lstStyle/>
          <a:p>
            <a:r>
              <a:rPr lang="en-US"/>
              <a:t>Click to edit Master title style</a:t>
            </a:r>
          </a:p>
        </p:txBody>
      </p:sp>
      <p:sp>
        <p:nvSpPr>
          <p:cNvPr id="3" name="Content Placeholder 2"/>
          <p:cNvSpPr>
            <a:spLocks noGrp="1"/>
          </p:cNvSpPr>
          <p:nvPr>
            <p:ph idx="1"/>
          </p:nvPr>
        </p:nvSpPr>
        <p:spPr>
          <a:xfrm>
            <a:off x="253219" y="1041866"/>
            <a:ext cx="11603836" cy="5117774"/>
          </a:xfrm>
        </p:spPr>
        <p:txBody>
          <a:bodyPr>
            <a:normAutofit/>
          </a:bodyPr>
          <a:lstStyle>
            <a:lvl1pPr>
              <a:defRPr sz="2400"/>
            </a:lvl1pPr>
            <a:lvl2pPr>
              <a:defRPr sz="24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29507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8F001-E4E0-4721-BED4-85E27FFA587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47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4148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353846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149877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36852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8BA355E9-0C6D-494B-9E18-D9BEE14B876A}" type="datetimeFigureOut">
              <a:rPr lang="en-US" smtClean="0"/>
              <a:t>4/7/2024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8F001-E4E0-4721-BED4-85E27FFA587C}" type="slidenum">
              <a:rPr lang="en-US" smtClean="0"/>
              <a:t>‹#›</a:t>
            </a:fld>
            <a:endParaRPr lang="en-US"/>
          </a:p>
        </p:txBody>
      </p:sp>
    </p:spTree>
    <p:extLst>
      <p:ext uri="{BB962C8B-B14F-4D97-AF65-F5344CB8AC3E}">
        <p14:creationId xmlns:p14="http://schemas.microsoft.com/office/powerpoint/2010/main" val="295497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8BA355E9-0C6D-494B-9E18-D9BEE14B876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8F001-E4E0-4721-BED4-85E27FFA587C}" type="slidenum">
              <a:rPr lang="en-US" smtClean="0"/>
              <a:t>‹#›</a:t>
            </a:fld>
            <a:endParaRPr lang="en-US"/>
          </a:p>
        </p:txBody>
      </p:sp>
    </p:spTree>
    <p:extLst>
      <p:ext uri="{BB962C8B-B14F-4D97-AF65-F5344CB8AC3E}">
        <p14:creationId xmlns:p14="http://schemas.microsoft.com/office/powerpoint/2010/main" val="342352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13025" y="130566"/>
            <a:ext cx="10387986" cy="63310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213025" y="1099837"/>
            <a:ext cx="11583740" cy="506417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1646040" y="6459785"/>
            <a:ext cx="403567" cy="365125"/>
          </a:xfrm>
          <a:prstGeom prst="rect">
            <a:avLst/>
          </a:prstGeom>
        </p:spPr>
        <p:txBody>
          <a:bodyPr vert="horz" lIns="91440" tIns="45720" rIns="91440" bIns="45720" rtlCol="0" anchor="ctr"/>
          <a:lstStyle>
            <a:lvl1pPr algn="r">
              <a:defRPr sz="1050">
                <a:solidFill>
                  <a:srgbClr val="FFFFFF"/>
                </a:solidFill>
              </a:defRPr>
            </a:lvl1pPr>
          </a:lstStyle>
          <a:p>
            <a:fld id="{C5B8F001-E4E0-4721-BED4-85E27FFA587C}" type="slidenum">
              <a:rPr lang="en-US" smtClean="0"/>
              <a:t>‹#›</a:t>
            </a:fld>
            <a:endParaRPr lang="en-US"/>
          </a:p>
        </p:txBody>
      </p:sp>
      <p:cxnSp>
        <p:nvCxnSpPr>
          <p:cNvPr id="10" name="Straight Connector 9"/>
          <p:cNvCxnSpPr>
            <a:cxnSpLocks/>
          </p:cNvCxnSpPr>
          <p:nvPr/>
        </p:nvCxnSpPr>
        <p:spPr>
          <a:xfrm flipV="1">
            <a:off x="213025" y="880510"/>
            <a:ext cx="11814852" cy="53467"/>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60333" y="-109919"/>
            <a:ext cx="1866525" cy="990429"/>
          </a:xfrm>
          <a:prstGeom prst="rect">
            <a:avLst/>
          </a:prstGeom>
        </p:spPr>
      </p:pic>
    </p:spTree>
    <p:extLst>
      <p:ext uri="{BB962C8B-B14F-4D97-AF65-F5344CB8AC3E}">
        <p14:creationId xmlns:p14="http://schemas.microsoft.com/office/powerpoint/2010/main" val="38422227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beri/speech_recognition#readme" TargetMode="External"/><Relationship Id="rId2" Type="http://schemas.openxmlformats.org/officeDocument/2006/relationships/hyperlink" Target="https://deepgram.com/learn/best-python-audio-libraries-for-speech-recognition-in-20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A4C8-5B95-7F2C-2D80-BF1221FCFCCD}"/>
              </a:ext>
            </a:extLst>
          </p:cNvPr>
          <p:cNvSpPr>
            <a:spLocks noGrp="1"/>
          </p:cNvSpPr>
          <p:nvPr>
            <p:ph type="title"/>
          </p:nvPr>
        </p:nvSpPr>
        <p:spPr>
          <a:xfrm>
            <a:off x="54077" y="3837155"/>
            <a:ext cx="12192000" cy="1102918"/>
          </a:xfrm>
        </p:spPr>
        <p:txBody>
          <a:bodyPr>
            <a:noAutofit/>
          </a:bodyPr>
          <a:lstStyle/>
          <a:p>
            <a:pPr algn="ctr"/>
            <a:b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br>
            <a:b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br>
            <a:b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br>
            <a:b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br>
            <a:r>
              <a:rPr kumimoji="0" lang="en-US" sz="3200" b="1" i="0" u="sng" strike="noStrike" kern="1200" cap="none" spc="0" normalizeH="0" baseline="0" noProof="0" dirty="0">
                <a:ln>
                  <a:noFill/>
                </a:ln>
                <a:solidFill>
                  <a:srgbClr val="C00000"/>
                </a:solidFill>
                <a:effectLst/>
                <a:uLnTx/>
                <a:uFillTx/>
                <a:latin typeface="Calibri" panose="020F0502020204030204"/>
                <a:ea typeface="+mn-ea"/>
                <a:cs typeface="+mn-cs"/>
              </a:rPr>
              <a:t>S</a:t>
            </a:r>
            <a:r>
              <a:rPr lang="en-US" sz="3200" b="1" u="sng" spc="0" dirty="0">
                <a:solidFill>
                  <a:srgbClr val="C00000"/>
                </a:solidFill>
                <a:latin typeface="Calibri" panose="020F0502020204030204"/>
                <a:ea typeface="+mn-ea"/>
                <a:cs typeface="+mn-cs"/>
              </a:rPr>
              <a:t>PEECH RECOGNITION</a:t>
            </a:r>
            <a:r>
              <a:rPr kumimoji="0" lang="en-US" sz="3200" b="1" i="0" u="sng" strike="noStrike" kern="1200" cap="none" spc="0" normalizeH="0" baseline="0" noProof="0" dirty="0">
                <a:ln>
                  <a:noFill/>
                </a:ln>
                <a:solidFill>
                  <a:srgbClr val="C00000"/>
                </a:solidFill>
                <a:effectLst/>
                <a:uLnTx/>
                <a:uFillTx/>
                <a:latin typeface="Calibri" panose="020F0502020204030204"/>
                <a:ea typeface="+mn-ea"/>
                <a:cs typeface="+mn-cs"/>
              </a:rPr>
              <a:t>: SPEECH-TO-TEXT WITH PYTHON &amp; MATLAB.</a:t>
            </a:r>
            <a:endParaRPr lang="en-US" sz="3200" u="sng" dirty="0">
              <a:solidFill>
                <a:srgbClr val="C00000"/>
              </a:solidFill>
            </a:endParaRPr>
          </a:p>
        </p:txBody>
      </p:sp>
      <p:sp>
        <p:nvSpPr>
          <p:cNvPr id="3" name="Content Placeholder 2">
            <a:extLst>
              <a:ext uri="{FF2B5EF4-FFF2-40B4-BE49-F238E27FC236}">
                <a16:creationId xmlns:a16="http://schemas.microsoft.com/office/drawing/2014/main" id="{437D63B8-3ED0-1686-04BF-DC5673210C8F}"/>
              </a:ext>
            </a:extLst>
          </p:cNvPr>
          <p:cNvSpPr>
            <a:spLocks noGrp="1"/>
          </p:cNvSpPr>
          <p:nvPr>
            <p:ph idx="1"/>
          </p:nvPr>
        </p:nvSpPr>
        <p:spPr>
          <a:xfrm>
            <a:off x="54077" y="614659"/>
            <a:ext cx="12083845" cy="1500673"/>
          </a:xfrm>
        </p:spPr>
        <p:txBody>
          <a:bodyPr>
            <a:normAutofit fontScale="92500" lnSpcReduction="20000"/>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4000" dirty="0">
              <a:solidFill>
                <a:prstClr val="black"/>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sng" strike="noStrike" kern="1200" cap="none" spc="0" normalizeH="0" baseline="0" noProof="0" dirty="0">
                <a:ln>
                  <a:noFill/>
                </a:ln>
                <a:solidFill>
                  <a:prstClr val="black"/>
                </a:solidFill>
                <a:effectLst/>
                <a:uLnTx/>
                <a:uFillTx/>
                <a:latin typeface="Calibri" panose="020F0502020204030204"/>
                <a:ea typeface="+mn-ea"/>
                <a:cs typeface="+mn-cs"/>
              </a:rPr>
              <a:t>Dan Otieno.</a:t>
            </a:r>
          </a:p>
          <a:p>
            <a:pPr marL="0" indent="0">
              <a:buNone/>
            </a:pPr>
            <a:endParaRPr lang="en-US" dirty="0"/>
          </a:p>
        </p:txBody>
      </p:sp>
      <p:sp>
        <p:nvSpPr>
          <p:cNvPr id="4" name="TextBox 3">
            <a:extLst>
              <a:ext uri="{FF2B5EF4-FFF2-40B4-BE49-F238E27FC236}">
                <a16:creationId xmlns:a16="http://schemas.microsoft.com/office/drawing/2014/main" id="{DB2460BC-664C-CD36-305F-877CCBA2ACC7}"/>
              </a:ext>
            </a:extLst>
          </p:cNvPr>
          <p:cNvSpPr txBox="1"/>
          <p:nvPr/>
        </p:nvSpPr>
        <p:spPr>
          <a:xfrm>
            <a:off x="0" y="2862943"/>
            <a:ext cx="12191999" cy="769441"/>
          </a:xfrm>
          <a:prstGeom prst="rect">
            <a:avLst/>
          </a:prstGeom>
          <a:noFill/>
        </p:spPr>
        <p:txBody>
          <a:bodyPr wrap="square" rtlCol="0">
            <a:spAutoFit/>
          </a:bodyPr>
          <a:lstStyle/>
          <a:p>
            <a:pPr algn="ctr"/>
            <a:r>
              <a:rPr lang="en-US" sz="4400" b="1" u="sng" dirty="0"/>
              <a:t>E</a:t>
            </a:r>
            <a:r>
              <a:rPr lang="en-US" sz="4400" b="1" u="sng" dirty="0">
                <a:latin typeface="+mn-lt"/>
              </a:rPr>
              <a:t>E 384: Digital Signal Processing Lab.</a:t>
            </a:r>
          </a:p>
        </p:txBody>
      </p:sp>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260458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4" name="TextBox 3">
            <a:extLst>
              <a:ext uri="{FF2B5EF4-FFF2-40B4-BE49-F238E27FC236}">
                <a16:creationId xmlns:a16="http://schemas.microsoft.com/office/drawing/2014/main" id="{0F24CDDD-1FA7-CE69-2B44-E353FA0B206E}"/>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CODE SNIPPET - MATLAB.</a:t>
            </a:r>
          </a:p>
        </p:txBody>
      </p:sp>
      <p:pic>
        <p:nvPicPr>
          <p:cNvPr id="10" name="Picture 9">
            <a:extLst>
              <a:ext uri="{FF2B5EF4-FFF2-40B4-BE49-F238E27FC236}">
                <a16:creationId xmlns:a16="http://schemas.microsoft.com/office/drawing/2014/main" id="{0EC126BD-7CC1-8C7B-E569-94BBED70E382}"/>
              </a:ext>
            </a:extLst>
          </p:cNvPr>
          <p:cNvPicPr>
            <a:picLocks noChangeAspect="1"/>
          </p:cNvPicPr>
          <p:nvPr/>
        </p:nvPicPr>
        <p:blipFill>
          <a:blip r:embed="rId2"/>
          <a:stretch>
            <a:fillRect/>
          </a:stretch>
        </p:blipFill>
        <p:spPr>
          <a:xfrm>
            <a:off x="102638" y="998376"/>
            <a:ext cx="11094097" cy="5310085"/>
          </a:xfrm>
          <a:prstGeom prst="rect">
            <a:avLst/>
          </a:prstGeom>
          <a:ln w="38100">
            <a:solidFill>
              <a:srgbClr val="C00000"/>
            </a:solidFill>
          </a:ln>
        </p:spPr>
      </p:pic>
    </p:spTree>
    <p:extLst>
      <p:ext uri="{BB962C8B-B14F-4D97-AF65-F5344CB8AC3E}">
        <p14:creationId xmlns:p14="http://schemas.microsoft.com/office/powerpoint/2010/main" val="304101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4" name="TextBox 3">
            <a:extLst>
              <a:ext uri="{FF2B5EF4-FFF2-40B4-BE49-F238E27FC236}">
                <a16:creationId xmlns:a16="http://schemas.microsoft.com/office/drawing/2014/main" id="{6647D656-34E1-2076-F5A8-3D1A02BE61F1}"/>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CODE SNIPPET - PYTHON.</a:t>
            </a:r>
          </a:p>
        </p:txBody>
      </p:sp>
      <p:pic>
        <p:nvPicPr>
          <p:cNvPr id="7" name="Picture 6">
            <a:extLst>
              <a:ext uri="{FF2B5EF4-FFF2-40B4-BE49-F238E27FC236}">
                <a16:creationId xmlns:a16="http://schemas.microsoft.com/office/drawing/2014/main" id="{6E7AAA8F-ECC8-3E76-3957-8BF4D85EF221}"/>
              </a:ext>
            </a:extLst>
          </p:cNvPr>
          <p:cNvPicPr>
            <a:picLocks noChangeAspect="1"/>
          </p:cNvPicPr>
          <p:nvPr/>
        </p:nvPicPr>
        <p:blipFill>
          <a:blip r:embed="rId2"/>
          <a:stretch>
            <a:fillRect/>
          </a:stretch>
        </p:blipFill>
        <p:spPr>
          <a:xfrm>
            <a:off x="240170" y="1122401"/>
            <a:ext cx="8390646" cy="5020744"/>
          </a:xfrm>
          <a:prstGeom prst="rect">
            <a:avLst/>
          </a:prstGeom>
          <a:ln w="38100">
            <a:solidFill>
              <a:srgbClr val="C00000"/>
            </a:solidFill>
          </a:ln>
        </p:spPr>
      </p:pic>
    </p:spTree>
    <p:extLst>
      <p:ext uri="{BB962C8B-B14F-4D97-AF65-F5344CB8AC3E}">
        <p14:creationId xmlns:p14="http://schemas.microsoft.com/office/powerpoint/2010/main" val="173103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3" name="TextBox 2">
            <a:extLst>
              <a:ext uri="{FF2B5EF4-FFF2-40B4-BE49-F238E27FC236}">
                <a16:creationId xmlns:a16="http://schemas.microsoft.com/office/drawing/2014/main" id="{77A2F952-5782-BBD5-B595-343706C509B6}"/>
              </a:ext>
            </a:extLst>
          </p:cNvPr>
          <p:cNvSpPr txBox="1"/>
          <p:nvPr/>
        </p:nvSpPr>
        <p:spPr>
          <a:xfrm>
            <a:off x="65315" y="948705"/>
            <a:ext cx="12126685" cy="535531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https://deepgram.com/learn/best-python-audio-libraries-for-speech-recognition-in-2023</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Zhang, A. (2017). Speech Recognition (Version 3.8) [Software]. Available from </a:t>
            </a:r>
            <a:r>
              <a:rPr lang="en-US" dirty="0">
                <a:hlinkClick r:id="rId3"/>
              </a:rPr>
              <a:t>https://github.com/Uberi/speech_recognition#readme</a:t>
            </a:r>
            <a:r>
              <a:rPr lang="en-US" dirty="0"/>
              <a:t>.</a:t>
            </a:r>
          </a:p>
          <a:p>
            <a:endParaRPr lang="en-US" dirty="0"/>
          </a:p>
          <a:p>
            <a:pPr marL="285750" indent="-285750">
              <a:buFont typeface="Arial" panose="020B0604020202020204" pitchFamily="34" charset="0"/>
              <a:buChar char="•"/>
            </a:pPr>
            <a:r>
              <a:rPr lang="en-US" dirty="0"/>
              <a:t>Mohan, V. (2013). Analysis and Synthesis of Speech using MATLAB‖. International Journal of advancements in Research and Technology, 2, 373-382.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Amos, D. (2016). The ultimate guide to speech recognition with python. Real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Anggraeni</a:t>
            </a:r>
            <a:r>
              <a:rPr lang="en-US" dirty="0"/>
              <a:t>, D., Sanjaya, W. S. M., </a:t>
            </a:r>
            <a:r>
              <a:rPr lang="en-US" dirty="0" err="1"/>
              <a:t>Nurasyidiek</a:t>
            </a:r>
            <a:r>
              <a:rPr lang="en-US" dirty="0"/>
              <a:t>, M. Y. S., &amp; </a:t>
            </a:r>
            <a:r>
              <a:rPr lang="en-US" dirty="0" err="1"/>
              <a:t>Munawwaroh</a:t>
            </a:r>
            <a:r>
              <a:rPr lang="en-US" dirty="0"/>
              <a:t>, M. (2018). The implementation of speech recognition using </a:t>
            </a:r>
            <a:r>
              <a:rPr lang="en-US" dirty="0" err="1"/>
              <a:t>mel</a:t>
            </a:r>
            <a:r>
              <a:rPr lang="en-US" dirty="0"/>
              <a:t>-frequency </a:t>
            </a:r>
            <a:r>
              <a:rPr lang="en-US" dirty="0" err="1"/>
              <a:t>cepstrum</a:t>
            </a:r>
            <a:r>
              <a:rPr lang="en-US" dirty="0"/>
              <a:t> coefficients (MFCC) and support vector machine (SVM) method based on python to control robot arm. In IOP Conference Series: Materials Science and Engineering (Vol. 288, No. 1, p. 012042). IOP Publishing.</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0C9C62A-46BB-A600-5CF2-E2FAB80B3A85}"/>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WORKS CITED &amp; REFERENCES.</a:t>
            </a:r>
          </a:p>
        </p:txBody>
      </p:sp>
    </p:spTree>
    <p:extLst>
      <p:ext uri="{BB962C8B-B14F-4D97-AF65-F5344CB8AC3E}">
        <p14:creationId xmlns:p14="http://schemas.microsoft.com/office/powerpoint/2010/main" val="263246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10" name="TextBox 9">
            <a:extLst>
              <a:ext uri="{FF2B5EF4-FFF2-40B4-BE49-F238E27FC236}">
                <a16:creationId xmlns:a16="http://schemas.microsoft.com/office/drawing/2014/main" id="{A1164CFF-6D74-EE05-B8E6-F6617235A52C}"/>
              </a:ext>
            </a:extLst>
          </p:cNvPr>
          <p:cNvSpPr txBox="1"/>
          <p:nvPr/>
        </p:nvSpPr>
        <p:spPr>
          <a:xfrm>
            <a:off x="317090" y="167378"/>
            <a:ext cx="10233212" cy="769441"/>
          </a:xfrm>
          <a:prstGeom prst="rect">
            <a:avLst/>
          </a:prstGeom>
          <a:noFill/>
        </p:spPr>
        <p:txBody>
          <a:bodyPr wrap="square" rtlCol="0">
            <a:spAutoFit/>
          </a:bodyPr>
          <a:lstStyle/>
          <a:p>
            <a:pPr algn="ctr"/>
            <a:r>
              <a:rPr lang="en-US" sz="4400" b="1" u="sng" dirty="0">
                <a:solidFill>
                  <a:srgbClr val="0070C0"/>
                </a:solidFill>
              </a:rPr>
              <a:t>INTRODUCTION</a:t>
            </a:r>
          </a:p>
        </p:txBody>
      </p:sp>
      <p:sp>
        <p:nvSpPr>
          <p:cNvPr id="12" name="TextBox 11">
            <a:extLst>
              <a:ext uri="{FF2B5EF4-FFF2-40B4-BE49-F238E27FC236}">
                <a16:creationId xmlns:a16="http://schemas.microsoft.com/office/drawing/2014/main" id="{B108F2FC-20F2-62AC-F54C-7B9E435BE260}"/>
              </a:ext>
            </a:extLst>
          </p:cNvPr>
          <p:cNvSpPr txBox="1"/>
          <p:nvPr/>
        </p:nvSpPr>
        <p:spPr>
          <a:xfrm>
            <a:off x="0" y="863570"/>
            <a:ext cx="12192000"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Speech to text is technology that facilitates the conversion of human speech into written or typed text.</a:t>
            </a:r>
          </a:p>
          <a:p>
            <a:pPr marL="285750" indent="-285750">
              <a:buFont typeface="Arial" panose="020B0604020202020204" pitchFamily="34" charset="0"/>
              <a:buChar char="•"/>
            </a:pPr>
            <a:r>
              <a:rPr lang="en-US" sz="2800" dirty="0"/>
              <a:t>This can be achieved using speech recognition software and/or algorithms, many of which are available in the development environment.</a:t>
            </a:r>
          </a:p>
          <a:p>
            <a:pPr marL="285750" indent="-285750">
              <a:buFont typeface="Arial" panose="020B0604020202020204" pitchFamily="34" charset="0"/>
              <a:buChar char="•"/>
            </a:pPr>
            <a:r>
              <a:rPr lang="en-US" sz="2800" dirty="0"/>
              <a:t>Speech recognition (speech-to-text) converts audio data into data formats that data scientists use to get actionable insights for business, industry, and academia.</a:t>
            </a:r>
          </a:p>
          <a:p>
            <a:pPr marL="285750" indent="-285750">
              <a:buFont typeface="Arial" panose="020B0604020202020204" pitchFamily="34" charset="0"/>
              <a:buChar char="•"/>
            </a:pPr>
            <a:r>
              <a:rPr lang="en-US" sz="2800" dirty="0"/>
              <a:t>90% of the world’s data is unstructured; unsearchable and unorganized, most of which is voice or video data that needs to be changed into machine-readable data to be used for decision-making.</a:t>
            </a:r>
          </a:p>
          <a:p>
            <a:pPr marL="285750" indent="-285750">
              <a:buFont typeface="Arial" panose="020B0604020202020204" pitchFamily="34" charset="0"/>
              <a:buChar char="•"/>
            </a:pPr>
            <a:r>
              <a:rPr lang="en-US" sz="2800" dirty="0"/>
              <a:t>This project combines the functionalities of python and MATLAB to implement the conversion of speech into text format.</a:t>
            </a:r>
          </a:p>
        </p:txBody>
      </p:sp>
    </p:spTree>
    <p:extLst>
      <p:ext uri="{BB962C8B-B14F-4D97-AF65-F5344CB8AC3E}">
        <p14:creationId xmlns:p14="http://schemas.microsoft.com/office/powerpoint/2010/main" val="417037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3" name="TextBox 2">
            <a:extLst>
              <a:ext uri="{FF2B5EF4-FFF2-40B4-BE49-F238E27FC236}">
                <a16:creationId xmlns:a16="http://schemas.microsoft.com/office/drawing/2014/main" id="{BB2480DD-0EAD-EC5D-2923-029EFD3A9B1A}"/>
              </a:ext>
            </a:extLst>
          </p:cNvPr>
          <p:cNvSpPr txBox="1"/>
          <p:nvPr/>
        </p:nvSpPr>
        <p:spPr>
          <a:xfrm>
            <a:off x="376083" y="167377"/>
            <a:ext cx="10233212" cy="769441"/>
          </a:xfrm>
          <a:prstGeom prst="rect">
            <a:avLst/>
          </a:prstGeom>
          <a:noFill/>
        </p:spPr>
        <p:txBody>
          <a:bodyPr wrap="square" rtlCol="0">
            <a:spAutoFit/>
          </a:bodyPr>
          <a:lstStyle/>
          <a:p>
            <a:pPr algn="ctr"/>
            <a:r>
              <a:rPr lang="en-US" sz="4400" b="1" u="sng" dirty="0">
                <a:solidFill>
                  <a:srgbClr val="0070C0"/>
                </a:solidFill>
              </a:rPr>
              <a:t>WORKFLOW (in Windows).</a:t>
            </a:r>
          </a:p>
        </p:txBody>
      </p:sp>
      <p:sp>
        <p:nvSpPr>
          <p:cNvPr id="6" name="TextBox 5">
            <a:extLst>
              <a:ext uri="{FF2B5EF4-FFF2-40B4-BE49-F238E27FC236}">
                <a16:creationId xmlns:a16="http://schemas.microsoft.com/office/drawing/2014/main" id="{166AA967-19B8-5886-8768-2DD055E4E1E4}"/>
              </a:ext>
            </a:extLst>
          </p:cNvPr>
          <p:cNvSpPr txBox="1"/>
          <p:nvPr/>
        </p:nvSpPr>
        <p:spPr>
          <a:xfrm>
            <a:off x="0" y="973291"/>
            <a:ext cx="12192000" cy="5428256"/>
          </a:xfrm>
          <a:prstGeom prst="rect">
            <a:avLst/>
          </a:prstGeom>
          <a:noFill/>
        </p:spPr>
        <p:txBody>
          <a:bodyPr wrap="square" rtlCol="0">
            <a:spAutoFit/>
          </a:bodyPr>
          <a:lstStyle/>
          <a:p>
            <a:pPr marL="285750" indent="-285750">
              <a:buFont typeface="Wingdings" panose="05000000000000000000" pitchFamily="2" charset="2"/>
              <a:buChar char="Ø"/>
            </a:pPr>
            <a:r>
              <a:rPr lang="en-US" b="1" u="sng" dirty="0">
                <a:solidFill>
                  <a:srgbClr val="C00000"/>
                </a:solidFill>
              </a:rPr>
              <a:t>INPUT SELECTION:</a:t>
            </a:r>
          </a:p>
          <a:p>
            <a:r>
              <a:rPr lang="en-US" dirty="0"/>
              <a:t>	♦ On running MATLAB script, user is first prompted for a python file by browsing through file explorer, then to browse 	and 	select audio file (this is in wav format).</a:t>
            </a:r>
          </a:p>
          <a:p>
            <a:pPr marL="285750" indent="-285750">
              <a:buFont typeface="Wingdings" panose="05000000000000000000" pitchFamily="2" charset="2"/>
              <a:buChar char="Ø"/>
            </a:pPr>
            <a:r>
              <a:rPr lang="en-US" b="1" u="sng" dirty="0">
                <a:solidFill>
                  <a:srgbClr val="C00000"/>
                </a:solidFill>
              </a:rPr>
              <a:t>SIGNAL PREPROCESSING:</a:t>
            </a:r>
          </a:p>
          <a:p>
            <a:r>
              <a:rPr lang="en-US" dirty="0"/>
              <a:t>	♦ MATLAB’s “</a:t>
            </a:r>
            <a:r>
              <a:rPr lang="en-US" i="1" dirty="0"/>
              <a:t>audioread</a:t>
            </a:r>
            <a:r>
              <a:rPr lang="en-US" dirty="0"/>
              <a:t>” function loads the wav file and extracts the audio signal and sampling frequency (y and Fs 	respectively).</a:t>
            </a:r>
          </a:p>
          <a:p>
            <a:r>
              <a:rPr lang="en-US" dirty="0"/>
              <a:t>	♦ The extracted signal is preprocessed to address issues, with methods such as normalization or noise reduction.</a:t>
            </a:r>
          </a:p>
          <a:p>
            <a:pPr marL="285750" indent="-285750">
              <a:buFont typeface="Wingdings" panose="05000000000000000000" pitchFamily="2" charset="2"/>
              <a:buChar char="Ø"/>
            </a:pPr>
            <a:r>
              <a:rPr lang="en-US" b="1" u="sng" dirty="0">
                <a:solidFill>
                  <a:srgbClr val="C00000"/>
                </a:solidFill>
              </a:rPr>
              <a:t>SIGNAL VISUALIZATION:</a:t>
            </a:r>
          </a:p>
          <a:p>
            <a:r>
              <a:rPr lang="en-US" dirty="0"/>
              <a:t>	♦ Using the “</a:t>
            </a:r>
            <a:r>
              <a:rPr lang="en-US" i="1" dirty="0"/>
              <a:t>plot</a:t>
            </a:r>
            <a:r>
              <a:rPr lang="en-US" dirty="0"/>
              <a:t>” and “</a:t>
            </a:r>
            <a:r>
              <a:rPr lang="en-US" i="1" dirty="0"/>
              <a:t>spectrogram</a:t>
            </a:r>
            <a:r>
              <a:rPr lang="en-US" dirty="0"/>
              <a:t>” MATLAB tools, signal waveform and spectrogram are generated.</a:t>
            </a:r>
          </a:p>
          <a:p>
            <a:r>
              <a:rPr lang="en-US" dirty="0"/>
              <a:t>	♦ The waveform plot provides insights into the amplitude variations of the audio signal over time, while the spectrogram 	plot 	reveals its frequency content.</a:t>
            </a:r>
          </a:p>
          <a:p>
            <a:pPr marL="285750" indent="-285750">
              <a:buFont typeface="Wingdings" panose="05000000000000000000" pitchFamily="2" charset="2"/>
              <a:buChar char="Ø"/>
            </a:pPr>
            <a:r>
              <a:rPr lang="en-US" b="1" u="sng" dirty="0">
                <a:solidFill>
                  <a:srgbClr val="C00000"/>
                </a:solidFill>
              </a:rPr>
              <a:t>SPEECH-TO-TEXT CONVERSION:</a:t>
            </a:r>
          </a:p>
          <a:p>
            <a:r>
              <a:rPr lang="en-US" dirty="0"/>
              <a:t>	♦ MATLAB calls the Python script using the system function and passes the audio file path as an argument.</a:t>
            </a:r>
          </a:p>
          <a:p>
            <a:r>
              <a:rPr lang="en-US" dirty="0"/>
              <a:t>	♦ Python utilizes the “</a:t>
            </a:r>
            <a:r>
              <a:rPr lang="en-US" i="1" dirty="0"/>
              <a:t>speech_recognition”</a:t>
            </a:r>
            <a:r>
              <a:rPr lang="en-US" dirty="0"/>
              <a:t> library and the Google Speech Recognition API to transcribe the audio signal into 	text 	and the result is returned to MATLAB for further processing.</a:t>
            </a:r>
          </a:p>
          <a:p>
            <a:pPr marL="285750" indent="-285750">
              <a:buFont typeface="Wingdings" panose="05000000000000000000" pitchFamily="2" charset="2"/>
              <a:buChar char="Ø"/>
            </a:pPr>
            <a:r>
              <a:rPr lang="en-US" b="1" u="sng" dirty="0">
                <a:solidFill>
                  <a:srgbClr val="C00000"/>
                </a:solidFill>
              </a:rPr>
              <a:t>OUTPUT HANDLING:</a:t>
            </a:r>
          </a:p>
          <a:p>
            <a:r>
              <a:rPr lang="en-US" dirty="0"/>
              <a:t>	♦ MATLAB displays the transcription result and additional information, such as audio length and processing time, in the 	console window; that output is also saved to a text file.</a:t>
            </a:r>
          </a:p>
          <a:p>
            <a:r>
              <a:rPr lang="en-US" dirty="0"/>
              <a:t>	♦ Any errors encountered during the speech-to-text conversion process (if any) are also displayed in the console window.</a:t>
            </a:r>
          </a:p>
        </p:txBody>
      </p:sp>
    </p:spTree>
    <p:extLst>
      <p:ext uri="{BB962C8B-B14F-4D97-AF65-F5344CB8AC3E}">
        <p14:creationId xmlns:p14="http://schemas.microsoft.com/office/powerpoint/2010/main" val="38954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2" name="TextBox 1">
            <a:extLst>
              <a:ext uri="{FF2B5EF4-FFF2-40B4-BE49-F238E27FC236}">
                <a16:creationId xmlns:a16="http://schemas.microsoft.com/office/drawing/2014/main" id="{4DD81C70-04B2-C69F-9EEE-748594D066E3}"/>
              </a:ext>
            </a:extLst>
          </p:cNvPr>
          <p:cNvSpPr txBox="1"/>
          <p:nvPr/>
        </p:nvSpPr>
        <p:spPr>
          <a:xfrm>
            <a:off x="303916" y="167378"/>
            <a:ext cx="11117826" cy="769441"/>
          </a:xfrm>
          <a:prstGeom prst="rect">
            <a:avLst/>
          </a:prstGeom>
          <a:noFill/>
        </p:spPr>
        <p:txBody>
          <a:bodyPr wrap="square" rtlCol="0">
            <a:spAutoFit/>
          </a:bodyPr>
          <a:lstStyle/>
          <a:p>
            <a:pPr algn="ctr"/>
            <a:r>
              <a:rPr lang="en-US" sz="4400" b="1" u="sng" dirty="0">
                <a:solidFill>
                  <a:srgbClr val="0070C0"/>
                </a:solidFill>
              </a:rPr>
              <a:t>ALGORITHMS USED.</a:t>
            </a:r>
          </a:p>
        </p:txBody>
      </p:sp>
      <p:sp>
        <p:nvSpPr>
          <p:cNvPr id="3" name="TextBox 2">
            <a:extLst>
              <a:ext uri="{FF2B5EF4-FFF2-40B4-BE49-F238E27FC236}">
                <a16:creationId xmlns:a16="http://schemas.microsoft.com/office/drawing/2014/main" id="{8CCED6A2-F8B1-E3F4-14DF-6FE05B5889D1}"/>
              </a:ext>
            </a:extLst>
          </p:cNvPr>
          <p:cNvSpPr txBox="1"/>
          <p:nvPr/>
        </p:nvSpPr>
        <p:spPr>
          <a:xfrm>
            <a:off x="113071" y="936819"/>
            <a:ext cx="11965858" cy="5355312"/>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solidFill>
                  <a:srgbClr val="7030A0"/>
                </a:solidFill>
              </a:rPr>
              <a:t>SHORT-TIME FOURIER TRANSFORM (STFT):</a:t>
            </a:r>
          </a:p>
          <a:p>
            <a:r>
              <a:rPr lang="en-US" dirty="0"/>
              <a:t>	♦ The STFT algorithm is used in the MATLAB “</a:t>
            </a:r>
            <a:r>
              <a:rPr lang="en-US" i="1" dirty="0"/>
              <a:t>spectrogram</a:t>
            </a:r>
            <a:r>
              <a:rPr lang="en-US" dirty="0"/>
              <a:t>” function to perform calculations for the signal spectrogram. 	STFT divides the audio signal into short overlapping segments and computes the Fourier Transform for each segment to 	analyze its frequency content over time. Due to the time-frequency representation of the signal,  we can visualize the 	frequency components evolving over time.</a:t>
            </a:r>
          </a:p>
          <a:p>
            <a:endParaRPr lang="en-US" dirty="0"/>
          </a:p>
          <a:p>
            <a:pPr marL="285750" indent="-285750">
              <a:buFont typeface="Wingdings" panose="05000000000000000000" pitchFamily="2" charset="2"/>
              <a:buChar char="q"/>
            </a:pPr>
            <a:r>
              <a:rPr lang="en-US" b="1" u="sng" dirty="0">
                <a:solidFill>
                  <a:srgbClr val="7030A0"/>
                </a:solidFill>
              </a:rPr>
              <a:t>SPEECH RECOGNITION ALGORITHM:</a:t>
            </a:r>
          </a:p>
          <a:p>
            <a:r>
              <a:rPr lang="en-US" dirty="0"/>
              <a:t>	♦ Sourced from GitHub, the speech recognition algorithm used in the Python script utilizes the Recognizer class from the 	</a:t>
            </a:r>
            <a:r>
              <a:rPr lang="en-US" i="1" dirty="0"/>
              <a:t>speech_recognition</a:t>
            </a:r>
            <a:r>
              <a:rPr lang="en-US" dirty="0"/>
              <a:t> library. The algorithm typically involves processing the audio signal to extract relevant features such 	as </a:t>
            </a:r>
            <a:r>
              <a:rPr lang="en-US" dirty="0" err="1"/>
              <a:t>mel</a:t>
            </a:r>
            <a:r>
              <a:rPr lang="en-US" dirty="0"/>
              <a:t>-frequency cepstral coefficients (MFCCs), fundamental frequency (pitch), and formants.</a:t>
            </a:r>
          </a:p>
          <a:p>
            <a:r>
              <a:rPr lang="en-US" dirty="0"/>
              <a:t>	♦Those extracted features are used to train or feed into a machine learning or statistical model, which maps them to 	textual representations using techniques like Hidden Markov Models (HMMs), deep neural networks (DNNs), or recurrent 	neural networks (RNNs).</a:t>
            </a:r>
          </a:p>
          <a:p>
            <a:endParaRPr lang="en-US" dirty="0"/>
          </a:p>
          <a:p>
            <a:pPr marL="285750" indent="-285750">
              <a:buFont typeface="Wingdings" panose="05000000000000000000" pitchFamily="2" charset="2"/>
              <a:buChar char="q"/>
            </a:pPr>
            <a:r>
              <a:rPr lang="en-US" b="1" u="sng" dirty="0">
                <a:solidFill>
                  <a:srgbClr val="7030A0"/>
                </a:solidFill>
              </a:rPr>
              <a:t>GOOGLE SPEECH RECOGNITION API:</a:t>
            </a:r>
          </a:p>
          <a:p>
            <a:r>
              <a:rPr lang="en-US" dirty="0"/>
              <a:t>	♦ Also utilized by the Python script utilizes to perform the actual transcription of the audio signal.</a:t>
            </a:r>
          </a:p>
          <a:p>
            <a:r>
              <a:rPr lang="en-US" dirty="0"/>
              <a:t>	♦ This API combines advanced algorithms developed by Google to accurately transcribe speech into text, using deep 	learning techniques and large training datasets to achieve high accuracy in recognizing various spoken languages and 	dialects.</a:t>
            </a:r>
          </a:p>
        </p:txBody>
      </p:sp>
    </p:spTree>
    <p:extLst>
      <p:ext uri="{BB962C8B-B14F-4D97-AF65-F5344CB8AC3E}">
        <p14:creationId xmlns:p14="http://schemas.microsoft.com/office/powerpoint/2010/main" val="320395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2" name="TextBox 1">
            <a:extLst>
              <a:ext uri="{FF2B5EF4-FFF2-40B4-BE49-F238E27FC236}">
                <a16:creationId xmlns:a16="http://schemas.microsoft.com/office/drawing/2014/main" id="{BC8898ED-F618-83CC-C40E-5A9821F260E8}"/>
              </a:ext>
            </a:extLst>
          </p:cNvPr>
          <p:cNvSpPr txBox="1"/>
          <p:nvPr/>
        </p:nvSpPr>
        <p:spPr>
          <a:xfrm>
            <a:off x="376083" y="167377"/>
            <a:ext cx="10233212" cy="769441"/>
          </a:xfrm>
          <a:prstGeom prst="rect">
            <a:avLst/>
          </a:prstGeom>
          <a:noFill/>
        </p:spPr>
        <p:txBody>
          <a:bodyPr wrap="square" rtlCol="0">
            <a:spAutoFit/>
          </a:bodyPr>
          <a:lstStyle/>
          <a:p>
            <a:pPr algn="ctr"/>
            <a:r>
              <a:rPr lang="en-US" sz="4400" b="1" u="sng" dirty="0">
                <a:solidFill>
                  <a:srgbClr val="0070C0"/>
                </a:solidFill>
              </a:rPr>
              <a:t>EXAMPLE (in Windows).</a:t>
            </a:r>
          </a:p>
        </p:txBody>
      </p:sp>
      <p:sp>
        <p:nvSpPr>
          <p:cNvPr id="3" name="TextBox 2">
            <a:extLst>
              <a:ext uri="{FF2B5EF4-FFF2-40B4-BE49-F238E27FC236}">
                <a16:creationId xmlns:a16="http://schemas.microsoft.com/office/drawing/2014/main" id="{DCBC56C2-590B-1ABC-DD78-A4B68852A79F}"/>
              </a:ext>
            </a:extLst>
          </p:cNvPr>
          <p:cNvSpPr txBox="1"/>
          <p:nvPr/>
        </p:nvSpPr>
        <p:spPr>
          <a:xfrm>
            <a:off x="5063901" y="1266239"/>
            <a:ext cx="6626654" cy="830997"/>
          </a:xfrm>
          <a:prstGeom prst="rect">
            <a:avLst/>
          </a:prstGeom>
          <a:noFill/>
        </p:spPr>
        <p:txBody>
          <a:bodyPr wrap="square" rtlCol="0">
            <a:spAutoFit/>
          </a:bodyPr>
          <a:lstStyle/>
          <a:p>
            <a:r>
              <a:rPr lang="en-US" sz="2400" b="1" dirty="0"/>
              <a:t>1. Start by running the MATLAB script, I type the script title in the MATLAB command line. </a:t>
            </a:r>
          </a:p>
        </p:txBody>
      </p:sp>
      <p:pic>
        <p:nvPicPr>
          <p:cNvPr id="6" name="Picture 5">
            <a:extLst>
              <a:ext uri="{FF2B5EF4-FFF2-40B4-BE49-F238E27FC236}">
                <a16:creationId xmlns:a16="http://schemas.microsoft.com/office/drawing/2014/main" id="{28C4BA6D-0FB0-6535-F61C-57096348949B}"/>
              </a:ext>
            </a:extLst>
          </p:cNvPr>
          <p:cNvPicPr>
            <a:picLocks noChangeAspect="1"/>
          </p:cNvPicPr>
          <p:nvPr/>
        </p:nvPicPr>
        <p:blipFill>
          <a:blip r:embed="rId2"/>
          <a:stretch>
            <a:fillRect/>
          </a:stretch>
        </p:blipFill>
        <p:spPr>
          <a:xfrm>
            <a:off x="140918" y="1095062"/>
            <a:ext cx="4773813" cy="1173353"/>
          </a:xfrm>
          <a:prstGeom prst="rect">
            <a:avLst/>
          </a:prstGeom>
          <a:ln w="38100">
            <a:solidFill>
              <a:srgbClr val="C00000"/>
            </a:solidFill>
          </a:ln>
        </p:spPr>
      </p:pic>
      <p:sp>
        <p:nvSpPr>
          <p:cNvPr id="7" name="TextBox 6">
            <a:extLst>
              <a:ext uri="{FF2B5EF4-FFF2-40B4-BE49-F238E27FC236}">
                <a16:creationId xmlns:a16="http://schemas.microsoft.com/office/drawing/2014/main" id="{09B449F2-4B6A-856C-DBDC-D3A3B60CCC86}"/>
              </a:ext>
            </a:extLst>
          </p:cNvPr>
          <p:cNvSpPr txBox="1"/>
          <p:nvPr/>
        </p:nvSpPr>
        <p:spPr>
          <a:xfrm>
            <a:off x="8731044" y="4056908"/>
            <a:ext cx="3460956" cy="830997"/>
          </a:xfrm>
          <a:prstGeom prst="rect">
            <a:avLst/>
          </a:prstGeom>
          <a:noFill/>
        </p:spPr>
        <p:txBody>
          <a:bodyPr wrap="square" rtlCol="0">
            <a:spAutoFit/>
          </a:bodyPr>
          <a:lstStyle/>
          <a:p>
            <a:r>
              <a:rPr lang="en-US" sz="2400" b="1" dirty="0"/>
              <a:t>2. Prompt to browse and select python file.</a:t>
            </a:r>
          </a:p>
        </p:txBody>
      </p:sp>
      <p:pic>
        <p:nvPicPr>
          <p:cNvPr id="9" name="Picture 8">
            <a:extLst>
              <a:ext uri="{FF2B5EF4-FFF2-40B4-BE49-F238E27FC236}">
                <a16:creationId xmlns:a16="http://schemas.microsoft.com/office/drawing/2014/main" id="{E6591D45-A578-271C-8A0D-7E239196ABBF}"/>
              </a:ext>
            </a:extLst>
          </p:cNvPr>
          <p:cNvPicPr>
            <a:picLocks noChangeAspect="1"/>
          </p:cNvPicPr>
          <p:nvPr/>
        </p:nvPicPr>
        <p:blipFill>
          <a:blip r:embed="rId3"/>
          <a:stretch>
            <a:fillRect/>
          </a:stretch>
        </p:blipFill>
        <p:spPr>
          <a:xfrm>
            <a:off x="140918" y="2762864"/>
            <a:ext cx="8518301" cy="3087329"/>
          </a:xfrm>
          <a:prstGeom prst="rect">
            <a:avLst/>
          </a:prstGeom>
          <a:ln w="38100" cap="sq" cmpd="thickThin">
            <a:solidFill>
              <a:srgbClr val="C00000"/>
            </a:solidFill>
            <a:prstDash val="solid"/>
            <a:miter lim="800000"/>
          </a:ln>
          <a:effectLst>
            <a:innerShdw blurRad="76200">
              <a:srgbClr val="000000"/>
            </a:innerShdw>
          </a:effectLst>
        </p:spPr>
      </p:pic>
    </p:spTree>
    <p:extLst>
      <p:ext uri="{BB962C8B-B14F-4D97-AF65-F5344CB8AC3E}">
        <p14:creationId xmlns:p14="http://schemas.microsoft.com/office/powerpoint/2010/main" val="390156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2" name="TextBox 1">
            <a:extLst>
              <a:ext uri="{FF2B5EF4-FFF2-40B4-BE49-F238E27FC236}">
                <a16:creationId xmlns:a16="http://schemas.microsoft.com/office/drawing/2014/main" id="{BC8898ED-F618-83CC-C40E-5A9821F260E8}"/>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EXAMPLE (in Windows).</a:t>
            </a:r>
          </a:p>
        </p:txBody>
      </p:sp>
      <p:sp>
        <p:nvSpPr>
          <p:cNvPr id="3" name="TextBox 2">
            <a:extLst>
              <a:ext uri="{FF2B5EF4-FFF2-40B4-BE49-F238E27FC236}">
                <a16:creationId xmlns:a16="http://schemas.microsoft.com/office/drawing/2014/main" id="{DCBC56C2-590B-1ABC-DD78-A4B68852A79F}"/>
              </a:ext>
            </a:extLst>
          </p:cNvPr>
          <p:cNvSpPr txBox="1"/>
          <p:nvPr/>
        </p:nvSpPr>
        <p:spPr>
          <a:xfrm>
            <a:off x="6912078" y="1560126"/>
            <a:ext cx="4188830" cy="1200329"/>
          </a:xfrm>
          <a:prstGeom prst="rect">
            <a:avLst/>
          </a:prstGeom>
          <a:noFill/>
        </p:spPr>
        <p:txBody>
          <a:bodyPr wrap="square" rtlCol="0">
            <a:spAutoFit/>
          </a:bodyPr>
          <a:lstStyle/>
          <a:p>
            <a:r>
              <a:rPr lang="en-US" sz="2400" b="1" dirty="0"/>
              <a:t>3. Prompt to browse and select audio file, I will use “</a:t>
            </a:r>
            <a:r>
              <a:rPr lang="en-US" sz="2400" b="1" i="1" dirty="0"/>
              <a:t>speech2.wav</a:t>
            </a:r>
            <a:r>
              <a:rPr lang="en-US" sz="2400" b="1" dirty="0"/>
              <a:t>”. </a:t>
            </a:r>
          </a:p>
        </p:txBody>
      </p:sp>
      <p:sp>
        <p:nvSpPr>
          <p:cNvPr id="7" name="TextBox 6">
            <a:extLst>
              <a:ext uri="{FF2B5EF4-FFF2-40B4-BE49-F238E27FC236}">
                <a16:creationId xmlns:a16="http://schemas.microsoft.com/office/drawing/2014/main" id="{09B449F2-4B6A-856C-DBDC-D3A3B60CCC86}"/>
              </a:ext>
            </a:extLst>
          </p:cNvPr>
          <p:cNvSpPr txBox="1"/>
          <p:nvPr/>
        </p:nvSpPr>
        <p:spPr>
          <a:xfrm>
            <a:off x="8769207" y="4541046"/>
            <a:ext cx="3147490" cy="830997"/>
          </a:xfrm>
          <a:prstGeom prst="rect">
            <a:avLst/>
          </a:prstGeom>
          <a:noFill/>
        </p:spPr>
        <p:txBody>
          <a:bodyPr wrap="square" rtlCol="0">
            <a:spAutoFit/>
          </a:bodyPr>
          <a:lstStyle/>
          <a:p>
            <a:r>
              <a:rPr lang="en-US" sz="2400" b="1" dirty="0"/>
              <a:t>4. Command window output.</a:t>
            </a:r>
          </a:p>
        </p:txBody>
      </p:sp>
      <p:pic>
        <p:nvPicPr>
          <p:cNvPr id="8" name="Picture 7">
            <a:extLst>
              <a:ext uri="{FF2B5EF4-FFF2-40B4-BE49-F238E27FC236}">
                <a16:creationId xmlns:a16="http://schemas.microsoft.com/office/drawing/2014/main" id="{A98AE7DA-55B1-54B0-1FB0-B95468C393B8}"/>
              </a:ext>
            </a:extLst>
          </p:cNvPr>
          <p:cNvPicPr>
            <a:picLocks noChangeAspect="1"/>
          </p:cNvPicPr>
          <p:nvPr/>
        </p:nvPicPr>
        <p:blipFill>
          <a:blip r:embed="rId2"/>
          <a:stretch>
            <a:fillRect/>
          </a:stretch>
        </p:blipFill>
        <p:spPr>
          <a:xfrm>
            <a:off x="125220" y="1022061"/>
            <a:ext cx="6601171" cy="2342885"/>
          </a:xfrm>
          <a:prstGeom prst="rect">
            <a:avLst/>
          </a:prstGeom>
          <a:ln w="38100">
            <a:solidFill>
              <a:srgbClr val="C00000"/>
            </a:solidFill>
          </a:ln>
        </p:spPr>
      </p:pic>
      <p:pic>
        <p:nvPicPr>
          <p:cNvPr id="11" name="Picture 10">
            <a:extLst>
              <a:ext uri="{FF2B5EF4-FFF2-40B4-BE49-F238E27FC236}">
                <a16:creationId xmlns:a16="http://schemas.microsoft.com/office/drawing/2014/main" id="{99D905EB-B460-4D11-30BF-A592423653EA}"/>
              </a:ext>
            </a:extLst>
          </p:cNvPr>
          <p:cNvPicPr>
            <a:picLocks noChangeAspect="1"/>
          </p:cNvPicPr>
          <p:nvPr/>
        </p:nvPicPr>
        <p:blipFill>
          <a:blip r:embed="rId3"/>
          <a:stretch>
            <a:fillRect/>
          </a:stretch>
        </p:blipFill>
        <p:spPr>
          <a:xfrm>
            <a:off x="125220" y="3532588"/>
            <a:ext cx="8451220" cy="2750430"/>
          </a:xfrm>
          <a:prstGeom prst="rect">
            <a:avLst/>
          </a:prstGeom>
          <a:ln w="38100">
            <a:solidFill>
              <a:srgbClr val="C00000"/>
            </a:solidFill>
          </a:ln>
        </p:spPr>
      </p:pic>
    </p:spTree>
    <p:extLst>
      <p:ext uri="{BB962C8B-B14F-4D97-AF65-F5344CB8AC3E}">
        <p14:creationId xmlns:p14="http://schemas.microsoft.com/office/powerpoint/2010/main" val="126201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2" name="TextBox 1">
            <a:extLst>
              <a:ext uri="{FF2B5EF4-FFF2-40B4-BE49-F238E27FC236}">
                <a16:creationId xmlns:a16="http://schemas.microsoft.com/office/drawing/2014/main" id="{01CB5986-F74A-A66C-976C-E8AE450DEFD8}"/>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EXAMPLE (in Windows).</a:t>
            </a:r>
          </a:p>
        </p:txBody>
      </p:sp>
      <p:sp>
        <p:nvSpPr>
          <p:cNvPr id="3" name="TextBox 2">
            <a:extLst>
              <a:ext uri="{FF2B5EF4-FFF2-40B4-BE49-F238E27FC236}">
                <a16:creationId xmlns:a16="http://schemas.microsoft.com/office/drawing/2014/main" id="{5457FA9C-22CB-A820-50CE-A689F55DDC35}"/>
              </a:ext>
            </a:extLst>
          </p:cNvPr>
          <p:cNvSpPr txBox="1"/>
          <p:nvPr/>
        </p:nvSpPr>
        <p:spPr>
          <a:xfrm>
            <a:off x="6324600" y="2708967"/>
            <a:ext cx="6201698" cy="461665"/>
          </a:xfrm>
          <a:prstGeom prst="rect">
            <a:avLst/>
          </a:prstGeom>
          <a:noFill/>
        </p:spPr>
        <p:txBody>
          <a:bodyPr wrap="square" rtlCol="0">
            <a:spAutoFit/>
          </a:bodyPr>
          <a:lstStyle/>
          <a:p>
            <a:r>
              <a:rPr lang="en-US" sz="2400" b="1" dirty="0"/>
              <a:t>5. Generated Waveform and Spectrogram.</a:t>
            </a:r>
          </a:p>
        </p:txBody>
      </p:sp>
      <p:pic>
        <p:nvPicPr>
          <p:cNvPr id="6" name="Picture 5">
            <a:extLst>
              <a:ext uri="{FF2B5EF4-FFF2-40B4-BE49-F238E27FC236}">
                <a16:creationId xmlns:a16="http://schemas.microsoft.com/office/drawing/2014/main" id="{8BA441A9-3023-61CB-8A20-34AC9489326E}"/>
              </a:ext>
            </a:extLst>
          </p:cNvPr>
          <p:cNvPicPr>
            <a:picLocks noChangeAspect="1"/>
          </p:cNvPicPr>
          <p:nvPr/>
        </p:nvPicPr>
        <p:blipFill>
          <a:blip r:embed="rId2"/>
          <a:stretch>
            <a:fillRect/>
          </a:stretch>
        </p:blipFill>
        <p:spPr>
          <a:xfrm>
            <a:off x="232446" y="993059"/>
            <a:ext cx="5863553" cy="5319252"/>
          </a:xfrm>
          <a:prstGeom prst="rect">
            <a:avLst/>
          </a:prstGeom>
          <a:ln w="28575">
            <a:solidFill>
              <a:srgbClr val="C00000"/>
            </a:solidFill>
          </a:ln>
        </p:spPr>
      </p:pic>
    </p:spTree>
    <p:extLst>
      <p:ext uri="{BB962C8B-B14F-4D97-AF65-F5344CB8AC3E}">
        <p14:creationId xmlns:p14="http://schemas.microsoft.com/office/powerpoint/2010/main" val="3747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pic>
        <p:nvPicPr>
          <p:cNvPr id="6" name="Picture 5">
            <a:extLst>
              <a:ext uri="{FF2B5EF4-FFF2-40B4-BE49-F238E27FC236}">
                <a16:creationId xmlns:a16="http://schemas.microsoft.com/office/drawing/2014/main" id="{FDECB695-05D0-EFB2-F356-E2D973E0EADA}"/>
              </a:ext>
            </a:extLst>
          </p:cNvPr>
          <p:cNvPicPr>
            <a:picLocks noChangeAspect="1"/>
          </p:cNvPicPr>
          <p:nvPr/>
        </p:nvPicPr>
        <p:blipFill>
          <a:blip r:embed="rId2"/>
          <a:stretch>
            <a:fillRect/>
          </a:stretch>
        </p:blipFill>
        <p:spPr>
          <a:xfrm>
            <a:off x="134655" y="1856044"/>
            <a:ext cx="9916909" cy="3848637"/>
          </a:xfrm>
          <a:prstGeom prst="rect">
            <a:avLst/>
          </a:prstGeom>
          <a:ln w="38100">
            <a:solidFill>
              <a:srgbClr val="C00000"/>
            </a:solidFill>
          </a:ln>
        </p:spPr>
      </p:pic>
      <p:sp>
        <p:nvSpPr>
          <p:cNvPr id="7" name="TextBox 6">
            <a:extLst>
              <a:ext uri="{FF2B5EF4-FFF2-40B4-BE49-F238E27FC236}">
                <a16:creationId xmlns:a16="http://schemas.microsoft.com/office/drawing/2014/main" id="{3A0FA0B4-A7D3-0DC6-12CC-EFEC1CADD39D}"/>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EXAMPLE (in Windows).</a:t>
            </a:r>
          </a:p>
        </p:txBody>
      </p:sp>
      <p:sp>
        <p:nvSpPr>
          <p:cNvPr id="8" name="TextBox 7">
            <a:extLst>
              <a:ext uri="{FF2B5EF4-FFF2-40B4-BE49-F238E27FC236}">
                <a16:creationId xmlns:a16="http://schemas.microsoft.com/office/drawing/2014/main" id="{4CF70595-CE9B-A556-0F27-3AF19D26B2CB}"/>
              </a:ext>
            </a:extLst>
          </p:cNvPr>
          <p:cNvSpPr txBox="1"/>
          <p:nvPr/>
        </p:nvSpPr>
        <p:spPr>
          <a:xfrm>
            <a:off x="134655" y="1238865"/>
            <a:ext cx="10474640" cy="461665"/>
          </a:xfrm>
          <a:prstGeom prst="rect">
            <a:avLst/>
          </a:prstGeom>
          <a:noFill/>
        </p:spPr>
        <p:txBody>
          <a:bodyPr wrap="square" rtlCol="0">
            <a:spAutoFit/>
          </a:bodyPr>
          <a:lstStyle/>
          <a:p>
            <a:r>
              <a:rPr lang="en-US" sz="2400" b="1" dirty="0"/>
              <a:t>6. Copy of “</a:t>
            </a:r>
            <a:r>
              <a:rPr lang="en-US" sz="2400" b="1" i="1" dirty="0"/>
              <a:t>transcribed.txt</a:t>
            </a:r>
            <a:r>
              <a:rPr lang="en-US" sz="2400" b="1" dirty="0"/>
              <a:t>” showing output similar to command window.</a:t>
            </a:r>
          </a:p>
        </p:txBody>
      </p:sp>
    </p:spTree>
    <p:extLst>
      <p:ext uri="{BB962C8B-B14F-4D97-AF65-F5344CB8AC3E}">
        <p14:creationId xmlns:p14="http://schemas.microsoft.com/office/powerpoint/2010/main" val="36503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AE994-D75D-2144-5585-7A43203F8BBB}"/>
              </a:ext>
            </a:extLst>
          </p:cNvPr>
          <p:cNvSpPr txBox="1"/>
          <p:nvPr/>
        </p:nvSpPr>
        <p:spPr>
          <a:xfrm>
            <a:off x="3807651" y="6438020"/>
            <a:ext cx="4110356" cy="646331"/>
          </a:xfrm>
          <a:prstGeom prst="rect">
            <a:avLst/>
          </a:prstGeom>
          <a:noFill/>
        </p:spPr>
        <p:txBody>
          <a:bodyPr wrap="none" rtlCol="0">
            <a:spAutoFit/>
          </a:bodyPr>
          <a:lstStyle/>
          <a:p>
            <a:r>
              <a:rPr lang="en-US" altLang="en-US" cap="all" dirty="0">
                <a:solidFill>
                  <a:srgbClr val="FFFFFF"/>
                </a:solidFill>
                <a:latin typeface="Calibri" panose="020F0502020204030204"/>
              </a:rPr>
              <a:t>EE 384: Digital Signal Processing Lab.</a:t>
            </a:r>
            <a:endParaRPr kumimoji="0" lang="en-US" altLang="en-US" sz="1800" b="0" i="0" u="none" strike="noStrike" kern="1200" cap="all" spc="0" normalizeH="0" baseline="0" noProof="0" dirty="0">
              <a:ln>
                <a:noFill/>
              </a:ln>
              <a:solidFill>
                <a:srgbClr val="FFFFFF"/>
              </a:solidFill>
              <a:effectLst/>
              <a:uLnTx/>
              <a:uFillTx/>
              <a:latin typeface="Calibri" panose="020F0502020204030204"/>
              <a:ea typeface="+mn-ea"/>
              <a:cs typeface="+mn-cs"/>
            </a:endParaRPr>
          </a:p>
          <a:p>
            <a:endParaRPr lang="en-US" dirty="0"/>
          </a:p>
        </p:txBody>
      </p:sp>
      <p:sp>
        <p:nvSpPr>
          <p:cNvPr id="4" name="TextBox 3">
            <a:extLst>
              <a:ext uri="{FF2B5EF4-FFF2-40B4-BE49-F238E27FC236}">
                <a16:creationId xmlns:a16="http://schemas.microsoft.com/office/drawing/2014/main" id="{0F24CDDD-1FA7-CE69-2B44-E353FA0B206E}"/>
              </a:ext>
            </a:extLst>
          </p:cNvPr>
          <p:cNvSpPr txBox="1"/>
          <p:nvPr/>
        </p:nvSpPr>
        <p:spPr>
          <a:xfrm>
            <a:off x="376083" y="58085"/>
            <a:ext cx="10233212" cy="769441"/>
          </a:xfrm>
          <a:prstGeom prst="rect">
            <a:avLst/>
          </a:prstGeom>
          <a:noFill/>
        </p:spPr>
        <p:txBody>
          <a:bodyPr wrap="square" rtlCol="0">
            <a:spAutoFit/>
          </a:bodyPr>
          <a:lstStyle/>
          <a:p>
            <a:pPr algn="ctr"/>
            <a:r>
              <a:rPr lang="en-US" sz="4400" b="1" u="sng" dirty="0">
                <a:solidFill>
                  <a:srgbClr val="0070C0"/>
                </a:solidFill>
              </a:rPr>
              <a:t>CODE SNIPPET - MATLAB.</a:t>
            </a:r>
          </a:p>
        </p:txBody>
      </p:sp>
      <p:pic>
        <p:nvPicPr>
          <p:cNvPr id="7" name="Picture 6">
            <a:extLst>
              <a:ext uri="{FF2B5EF4-FFF2-40B4-BE49-F238E27FC236}">
                <a16:creationId xmlns:a16="http://schemas.microsoft.com/office/drawing/2014/main" id="{B0AF1ACB-3E31-8269-5977-979D88F33E9D}"/>
              </a:ext>
            </a:extLst>
          </p:cNvPr>
          <p:cNvPicPr>
            <a:picLocks noChangeAspect="1"/>
          </p:cNvPicPr>
          <p:nvPr/>
        </p:nvPicPr>
        <p:blipFill>
          <a:blip r:embed="rId2"/>
          <a:stretch>
            <a:fillRect/>
          </a:stretch>
        </p:blipFill>
        <p:spPr>
          <a:xfrm>
            <a:off x="0" y="998375"/>
            <a:ext cx="7020232" cy="5313933"/>
          </a:xfrm>
          <a:prstGeom prst="rect">
            <a:avLst/>
          </a:prstGeom>
          <a:ln w="38100">
            <a:solidFill>
              <a:srgbClr val="C00000"/>
            </a:solidFill>
          </a:ln>
        </p:spPr>
      </p:pic>
    </p:spTree>
    <p:extLst>
      <p:ext uri="{BB962C8B-B14F-4D97-AF65-F5344CB8AC3E}">
        <p14:creationId xmlns:p14="http://schemas.microsoft.com/office/powerpoint/2010/main" val="2847874325"/>
      </p:ext>
    </p:extLst>
  </p:cSld>
  <p:clrMapOvr>
    <a:masterClrMapping/>
  </p:clrMapOvr>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225</TotalTime>
  <Words>1047</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1_Retrospect</vt:lpstr>
      <vt:lpstr>    SPEECH RECOGNITION: SPEECH-TO-TEXT WITH PYTHON &amp; MATLAB.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Items to consider for your Syllabus/Course</dc:title>
  <dc:creator>B. Earl Wells</dc:creator>
  <cp:lastModifiedBy>Dan P</cp:lastModifiedBy>
  <cp:revision>67</cp:revision>
  <dcterms:created xsi:type="dcterms:W3CDTF">2020-08-13T17:51:33Z</dcterms:created>
  <dcterms:modified xsi:type="dcterms:W3CDTF">2024-04-08T00:19:59Z</dcterms:modified>
</cp:coreProperties>
</file>