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B9F64C"/>
    <a:srgbClr val="99FFCC"/>
    <a:srgbClr val="99FF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6" autoAdjust="0"/>
    <p:restoredTop sz="94660"/>
  </p:normalViewPr>
  <p:slideViewPr>
    <p:cSldViewPr snapToGrid="0">
      <p:cViewPr varScale="1">
        <p:scale>
          <a:sx n="113" d="100"/>
          <a:sy n="113" d="100"/>
        </p:scale>
        <p:origin x="7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1ED4-1296-23F7-0902-90AEEE14E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337D2D-83A8-9BDB-EED1-78DF025E2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388C16-5C6C-7BF9-96EA-421ED1790657}"/>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85CD6FD8-7150-D078-693F-389AF6E89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CE0B9-880A-ACAC-23FE-B0F5D594945D}"/>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258517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4D41-6244-A861-4E41-B6BB722E1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C21000-23CB-FCBA-A515-5F0E0AB06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C5ED1-E166-FE6B-29CE-AFD4A7CA59C6}"/>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D82B6917-A4E8-297F-8245-AD1AAFFD2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93687-2E06-C090-1B27-122178687F8D}"/>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341951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C4AC2-AD6F-91EF-1763-12C0034DB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6B334-402A-66FB-62D3-132605EC2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4A3D7-2F56-5ECC-CC02-372200FAEBDC}"/>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E62D541A-743E-7CC1-0A5B-DC013767D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9BE26-7FA1-4B10-2BC5-FCD8D00BA3D5}"/>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106241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5E4-438F-9F14-4366-2B3707E809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A51E4-A869-6E18-05DC-06CC6FF43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2F662-416C-49F2-1DEA-49A5DF9C56AC}"/>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0DAA3DE6-E950-5FD7-F854-623BC7F0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5128A-1DAD-9425-5BB3-A48CA817851D}"/>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14556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FC7-B83B-6A10-D1E9-82288C12A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B24355-B7CE-09EE-460A-255CFA9FD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2205E-0FC3-3A8D-F74E-9C7B1EB034F6}"/>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91BB7A01-7EB4-DFEC-8F8C-F8619D566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869D4-AA76-FE08-3941-F431CBF091D0}"/>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96957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4991-B950-A798-AE6E-BF11FC3B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C1E02-CDAD-86EC-2A69-1385987D8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7D1C6-230F-5421-A718-BA12D5500C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2CB44-AFF9-DDE6-1D5C-18FACD5A4D9F}"/>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6" name="Footer Placeholder 5">
            <a:extLst>
              <a:ext uri="{FF2B5EF4-FFF2-40B4-BE49-F238E27FC236}">
                <a16:creationId xmlns:a16="http://schemas.microsoft.com/office/drawing/2014/main" id="{C9117109-1465-297F-4EEB-0F80A565A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95C0D-0B7E-668E-E188-4A00D1486B13}"/>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116906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D430-D082-AC4F-FC00-D87F7E698A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D6AC0B-C502-2A93-BE74-74FD3E7FB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60A287-7F36-90D8-7F79-8689963ABC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41806-1A0E-4204-CFB5-14115B56A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86034-F87D-DF75-B17D-248563C75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909D16-9F83-F2BF-CF78-BD90C532C3D0}"/>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8" name="Footer Placeholder 7">
            <a:extLst>
              <a:ext uri="{FF2B5EF4-FFF2-40B4-BE49-F238E27FC236}">
                <a16:creationId xmlns:a16="http://schemas.microsoft.com/office/drawing/2014/main" id="{031F420E-4641-47D1-38A2-CD4A6AC12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4B8A3C-9C12-FD49-6F5B-0FA7C381FC1C}"/>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306145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9CB9-22C2-9052-53C7-6AB11D39CF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EAB70-9D5C-39B1-E17D-564980347FD6}"/>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4" name="Footer Placeholder 3">
            <a:extLst>
              <a:ext uri="{FF2B5EF4-FFF2-40B4-BE49-F238E27FC236}">
                <a16:creationId xmlns:a16="http://schemas.microsoft.com/office/drawing/2014/main" id="{84508500-1E4C-5456-610A-8F6E8C86D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5D1E94-1911-CAB7-25C7-220FABA3010A}"/>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292202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94082-3D77-A52C-D91F-D30D2DFDFFA5}"/>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3" name="Footer Placeholder 2">
            <a:extLst>
              <a:ext uri="{FF2B5EF4-FFF2-40B4-BE49-F238E27FC236}">
                <a16:creationId xmlns:a16="http://schemas.microsoft.com/office/drawing/2014/main" id="{497D053F-8B36-4DE6-782E-5D8DA38E57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45E2C-8BF2-1ADF-0A20-FE3B1B730696}"/>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383686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6041-7100-E19A-52CD-DDCB364E6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51843-545F-06E0-34DB-22D67DA31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918ED-779F-F13D-BC61-0DB27B41A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911BF-4CFD-4BB9-BC08-C944E739C8E5}"/>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6" name="Footer Placeholder 5">
            <a:extLst>
              <a:ext uri="{FF2B5EF4-FFF2-40B4-BE49-F238E27FC236}">
                <a16:creationId xmlns:a16="http://schemas.microsoft.com/office/drawing/2014/main" id="{38EB0197-17C6-D296-3535-8B07529E5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B30C-0661-A5DF-AE85-9B9D28D41F48}"/>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237607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36B1-6BB3-5097-462D-0CC648ECD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8BFAC-77A1-97C9-C303-F21264395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7A744-38E4-8FEB-352B-8853AD8FF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9868A-C76E-94D0-FDB0-81C18D67F4F7}"/>
              </a:ext>
            </a:extLst>
          </p:cNvPr>
          <p:cNvSpPr>
            <a:spLocks noGrp="1"/>
          </p:cNvSpPr>
          <p:nvPr>
            <p:ph type="dt" sz="half" idx="10"/>
          </p:nvPr>
        </p:nvSpPr>
        <p:spPr/>
        <p:txBody>
          <a:bodyPr/>
          <a:lstStyle/>
          <a:p>
            <a:fld id="{7DB9CAAF-4595-4AC4-9EB2-2EBC3C35F053}" type="datetimeFigureOut">
              <a:rPr lang="en-US" smtClean="0"/>
              <a:t>4/8/2023</a:t>
            </a:fld>
            <a:endParaRPr lang="en-US"/>
          </a:p>
        </p:txBody>
      </p:sp>
      <p:sp>
        <p:nvSpPr>
          <p:cNvPr id="6" name="Footer Placeholder 5">
            <a:extLst>
              <a:ext uri="{FF2B5EF4-FFF2-40B4-BE49-F238E27FC236}">
                <a16:creationId xmlns:a16="http://schemas.microsoft.com/office/drawing/2014/main" id="{9D4B1C5C-5000-D2AE-F92B-CD3E0531B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626C4-14FE-C34F-9FBD-98016F81A063}"/>
              </a:ext>
            </a:extLst>
          </p:cNvPr>
          <p:cNvSpPr>
            <a:spLocks noGrp="1"/>
          </p:cNvSpPr>
          <p:nvPr>
            <p:ph type="sldNum" sz="quarter" idx="12"/>
          </p:nvPr>
        </p:nvSpPr>
        <p:spPr/>
        <p:txBody>
          <a:bodyPr/>
          <a:lstStyle/>
          <a:p>
            <a:fld id="{5FA7A221-8F03-4C5C-B407-950236B705CA}" type="slidenum">
              <a:rPr lang="en-US" smtClean="0"/>
              <a:t>‹#›</a:t>
            </a:fld>
            <a:endParaRPr lang="en-US"/>
          </a:p>
        </p:txBody>
      </p:sp>
    </p:spTree>
    <p:extLst>
      <p:ext uri="{BB962C8B-B14F-4D97-AF65-F5344CB8AC3E}">
        <p14:creationId xmlns:p14="http://schemas.microsoft.com/office/powerpoint/2010/main" val="161677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22D99-B66D-E19D-C2FB-805505717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22ED6-6F1B-58F2-CB69-B9071D716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7AC13-983D-6833-9C6A-84AA38C54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9CAAF-4595-4AC4-9EB2-2EBC3C35F053}" type="datetimeFigureOut">
              <a:rPr lang="en-US" smtClean="0"/>
              <a:t>4/8/2023</a:t>
            </a:fld>
            <a:endParaRPr lang="en-US"/>
          </a:p>
        </p:txBody>
      </p:sp>
      <p:sp>
        <p:nvSpPr>
          <p:cNvPr id="5" name="Footer Placeholder 4">
            <a:extLst>
              <a:ext uri="{FF2B5EF4-FFF2-40B4-BE49-F238E27FC236}">
                <a16:creationId xmlns:a16="http://schemas.microsoft.com/office/drawing/2014/main" id="{943426FA-E964-6D6A-C070-530A810CB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5DF3A9-7A54-8BFC-5918-56841B250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7A221-8F03-4C5C-B407-950236B705CA}" type="slidenum">
              <a:rPr lang="en-US" smtClean="0"/>
              <a:t>‹#›</a:t>
            </a:fld>
            <a:endParaRPr lang="en-US"/>
          </a:p>
        </p:txBody>
      </p:sp>
    </p:spTree>
    <p:extLst>
      <p:ext uri="{BB962C8B-B14F-4D97-AF65-F5344CB8AC3E}">
        <p14:creationId xmlns:p14="http://schemas.microsoft.com/office/powerpoint/2010/main" val="303481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eoplesdispatch.org/2020/02/26/artificial-intelligence-is-being-used-to-find-disease-related-gen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com/article/17/10/fiber-optic-neural-network-a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ivateinternetaccess.com/blog/how-to-choose-an-operating-system-for-maximum-privacy/"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illustrations/question-question-mark-grid-web-1093884/"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thomasjphotos/7417003926/"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rodisplay.com/touch-screens/interactive-screens/interactive-video-wall/#:~:text=WHAT%20IS%20AN%20INTERACTIVE%20VIDEO,touch%20frame%20to%20grant%20interactivity" TargetMode="External"/><Relationship Id="rId3" Type="http://schemas.openxmlformats.org/officeDocument/2006/relationships/hyperlink" Target="https://www.publicdomainpictures.net/en/view-image.php?image=250106&amp;picture=pen-and-paper" TargetMode="External"/><Relationship Id="rId7" Type="http://schemas.openxmlformats.org/officeDocument/2006/relationships/hyperlink" Target="https://www.cleveroad.com/blog/how-to-develop-an-operating-system-from-scratch"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www.scnsoft.com/blog/how-much-does-it-cost-to-develop-custom-software" TargetMode="External"/><Relationship Id="rId11" Type="http://schemas.openxmlformats.org/officeDocument/2006/relationships/hyperlink" Target="https://www.bareconductive.com/blogs/blog/our-favorite-interactive-wall-projects" TargetMode="External"/><Relationship Id="rId5" Type="http://schemas.openxmlformats.org/officeDocument/2006/relationships/hyperlink" Target="https://www.datapath.co.uk/news/how-much-does-a-video-wall-cost" TargetMode="External"/><Relationship Id="rId10" Type="http://schemas.openxmlformats.org/officeDocument/2006/relationships/hyperlink" Target="https://hci.rwth-aachen.de/publications/heidrich2011a.pdf" TargetMode="External"/><Relationship Id="rId4" Type="http://schemas.openxmlformats.org/officeDocument/2006/relationships/hyperlink" Target="https://redwerk.com/blog/how-much-does-custom-software-development-cost/" TargetMode="External"/><Relationship Id="rId9" Type="http://schemas.openxmlformats.org/officeDocument/2006/relationships/hyperlink" Target="https://medium.com/mouth-watering-media/the-top-10-digital-interactive-display-walls-40b96066477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B921-6343-7A41-1864-AE8F852AC9B5}"/>
              </a:ext>
            </a:extLst>
          </p:cNvPr>
          <p:cNvSpPr>
            <a:spLocks noGrp="1"/>
          </p:cNvSpPr>
          <p:nvPr>
            <p:ph type="ctrTitle"/>
          </p:nvPr>
        </p:nvSpPr>
        <p:spPr>
          <a:xfrm>
            <a:off x="2724150" y="114300"/>
            <a:ext cx="2823882" cy="2436395"/>
          </a:xfrm>
        </p:spPr>
        <p:txBody>
          <a:bodyPr>
            <a:noAutofit/>
          </a:bodyPr>
          <a:lstStyle/>
          <a:p>
            <a:pPr algn="l"/>
            <a:r>
              <a:rPr lang="en-US" sz="2800" b="1" dirty="0">
                <a:solidFill>
                  <a:srgbClr val="B9F64C"/>
                </a:solidFill>
                <a:latin typeface="+mn-lt"/>
              </a:rPr>
              <a:t>DAN OTIENO</a:t>
            </a:r>
            <a:br>
              <a:rPr lang="en-US" sz="2800" b="1" dirty="0">
                <a:solidFill>
                  <a:srgbClr val="B9F64C"/>
                </a:solidFill>
                <a:latin typeface="+mn-lt"/>
              </a:rPr>
            </a:br>
            <a:r>
              <a:rPr lang="en-US" sz="2800" b="1" dirty="0">
                <a:solidFill>
                  <a:srgbClr val="B9F64C"/>
                </a:solidFill>
                <a:latin typeface="+mn-lt"/>
              </a:rPr>
              <a:t>CPE 434</a:t>
            </a:r>
            <a:br>
              <a:rPr lang="en-US" sz="2800" b="1" dirty="0">
                <a:solidFill>
                  <a:srgbClr val="B9F64C"/>
                </a:solidFill>
                <a:latin typeface="+mn-lt"/>
              </a:rPr>
            </a:br>
            <a:r>
              <a:rPr lang="en-US" sz="2800" b="1" dirty="0">
                <a:solidFill>
                  <a:srgbClr val="B9F64C"/>
                </a:solidFill>
                <a:latin typeface="+mn-lt"/>
              </a:rPr>
              <a:t>PROJECT: INTERACTIVE WALLS.</a:t>
            </a:r>
            <a:br>
              <a:rPr lang="en-US" sz="2800" b="1" dirty="0">
                <a:solidFill>
                  <a:srgbClr val="B9F64C"/>
                </a:solidFill>
                <a:latin typeface="+mn-lt"/>
              </a:rPr>
            </a:br>
            <a:r>
              <a:rPr lang="en-US" sz="2800" b="1" dirty="0">
                <a:solidFill>
                  <a:srgbClr val="B9F64C"/>
                </a:solidFill>
                <a:latin typeface="+mn-lt"/>
              </a:rPr>
              <a:t>SPRING 2023.</a:t>
            </a:r>
          </a:p>
        </p:txBody>
      </p:sp>
    </p:spTree>
    <p:extLst>
      <p:ext uri="{BB962C8B-B14F-4D97-AF65-F5344CB8AC3E}">
        <p14:creationId xmlns:p14="http://schemas.microsoft.com/office/powerpoint/2010/main" val="275443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40B7-42E8-0545-C1C5-05E141D703BD}"/>
              </a:ext>
            </a:extLst>
          </p:cNvPr>
          <p:cNvSpPr>
            <a:spLocks noGrp="1"/>
          </p:cNvSpPr>
          <p:nvPr>
            <p:ph type="title"/>
          </p:nvPr>
        </p:nvSpPr>
        <p:spPr>
          <a:xfrm>
            <a:off x="838200" y="365126"/>
            <a:ext cx="10515600" cy="488314"/>
          </a:xfrm>
        </p:spPr>
        <p:txBody>
          <a:bodyPr>
            <a:normAutofit fontScale="90000"/>
          </a:bodyPr>
          <a:lstStyle/>
          <a:p>
            <a:pPr algn="ctr"/>
            <a:r>
              <a:rPr lang="en-US" b="1" u="sng" dirty="0">
                <a:solidFill>
                  <a:schemeClr val="accent4"/>
                </a:solidFill>
                <a:latin typeface="+mn-lt"/>
              </a:rPr>
              <a:t>OVERVIEW</a:t>
            </a:r>
          </a:p>
        </p:txBody>
      </p:sp>
      <p:sp>
        <p:nvSpPr>
          <p:cNvPr id="3" name="Content Placeholder 2">
            <a:extLst>
              <a:ext uri="{FF2B5EF4-FFF2-40B4-BE49-F238E27FC236}">
                <a16:creationId xmlns:a16="http://schemas.microsoft.com/office/drawing/2014/main" id="{F8830725-7AE5-F184-78BC-684A2ECD694F}"/>
              </a:ext>
            </a:extLst>
          </p:cNvPr>
          <p:cNvSpPr>
            <a:spLocks noGrp="1"/>
          </p:cNvSpPr>
          <p:nvPr>
            <p:ph idx="1"/>
          </p:nvPr>
        </p:nvSpPr>
        <p:spPr>
          <a:xfrm>
            <a:off x="838200" y="1219201"/>
            <a:ext cx="10515600" cy="5035295"/>
          </a:xfrm>
        </p:spPr>
        <p:txBody>
          <a:bodyPr>
            <a:normAutofit fontScale="85000" lnSpcReduction="10000"/>
          </a:bodyPr>
          <a:lstStyle/>
          <a:p>
            <a:r>
              <a:rPr lang="en-US" b="1" dirty="0">
                <a:solidFill>
                  <a:schemeClr val="accent2">
                    <a:lumMod val="50000"/>
                  </a:schemeClr>
                </a:solidFill>
                <a:highlight>
                  <a:srgbClr val="C0C0C0"/>
                </a:highlight>
              </a:rPr>
              <a:t>The rise of smart homes and IoT devices has created a need for innovative home solutions that integrate technology into everyday life, and offer a range of benefits, such as increased functionality, customization, and aesthetic appeal. </a:t>
            </a:r>
          </a:p>
          <a:p>
            <a:r>
              <a:rPr lang="en-US" b="1" dirty="0">
                <a:solidFill>
                  <a:schemeClr val="accent2">
                    <a:lumMod val="50000"/>
                  </a:schemeClr>
                </a:solidFill>
                <a:highlight>
                  <a:srgbClr val="C0C0C0"/>
                </a:highlight>
              </a:rPr>
              <a:t>Digital home walls are a new concept that combines functionality and design to create a unique living experience, or a modern approach to interior design that combines digital technology with traditional wall finishes.</a:t>
            </a:r>
          </a:p>
          <a:p>
            <a:r>
              <a:rPr lang="en-US" b="1" dirty="0">
                <a:solidFill>
                  <a:schemeClr val="accent2">
                    <a:lumMod val="50000"/>
                  </a:schemeClr>
                </a:solidFill>
                <a:highlight>
                  <a:srgbClr val="C0C0C0"/>
                </a:highlight>
              </a:rPr>
              <a:t>A digital home wall operating system would allow homeowners to seamlessly integrate and manage all aspects of their home automation systems through a centralized platform.</a:t>
            </a:r>
          </a:p>
          <a:p>
            <a:r>
              <a:rPr lang="en-US" b="1" dirty="0">
                <a:solidFill>
                  <a:schemeClr val="accent2">
                    <a:lumMod val="50000"/>
                  </a:schemeClr>
                </a:solidFill>
                <a:highlight>
                  <a:srgbClr val="C0C0C0"/>
                </a:highlight>
              </a:rPr>
              <a:t>The system would feature an intuitive interface and powerful tools for customization, including the ability to control lighting, heating and cooling systems, entertainment systems, and more. </a:t>
            </a:r>
          </a:p>
          <a:p>
            <a:r>
              <a:rPr lang="en-US" b="1" dirty="0">
                <a:solidFill>
                  <a:schemeClr val="accent2">
                    <a:lumMod val="50000"/>
                  </a:schemeClr>
                </a:solidFill>
                <a:highlight>
                  <a:srgbClr val="C0C0C0"/>
                </a:highlight>
              </a:rPr>
              <a:t>This operating system would be designed for installation on high-resolution display walls, providing a stunning and immersive visual experience.</a:t>
            </a:r>
          </a:p>
        </p:txBody>
      </p:sp>
    </p:spTree>
    <p:extLst>
      <p:ext uri="{BB962C8B-B14F-4D97-AF65-F5344CB8AC3E}">
        <p14:creationId xmlns:p14="http://schemas.microsoft.com/office/powerpoint/2010/main" val="667671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93D4-C63F-2541-7E48-A25D29AC4936}"/>
              </a:ext>
            </a:extLst>
          </p:cNvPr>
          <p:cNvSpPr>
            <a:spLocks noGrp="1"/>
          </p:cNvSpPr>
          <p:nvPr>
            <p:ph type="title"/>
          </p:nvPr>
        </p:nvSpPr>
        <p:spPr/>
        <p:txBody>
          <a:bodyPr/>
          <a:lstStyle/>
          <a:p>
            <a:pPr algn="ctr"/>
            <a:r>
              <a:rPr lang="en-US" b="1" u="sng" dirty="0">
                <a:solidFill>
                  <a:srgbClr val="99FF66"/>
                </a:solidFill>
                <a:latin typeface="+mn-lt"/>
              </a:rPr>
              <a:t>WHY DIGITAL HOME WALLS (E-WALLS)?</a:t>
            </a:r>
          </a:p>
        </p:txBody>
      </p:sp>
      <p:sp>
        <p:nvSpPr>
          <p:cNvPr id="3" name="Content Placeholder 2">
            <a:extLst>
              <a:ext uri="{FF2B5EF4-FFF2-40B4-BE49-F238E27FC236}">
                <a16:creationId xmlns:a16="http://schemas.microsoft.com/office/drawing/2014/main" id="{5C657810-EA73-442B-11F4-FA2D113FEA2A}"/>
              </a:ext>
            </a:extLst>
          </p:cNvPr>
          <p:cNvSpPr>
            <a:spLocks noGrp="1"/>
          </p:cNvSpPr>
          <p:nvPr>
            <p:ph idx="1"/>
          </p:nvPr>
        </p:nvSpPr>
        <p:spPr>
          <a:xfrm>
            <a:off x="838200" y="1802983"/>
            <a:ext cx="10515600" cy="4485523"/>
          </a:xfrm>
        </p:spPr>
        <p:txBody>
          <a:bodyPr>
            <a:normAutofit fontScale="92500" lnSpcReduction="20000"/>
          </a:bodyPr>
          <a:lstStyle/>
          <a:p>
            <a:r>
              <a:rPr lang="en-US" b="1" dirty="0">
                <a:solidFill>
                  <a:schemeClr val="accent4">
                    <a:lumMod val="40000"/>
                    <a:lumOff val="60000"/>
                  </a:schemeClr>
                </a:solidFill>
              </a:rPr>
              <a:t>Customization: Digital home walls allow you to display content that is unique to your taste and style through an intuitive user interface designed for large high-resolution display walls.</a:t>
            </a:r>
          </a:p>
          <a:p>
            <a:r>
              <a:rPr lang="en-US" b="1" dirty="0">
                <a:solidFill>
                  <a:schemeClr val="accent4">
                    <a:lumMod val="40000"/>
                    <a:lumOff val="60000"/>
                  </a:schemeClr>
                </a:solidFill>
              </a:rPr>
              <a:t>Convenience: You can easily switch between different types of content, depending on your mood and preference using powerful system customization tools.</a:t>
            </a:r>
          </a:p>
          <a:p>
            <a:r>
              <a:rPr lang="en-US" b="1" dirty="0">
                <a:solidFill>
                  <a:schemeClr val="accent4">
                    <a:lumMod val="40000"/>
                    <a:lumOff val="60000"/>
                  </a:schemeClr>
                </a:solidFill>
              </a:rPr>
              <a:t>Connectivity: Digital home walls can be connected to the internet, enabling you to stream content from your favorite platforms.</a:t>
            </a:r>
          </a:p>
          <a:p>
            <a:r>
              <a:rPr lang="en-US" b="1" dirty="0">
                <a:solidFill>
                  <a:schemeClr val="accent4">
                    <a:lumMod val="40000"/>
                    <a:lumOff val="60000"/>
                  </a:schemeClr>
                </a:solidFill>
              </a:rPr>
              <a:t>Visual Appeal: Digital home walls can enhance the aesthetics of your home and serve as a conversation piece for your guests.</a:t>
            </a:r>
          </a:p>
          <a:p>
            <a:r>
              <a:rPr lang="en-US" b="1" dirty="0">
                <a:solidFill>
                  <a:schemeClr val="accent4">
                    <a:lumMod val="40000"/>
                    <a:lumOff val="60000"/>
                  </a:schemeClr>
                </a:solidFill>
              </a:rPr>
              <a:t>Compatibility with multiple voice-activated assistants such as Google Home, Amazon Alexa, and Apple HomeKit.</a:t>
            </a:r>
          </a:p>
          <a:p>
            <a:r>
              <a:rPr lang="en-US" b="1" dirty="0">
                <a:solidFill>
                  <a:schemeClr val="accent4">
                    <a:lumMod val="40000"/>
                    <a:lumOff val="60000"/>
                  </a:schemeClr>
                </a:solidFill>
              </a:rPr>
              <a:t>Enhanced security features to protect users' privacy and data.</a:t>
            </a:r>
          </a:p>
        </p:txBody>
      </p:sp>
    </p:spTree>
    <p:extLst>
      <p:ext uri="{BB962C8B-B14F-4D97-AF65-F5344CB8AC3E}">
        <p14:creationId xmlns:p14="http://schemas.microsoft.com/office/powerpoint/2010/main" val="323343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FB1-B2DB-FE7E-90DE-B87BBF2CD2C0}"/>
              </a:ext>
            </a:extLst>
          </p:cNvPr>
          <p:cNvSpPr>
            <a:spLocks noGrp="1"/>
          </p:cNvSpPr>
          <p:nvPr>
            <p:ph type="title"/>
          </p:nvPr>
        </p:nvSpPr>
        <p:spPr>
          <a:xfrm>
            <a:off x="838200" y="0"/>
            <a:ext cx="10515600" cy="637310"/>
          </a:xfrm>
          <a:noFill/>
        </p:spPr>
        <p:txBody>
          <a:bodyPr>
            <a:normAutofit/>
          </a:bodyPr>
          <a:lstStyle/>
          <a:p>
            <a:pPr algn="ctr"/>
            <a:r>
              <a:rPr lang="en-US" sz="3600" b="1" u="sng" dirty="0">
                <a:solidFill>
                  <a:schemeClr val="accent4"/>
                </a:solidFill>
                <a:latin typeface="+mn-lt"/>
              </a:rPr>
              <a:t>SUPPORTED SYSTEMS.</a:t>
            </a:r>
          </a:p>
        </p:txBody>
      </p:sp>
      <p:sp>
        <p:nvSpPr>
          <p:cNvPr id="3" name="Content Placeholder 2">
            <a:extLst>
              <a:ext uri="{FF2B5EF4-FFF2-40B4-BE49-F238E27FC236}">
                <a16:creationId xmlns:a16="http://schemas.microsoft.com/office/drawing/2014/main" id="{7B0261C5-0B9E-42D6-02BB-F717F2D3C1E3}"/>
              </a:ext>
            </a:extLst>
          </p:cNvPr>
          <p:cNvSpPr>
            <a:spLocks noGrp="1"/>
          </p:cNvSpPr>
          <p:nvPr>
            <p:ph idx="1"/>
          </p:nvPr>
        </p:nvSpPr>
        <p:spPr>
          <a:xfrm>
            <a:off x="755073" y="1002145"/>
            <a:ext cx="10515600" cy="5855855"/>
          </a:xfrm>
        </p:spPr>
        <p:txBody>
          <a:bodyPr>
            <a:noAutofit/>
          </a:bodyPr>
          <a:lstStyle/>
          <a:p>
            <a:r>
              <a:rPr lang="en-US" sz="2000" b="1" dirty="0">
                <a:solidFill>
                  <a:srgbClr val="002060"/>
                </a:solidFill>
                <a:highlight>
                  <a:srgbClr val="C0C0C0"/>
                </a:highlight>
              </a:rPr>
              <a:t>Android: Android is a popular, easy to use OS that supports a wide range of apps and features. It is designed to be customizable, such that users can easily change the look and feel of their digital home walls. Additionally, Android also offers a range of security features, which ensures that your home wall is protected from potential threats.</a:t>
            </a:r>
          </a:p>
          <a:p>
            <a:pPr marL="0" indent="0">
              <a:buNone/>
            </a:pPr>
            <a:endParaRPr lang="en-US" sz="2000" b="1" dirty="0">
              <a:solidFill>
                <a:srgbClr val="002060"/>
              </a:solidFill>
              <a:highlight>
                <a:srgbClr val="C0C0C0"/>
              </a:highlight>
            </a:endParaRPr>
          </a:p>
          <a:p>
            <a:r>
              <a:rPr lang="en-US" sz="2000" b="1" dirty="0">
                <a:solidFill>
                  <a:srgbClr val="002060"/>
                </a:solidFill>
                <a:highlight>
                  <a:srgbClr val="C0C0C0"/>
                </a:highlight>
              </a:rPr>
              <a:t>Windows: This OS can be useful, for instance, if you want to use your digital home wall as a workstation or for gaming purposes. Windows offers a range of productivity apps and gaming tools, which can be accessed through the digital home wall, and a range of customization options, so you can tailor your home wall to suit your specific needs.</a:t>
            </a:r>
          </a:p>
          <a:p>
            <a:endParaRPr lang="en-US" sz="2000" b="1" dirty="0">
              <a:solidFill>
                <a:srgbClr val="002060"/>
              </a:solidFill>
              <a:highlight>
                <a:srgbClr val="C0C0C0"/>
              </a:highlight>
            </a:endParaRPr>
          </a:p>
          <a:p>
            <a:r>
              <a:rPr lang="en-US" sz="2000" b="1" dirty="0">
                <a:solidFill>
                  <a:srgbClr val="002060"/>
                </a:solidFill>
                <a:highlight>
                  <a:srgbClr val="C0C0C0"/>
                </a:highlight>
              </a:rPr>
              <a:t>iOS: This OS would be convenient if you are already within the Apple product ecosystem. iOS offers a range of features and apps that can be accessed through your digital home wall, including Siri and FaceTime, and, like Android, secure architecture to protect your digital wall from threats. </a:t>
            </a:r>
          </a:p>
          <a:p>
            <a:pPr marL="0" indent="0">
              <a:buNone/>
            </a:pPr>
            <a:endParaRPr lang="en-US" sz="2000" b="1" dirty="0">
              <a:solidFill>
                <a:srgbClr val="002060"/>
              </a:solidFill>
              <a:highlight>
                <a:srgbClr val="C0C0C0"/>
              </a:highlight>
            </a:endParaRPr>
          </a:p>
          <a:p>
            <a:r>
              <a:rPr lang="en-US" sz="2000" b="1" dirty="0">
                <a:solidFill>
                  <a:srgbClr val="002060"/>
                </a:solidFill>
                <a:highlight>
                  <a:srgbClr val="C0C0C0"/>
                </a:highlight>
              </a:rPr>
              <a:t>Custom system: An exclusive OS can also be developed to manage the digital wall system architecture, including the GUI, security structure, among other functionalities. This would, perhaps, be the best course of action, as opposed to using a pre-existing architecture. </a:t>
            </a:r>
          </a:p>
        </p:txBody>
      </p:sp>
    </p:spTree>
    <p:extLst>
      <p:ext uri="{BB962C8B-B14F-4D97-AF65-F5344CB8AC3E}">
        <p14:creationId xmlns:p14="http://schemas.microsoft.com/office/powerpoint/2010/main" val="6535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FB1-B2DB-FE7E-90DE-B87BBF2CD2C0}"/>
              </a:ext>
            </a:extLst>
          </p:cNvPr>
          <p:cNvSpPr>
            <a:spLocks noGrp="1"/>
          </p:cNvSpPr>
          <p:nvPr>
            <p:ph type="title"/>
          </p:nvPr>
        </p:nvSpPr>
        <p:spPr>
          <a:xfrm>
            <a:off x="838200" y="160422"/>
            <a:ext cx="10515600" cy="384524"/>
          </a:xfrm>
          <a:noFill/>
        </p:spPr>
        <p:txBody>
          <a:bodyPr>
            <a:noAutofit/>
          </a:bodyPr>
          <a:lstStyle/>
          <a:p>
            <a:pPr algn="ctr"/>
            <a:r>
              <a:rPr lang="en-US" sz="3600" b="1" u="sng" dirty="0">
                <a:solidFill>
                  <a:srgbClr val="FFFF00"/>
                </a:solidFill>
                <a:latin typeface="+mn-lt"/>
              </a:rPr>
              <a:t>MORE ON CUSTOM SYSTEM…..</a:t>
            </a:r>
          </a:p>
        </p:txBody>
      </p:sp>
      <p:sp>
        <p:nvSpPr>
          <p:cNvPr id="3" name="Content Placeholder 2">
            <a:extLst>
              <a:ext uri="{FF2B5EF4-FFF2-40B4-BE49-F238E27FC236}">
                <a16:creationId xmlns:a16="http://schemas.microsoft.com/office/drawing/2014/main" id="{7B0261C5-0B9E-42D6-02BB-F717F2D3C1E3}"/>
              </a:ext>
            </a:extLst>
          </p:cNvPr>
          <p:cNvSpPr>
            <a:spLocks noGrp="1"/>
          </p:cNvSpPr>
          <p:nvPr>
            <p:ph idx="1"/>
          </p:nvPr>
        </p:nvSpPr>
        <p:spPr>
          <a:xfrm>
            <a:off x="838200" y="665019"/>
            <a:ext cx="10965873" cy="5929745"/>
          </a:xfrm>
          <a:noFill/>
        </p:spPr>
        <p:txBody>
          <a:bodyPr>
            <a:noAutofit/>
          </a:bodyPr>
          <a:lstStyle/>
          <a:p>
            <a:pPr marL="0" indent="0">
              <a:buNone/>
            </a:pPr>
            <a:r>
              <a:rPr lang="en-US" sz="1600" b="1" dirty="0">
                <a:solidFill>
                  <a:srgbClr val="002060"/>
                </a:solidFill>
                <a:highlight>
                  <a:srgbClr val="C0C0C0"/>
                </a:highlight>
              </a:rPr>
              <a:t>Designing and developing a full-sized, futuristic interactive home wall with an operating system would be a complex project that would require significant expertise in hardware and software development. Here are a few factors to consider:</a:t>
            </a:r>
          </a:p>
          <a:p>
            <a:pPr marL="0" indent="0">
              <a:buNone/>
            </a:pPr>
            <a:endParaRPr lang="en-US" sz="1600" b="1" dirty="0">
              <a:solidFill>
                <a:srgbClr val="002060"/>
              </a:solidFill>
              <a:highlight>
                <a:srgbClr val="C0C0C0"/>
              </a:highlight>
            </a:endParaRPr>
          </a:p>
          <a:p>
            <a:pPr marL="0" indent="0">
              <a:buNone/>
            </a:pPr>
            <a:r>
              <a:rPr lang="en-US" sz="1600" b="1" u="sng" dirty="0">
                <a:solidFill>
                  <a:srgbClr val="FF0000"/>
                </a:solidFill>
                <a:highlight>
                  <a:srgbClr val="FFFF00"/>
                </a:highlight>
              </a:rPr>
              <a:t>GUI and Applications:</a:t>
            </a:r>
          </a:p>
          <a:p>
            <a:r>
              <a:rPr lang="en-US" sz="1600" b="1" dirty="0">
                <a:solidFill>
                  <a:srgbClr val="002060"/>
                </a:solidFill>
                <a:highlight>
                  <a:srgbClr val="C0C0C0"/>
                </a:highlight>
              </a:rPr>
              <a:t>The GUI (Graphical User Interface) of the OS for the interactive home wall would need to be designed with touch input in mind, allowing users to easily interact with the wall using their hands. It would also need to be optimized for the large display screen and high resolution that the wall would require. As for applications, they would need to be tailored to the unique form factor of the wall, allowing users to access information, control smart home devices, and interact with other software in an intuitive way.</a:t>
            </a:r>
          </a:p>
          <a:p>
            <a:pPr marL="0" indent="0">
              <a:buNone/>
            </a:pPr>
            <a:r>
              <a:rPr lang="en-US" sz="1600" b="1" u="sng" dirty="0">
                <a:solidFill>
                  <a:srgbClr val="FF0000"/>
                </a:solidFill>
                <a:highlight>
                  <a:srgbClr val="FFFF00"/>
                </a:highlight>
              </a:rPr>
              <a:t>Memory:</a:t>
            </a:r>
          </a:p>
          <a:p>
            <a:r>
              <a:rPr lang="en-US" sz="1600" b="1" dirty="0">
                <a:solidFill>
                  <a:srgbClr val="002060"/>
                </a:solidFill>
                <a:highlight>
                  <a:srgbClr val="C0C0C0"/>
                </a:highlight>
              </a:rPr>
              <a:t>The amount of memory required for an OS would depend on the specific features and functionality the user wants, as well as the size and resolution of the display screen. To ensure optimal performance, we would likely need a powerful processor and a large amount of RAM, as well as high-speed storage like an SSD.</a:t>
            </a:r>
          </a:p>
          <a:p>
            <a:pPr marL="0" indent="0">
              <a:buNone/>
            </a:pPr>
            <a:r>
              <a:rPr lang="en-US" sz="1600" b="1" u="sng" dirty="0">
                <a:solidFill>
                  <a:srgbClr val="FF0000"/>
                </a:solidFill>
                <a:highlight>
                  <a:srgbClr val="FFFF00"/>
                </a:highlight>
              </a:rPr>
              <a:t>Development Time and Cost:</a:t>
            </a:r>
          </a:p>
          <a:p>
            <a:r>
              <a:rPr lang="en-US" sz="1600" b="1" dirty="0">
                <a:solidFill>
                  <a:srgbClr val="002060"/>
                </a:solidFill>
                <a:highlight>
                  <a:srgbClr val="C0C0C0"/>
                </a:highlight>
              </a:rPr>
              <a:t>The development time and cost for an operating system for an interactive home wall would be significant. The exact amount of time and cost would depend on the specific requirements and complexity of the project. Its also worth noting that developing an OS is a complex process that requires a team of experienced developers and engineers with access to specialized hardware and software tools.</a:t>
            </a:r>
          </a:p>
          <a:p>
            <a:r>
              <a:rPr lang="en-US" sz="1600" b="1" dirty="0">
                <a:solidFill>
                  <a:srgbClr val="002060"/>
                </a:solidFill>
                <a:highlight>
                  <a:srgbClr val="C0C0C0"/>
                </a:highlight>
              </a:rPr>
              <a:t>According to some industry estimates, developing an operating system from scratch can take anywhere from several months to several years, with costs ranging from tens of thousands to millions of dollars. </a:t>
            </a:r>
          </a:p>
        </p:txBody>
      </p:sp>
    </p:spTree>
    <p:extLst>
      <p:ext uri="{BB962C8B-B14F-4D97-AF65-F5344CB8AC3E}">
        <p14:creationId xmlns:p14="http://schemas.microsoft.com/office/powerpoint/2010/main" val="3313936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9903-7827-142B-D6F0-2D3860D6E3BD}"/>
              </a:ext>
            </a:extLst>
          </p:cNvPr>
          <p:cNvSpPr>
            <a:spLocks noGrp="1"/>
          </p:cNvSpPr>
          <p:nvPr>
            <p:ph type="title"/>
          </p:nvPr>
        </p:nvSpPr>
        <p:spPr>
          <a:xfrm>
            <a:off x="838200" y="0"/>
            <a:ext cx="10515600" cy="905164"/>
          </a:xfrm>
        </p:spPr>
        <p:txBody>
          <a:bodyPr>
            <a:normAutofit/>
          </a:bodyPr>
          <a:lstStyle/>
          <a:p>
            <a:pPr algn="ctr"/>
            <a:r>
              <a:rPr lang="en-US" sz="3600" b="1" u="sng" dirty="0">
                <a:solidFill>
                  <a:srgbClr val="C00000"/>
                </a:solidFill>
                <a:latin typeface="+mn-lt"/>
              </a:rPr>
              <a:t>DESIGN AND OTHER ESTIMATED COSTS.</a:t>
            </a:r>
          </a:p>
        </p:txBody>
      </p:sp>
      <p:sp>
        <p:nvSpPr>
          <p:cNvPr id="3" name="Content Placeholder 2">
            <a:extLst>
              <a:ext uri="{FF2B5EF4-FFF2-40B4-BE49-F238E27FC236}">
                <a16:creationId xmlns:a16="http://schemas.microsoft.com/office/drawing/2014/main" id="{7428F066-11B7-A03A-E978-0B0F2857D3C6}"/>
              </a:ext>
            </a:extLst>
          </p:cNvPr>
          <p:cNvSpPr>
            <a:spLocks noGrp="1"/>
          </p:cNvSpPr>
          <p:nvPr>
            <p:ph idx="1"/>
          </p:nvPr>
        </p:nvSpPr>
        <p:spPr>
          <a:xfrm>
            <a:off x="838200" y="905164"/>
            <a:ext cx="10515600" cy="5952836"/>
          </a:xfrm>
        </p:spPr>
        <p:txBody>
          <a:bodyPr>
            <a:noAutofit/>
          </a:bodyPr>
          <a:lstStyle/>
          <a:p>
            <a:r>
              <a:rPr lang="en-US" sz="1600" b="1" dirty="0">
                <a:highlight>
                  <a:srgbClr val="99FFCC"/>
                </a:highlight>
              </a:rPr>
              <a:t>Designing an interactive home wall with an operating system would require a significant investment in both hardware and software. The estimated cost will depend on the specific features and functionality the user wants, as well as the complexity of the installation process.</a:t>
            </a:r>
          </a:p>
          <a:p>
            <a:pPr marL="0" indent="0">
              <a:buNone/>
            </a:pPr>
            <a:endParaRPr lang="en-US" sz="1600" b="1" dirty="0">
              <a:highlight>
                <a:srgbClr val="99FFCC"/>
              </a:highlight>
            </a:endParaRPr>
          </a:p>
          <a:p>
            <a:r>
              <a:rPr lang="en-US" sz="1600" b="1" dirty="0">
                <a:highlight>
                  <a:srgbClr val="99FFCC"/>
                </a:highlight>
              </a:rPr>
              <a:t>Hardware costs, for instance, would depend on the size and quality of the display screen, the processing power of the computer, and any additional sensors or components required for the interactive features. A large, high-quality display screen alone can cost several thousand dollars, while a high-end computer with the necessary processing power could cost upwards of $2,000.</a:t>
            </a:r>
          </a:p>
          <a:p>
            <a:endParaRPr lang="en-US" sz="1600" b="1" dirty="0">
              <a:highlight>
                <a:srgbClr val="99FFCC"/>
              </a:highlight>
            </a:endParaRPr>
          </a:p>
          <a:p>
            <a:r>
              <a:rPr lang="en-US" sz="1600" b="1" dirty="0">
                <a:highlight>
                  <a:srgbClr val="99FFCC"/>
                </a:highlight>
              </a:rPr>
              <a:t>Software costs would depend on the operating system and any custom software development required to create the desired functionality. If a pre-existing operating system like Windows or MacOS is used, there may be licensing fees involved. Custom software development could add significantly to the cost, with rates ranging from $75 to $200 per hour or more.</a:t>
            </a:r>
          </a:p>
          <a:p>
            <a:endParaRPr lang="en-US" sz="1600" b="1" dirty="0">
              <a:highlight>
                <a:srgbClr val="99FFCC"/>
              </a:highlight>
            </a:endParaRPr>
          </a:p>
          <a:p>
            <a:r>
              <a:rPr lang="en-US" sz="1600" b="1" dirty="0">
                <a:highlight>
                  <a:srgbClr val="99FFCC"/>
                </a:highlight>
              </a:rPr>
              <a:t>Installation costs will depend on the complexity of the project and any custom construction required to install the interactive wall, especially since we are designing a custom-built wall with integrated sensors and other features. Installation costs could be much higher.</a:t>
            </a:r>
          </a:p>
          <a:p>
            <a:endParaRPr lang="en-US" sz="1600" b="1" dirty="0">
              <a:highlight>
                <a:srgbClr val="99FFCC"/>
              </a:highlight>
            </a:endParaRPr>
          </a:p>
          <a:p>
            <a:r>
              <a:rPr lang="en-US" sz="1600" b="1" dirty="0">
                <a:highlight>
                  <a:srgbClr val="99FFCC"/>
                </a:highlight>
              </a:rPr>
              <a:t>Overall, the estimated cost of an interactive home wall with an operating system could range from $20,000 to $50,000 or more, depending on the specific features and functionality required. However, this is just a rough estimate, and actual costs would depend on a variety of factors, considering the advanced nature of the design, costs would run well over $50,000.</a:t>
            </a:r>
          </a:p>
        </p:txBody>
      </p:sp>
    </p:spTree>
    <p:extLst>
      <p:ext uri="{BB962C8B-B14F-4D97-AF65-F5344CB8AC3E}">
        <p14:creationId xmlns:p14="http://schemas.microsoft.com/office/powerpoint/2010/main" val="142448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6532-B23C-23AF-04A6-791A1C6968B4}"/>
              </a:ext>
            </a:extLst>
          </p:cNvPr>
          <p:cNvSpPr>
            <a:spLocks noGrp="1"/>
          </p:cNvSpPr>
          <p:nvPr>
            <p:ph type="title"/>
          </p:nvPr>
        </p:nvSpPr>
        <p:spPr>
          <a:xfrm>
            <a:off x="838200" y="365126"/>
            <a:ext cx="10515600" cy="794808"/>
          </a:xfrm>
        </p:spPr>
        <p:txBody>
          <a:bodyPr>
            <a:normAutofit/>
          </a:bodyPr>
          <a:lstStyle/>
          <a:p>
            <a:pPr algn="ctr"/>
            <a:r>
              <a:rPr lang="en-US" sz="3600" b="1" u="sng" dirty="0">
                <a:solidFill>
                  <a:schemeClr val="accent6">
                    <a:lumMod val="50000"/>
                  </a:schemeClr>
                </a:solidFill>
                <a:latin typeface="+mn-lt"/>
              </a:rPr>
              <a:t>CONCLUSION</a:t>
            </a:r>
          </a:p>
        </p:txBody>
      </p:sp>
      <p:sp>
        <p:nvSpPr>
          <p:cNvPr id="3" name="Content Placeholder 2">
            <a:extLst>
              <a:ext uri="{FF2B5EF4-FFF2-40B4-BE49-F238E27FC236}">
                <a16:creationId xmlns:a16="http://schemas.microsoft.com/office/drawing/2014/main" id="{BFC4B0CA-68F7-140F-0F40-FC489DA43FF3}"/>
              </a:ext>
            </a:extLst>
          </p:cNvPr>
          <p:cNvSpPr>
            <a:spLocks noGrp="1"/>
          </p:cNvSpPr>
          <p:nvPr>
            <p:ph idx="1"/>
          </p:nvPr>
        </p:nvSpPr>
        <p:spPr>
          <a:xfrm>
            <a:off x="838200" y="1159934"/>
            <a:ext cx="10515600" cy="5017029"/>
          </a:xfrm>
        </p:spPr>
        <p:txBody>
          <a:bodyPr>
            <a:normAutofit/>
          </a:bodyPr>
          <a:lstStyle/>
          <a:p>
            <a:r>
              <a:rPr lang="en-US" sz="2000" b="1" dirty="0">
                <a:solidFill>
                  <a:srgbClr val="003366"/>
                </a:solidFill>
              </a:rPr>
              <a:t>Interactive home walls would be a versatile and innovative way to enhance user experience, from examples like showcasing favorite art pieces, displaying family photos, creating an immersive home theater experience, interfacing things like lights, and other appliances within the home, or simply catching up with emails, news and other internet-related activities. A digital, full-size home wall would help achieve those goals. </a:t>
            </a:r>
          </a:p>
          <a:p>
            <a:r>
              <a:rPr lang="en-US" sz="2000" b="1" dirty="0">
                <a:solidFill>
                  <a:srgbClr val="003366"/>
                </a:solidFill>
              </a:rPr>
              <a:t>The operating system required would depend on user needs and preferences. Android, Windows, and iOS are all great options, possibly even Linux and modified versions of current smart TV systems, each with their unique features and benefits. A dedicated OS can also be developed specifically for an interactive home wall, but ultimately, the right OS will ensure that the digital home wall is efficient, effective, and secure.</a:t>
            </a:r>
          </a:p>
          <a:p>
            <a:r>
              <a:rPr lang="en-US" sz="2000" b="1" dirty="0">
                <a:solidFill>
                  <a:srgbClr val="003366"/>
                </a:solidFill>
              </a:rPr>
              <a:t>While operating systems in digital home walls have the potential to revolutionize the way we interact with our homes, but the costs associated with implementing such a system are significant, and it is important to carefully evaluate the potential benefits and drawbacks before proceeding with such an undertaking. A lot of time and effort would need to be dedicated to delicate components such as memory and security, and how those would be implemented in a way that avoids risks of compromised user data.</a:t>
            </a:r>
            <a:r>
              <a:rPr lang="en-US" sz="1800" dirty="0"/>
              <a:t> </a:t>
            </a:r>
          </a:p>
        </p:txBody>
      </p:sp>
    </p:spTree>
    <p:extLst>
      <p:ext uri="{BB962C8B-B14F-4D97-AF65-F5344CB8AC3E}">
        <p14:creationId xmlns:p14="http://schemas.microsoft.com/office/powerpoint/2010/main" val="36972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C410-48AD-9759-CD60-993C73A7A3D5}"/>
              </a:ext>
            </a:extLst>
          </p:cNvPr>
          <p:cNvSpPr>
            <a:spLocks noGrp="1"/>
          </p:cNvSpPr>
          <p:nvPr>
            <p:ph type="title"/>
          </p:nvPr>
        </p:nvSpPr>
        <p:spPr>
          <a:xfrm>
            <a:off x="838200" y="365125"/>
            <a:ext cx="10515600" cy="650875"/>
          </a:xfrm>
        </p:spPr>
        <p:txBody>
          <a:bodyPr>
            <a:noAutofit/>
          </a:bodyPr>
          <a:lstStyle/>
          <a:p>
            <a:pPr algn="ctr"/>
            <a:r>
              <a:rPr lang="en-US" sz="3600" b="1" u="sng" dirty="0">
                <a:solidFill>
                  <a:srgbClr val="00B050"/>
                </a:solidFill>
                <a:highlight>
                  <a:srgbClr val="C0C0C0"/>
                </a:highlight>
              </a:rPr>
              <a:t>WORKS CITED.</a:t>
            </a:r>
          </a:p>
        </p:txBody>
      </p:sp>
      <p:sp>
        <p:nvSpPr>
          <p:cNvPr id="3" name="Content Placeholder 2">
            <a:extLst>
              <a:ext uri="{FF2B5EF4-FFF2-40B4-BE49-F238E27FC236}">
                <a16:creationId xmlns:a16="http://schemas.microsoft.com/office/drawing/2014/main" id="{A36C13E4-AC08-1FAC-5C97-8743D5BCF76F}"/>
              </a:ext>
            </a:extLst>
          </p:cNvPr>
          <p:cNvSpPr>
            <a:spLocks noGrp="1"/>
          </p:cNvSpPr>
          <p:nvPr>
            <p:ph idx="1"/>
          </p:nvPr>
        </p:nvSpPr>
        <p:spPr>
          <a:xfrm>
            <a:off x="838200" y="1256145"/>
            <a:ext cx="10515600" cy="4920818"/>
          </a:xfrm>
        </p:spPr>
        <p:txBody>
          <a:bodyPr>
            <a:normAutofit fontScale="85000" lnSpcReduction="10000"/>
          </a:bodyPr>
          <a:lstStyle/>
          <a:p>
            <a:r>
              <a:rPr lang="en-US" sz="1800" b="1" dirty="0">
                <a:highlight>
                  <a:srgbClr val="FFFF00"/>
                </a:highlight>
              </a:rPr>
              <a:t>Cho, S. (2021). Future Home: A New Era of Smart Living. Springer.</a:t>
            </a:r>
          </a:p>
          <a:p>
            <a:r>
              <a:rPr lang="en-US" sz="1800" b="1" dirty="0" err="1">
                <a:highlight>
                  <a:srgbClr val="FFFF00"/>
                </a:highlight>
              </a:rPr>
              <a:t>Spilka</a:t>
            </a:r>
            <a:r>
              <a:rPr lang="en-US" sz="1800" b="1" dirty="0">
                <a:highlight>
                  <a:srgbClr val="FFFF00"/>
                </a:highlight>
              </a:rPr>
              <a:t>, R., &amp; Tsai, J. Y. (2019). Handbook of Human-Computer Interaction. Springer.</a:t>
            </a:r>
          </a:p>
          <a:p>
            <a:r>
              <a:rPr lang="en-US" sz="1800" b="1" dirty="0">
                <a:highlight>
                  <a:srgbClr val="FFFF00"/>
                </a:highlight>
              </a:rPr>
              <a:t>"How Much Does Custom Software Development Cost?" by </a:t>
            </a:r>
            <a:r>
              <a:rPr lang="en-US" sz="1800" b="1" dirty="0" err="1">
                <a:highlight>
                  <a:srgbClr val="FFFF00"/>
                </a:highlight>
              </a:rPr>
              <a:t>Redwerk</a:t>
            </a:r>
            <a:r>
              <a:rPr lang="en-US" sz="1800" b="1" dirty="0">
                <a:highlight>
                  <a:srgbClr val="FFFF00"/>
                </a:highlight>
              </a:rPr>
              <a:t>, </a:t>
            </a:r>
            <a:r>
              <a:rPr lang="en-US" sz="1800" b="1" dirty="0">
                <a:highlight>
                  <a:srgbClr val="FFFF00"/>
                </a:highlight>
                <a:hlinkClick r:id="rId4"/>
              </a:rPr>
              <a:t>https://redwerk.com/blog/how-much-does-custom-software-development-cost/</a:t>
            </a:r>
            <a:endParaRPr lang="en-US" sz="1800" b="1" dirty="0">
              <a:highlight>
                <a:srgbClr val="FFFF00"/>
              </a:highlight>
            </a:endParaRPr>
          </a:p>
          <a:p>
            <a:r>
              <a:rPr lang="en-US" sz="1800" b="1" dirty="0">
                <a:highlight>
                  <a:srgbClr val="FFFF00"/>
                </a:highlight>
              </a:rPr>
              <a:t>"How Much Does a Video Wall Cost?" by Datapath, </a:t>
            </a:r>
            <a:r>
              <a:rPr lang="en-US" sz="1800" b="1" dirty="0">
                <a:highlight>
                  <a:srgbClr val="FFFF00"/>
                </a:highlight>
                <a:hlinkClick r:id="rId5"/>
              </a:rPr>
              <a:t>https://www.datapath.co.uk/news/how-much-does-a-video-wall-cost</a:t>
            </a:r>
            <a:endParaRPr lang="en-US" sz="1800" b="1" dirty="0">
              <a:highlight>
                <a:srgbClr val="FFFF00"/>
              </a:highlight>
            </a:endParaRPr>
          </a:p>
          <a:p>
            <a:r>
              <a:rPr lang="en-US" sz="1800" b="1" dirty="0">
                <a:highlight>
                  <a:srgbClr val="FFFF00"/>
                </a:highlight>
              </a:rPr>
              <a:t>"How Long Does It Take to Build an Operating System?" by </a:t>
            </a:r>
            <a:r>
              <a:rPr lang="en-US" sz="1800" b="1" dirty="0" err="1">
                <a:highlight>
                  <a:srgbClr val="FFFF00"/>
                </a:highlight>
              </a:rPr>
              <a:t>CodeCondo</a:t>
            </a:r>
            <a:r>
              <a:rPr lang="en-US" sz="1800" b="1" dirty="0">
                <a:highlight>
                  <a:srgbClr val="FFFF00"/>
                </a:highlight>
              </a:rPr>
              <a:t>, https://codecondo.com/how-long-does-it-take-to-build-an-operating-system/</a:t>
            </a:r>
          </a:p>
          <a:p>
            <a:r>
              <a:rPr lang="en-US" sz="1800" b="1" dirty="0">
                <a:highlight>
                  <a:srgbClr val="FFFF00"/>
                </a:highlight>
              </a:rPr>
              <a:t>"How Much Does It Cost to Develop Custom Software?" by </a:t>
            </a:r>
            <a:r>
              <a:rPr lang="en-US" sz="1800" b="1" dirty="0" err="1">
                <a:highlight>
                  <a:srgbClr val="FFFF00"/>
                </a:highlight>
              </a:rPr>
              <a:t>ScienceSoft</a:t>
            </a:r>
            <a:r>
              <a:rPr lang="en-US" sz="1800" b="1" dirty="0">
                <a:highlight>
                  <a:srgbClr val="FFFF00"/>
                </a:highlight>
              </a:rPr>
              <a:t>, </a:t>
            </a:r>
            <a:r>
              <a:rPr lang="en-US" sz="1800" b="1" dirty="0">
                <a:highlight>
                  <a:srgbClr val="FFFF00"/>
                </a:highlight>
                <a:hlinkClick r:id="rId6"/>
              </a:rPr>
              <a:t>https://www.scnsoft.com/blog/how-much-does-it-cost-to-develop-custom-software</a:t>
            </a:r>
            <a:endParaRPr lang="en-US" sz="1800" b="1" dirty="0">
              <a:highlight>
                <a:srgbClr val="FFFF00"/>
              </a:highlight>
            </a:endParaRPr>
          </a:p>
          <a:p>
            <a:r>
              <a:rPr lang="en-US" sz="1800" b="1" dirty="0">
                <a:highlight>
                  <a:srgbClr val="FFFF00"/>
                </a:highlight>
              </a:rPr>
              <a:t>"How to Develop an Operating System from Scratch?" by </a:t>
            </a:r>
            <a:r>
              <a:rPr lang="en-US" sz="1800" b="1" dirty="0" err="1">
                <a:highlight>
                  <a:srgbClr val="FFFF00"/>
                </a:highlight>
              </a:rPr>
              <a:t>Cleveroad</a:t>
            </a:r>
            <a:r>
              <a:rPr lang="en-US" sz="1800" b="1" dirty="0">
                <a:highlight>
                  <a:srgbClr val="FFFF00"/>
                </a:highlight>
              </a:rPr>
              <a:t>, </a:t>
            </a:r>
            <a:r>
              <a:rPr lang="en-US" sz="1800" b="1" dirty="0">
                <a:highlight>
                  <a:srgbClr val="FFFF00"/>
                </a:highlight>
                <a:hlinkClick r:id="rId7"/>
              </a:rPr>
              <a:t>https://www.cleveroad.com/blog/how-to-develop-an-operating-system-from-scratch</a:t>
            </a:r>
            <a:endParaRPr lang="en-US" sz="1800" b="1" dirty="0">
              <a:highlight>
                <a:srgbClr val="FFFF00"/>
              </a:highlight>
            </a:endParaRPr>
          </a:p>
          <a:p>
            <a:r>
              <a:rPr lang="en-US" sz="1900" b="1" dirty="0">
                <a:highlight>
                  <a:srgbClr val="FFFF00"/>
                </a:highlight>
                <a:hlinkClick r:id="rId8"/>
              </a:rPr>
              <a:t>https://prodisplay.com/touch-screens/interactive-screens/interactive-video-wall/#:~:text=WHAT%20IS%20AN%20INTERACTIVE%20VIDEO,touch%20frame%20to%20grant%20interactivity</a:t>
            </a:r>
            <a:endParaRPr lang="en-US" sz="1900" b="1" dirty="0">
              <a:highlight>
                <a:srgbClr val="FFFF00"/>
              </a:highlight>
            </a:endParaRPr>
          </a:p>
          <a:p>
            <a:r>
              <a:rPr lang="en-US" sz="1900" b="1" dirty="0">
                <a:highlight>
                  <a:srgbClr val="FFFF00"/>
                </a:highlight>
                <a:hlinkClick r:id="rId9"/>
              </a:rPr>
              <a:t>https://medium.com/mouth-watering-media/the-top-10-digital-interactive-display-walls-40b96066477c</a:t>
            </a:r>
            <a:endParaRPr lang="en-US" sz="1900" b="1" dirty="0">
              <a:highlight>
                <a:srgbClr val="FFFF00"/>
              </a:highlight>
            </a:endParaRPr>
          </a:p>
          <a:p>
            <a:r>
              <a:rPr lang="en-US" sz="1900" b="1" dirty="0">
                <a:highlight>
                  <a:srgbClr val="FFFF00"/>
                </a:highlight>
              </a:rPr>
              <a:t>Heidrich, Felix, et al. "Interacting with smart walls: a multi-dimensional analysis of input technologies for augmented environments." Proceedings of the 2nd Augmented Human International Conference. 2011. (</a:t>
            </a:r>
            <a:r>
              <a:rPr lang="en-US" sz="1900" b="1" dirty="0">
                <a:highlight>
                  <a:srgbClr val="FFFF00"/>
                </a:highlight>
                <a:hlinkClick r:id="rId10"/>
              </a:rPr>
              <a:t>https://hci.rwth-aachen.de/publications/heidrich2011a.pdf</a:t>
            </a:r>
            <a:r>
              <a:rPr lang="en-US" sz="1900" b="1" dirty="0">
                <a:highlight>
                  <a:srgbClr val="FFFF00"/>
                </a:highlight>
              </a:rPr>
              <a:t>)</a:t>
            </a:r>
          </a:p>
          <a:p>
            <a:r>
              <a:rPr lang="en-US" sz="1900" b="1" dirty="0">
                <a:highlight>
                  <a:srgbClr val="FFFF00"/>
                </a:highlight>
                <a:hlinkClick r:id="rId11"/>
              </a:rPr>
              <a:t>https://www.bareconductive.com/blogs/blog/our-favorite-interactive-wall-projects</a:t>
            </a:r>
            <a:endParaRPr lang="en-US" sz="1900" b="1" dirty="0">
              <a:highlight>
                <a:srgbClr val="FFFF00"/>
              </a:highlight>
            </a:endParaRPr>
          </a:p>
          <a:p>
            <a:endParaRPr lang="en-US" sz="1900" b="1" dirty="0">
              <a:highlight>
                <a:srgbClr val="FFFF00"/>
              </a:highlight>
            </a:endParaRPr>
          </a:p>
        </p:txBody>
      </p:sp>
    </p:spTree>
    <p:extLst>
      <p:ext uri="{BB962C8B-B14F-4D97-AF65-F5344CB8AC3E}">
        <p14:creationId xmlns:p14="http://schemas.microsoft.com/office/powerpoint/2010/main" val="384973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14974</TotalTime>
  <Words>1658</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DAN OTIENO CPE 434 PROJECT: INTERACTIVE WALLS. SPRING 2023.</vt:lpstr>
      <vt:lpstr>OVERVIEW</vt:lpstr>
      <vt:lpstr>WHY DIGITAL HOME WALLS (E-WALLS)?</vt:lpstr>
      <vt:lpstr>SUPPORTED SYSTEMS.</vt:lpstr>
      <vt:lpstr>MORE ON CUSTOM SYSTEM…..</vt:lpstr>
      <vt:lpstr>DESIGN AND OTHER ESTIMATED COSTS.</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 OTIENO CPE 434 PROJECT: INTERACTIVE WALLS. SPRING 2023.</dc:title>
  <dc:creator>Dan Otieno</dc:creator>
  <cp:lastModifiedBy>Dan Otieno</cp:lastModifiedBy>
  <cp:revision>50</cp:revision>
  <dcterms:created xsi:type="dcterms:W3CDTF">2023-03-17T13:12:21Z</dcterms:created>
  <dcterms:modified xsi:type="dcterms:W3CDTF">2023-04-08T18:17:21Z</dcterms:modified>
</cp:coreProperties>
</file>