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h3/33TmveIpVnEDkyCcoeE6un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542131" y="189706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>
            <p:ph type="title"/>
          </p:nvPr>
        </p:nvSpPr>
        <p:spPr>
          <a:xfrm>
            <a:off x="609600" y="2444750"/>
            <a:ext cx="77724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Interprocess Communication</a:t>
            </a:r>
            <a:br>
              <a:rPr lang="en-US"/>
            </a:br>
            <a:r>
              <a:rPr lang="en-US"/>
              <a:t>IPC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Queues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57200" y="1600200"/>
            <a:ext cx="74771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1813" lvl="0" marL="5318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Deallocate or change permissions for the message queue:</a:t>
            </a:r>
            <a:endParaRPr/>
          </a:p>
        </p:txBody>
      </p:sp>
      <p:graphicFrame>
        <p:nvGraphicFramePr>
          <p:cNvPr id="174" name="Google Shape;174;p19"/>
          <p:cNvGraphicFramePr/>
          <p:nvPr/>
        </p:nvGraphicFramePr>
        <p:xfrm>
          <a:off x="1203325" y="1689100"/>
          <a:ext cx="6942138" cy="4122738"/>
        </p:xfrm>
        <a:graphic>
          <a:graphicData uri="http://schemas.openxmlformats.org/presentationml/2006/ole">
            <mc:AlternateContent>
              <mc:Choice Requires="v">
                <p:oleObj r:id="rId4" imgH="4122738" imgW="6942138" progId="" spid="_x0000_s1">
                  <p:embed/>
                </p:oleObj>
              </mc:Choice>
              <mc:Fallback>
                <p:oleObj r:id="rId5" imgH="4122738" imgW="6942138" progId="">
                  <p:embed/>
                  <p:pic>
                    <p:nvPicPr>
                      <p:cNvPr id="174" name="Google Shape;174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03325" y="1689100"/>
                        <a:ext cx="6942138" cy="412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Google Shape;175;p19"/>
          <p:cNvSpPr/>
          <p:nvPr/>
        </p:nvSpPr>
        <p:spPr>
          <a:xfrm>
            <a:off x="371475" y="3619500"/>
            <a:ext cx="8162925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0" spcFirstLastPara="1" rIns="0" wrap="square" tIns="46075">
            <a:spAutoFit/>
          </a:bodyPr>
          <a:lstStyle/>
          <a:p>
            <a:pPr indent="-228600" lvl="0" marL="11430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Char char="•"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Cmd:</a:t>
            </a:r>
            <a:endParaRPr/>
          </a:p>
          <a:p>
            <a:pPr indent="-228600" lvl="0" marL="11430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Char char="•"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IPC_RMID	remove the message queue msqid and</a:t>
            </a:r>
            <a:endParaRPr/>
          </a:p>
          <a:p>
            <a: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destroy the corresponding msqid_ds</a:t>
            </a:r>
            <a:endParaRPr/>
          </a:p>
          <a:p>
            <a:pPr indent="-228600" lvl="0" marL="11430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Char char="•"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IPC_SET	set members of the msqid_ds data</a:t>
            </a:r>
            <a:endParaRPr/>
          </a:p>
          <a:p>
            <a:pPr indent="-228600" lvl="0" marL="11430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structure from buf</a:t>
            </a:r>
            <a:endParaRPr/>
          </a:p>
          <a:p>
            <a:pPr indent="-228600" lvl="0" marL="11430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Char char="•"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IPC_STAT	copy members of the msqid_ds data</a:t>
            </a:r>
            <a:endParaRPr/>
          </a:p>
          <a:p>
            <a:pPr indent="-228600" lvl="0" marL="1143000" marR="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structure into buf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63" y="1600200"/>
            <a:ext cx="405447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Example: (Sender)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 … &gt; 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text_message {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long   mtype  ;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char   mtext[100] ;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 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main(int argc, char *argv[]) </a:t>
            </a: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/*usage :a.out &lt;key&gt;&lt;type&gt;&lt;text&gt;*/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int  msid, v  ;	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struct  text_message  mess 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Creating a message queue 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msid = msgget((key_t) atoi( argv[1] ), IPC_CREAT | 0666  );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if ( msid == -1)  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{ 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…   ; 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exit(1) ; 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61950" y="1658938"/>
            <a:ext cx="86201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 Preparing a message  */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mess.mtype = atoi( argv[2] ) ;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strcpy( mess.mtext, argv[3] ) ;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 write a message onto queue  */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 = msgsnd( msid, &amp;mess, strlen( argv[3] ) + 1, 0 ) ;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if ( v &lt; 0 )  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error message …; 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52425" y="5194300"/>
            <a:ext cx="84772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0" spcFirstLastPara="1" rIns="0" wrap="square" tIns="46075">
            <a:spAutoFit/>
          </a:bodyPr>
          <a:lstStyle/>
          <a:p>
            <a:pPr indent="-228600" lvl="0" marL="114300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Times New Roman"/>
              <a:buChar char="•"/>
            </a:pPr>
            <a:r>
              <a:rPr b="1" lang="en-US" sz="2800" u="sng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result:</a:t>
            </a:r>
            <a:r>
              <a:rPr lang="en-US" sz="28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has created a message queue, put one message onto the queue,  and finished.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Example (Receiver)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 … &gt;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text_message {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long   mtype  ;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char   mtext[100];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 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main(int argc, char *argv[])	 </a:t>
            </a: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 usage :a.out &lt;key&gt;  &lt;type&gt;  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int  msid, v  ;	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	struct  text_message mess 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/* Get a message handle 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msid =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msgget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 (key_t) atoi( argv[1] ), 0 )  ;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if ( msid == -1)    {   …   ;   exit(1) ;   }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/* Read a message of the given type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 = msgrcv( msid, &amp;mess, 100, atoi( argv[2] ), IPC_NOWAIT ) 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57200" y="18923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v &lt; 0 )       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  </a:t>
            </a:r>
            <a:r>
              <a:rPr lang="en-US" sz="20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error message and exit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  %s\n”, m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ess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.mtype, m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ess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.mtext ) ;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/* Remove the message queue from UNIX  */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msgctl( msid, IPC_RMID, 0 ) ; exit(0) ;</a:t>
            </a:r>
            <a:endParaRPr/>
          </a:p>
          <a:p>
            <a:pPr indent="-341313" lvl="0" marL="3429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0" y="4840288"/>
            <a:ext cx="880745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0" spcFirstLastPara="1" rIns="0" wrap="square" tIns="46075">
            <a:spAutoFit/>
          </a:bodyPr>
          <a:lstStyle/>
          <a:p>
            <a:pPr indent="-228600" lvl="0" marL="114300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Char char="•"/>
            </a:pPr>
            <a:r>
              <a:rPr b="1" lang="en-US" sz="2400" u="sng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The result</a:t>
            </a:r>
            <a:r>
              <a:rPr b="1"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  The process </a:t>
            </a:r>
            <a:r>
              <a:rPr b="1"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 a message queue identifier, </a:t>
            </a:r>
            <a:r>
              <a:rPr b="1"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 the message from the queue, and </a:t>
            </a:r>
            <a:r>
              <a:rPr b="1"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removed</a:t>
            </a:r>
            <a:r>
              <a:rPr lang="en-US" sz="24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 the message queue.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Message Queues</a:t>
            </a:r>
            <a:endParaRPr/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An ordered list of messages held in the kernel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Is identified by a numeric key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It has ownership and access modes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It exists quite independently from any particular user process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Functionality is mid-way between pipes (FIFO) and shared memory (random)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Message Queues Housekeeping</a:t>
            </a:r>
            <a:endParaRPr/>
          </a:p>
        </p:txBody>
      </p:sp>
      <p:graphicFrame>
        <p:nvGraphicFramePr>
          <p:cNvPr id="114" name="Google Shape;114;p12"/>
          <p:cNvGraphicFramePr/>
          <p:nvPr/>
        </p:nvGraphicFramePr>
        <p:xfrm>
          <a:off x="1633538" y="1984375"/>
          <a:ext cx="5876925" cy="3757613"/>
        </p:xfrm>
        <a:graphic>
          <a:graphicData uri="http://schemas.openxmlformats.org/presentationml/2006/ole">
            <mc:AlternateContent>
              <mc:Choice Requires="v">
                <p:oleObj r:id="rId4" imgH="3757613" imgW="5876925" progId="" spid="_x0000_s1">
                  <p:embed/>
                </p:oleObj>
              </mc:Choice>
              <mc:Fallback>
                <p:oleObj r:id="rId5" imgH="3757613" imgW="5876925" progId="">
                  <p:embed/>
                  <p:pic>
                    <p:nvPicPr>
                      <p:cNvPr id="114" name="Google Shape;114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33538" y="1984375"/>
                        <a:ext cx="5876925" cy="375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Detailed Message Queue</a:t>
            </a:r>
            <a:endParaRPr/>
          </a:p>
        </p:txBody>
      </p:sp>
      <p:graphicFrame>
        <p:nvGraphicFramePr>
          <p:cNvPr id="122" name="Google Shape;122;p13"/>
          <p:cNvGraphicFramePr/>
          <p:nvPr/>
        </p:nvGraphicFramePr>
        <p:xfrm>
          <a:off x="1760538" y="1600200"/>
          <a:ext cx="5621337" cy="4525963"/>
        </p:xfrm>
        <a:graphic>
          <a:graphicData uri="http://schemas.openxmlformats.org/presentationml/2006/ole">
            <mc:AlternateContent>
              <mc:Choice Requires="v">
                <p:oleObj r:id="rId4" imgH="4525963" imgW="5621337" progId="" spid="_x0000_s1">
                  <p:embed/>
                </p:oleObj>
              </mc:Choice>
              <mc:Fallback>
                <p:oleObj r:id="rId5" imgH="4525963" imgW="5621337" progId="">
                  <p:embed/>
                  <p:pic>
                    <p:nvPicPr>
                      <p:cNvPr id="122" name="Google Shape;122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60538" y="1600200"/>
                        <a:ext cx="562133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msqid_ds (in msg.h)</a:t>
            </a:r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stuct msqid_ds 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    	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stuct ipc_perm msg_perm;   /* opertion permission struct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  msg  *msg_first; 	/* ptr to first message on q 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struct  msg  *msg_last; 	/* ptr to last message on  q 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ushort       msg_cbytes;  	/* current # bytes on q 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ushort       msg_qnum;  	/* current # of messages on q	*/ 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ushort       msg_qbytes 	/* max # of bytes allowed on q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ushort       msg_lspid;  	/* pid of last msgsnd	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ushort       msg_lrpid;   	/* pid of last msgrcv 	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time_t       msg_stime;  	/* time of last msgsnd 	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time_t       msg_rtime;   	/* time of last msgrcv 	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time_t       msg_ctime;  	/* time of last msgct1 		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Related System Calls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57200" y="1774825"/>
            <a:ext cx="81248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1813" lvl="0" marL="5318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message queue or getting access to an existing message queue:</a:t>
            </a:r>
            <a:endParaRPr/>
          </a:p>
        </p:txBody>
      </p:sp>
      <p:graphicFrame>
        <p:nvGraphicFramePr>
          <p:cNvPr id="139" name="Google Shape;139;p15"/>
          <p:cNvGraphicFramePr/>
          <p:nvPr/>
        </p:nvGraphicFramePr>
        <p:xfrm>
          <a:off x="1217613" y="2665413"/>
          <a:ext cx="6826250" cy="3763962"/>
        </p:xfrm>
        <a:graphic>
          <a:graphicData uri="http://schemas.openxmlformats.org/presentationml/2006/ole">
            <mc:AlternateContent>
              <mc:Choice Requires="v">
                <p:oleObj r:id="rId4" imgH="3763962" imgW="6826250" progId="" spid="_x0000_s1">
                  <p:embed/>
                </p:oleObj>
              </mc:Choice>
              <mc:Fallback>
                <p:oleObj r:id="rId5" imgH="3763962" imgW="6826250" progId="">
                  <p:embed/>
                  <p:pic>
                    <p:nvPicPr>
                      <p:cNvPr id="139" name="Google Shape;139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7613" y="2665413"/>
                        <a:ext cx="6826250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Related System Calls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57200" y="1739900"/>
            <a:ext cx="79629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608013" lvl="0" marL="6080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a message to a queue:</a:t>
            </a:r>
            <a:endParaRPr/>
          </a:p>
        </p:txBody>
      </p:sp>
      <p:graphicFrame>
        <p:nvGraphicFramePr>
          <p:cNvPr id="148" name="Google Shape;148;p16"/>
          <p:cNvGraphicFramePr/>
          <p:nvPr/>
        </p:nvGraphicFramePr>
        <p:xfrm>
          <a:off x="1360488" y="2484438"/>
          <a:ext cx="6394450" cy="3576637"/>
        </p:xfrm>
        <a:graphic>
          <a:graphicData uri="http://schemas.openxmlformats.org/presentationml/2006/ole">
            <mc:AlternateContent>
              <mc:Choice Requires="v">
                <p:oleObj r:id="rId4" imgH="3576637" imgW="6394450" progId="" spid="_x0000_s1">
                  <p:embed/>
                </p:oleObj>
              </mc:Choice>
              <mc:Fallback>
                <p:oleObj r:id="rId5" imgH="3576637" imgW="6394450" progId="">
                  <p:embed/>
                  <p:pic>
                    <p:nvPicPr>
                      <p:cNvPr id="148" name="Google Shape;148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0488" y="2484438"/>
                        <a:ext cx="6394450" cy="357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Related System Calls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57200" y="1600200"/>
            <a:ext cx="830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31813" lvl="0" marL="5318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from a message queue (and removing the message)</a:t>
            </a:r>
            <a:endParaRPr/>
          </a:p>
        </p:txBody>
      </p:sp>
      <p:graphicFrame>
        <p:nvGraphicFramePr>
          <p:cNvPr id="157" name="Google Shape;157;p17"/>
          <p:cNvGraphicFramePr/>
          <p:nvPr/>
        </p:nvGraphicFramePr>
        <p:xfrm>
          <a:off x="1841500" y="2605088"/>
          <a:ext cx="5813425" cy="3930650"/>
        </p:xfrm>
        <a:graphic>
          <a:graphicData uri="http://schemas.openxmlformats.org/presentationml/2006/ole">
            <mc:AlternateContent>
              <mc:Choice Requires="v">
                <p:oleObj r:id="rId4" imgH="3930650" imgW="5813425" progId="" spid="_x0000_s1">
                  <p:embed/>
                </p:oleObj>
              </mc:Choice>
              <mc:Fallback>
                <p:oleObj r:id="rId5" imgH="3930650" imgW="5813425" progId="">
                  <p:embed/>
                  <p:pic>
                    <p:nvPicPr>
                      <p:cNvPr id="157" name="Google Shape;157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41500" y="2605088"/>
                        <a:ext cx="5813425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Receiving a message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66738" y="1752600"/>
            <a:ext cx="82343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/>
              <a:t>User has some control over the order of how messages are retrieved</a:t>
            </a:r>
            <a:endParaRPr/>
          </a:p>
          <a:p>
            <a:pPr indent="-284163" lvl="1" marL="741363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lang="en-US" sz="3200"/>
              <a:t>Type: 0 → Next msg in Q</a:t>
            </a:r>
            <a:endParaRPr/>
          </a:p>
          <a:p>
            <a:pPr indent="-284163" lvl="1" marL="741363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lang="en-US" sz="3200"/>
              <a:t>Type: +ve →gets the 1</a:t>
            </a:r>
            <a:r>
              <a:rPr baseline="30000" lang="en-US" sz="3200"/>
              <a:t>st</a:t>
            </a:r>
            <a:r>
              <a:rPr lang="en-US" sz="3200"/>
              <a:t> msg of that type</a:t>
            </a:r>
            <a:endParaRPr/>
          </a:p>
          <a:p>
            <a:pPr indent="-284163" lvl="1" marL="741363" rtl="0" algn="l">
              <a:spcBef>
                <a:spcPts val="800"/>
              </a:spcBef>
              <a:spcAft>
                <a:spcPts val="0"/>
              </a:spcAft>
              <a:buSzPts val="3200"/>
              <a:buFont typeface="Arial"/>
              <a:buChar char="–"/>
            </a:pPr>
            <a:r>
              <a:rPr lang="en-US" sz="3200"/>
              <a:t>Type:  -ve →gets the 1</a:t>
            </a:r>
            <a:r>
              <a:rPr baseline="30000" lang="en-US" sz="3200"/>
              <a:t>st</a:t>
            </a:r>
            <a:r>
              <a:rPr lang="en-US" sz="3200"/>
              <a:t> msg of the lowest type which is less than or equal to the absolute value of 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2005-09-29T18:29:25Z</dcterms:created>
  <dc:creator>A. Nasan</dc:creator>
</cp:coreProperties>
</file>