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14" r:id="rId2"/>
    <p:sldId id="415" r:id="rId3"/>
    <p:sldId id="418" r:id="rId4"/>
    <p:sldId id="419" r:id="rId5"/>
    <p:sldId id="417" r:id="rId6"/>
    <p:sldId id="421" r:id="rId7"/>
    <p:sldId id="416" r:id="rId8"/>
    <p:sldId id="413" r:id="rId9"/>
    <p:sldId id="42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B291F"/>
    <a:srgbClr val="4E3629"/>
    <a:srgbClr val="517B38"/>
    <a:srgbClr val="6BA342"/>
    <a:srgbClr val="361E0E"/>
    <a:srgbClr val="00A49E"/>
    <a:srgbClr val="9681B7"/>
    <a:srgbClr val="96818F"/>
    <a:srgbClr val="EE9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90" autoAdjust="0"/>
    <p:restoredTop sz="88483" autoAdjust="0"/>
  </p:normalViewPr>
  <p:slideViewPr>
    <p:cSldViewPr snapToGrid="0" snapToObjects="1">
      <p:cViewPr varScale="1">
        <p:scale>
          <a:sx n="114" d="100"/>
          <a:sy n="114" d="100"/>
        </p:scale>
        <p:origin x="-1176" y="-96"/>
      </p:cViewPr>
      <p:guideLst>
        <p:guide orient="horz" pos="2160"/>
        <p:guide pos="28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650F9-9A3E-EC42-ACF5-9A50B944BD6F}" type="datetimeFigureOut">
              <a:rPr lang="en-US" smtClean="0"/>
              <a:t>1/15/14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F9BF9-C0C0-8F4D-A9F4-3E1CDA3BC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40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F3386-1435-B645-8E2D-EAE70419FE1C}" type="datetimeFigureOut">
              <a:rPr lang="en-US" smtClean="0"/>
              <a:t>1/15/14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BD989-EB36-C14F-BA7F-4739F7F25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66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8403" y="500304"/>
            <a:ext cx="369793" cy="369793"/>
          </a:xfrm>
          <a:prstGeom prst="rect">
            <a:avLst/>
          </a:prstGeom>
        </p:spPr>
      </p:pic>
      <p:pic>
        <p:nvPicPr>
          <p:cNvPr id="10" name="Picture 9" descr="Tre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021" y="0"/>
            <a:ext cx="4735979" cy="6858000"/>
          </a:xfrm>
          <a:prstGeom prst="rect">
            <a:avLst/>
          </a:prstGeom>
        </p:spPr>
      </p:pic>
      <p:pic>
        <p:nvPicPr>
          <p:cNvPr id="16" name="Picture 15" descr="MongoDB_Logo_Knockout_RGB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16073" y="1835589"/>
            <a:ext cx="7898954" cy="18127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spc="-100">
                <a:solidFill>
                  <a:schemeClr val="bg2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Insert Title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403" y="4269919"/>
            <a:ext cx="7898954" cy="46810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 spc="-20" baseline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Job Title, 10gen</a:t>
            </a:r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8403" y="3857283"/>
            <a:ext cx="7898954" cy="383348"/>
          </a:xfrm>
          <a:prstGeom prst="rect">
            <a:avLst/>
          </a:prstGeom>
        </p:spPr>
        <p:txBody>
          <a:bodyPr tIns="0" bIns="0"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 i="0" spc="-50" baseline="0">
                <a:solidFill>
                  <a:schemeClr val="bg1"/>
                </a:solidFill>
                <a:effectLst/>
              </a:defRPr>
            </a:lvl1pPr>
          </a:lstStyle>
          <a:p>
            <a:pPr>
              <a:lnSpc>
                <a:spcPts val="1840"/>
              </a:lnSpc>
            </a:pPr>
            <a:r>
              <a:rPr lang="en-US" dirty="0" smtClean="0"/>
              <a:t>Speaker Name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178859" y="536115"/>
            <a:ext cx="7348498" cy="298170"/>
          </a:xfrm>
        </p:spPr>
        <p:txBody>
          <a:bodyPr anchor="b" anchorCtr="0"/>
          <a:lstStyle>
            <a:lvl1pPr marL="0" indent="0">
              <a:buNone/>
              <a:defRPr sz="22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#</a:t>
            </a:r>
            <a:r>
              <a:rPr lang="en-US" dirty="0" err="1" smtClean="0"/>
              <a:t>ConferenceHashTag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255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90116" y="6356350"/>
            <a:ext cx="4337241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smtClean="0"/>
              <a:t>Talk Title (abbreviated if necessary), Speaker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9144000" cy="6171046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403" y="2998061"/>
            <a:ext cx="7898954" cy="174665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MongoDB_Logo_Knockou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5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2895600" cy="271463"/>
          </a:xfrm>
          <a:prstGeom prst="rect">
            <a:avLst/>
          </a:prstGeom>
        </p:spPr>
        <p:txBody>
          <a:bodyPr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2" name="Picture 11" descr="MongoDB_Logo_Knockout_RGB.e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083" y="6313464"/>
            <a:ext cx="1283717" cy="36832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8000" y="2857500"/>
            <a:ext cx="8178799" cy="1143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algn="l">
              <a:defRPr sz="4000" b="1" i="0" cap="none" spc="30">
                <a:ln>
                  <a:noFill/>
                </a:ln>
                <a:solidFill>
                  <a:schemeClr val="tx1"/>
                </a:solidFill>
                <a:effectLst/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77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449388"/>
            <a:ext cx="8229600" cy="4971416"/>
          </a:xfrm>
          <a:prstGeom prst="rect">
            <a:avLst/>
          </a:prstGeom>
        </p:spPr>
        <p:txBody>
          <a:bodyPr vert="horz"/>
          <a:lstStyle>
            <a:lvl1pPr>
              <a:defRPr sz="2800">
                <a:solidFill>
                  <a:srgbClr val="032381"/>
                </a:solidFill>
                <a:latin typeface="Calibri"/>
                <a:cs typeface="Calibri"/>
              </a:defRPr>
            </a:lvl1pPr>
            <a:lvl2pPr>
              <a:defRPr sz="2400">
                <a:solidFill>
                  <a:srgbClr val="032381"/>
                </a:solidFill>
                <a:latin typeface="Calibri"/>
                <a:cs typeface="Calibri"/>
              </a:defRPr>
            </a:lvl2pPr>
            <a:lvl3pPr>
              <a:defRPr sz="1800" baseline="0">
                <a:solidFill>
                  <a:srgbClr val="032381"/>
                </a:solidFill>
                <a:latin typeface="Calibri"/>
                <a:cs typeface="Calibri"/>
              </a:defRPr>
            </a:lvl3pPr>
            <a:lvl4pPr>
              <a:defRPr sz="1600" baseline="0">
                <a:solidFill>
                  <a:srgbClr val="032381"/>
                </a:solidFill>
                <a:latin typeface="Calibri"/>
                <a:cs typeface="Calibri"/>
              </a:defRPr>
            </a:lvl4pPr>
            <a:lvl5pPr>
              <a:defRPr sz="1400" baseline="0">
                <a:solidFill>
                  <a:srgbClr val="032381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l">
              <a:defRPr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5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re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021" y="0"/>
            <a:ext cx="4735979" cy="6858000"/>
          </a:xfrm>
          <a:prstGeom prst="rect">
            <a:avLst/>
          </a:prstGeom>
        </p:spPr>
      </p:pic>
      <p:pic>
        <p:nvPicPr>
          <p:cNvPr id="8" name="Picture 7" descr="MongoDB_Logo_Knockout_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6857" y="1835588"/>
            <a:ext cx="7898954" cy="1812776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spc="-10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Insert Section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65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de Demo"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405505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403" y="1652084"/>
            <a:ext cx="7887195" cy="4452399"/>
          </a:xfrm>
          <a:prstGeom prst="rect">
            <a:avLst/>
          </a:prstGeom>
        </p:spPr>
        <p:txBody>
          <a:bodyPr lIns="0" tIns="45720" rIns="0" bIns="0" anchor="t" anchorCtr="0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272"/>
              </a:spcBef>
              <a:spcAft>
                <a:spcPts val="0"/>
              </a:spcAft>
              <a:buClr>
                <a:srgbClr val="0075BF"/>
              </a:buClr>
              <a:buSzPct val="85000"/>
              <a:buFont typeface="Arial"/>
              <a:buNone/>
              <a:tabLst/>
              <a:defRPr sz="1800" b="1" i="0" spc="50" baseline="0">
                <a:solidFill>
                  <a:schemeClr val="bg1"/>
                </a:solidFill>
                <a:latin typeface="Source Code Pro Semibold"/>
                <a:cs typeface="Lucida Console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smtClean="0"/>
              <a:t>Insert code here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600" baseline="0">
                <a:solidFill>
                  <a:srgbClr val="6BA342"/>
                </a:solidFill>
              </a:defRPr>
            </a:lvl1pPr>
          </a:lstStyle>
          <a:p>
            <a:r>
              <a:rPr lang="en-US" dirty="0" smtClean="0"/>
              <a:t>Insert header here (2 lines max)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403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r>
              <a:rPr lang="en-US" dirty="0" smtClean="0"/>
              <a:t>Talk Title (abbreviated if necessary),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83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>
                <a:solidFill>
                  <a:srgbClr val="6BA34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28650" y="1503680"/>
            <a:ext cx="7899400" cy="4371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pic>
        <p:nvPicPr>
          <p:cNvPr id="7" name="Picture 6" descr="MongoDB_Logo_Knockou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>
                <a:solidFill>
                  <a:srgbClr val="6BA34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8650" y="1503680"/>
            <a:ext cx="7899400" cy="4371094"/>
          </a:xfrm>
        </p:spPr>
        <p:txBody>
          <a:bodyPr/>
          <a:lstStyle>
            <a:lvl1pPr marL="0" indent="0">
              <a:lnSpc>
                <a:spcPts val="3440"/>
              </a:lnSpc>
              <a:spcBef>
                <a:spcPts val="0"/>
              </a:spcBef>
              <a:spcAft>
                <a:spcPts val="1400"/>
              </a:spcAft>
              <a:buNone/>
              <a:defRPr sz="2800" spc="-90" baseline="0"/>
            </a:lvl1pPr>
          </a:lstStyle>
          <a:p>
            <a:pPr lvl="0"/>
            <a:r>
              <a:rPr lang="en-US" dirty="0" smtClean="0"/>
              <a:t>Insert text here.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Sed</a:t>
            </a:r>
            <a:r>
              <a:rPr lang="en-US" dirty="0" smtClean="0"/>
              <a:t> dolor ante,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, </a:t>
            </a:r>
            <a:r>
              <a:rPr lang="en-US" dirty="0" err="1" smtClean="0"/>
              <a:t>portitor</a:t>
            </a:r>
            <a:r>
              <a:rPr lang="en-US" dirty="0" smtClean="0"/>
              <a:t> id </a:t>
            </a:r>
            <a:r>
              <a:rPr lang="en-US" dirty="0" err="1" smtClean="0"/>
              <a:t>libero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non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</a:t>
            </a:r>
            <a:r>
              <a:rPr lang="en-US" dirty="0" err="1" smtClean="0"/>
              <a:t>auge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algn="l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pic>
        <p:nvPicPr>
          <p:cNvPr id="10" name="Picture 9" descr="MongoDB_Logo_Knockou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0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Caption (no hea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8650" y="1344756"/>
            <a:ext cx="7899400" cy="4286885"/>
          </a:xfrm>
          <a:solidFill>
            <a:schemeClr val="bg2">
              <a:alpha val="23000"/>
            </a:schemeClr>
          </a:solidFill>
          <a:ln w="76200" cmpd="sng">
            <a:noFill/>
          </a:ln>
          <a:effectLst/>
        </p:spPr>
        <p:txBody>
          <a:bodyPr>
            <a:sp3d/>
          </a:bodyPr>
          <a:lstStyle>
            <a:lvl1pPr marL="0" indent="0">
              <a:buNone/>
              <a:defRPr baseline="0">
                <a:effectLst/>
              </a:defRPr>
            </a:lvl1pPr>
          </a:lstStyle>
          <a:p>
            <a:pPr lvl="0"/>
            <a:r>
              <a:rPr lang="en-US" dirty="0" smtClean="0"/>
              <a:t>Insert Picture/Table/Chart Here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MongoDB_Logo_Knockou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algn="l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>
                <a:solidFill>
                  <a:srgbClr val="6BA34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23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ongoDB_Logo_Knockou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algn="l"/>
            <a:r>
              <a:rPr lang="en-US" dirty="0" smtClean="0"/>
              <a:t>Talk Title (abbreviated if necessary),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45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w/ Lead-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867624"/>
            <a:ext cx="7899400" cy="53788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800" i="0" spc="-100"/>
            </a:lvl1pPr>
          </a:lstStyle>
          <a:p>
            <a:pPr lvl="0"/>
            <a:r>
              <a:rPr lang="en-US" dirty="0" smtClean="0"/>
              <a:t>XYZ 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572914"/>
            <a:ext cx="7899400" cy="971206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 i="0" baseline="0">
                <a:solidFill>
                  <a:srgbClr val="6BA342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Insert text here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algn="l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pic>
        <p:nvPicPr>
          <p:cNvPr id="13" name="Picture 12" descr="MongoDB_Logo_Knockou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4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28650" y="4471035"/>
            <a:ext cx="7899400" cy="822325"/>
          </a:xfrm>
        </p:spPr>
        <p:txBody>
          <a:bodyPr/>
          <a:lstStyle>
            <a:lvl1pPr marL="0" indent="0">
              <a:buNone/>
              <a:defRPr sz="22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-Speaker, Position (if applicable), Company (if applicable)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721360"/>
            <a:ext cx="7899400" cy="3535680"/>
          </a:xfrm>
        </p:spPr>
        <p:txBody>
          <a:bodyPr anchor="t" anchorCtr="0"/>
          <a:lstStyle>
            <a:lvl1pPr marL="0" indent="0">
              <a:lnSpc>
                <a:spcPts val="3440"/>
              </a:lnSpc>
              <a:spcBef>
                <a:spcPts val="0"/>
              </a:spcBef>
              <a:spcAft>
                <a:spcPts val="1400"/>
              </a:spcAft>
              <a:buNone/>
              <a:defRPr sz="2800" spc="-9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Insert text here.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dolor ante,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, </a:t>
            </a:r>
            <a:r>
              <a:rPr lang="en-US" dirty="0" err="1" smtClean="0"/>
              <a:t>portitor</a:t>
            </a:r>
            <a:r>
              <a:rPr lang="en-US" dirty="0" smtClean="0"/>
              <a:t> id </a:t>
            </a:r>
            <a:r>
              <a:rPr lang="en-US" dirty="0" err="1" smtClean="0"/>
              <a:t>libero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non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</a:t>
            </a:r>
            <a:r>
              <a:rPr lang="en-US" dirty="0" err="1" smtClean="0"/>
              <a:t>auge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algn="l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pic>
        <p:nvPicPr>
          <p:cNvPr id="10" name="Picture 9" descr="MongoDB_Logo_Knockou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2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 smtClean="0"/>
              <a:t>Insert header here (2 lines max)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28402" y="1509059"/>
            <a:ext cx="7898955" cy="45346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First level </a:t>
            </a:r>
          </a:p>
          <a:p>
            <a:pPr lvl="1"/>
            <a:r>
              <a:rPr lang="en-US" dirty="0" smtClean="0"/>
              <a:t>Second great level (USE NO MORE THAN 2 LEVELS!)</a:t>
            </a:r>
          </a:p>
        </p:txBody>
      </p:sp>
    </p:spTree>
    <p:extLst>
      <p:ext uri="{BB962C8B-B14F-4D97-AF65-F5344CB8AC3E}">
        <p14:creationId xmlns:p14="http://schemas.microsoft.com/office/powerpoint/2010/main" val="304748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50" r:id="rId4"/>
    <p:sldLayoutId id="2147483666" r:id="rId5"/>
    <p:sldLayoutId id="2147483670" r:id="rId6"/>
    <p:sldLayoutId id="2147483671" r:id="rId7"/>
    <p:sldLayoutId id="2147483672" r:id="rId8"/>
    <p:sldLayoutId id="2147483668" r:id="rId9"/>
    <p:sldLayoutId id="2147483677" r:id="rId10"/>
    <p:sldLayoutId id="2147483698" r:id="rId11"/>
    <p:sldLayoutId id="2147483700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600" b="1" i="0" kern="1200" cap="none" baseline="0">
          <a:solidFill>
            <a:schemeClr val="accent1"/>
          </a:solidFill>
          <a:latin typeface="PT Sans"/>
          <a:ea typeface="+mj-ea"/>
          <a:cs typeface="PT Sans"/>
        </a:defRPr>
      </a:lvl1pPr>
    </p:titleStyle>
    <p:bodyStyle>
      <a:lvl1pPr marL="256032" indent="-256032" algn="l" defTabSz="457200" rtl="0" eaLnBrk="1" latinLnBrk="0" hangingPunct="1">
        <a:lnSpc>
          <a:spcPts val="3540"/>
        </a:lnSpc>
        <a:spcBef>
          <a:spcPts val="1272"/>
        </a:spcBef>
        <a:buClr>
          <a:srgbClr val="6BA342"/>
        </a:buClr>
        <a:buSzPct val="85000"/>
        <a:buFont typeface="Arial"/>
        <a:buChar char="•"/>
        <a:defRPr sz="3000" kern="1200" spc="-100" baseline="0">
          <a:ln w="1905">
            <a:noFill/>
          </a:ln>
          <a:solidFill>
            <a:srgbClr val="625F5E"/>
          </a:solidFill>
          <a:latin typeface="PT Sans"/>
          <a:ea typeface="+mn-ea"/>
          <a:cs typeface="PT Sans"/>
        </a:defRPr>
      </a:lvl1pPr>
      <a:lvl2pPr marL="740664" indent="-256032" algn="l" defTabSz="457200" rtl="0" eaLnBrk="1" latinLnBrk="0" hangingPunct="1">
        <a:spcBef>
          <a:spcPts val="200"/>
        </a:spcBef>
        <a:buClr>
          <a:srgbClr val="6BA342"/>
        </a:buClr>
        <a:buSzPct val="90000"/>
        <a:buFont typeface="Arial"/>
        <a:buChar char="–"/>
        <a:defRPr sz="2400" kern="1200" spc="-100" baseline="0">
          <a:solidFill>
            <a:srgbClr val="625F5E"/>
          </a:solidFill>
          <a:latin typeface="PT Sans"/>
          <a:ea typeface="+mn-ea"/>
          <a:cs typeface="PT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schematic-ipsum.herokuapp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hub.com/buzzm/ipsu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Ipsum</a:t>
            </a:r>
            <a:r>
              <a:rPr lang="en-US" dirty="0" smtClean="0"/>
              <a:t>:  Generates data from a schema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45427" y="1117135"/>
            <a:ext cx="7085889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err="1"/>
              <a:t>Lorem</a:t>
            </a:r>
            <a:r>
              <a:rPr lang="en-US" sz="2000" dirty="0"/>
              <a:t> </a:t>
            </a:r>
            <a:r>
              <a:rPr lang="en-US" sz="2000" dirty="0" err="1" smtClean="0"/>
              <a:t>ipsum</a:t>
            </a:r>
            <a:r>
              <a:rPr lang="en-US" sz="2000" dirty="0" smtClean="0"/>
              <a:t> (just go to </a:t>
            </a:r>
            <a:r>
              <a:rPr lang="en-US" sz="2000" dirty="0" err="1" smtClean="0"/>
              <a:t>wikipedia</a:t>
            </a:r>
            <a:r>
              <a:rPr lang="en-US" sz="2000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Inspired by </a:t>
            </a:r>
            <a:r>
              <a:rPr lang="en-US" sz="2000" dirty="0">
                <a:hlinkClick r:id="rId2"/>
              </a:rPr>
              <a:t>http://schematic-</a:t>
            </a:r>
            <a:r>
              <a:rPr lang="en-US" sz="2000" dirty="0" smtClean="0">
                <a:hlinkClick r:id="rId2"/>
              </a:rPr>
              <a:t>ipsum.herokuapp.com</a:t>
            </a:r>
            <a:endParaRPr lang="en-US" sz="2000" dirty="0" smtClean="0"/>
          </a:p>
          <a:p>
            <a:pPr marL="800100" lvl="1" indent="-342900">
              <a:buFont typeface="Arial"/>
              <a:buChar char="•"/>
            </a:pPr>
            <a:r>
              <a:rPr lang="en-US" sz="2000" dirty="0" err="1" smtClean="0"/>
              <a:t>Coffeescript</a:t>
            </a:r>
            <a:r>
              <a:rPr lang="en-US" sz="2000" dirty="0" smtClean="0"/>
              <a:t> (over </a:t>
            </a:r>
            <a:r>
              <a:rPr lang="en-US" sz="2000" dirty="0" err="1" smtClean="0"/>
              <a:t>node.js</a:t>
            </a:r>
            <a:r>
              <a:rPr lang="en-US" sz="2000" dirty="0" smtClean="0"/>
              <a:t>) was … limiting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Generates random but “appropriate” data given a schema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Dates, text, email, unique IDs,  variable length arrays,…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Schema </a:t>
            </a:r>
            <a:r>
              <a:rPr lang="en-US" sz="2000" dirty="0" err="1" smtClean="0">
                <a:cs typeface="Courier"/>
              </a:rPr>
              <a:t>def</a:t>
            </a:r>
            <a:r>
              <a:rPr lang="en-US" sz="2000" dirty="0" smtClean="0">
                <a:cs typeface="Courier"/>
              </a:rPr>
              <a:t> is </a:t>
            </a:r>
            <a:r>
              <a:rPr lang="en-US" sz="2000" b="1" dirty="0" err="1" smtClean="0">
                <a:cs typeface="Courier"/>
              </a:rPr>
              <a:t>json-schema.org</a:t>
            </a:r>
            <a:r>
              <a:rPr lang="en-US" sz="2000" b="1" dirty="0" smtClean="0">
                <a:cs typeface="Courier"/>
              </a:rPr>
              <a:t> </a:t>
            </a:r>
            <a:r>
              <a:rPr lang="en-US" sz="2000" dirty="0" smtClean="0">
                <a:cs typeface="Courier"/>
              </a:rPr>
              <a:t>(IETF spec in draft, v4</a:t>
            </a:r>
            <a:r>
              <a:rPr lang="en-US" sz="2000" dirty="0" smtClean="0">
                <a:cs typeface="Courier"/>
              </a:rPr>
              <a:t>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Extended with the “</a:t>
            </a:r>
            <a:r>
              <a:rPr lang="en-US" sz="2000" dirty="0" err="1" smtClean="0">
                <a:cs typeface="Courier"/>
              </a:rPr>
              <a:t>ipsum</a:t>
            </a:r>
            <a:r>
              <a:rPr lang="en-US" sz="2000" dirty="0" smtClean="0">
                <a:cs typeface="Courier"/>
              </a:rPr>
              <a:t>” field as peer to “type” </a:t>
            </a:r>
            <a:endParaRPr lang="en-US" sz="2000" dirty="0" smtClean="0">
              <a:cs typeface="Courier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Why?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Performance </a:t>
            </a:r>
            <a:r>
              <a:rPr lang="en-US" sz="2000" dirty="0" smtClean="0">
                <a:cs typeface="Courier"/>
              </a:rPr>
              <a:t>of queries on well-distributed data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Exploit </a:t>
            </a:r>
            <a:r>
              <a:rPr lang="en-US" sz="2000" dirty="0" err="1" smtClean="0">
                <a:cs typeface="Courier"/>
              </a:rPr>
              <a:t>mongoDB</a:t>
            </a:r>
            <a:r>
              <a:rPr lang="en-US" sz="2000" dirty="0" smtClean="0">
                <a:cs typeface="Courier"/>
              </a:rPr>
              <a:t> read/write symmetry to quickly prototype non-trivial shapes (try THAT on Oracle)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Rapidly </a:t>
            </a:r>
            <a:r>
              <a:rPr lang="en-US" sz="2000" dirty="0" err="1" smtClean="0">
                <a:cs typeface="Courier"/>
              </a:rPr>
              <a:t>grok</a:t>
            </a:r>
            <a:r>
              <a:rPr lang="en-US" sz="2000" dirty="0" smtClean="0">
                <a:cs typeface="Courier"/>
              </a:rPr>
              <a:t> consequences of array-based designs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Understand import/export/batch load dynamics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Unofficial Why?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I forgot how to program in python</a:t>
            </a:r>
          </a:p>
          <a:p>
            <a:pPr marL="800100" lvl="1" indent="-342900">
              <a:buFont typeface="Arial"/>
              <a:buChar char="•"/>
            </a:pPr>
            <a:r>
              <a:rPr lang="en-US" sz="1400" dirty="0" smtClean="0">
                <a:cs typeface="Courier"/>
              </a:rPr>
              <a:t>I think we’re </a:t>
            </a:r>
            <a:r>
              <a:rPr lang="en-US" sz="1400" dirty="0" err="1" smtClean="0">
                <a:cs typeface="Courier"/>
              </a:rPr>
              <a:t>gonna</a:t>
            </a:r>
            <a:r>
              <a:rPr lang="en-US" sz="1400" dirty="0" smtClean="0">
                <a:cs typeface="Courier"/>
              </a:rPr>
              <a:t> need “schema-like” capability in the future</a:t>
            </a:r>
            <a:endParaRPr lang="en-US" sz="1400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14741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ygenipsum</a:t>
            </a:r>
            <a:r>
              <a:rPr lang="en-US" dirty="0" smtClean="0"/>
              <a:t> hello world, of sorts…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04776" y="1272042"/>
            <a:ext cx="61746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{</a:t>
            </a:r>
          </a:p>
          <a:p>
            <a:r>
              <a:rPr lang="en-US" sz="1200" dirty="0">
                <a:latin typeface="Courier"/>
                <a:cs typeface="Courier"/>
              </a:rPr>
              <a:t>  "$schema": "http:\/\/</a:t>
            </a:r>
            <a:r>
              <a:rPr lang="en-US" sz="1200" dirty="0" err="1">
                <a:latin typeface="Courier"/>
                <a:cs typeface="Courier"/>
              </a:rPr>
              <a:t>json-schema.org</a:t>
            </a:r>
            <a:r>
              <a:rPr lang="en-US" sz="1200" dirty="0">
                <a:latin typeface="Courier"/>
                <a:cs typeface="Courier"/>
              </a:rPr>
              <a:t>\/draft-</a:t>
            </a:r>
            <a:r>
              <a:rPr lang="en-US" sz="1200" dirty="0" smtClean="0">
                <a:latin typeface="Courier"/>
                <a:cs typeface="Courier"/>
              </a:rPr>
              <a:t>04\</a:t>
            </a:r>
            <a:r>
              <a:rPr lang="en-US" sz="1200" dirty="0">
                <a:latin typeface="Courier"/>
                <a:cs typeface="Courier"/>
              </a:rPr>
              <a:t>/schema",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"type": "object",</a:t>
            </a:r>
          </a:p>
          <a:p>
            <a:r>
              <a:rPr lang="en-US" sz="1200" dirty="0">
                <a:latin typeface="Courier"/>
                <a:cs typeface="Courier"/>
              </a:rPr>
              <a:t>  "properties": </a:t>
            </a:r>
            <a:r>
              <a:rPr lang="en-US" sz="1200" dirty="0" smtClean="0">
                <a:latin typeface="Courier"/>
                <a:cs typeface="Courier"/>
              </a:rPr>
              <a:t>{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  </a:t>
            </a:r>
            <a:r>
              <a:rPr lang="en-US" sz="1200" dirty="0" smtClean="0">
                <a:latin typeface="Courier"/>
                <a:cs typeface="Courier"/>
              </a:rPr>
              <a:t>  </a:t>
            </a:r>
            <a:r>
              <a:rPr lang="en-US" sz="1200" dirty="0" smtClean="0">
                <a:latin typeface="Courier"/>
                <a:cs typeface="Courier"/>
              </a:rPr>
              <a:t>"</a:t>
            </a:r>
            <a:r>
              <a:rPr lang="en-US" sz="1200" dirty="0" err="1" smtClean="0">
                <a:latin typeface="Courier"/>
                <a:cs typeface="Courier"/>
              </a:rPr>
              <a:t>productName</a:t>
            </a:r>
            <a:r>
              <a:rPr lang="en-US" sz="1200" dirty="0" smtClean="0">
                <a:latin typeface="Courier"/>
                <a:cs typeface="Courier"/>
              </a:rPr>
              <a:t>"</a:t>
            </a:r>
            <a:r>
              <a:rPr lang="en-US" sz="1200" dirty="0">
                <a:latin typeface="Courier"/>
                <a:cs typeface="Courier"/>
              </a:rPr>
              <a:t>: { "type": "string" }</a:t>
            </a:r>
            <a:r>
              <a:rPr lang="en-US" sz="1200" dirty="0" smtClean="0">
                <a:latin typeface="Courier"/>
                <a:cs typeface="Courier"/>
              </a:rPr>
              <a:t>,</a:t>
            </a:r>
          </a:p>
          <a:p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"</a:t>
            </a:r>
            <a:r>
              <a:rPr lang="en-US" sz="1200" dirty="0" err="1">
                <a:latin typeface="Courier"/>
                <a:cs typeface="Courier"/>
              </a:rPr>
              <a:t>productDesc</a:t>
            </a:r>
            <a:r>
              <a:rPr lang="en-US" sz="1200" dirty="0">
                <a:latin typeface="Courier"/>
                <a:cs typeface="Courier"/>
              </a:rPr>
              <a:t>": { "type": "</a:t>
            </a:r>
            <a:r>
              <a:rPr lang="en-US" sz="1200" dirty="0" smtClean="0">
                <a:latin typeface="Courier"/>
                <a:cs typeface="Courier"/>
              </a:rPr>
              <a:t>string”, “</a:t>
            </a:r>
            <a:r>
              <a:rPr lang="en-US" sz="1200" dirty="0" err="1" smtClean="0">
                <a:latin typeface="Courier"/>
                <a:cs typeface="Courier"/>
              </a:rPr>
              <a:t>ipsum</a:t>
            </a:r>
            <a:r>
              <a:rPr lang="en-US" sz="1200" dirty="0" smtClean="0">
                <a:latin typeface="Courier"/>
                <a:cs typeface="Courier"/>
              </a:rPr>
              <a:t>”: “sentence” </a:t>
            </a:r>
            <a:r>
              <a:rPr lang="en-US" sz="1200" dirty="0">
                <a:latin typeface="Courier"/>
                <a:cs typeface="Courier"/>
              </a:rPr>
              <a:t>}</a:t>
            </a:r>
            <a:r>
              <a:rPr lang="en-US" sz="1200" dirty="0" smtClean="0">
                <a:latin typeface="Courier"/>
                <a:cs typeface="Courier"/>
              </a:rPr>
              <a:t>,</a:t>
            </a:r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    </a:t>
            </a:r>
            <a:r>
              <a:rPr lang="en-US" sz="1200" dirty="0" smtClean="0">
                <a:latin typeface="Courier"/>
                <a:cs typeface="Courier"/>
              </a:rPr>
              <a:t>"</a:t>
            </a:r>
            <a:r>
              <a:rPr lang="en-US" sz="1200" dirty="0" err="1">
                <a:latin typeface="Courier"/>
                <a:cs typeface="Courier"/>
              </a:rPr>
              <a:t>productDate</a:t>
            </a:r>
            <a:r>
              <a:rPr lang="en-US" sz="1200" dirty="0">
                <a:latin typeface="Courier"/>
                <a:cs typeface="Courier"/>
              </a:rPr>
              <a:t>": { "type": "string", "format": "date-time" </a:t>
            </a:r>
            <a:r>
              <a:rPr lang="en-US" sz="1200" dirty="0" smtClean="0">
                <a:latin typeface="Courier"/>
                <a:cs typeface="Courier"/>
              </a:rPr>
              <a:t>},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    "</a:t>
            </a:r>
            <a:r>
              <a:rPr lang="en-US" sz="1200" dirty="0" err="1">
                <a:latin typeface="Courier"/>
                <a:cs typeface="Courier"/>
              </a:rPr>
              <a:t>productID</a:t>
            </a:r>
            <a:r>
              <a:rPr lang="en-US" sz="1200" dirty="0">
                <a:latin typeface="Courier"/>
                <a:cs typeface="Courier"/>
              </a:rPr>
              <a:t>": </a:t>
            </a:r>
            <a:r>
              <a:rPr lang="en-US" sz="1200" dirty="0" smtClean="0">
                <a:latin typeface="Courier"/>
                <a:cs typeface="Courier"/>
              </a:rPr>
              <a:t>  { </a:t>
            </a:r>
            <a:r>
              <a:rPr lang="en-US" sz="1200" dirty="0">
                <a:latin typeface="Courier"/>
                <a:cs typeface="Courier"/>
              </a:rPr>
              <a:t>"type": "string", "</a:t>
            </a:r>
            <a:r>
              <a:rPr lang="en-US" sz="1200" dirty="0" err="1">
                <a:latin typeface="Courier"/>
                <a:cs typeface="Courier"/>
              </a:rPr>
              <a:t>ipsum</a:t>
            </a:r>
            <a:r>
              <a:rPr lang="en-US" sz="1200" dirty="0">
                <a:latin typeface="Courier"/>
                <a:cs typeface="Courier"/>
              </a:rPr>
              <a:t>": "id" </a:t>
            </a:r>
            <a:r>
              <a:rPr lang="en-US" sz="1200" dirty="0" smtClean="0">
                <a:latin typeface="Courier"/>
                <a:cs typeface="Courier"/>
              </a:rPr>
              <a:t>}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  </a:t>
            </a:r>
            <a:r>
              <a:rPr lang="en-US" sz="1200" dirty="0">
                <a:latin typeface="Courier"/>
                <a:cs typeface="Courier"/>
              </a:rPr>
              <a:t>}</a:t>
            </a:r>
          </a:p>
          <a:p>
            <a:r>
              <a:rPr lang="en-US" sz="1200" dirty="0">
                <a:latin typeface="Courier"/>
                <a:cs typeface="Courier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403" y="3626384"/>
            <a:ext cx="7771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$ </a:t>
            </a:r>
            <a:r>
              <a:rPr lang="en-US" sz="1200" dirty="0">
                <a:latin typeface="Courier"/>
                <a:cs typeface="Courier"/>
              </a:rPr>
              <a:t>python ./</a:t>
            </a:r>
            <a:r>
              <a:rPr lang="en-US" sz="1200" dirty="0" err="1">
                <a:latin typeface="Courier"/>
                <a:cs typeface="Courier"/>
              </a:rPr>
              <a:t>pygenipsum.py</a:t>
            </a:r>
            <a:r>
              <a:rPr lang="en-US" sz="1200" dirty="0">
                <a:latin typeface="Courier"/>
                <a:cs typeface="Courier"/>
              </a:rPr>
              <a:t> --count 2 </a:t>
            </a:r>
            <a:r>
              <a:rPr lang="en-US" sz="1200" dirty="0" err="1" smtClean="0">
                <a:latin typeface="Courier"/>
                <a:cs typeface="Courier"/>
              </a:rPr>
              <a:t>hello.jsch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{"</a:t>
            </a:r>
            <a:r>
              <a:rPr lang="en-US" sz="1200" dirty="0" err="1">
                <a:latin typeface="Courier"/>
                <a:cs typeface="Courier"/>
              </a:rPr>
              <a:t>productDate</a:t>
            </a:r>
            <a:r>
              <a:rPr lang="en-US" sz="1200" dirty="0">
                <a:latin typeface="Courier"/>
                <a:cs typeface="Courier"/>
              </a:rPr>
              <a:t>": {"$date": 1057980788}, "</a:t>
            </a:r>
            <a:r>
              <a:rPr lang="en-US" sz="1200" dirty="0" err="1">
                <a:latin typeface="Courier"/>
                <a:cs typeface="Courier"/>
              </a:rPr>
              <a:t>productName</a:t>
            </a:r>
            <a:r>
              <a:rPr lang="en-US" sz="1200" dirty="0">
                <a:latin typeface="Courier"/>
                <a:cs typeface="Courier"/>
              </a:rPr>
              <a:t>": "reach", "</a:t>
            </a:r>
            <a:r>
              <a:rPr lang="en-US" sz="1200" dirty="0" err="1">
                <a:latin typeface="Courier"/>
                <a:cs typeface="Courier"/>
              </a:rPr>
              <a:t>productDesc</a:t>
            </a:r>
            <a:r>
              <a:rPr lang="en-US" sz="1200" dirty="0">
                <a:latin typeface="Courier"/>
                <a:cs typeface="Courier"/>
              </a:rPr>
              <a:t>": "was nearby to of square the municipality largest", "</a:t>
            </a:r>
            <a:r>
              <a:rPr lang="en-US" sz="1200" dirty="0" err="1">
                <a:latin typeface="Courier"/>
                <a:cs typeface="Courier"/>
              </a:rPr>
              <a:t>productID</a:t>
            </a:r>
            <a:r>
              <a:rPr lang="en-US" sz="1200" dirty="0">
                <a:latin typeface="Courier"/>
                <a:cs typeface="Courier"/>
              </a:rPr>
              <a:t>": "902845d5-3a98-4a64-92d8-3ccaf98101ff"}</a:t>
            </a:r>
          </a:p>
          <a:p>
            <a:r>
              <a:rPr lang="en-US" sz="1200" dirty="0">
                <a:latin typeface="Courier"/>
                <a:cs typeface="Courier"/>
              </a:rPr>
              <a:t>{"</a:t>
            </a:r>
            <a:r>
              <a:rPr lang="en-US" sz="1200" dirty="0" err="1">
                <a:latin typeface="Courier"/>
                <a:cs typeface="Courier"/>
              </a:rPr>
              <a:t>productDate</a:t>
            </a:r>
            <a:r>
              <a:rPr lang="en-US" sz="1200" dirty="0">
                <a:latin typeface="Courier"/>
                <a:cs typeface="Courier"/>
              </a:rPr>
              <a:t>": {"$date": 745165922}, "</a:t>
            </a:r>
            <a:r>
              <a:rPr lang="en-US" sz="1200" dirty="0" err="1">
                <a:latin typeface="Courier"/>
                <a:cs typeface="Courier"/>
              </a:rPr>
              <a:t>productName</a:t>
            </a:r>
            <a:r>
              <a:rPr lang="en-US" sz="1200" dirty="0">
                <a:latin typeface="Courier"/>
                <a:cs typeface="Courier"/>
              </a:rPr>
              <a:t>": "populated", "</a:t>
            </a:r>
            <a:r>
              <a:rPr lang="en-US" sz="1200" dirty="0" err="1">
                <a:latin typeface="Courier"/>
                <a:cs typeface="Courier"/>
              </a:rPr>
              <a:t>productDesc</a:t>
            </a:r>
            <a:r>
              <a:rPr lang="en-US" sz="1200" dirty="0">
                <a:latin typeface="Courier"/>
                <a:cs typeface="Courier"/>
              </a:rPr>
              <a:t>": "more than million or named per populous seaport was", "</a:t>
            </a:r>
            <a:r>
              <a:rPr lang="en-US" sz="1200" dirty="0" err="1">
                <a:latin typeface="Courier"/>
                <a:cs typeface="Courier"/>
              </a:rPr>
              <a:t>productID</a:t>
            </a:r>
            <a:r>
              <a:rPr lang="en-US" sz="1200" dirty="0">
                <a:latin typeface="Courier"/>
                <a:cs typeface="Courier"/>
              </a:rPr>
              <a:t>": "5982007a-ffcf-4d89-9e95-ba9cb57931b2"}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pPr algn="ctr"/>
            <a:r>
              <a:rPr lang="en-US" dirty="0" smtClean="0">
                <a:cs typeface="Courier"/>
              </a:rPr>
              <a:t>Writes ~100,000 “properties per second” on a </a:t>
            </a:r>
            <a:r>
              <a:rPr lang="en-US" dirty="0" err="1" smtClean="0">
                <a:cs typeface="Courier"/>
              </a:rPr>
              <a:t>MacBookPro</a:t>
            </a:r>
            <a:endParaRPr lang="en-US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82775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</a:t>
            </a:r>
            <a:r>
              <a:rPr lang="en-US" dirty="0" err="1" smtClean="0"/>
              <a:t>json</a:t>
            </a:r>
            <a:r>
              <a:rPr lang="en-US" dirty="0" smtClean="0"/>
              <a:t>-schema string formats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802664"/>
              </p:ext>
            </p:extLst>
          </p:nvPr>
        </p:nvGraphicFramePr>
        <p:xfrm>
          <a:off x="898072" y="1397000"/>
          <a:ext cx="672192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5428"/>
                <a:gridCol w="3746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{</a:t>
                      </a:r>
                      <a:r>
                        <a:rPr lang="en-US" sz="1400" baseline="0" dirty="0" smtClean="0"/>
                        <a:t> “type”: “string”,  “format”: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en-US" sz="1400" baseline="0" dirty="0" smtClean="0"/>
                        <a:t> }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ipsum</a:t>
                      </a:r>
                      <a:r>
                        <a:rPr lang="en-US" baseline="0" dirty="0" smtClean="0"/>
                        <a:t> uses them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date-time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ISO</a:t>
                      </a:r>
                      <a:r>
                        <a:rPr lang="en-US" baseline="0" dirty="0" smtClean="0"/>
                        <a:t> 8601 string**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name@place.ext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999-999-9999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(not</a:t>
                      </a:r>
                      <a:r>
                        <a:rPr lang="en-US" baseline="0" dirty="0" smtClean="0"/>
                        <a:t> used)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style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(not used)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(not used)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</a:t>
                      </a:r>
                      <a:r>
                        <a:rPr lang="en-US" dirty="0" err="1" smtClean="0"/>
                        <a:t>foo.bar.com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baz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86857" y="5007429"/>
            <a:ext cx="380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 more on dates later….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964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</a:t>
            </a:r>
            <a:r>
              <a:rPr lang="en-US" dirty="0" err="1" smtClean="0"/>
              <a:t>json</a:t>
            </a:r>
            <a:r>
              <a:rPr lang="en-US" dirty="0" smtClean="0"/>
              <a:t>-schema useful things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415803"/>
              </p:ext>
            </p:extLst>
          </p:nvPr>
        </p:nvGraphicFramePr>
        <p:xfrm>
          <a:off x="898071" y="1397000"/>
          <a:ext cx="7238999" cy="4353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2768"/>
                <a:gridCol w="42162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Fragment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</a:t>
                      </a:r>
                      <a:r>
                        <a:rPr lang="en-US" dirty="0" err="1" smtClean="0"/>
                        <a:t>ipsum</a:t>
                      </a:r>
                      <a:r>
                        <a:rPr lang="en-US" dirty="0" smtClean="0"/>
                        <a:t> uses them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“</a:t>
                      </a: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enum</a:t>
                      </a: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”:  [ v ] 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Instead of an unbounded random value for</a:t>
                      </a:r>
                      <a:r>
                        <a:rPr lang="en-US" sz="1400" baseline="0" dirty="0" smtClean="0"/>
                        <a:t> the field, constrain to one of the </a:t>
                      </a:r>
                      <a:r>
                        <a:rPr lang="en-US" sz="1400" baseline="0" dirty="0" err="1" smtClean="0"/>
                        <a:t>enums</a:t>
                      </a:r>
                      <a:r>
                        <a:rPr lang="en-US" sz="1400" baseline="0" dirty="0" smtClean="0"/>
                        <a:t>.  With a single </a:t>
                      </a:r>
                      <a:r>
                        <a:rPr lang="en-US" sz="1400" baseline="0" dirty="0" err="1" smtClean="0"/>
                        <a:t>enum</a:t>
                      </a:r>
                      <a:r>
                        <a:rPr lang="en-US" sz="1400" baseline="0" dirty="0" smtClean="0"/>
                        <a:t>, useful for setting a single constant value like “</a:t>
                      </a:r>
                      <a:r>
                        <a:rPr lang="en-US" sz="1400" baseline="0" dirty="0" err="1" smtClean="0"/>
                        <a:t>uploadDate</a:t>
                      </a:r>
                      <a:r>
                        <a:rPr lang="en-US" sz="1400" baseline="0" dirty="0" smtClean="0"/>
                        <a:t>” **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“minimum”</a:t>
                      </a:r>
                      <a:r>
                        <a:rPr lang="en-US" sz="1400" baseline="0" dirty="0" smtClean="0">
                          <a:latin typeface="Courier"/>
                          <a:cs typeface="Courier"/>
                        </a:rPr>
                        <a:t>: v 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Random int</a:t>
                      </a:r>
                      <a:r>
                        <a:rPr lang="en-US" sz="1400" baseline="0" dirty="0" smtClean="0"/>
                        <a:t>eger, float, or date** &gt;= v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“maximum”</a:t>
                      </a:r>
                      <a:r>
                        <a:rPr lang="en-US" sz="1400" baseline="0" dirty="0" smtClean="0">
                          <a:latin typeface="Courier"/>
                          <a:cs typeface="Courier"/>
                        </a:rPr>
                        <a:t>: v 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Random int</a:t>
                      </a:r>
                      <a:r>
                        <a:rPr lang="en-US" sz="1400" baseline="0" dirty="0" smtClean="0"/>
                        <a:t>eger, float, or date** &lt;= v</a:t>
                      </a: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“</a:t>
                      </a: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minItems</a:t>
                      </a: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”: v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(array type) Smallest</a:t>
                      </a:r>
                      <a:r>
                        <a:rPr lang="en-US" sz="1400" baseline="0" dirty="0" smtClean="0"/>
                        <a:t> number of items to put in an array (default is 1)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“</a:t>
                      </a: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maxItems</a:t>
                      </a: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”: v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(array type) Largest </a:t>
                      </a:r>
                      <a:r>
                        <a:rPr lang="en-US" sz="1400" baseline="0" dirty="0" smtClean="0"/>
                        <a:t>number of items to put in an array (default is 4)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**date is a value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parsable</a:t>
                      </a:r>
                      <a:r>
                        <a:rPr lang="en-US" sz="1400" baseline="0" dirty="0" smtClean="0"/>
                        <a:t> by </a:t>
                      </a:r>
                      <a:r>
                        <a:rPr lang="en-US" sz="1400" baseline="0" dirty="0" err="1" smtClean="0"/>
                        <a:t>dateutil.parser.parse</a:t>
                      </a:r>
                      <a:r>
                        <a:rPr lang="en-US" sz="1400" baseline="0" dirty="0" smtClean="0"/>
                        <a:t>()  (very flexible!)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863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Existing </a:t>
            </a:r>
            <a:r>
              <a:rPr lang="en-US" dirty="0" err="1" smtClean="0"/>
              <a:t>ipsum</a:t>
            </a:r>
            <a:r>
              <a:rPr lang="en-US" dirty="0" smtClean="0"/>
              <a:t> features (from web)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199888"/>
              </p:ext>
            </p:extLst>
          </p:nvPr>
        </p:nvGraphicFramePr>
        <p:xfrm>
          <a:off x="825500" y="1219380"/>
          <a:ext cx="7275286" cy="3072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3786"/>
                <a:gridCol w="43815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{</a:t>
                      </a:r>
                      <a:r>
                        <a:rPr lang="en-US" sz="1400" baseline="0" dirty="0" smtClean="0"/>
                        <a:t> “type”: “string”,  “</a:t>
                      </a:r>
                      <a:r>
                        <a:rPr lang="en-US" sz="1400" baseline="0" dirty="0" err="1" smtClean="0"/>
                        <a:t>ipsum</a:t>
                      </a:r>
                      <a:r>
                        <a:rPr lang="en-US" sz="1400" baseline="0" dirty="0" smtClean="0"/>
                        <a:t>”: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en-US" sz="1400" baseline="0" dirty="0" smtClean="0"/>
                        <a:t> }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How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ipsum</a:t>
                      </a:r>
                      <a:r>
                        <a:rPr lang="en-US" baseline="0" dirty="0" smtClean="0"/>
                        <a:t> uses them</a:t>
                      </a:r>
                      <a:endParaRPr lang="en-US" dirty="0" smtClean="0"/>
                    </a:p>
                  </a:txBody>
                  <a:tcPr/>
                </a:tc>
              </a:tr>
              <a:tr h="437242">
                <a:tc>
                  <a:txBody>
                    <a:bodyPr/>
                    <a:lstStyle/>
                    <a:p>
                      <a:r>
                        <a:rPr lang="nl-NL" sz="1800" dirty="0" smtClean="0">
                          <a:latin typeface="+mn-lt"/>
                          <a:cs typeface="Courier"/>
                        </a:rPr>
                        <a:t>word</a:t>
                      </a:r>
                      <a:endParaRPr lang="en-US" sz="1800" dirty="0">
                        <a:latin typeface="+mn-lt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A single word</a:t>
                      </a:r>
                      <a:r>
                        <a:rPr lang="en-US" sz="1800" baseline="0" dirty="0" smtClean="0">
                          <a:latin typeface="+mn-lt"/>
                        </a:rPr>
                        <a:t>  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69067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Courier"/>
                        </a:rPr>
                        <a:t>sentence</a:t>
                      </a:r>
                      <a:endParaRPr lang="en-US" sz="1800" dirty="0">
                        <a:latin typeface="+mn-lt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10 to 20 words (almost</a:t>
                      </a:r>
                      <a:r>
                        <a:rPr lang="en-US" sz="1800" baseline="0" dirty="0" smtClean="0">
                          <a:latin typeface="+mn-lt"/>
                        </a:rPr>
                        <a:t> 100% guaranteed NOT to be grammatically correct)</a:t>
                      </a:r>
                      <a:endParaRPr lang="en-US" sz="1800" dirty="0">
                        <a:latin typeface="+mn-lt"/>
                        <a:cs typeface="Courier"/>
                      </a:endParaRPr>
                    </a:p>
                  </a:txBody>
                  <a:tcPr/>
                </a:tc>
              </a:tr>
              <a:tr h="45673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Courier"/>
                        </a:rPr>
                        <a:t>paragraph</a:t>
                      </a:r>
                    </a:p>
                    <a:p>
                      <a:endParaRPr lang="en-US" sz="1800" dirty="0">
                        <a:latin typeface="+mn-lt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10 to about 550 words (see above)</a:t>
                      </a:r>
                      <a:endParaRPr lang="en-US" sz="1800" dirty="0">
                        <a:latin typeface="+mn-lt"/>
                        <a:cs typeface="Courier"/>
                      </a:endParaRPr>
                    </a:p>
                  </a:txBody>
                  <a:tcPr/>
                </a:tc>
              </a:tr>
              <a:tr h="56241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n-lt"/>
                          <a:cs typeface="Courier"/>
                        </a:rPr>
                        <a:t>fname</a:t>
                      </a:r>
                      <a:endParaRPr lang="en-US" sz="1800" dirty="0">
                        <a:latin typeface="+mn-lt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First</a:t>
                      </a:r>
                      <a:r>
                        <a:rPr lang="en-US" sz="1800" baseline="0" dirty="0" smtClean="0">
                          <a:latin typeface="+mn-lt"/>
                        </a:rPr>
                        <a:t> name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Courier"/>
                        </a:rPr>
                        <a:t>id</a:t>
                      </a:r>
                      <a:endParaRPr lang="en-US" sz="1800" dirty="0" smtClean="0">
                        <a:latin typeface="+mn-lt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A Type-4</a:t>
                      </a:r>
                      <a:r>
                        <a:rPr lang="en-US" sz="1800" baseline="0" dirty="0" smtClean="0">
                          <a:latin typeface="+mn-lt"/>
                        </a:rPr>
                        <a:t> </a:t>
                      </a:r>
                      <a:r>
                        <a:rPr lang="en-US" sz="1800" dirty="0" smtClean="0">
                          <a:latin typeface="+mn-lt"/>
                        </a:rPr>
                        <a:t>UUID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013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Cool new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smtClean="0"/>
              <a:t>features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074003"/>
              </p:ext>
            </p:extLst>
          </p:nvPr>
        </p:nvGraphicFramePr>
        <p:xfrm>
          <a:off x="825500" y="1219380"/>
          <a:ext cx="7275286" cy="4613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3786"/>
                <a:gridCol w="4381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Fragment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1020651">
                <a:tc>
                  <a:txBody>
                    <a:bodyPr/>
                    <a:lstStyle/>
                    <a:p>
                      <a:r>
                        <a:rPr lang="nl-NL" sz="1400" dirty="0" smtClean="0">
                          <a:latin typeface="Courier"/>
                          <a:cs typeface="Courier"/>
                        </a:rPr>
                        <a:t>"type": "</a:t>
                      </a:r>
                      <a:r>
                        <a:rPr lang="nl-NL" sz="1400" dirty="0" err="1" smtClean="0">
                          <a:latin typeface="Courier"/>
                          <a:cs typeface="Courier"/>
                        </a:rPr>
                        <a:t>integer|number</a:t>
                      </a:r>
                      <a:r>
                        <a:rPr lang="nl-NL" sz="1400" dirty="0" smtClean="0">
                          <a:latin typeface="Courier"/>
                          <a:cs typeface="Courier"/>
                        </a:rPr>
                        <a:t>"</a:t>
                      </a:r>
                      <a:r>
                        <a:rPr lang="nl-NL" sz="1400" dirty="0" smtClean="0">
                          <a:latin typeface="Courier"/>
                          <a:cs typeface="Courier"/>
                        </a:rPr>
                        <a:t>,</a:t>
                      </a:r>
                    </a:p>
                    <a:p>
                      <a:r>
                        <a:rPr lang="nl-NL" sz="1400" dirty="0" smtClean="0">
                          <a:latin typeface="Courier"/>
                          <a:cs typeface="Courier"/>
                        </a:rPr>
                        <a:t>"</a:t>
                      </a:r>
                      <a:r>
                        <a:rPr lang="nl-NL" sz="1400" dirty="0" err="1" smtClean="0">
                          <a:latin typeface="Courier"/>
                          <a:cs typeface="Courier"/>
                        </a:rPr>
                        <a:t>ipsum</a:t>
                      </a:r>
                      <a:r>
                        <a:rPr lang="nl-NL" sz="1400" dirty="0" smtClean="0">
                          <a:latin typeface="Courier"/>
                          <a:cs typeface="Courier"/>
                        </a:rPr>
                        <a:t>": { "</a:t>
                      </a:r>
                      <a:r>
                        <a:rPr lang="nl-NL" sz="1400" dirty="0" err="1" smtClean="0">
                          <a:latin typeface="Courier"/>
                          <a:cs typeface="Courier"/>
                        </a:rPr>
                        <a:t>inc</a:t>
                      </a:r>
                      <a:r>
                        <a:rPr lang="nl-NL" sz="1400" dirty="0" smtClean="0">
                          <a:latin typeface="Courier"/>
                          <a:cs typeface="Courier"/>
                        </a:rPr>
                        <a:t>": {”start”: v2, “val”: v3}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Instead of random </a:t>
                      </a:r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or float,  </a:t>
                      </a:r>
                      <a:r>
                        <a:rPr lang="en-US" sz="1400" dirty="0" smtClean="0"/>
                        <a:t>start with value</a:t>
                      </a:r>
                      <a:r>
                        <a:rPr lang="en-US" sz="1400" baseline="0" dirty="0" smtClean="0"/>
                        <a:t> v2 and add v3 for each successive record.  v3 can be negative.  U</a:t>
                      </a:r>
                      <a:r>
                        <a:rPr lang="en-US" sz="1400" dirty="0" smtClean="0"/>
                        <a:t>seful for creating</a:t>
                      </a:r>
                      <a:r>
                        <a:rPr lang="en-US" sz="1400" baseline="0" dirty="0" smtClean="0"/>
                        <a:t> things like message </a:t>
                      </a:r>
                      <a:r>
                        <a:rPr lang="en-US" sz="1400" baseline="0" dirty="0" smtClean="0"/>
                        <a:t>sequence numbers</a:t>
                      </a:r>
                      <a:r>
                        <a:rPr lang="en-US" sz="1400" baseline="0" dirty="0" smtClean="0"/>
                        <a:t>.  </a:t>
                      </a:r>
                      <a:endParaRPr lang="en-US" sz="1400" dirty="0"/>
                    </a:p>
                  </a:txBody>
                  <a:tcPr/>
                </a:tc>
              </a:tr>
              <a:tr h="1247203">
                <a:tc>
                  <a:txBody>
                    <a:bodyPr/>
                    <a:lstStyle/>
                    <a:p>
                      <a:r>
                        <a:rPr lang="nl-NL" sz="1400" dirty="0" smtClean="0">
                          <a:latin typeface="Courier"/>
                          <a:cs typeface="Courier"/>
                        </a:rPr>
                        <a:t>String/date-time</a:t>
                      </a:r>
                    </a:p>
                    <a:p>
                      <a:r>
                        <a:rPr lang="nl-NL" sz="1400" dirty="0" smtClean="0">
                          <a:latin typeface="Courier"/>
                          <a:cs typeface="Courier"/>
                        </a:rPr>
                        <a:t>"</a:t>
                      </a:r>
                      <a:r>
                        <a:rPr lang="nl-NL" sz="1400" dirty="0" err="1" smtClean="0">
                          <a:latin typeface="Courier"/>
                          <a:cs typeface="Courier"/>
                        </a:rPr>
                        <a:t>ipsum</a:t>
                      </a:r>
                      <a:r>
                        <a:rPr lang="nl-NL" sz="1400" dirty="0" smtClean="0">
                          <a:latin typeface="Courier"/>
                          <a:cs typeface="Courier"/>
                        </a:rPr>
                        <a:t>": { "</a:t>
                      </a:r>
                      <a:r>
                        <a:rPr lang="nl-NL" sz="1400" dirty="0" err="1" smtClean="0">
                          <a:latin typeface="Courier"/>
                          <a:cs typeface="Courier"/>
                        </a:rPr>
                        <a:t>inc</a:t>
                      </a:r>
                      <a:r>
                        <a:rPr lang="nl-NL" sz="1400" dirty="0" smtClean="0">
                          <a:latin typeface="Courier"/>
                          <a:cs typeface="Courier"/>
                        </a:rPr>
                        <a:t>": {”start”: v2, “</a:t>
                      </a:r>
                      <a:r>
                        <a:rPr lang="nl-NL" sz="1400" dirty="0" err="1" smtClean="0">
                          <a:latin typeface="Courier"/>
                          <a:cs typeface="Courier"/>
                        </a:rPr>
                        <a:t>secs|mins|hrs|days</a:t>
                      </a:r>
                      <a:r>
                        <a:rPr lang="nl-NL" sz="1400" dirty="0" smtClean="0">
                          <a:latin typeface="Courier"/>
                          <a:cs typeface="Courier"/>
                        </a:rPr>
                        <a:t>”: v3}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Instead of random date,  start with string </a:t>
                      </a:r>
                      <a:r>
                        <a:rPr lang="en-US" sz="1400" baseline="0" dirty="0" smtClean="0"/>
                        <a:t>v2 and add some number of </a:t>
                      </a:r>
                      <a:r>
                        <a:rPr lang="en-US" sz="1400" baseline="0" dirty="0" err="1" smtClean="0"/>
                        <a:t>secs</a:t>
                      </a:r>
                      <a:r>
                        <a:rPr lang="en-US" sz="1400" baseline="0" dirty="0" smtClean="0"/>
                        <a:t>, </a:t>
                      </a:r>
                      <a:r>
                        <a:rPr lang="en-US" sz="1400" baseline="0" dirty="0" err="1" smtClean="0"/>
                        <a:t>mins</a:t>
                      </a:r>
                      <a:r>
                        <a:rPr lang="en-US" sz="1400" baseline="0" dirty="0" smtClean="0"/>
                        <a:t>, </a:t>
                      </a:r>
                      <a:r>
                        <a:rPr lang="en-US" sz="1400" baseline="0" dirty="0" err="1" smtClean="0"/>
                        <a:t>hrs</a:t>
                      </a:r>
                      <a:r>
                        <a:rPr lang="en-US" sz="1400" baseline="0" dirty="0" smtClean="0"/>
                        <a:t>, or days v3 for each successive record.  v3 can be negative.   v2 is any string </a:t>
                      </a:r>
                      <a:r>
                        <a:rPr lang="en-US" sz="1400" baseline="0" dirty="0" err="1" smtClean="0"/>
                        <a:t>parsable</a:t>
                      </a:r>
                      <a:r>
                        <a:rPr lang="en-US" sz="1400" baseline="0" dirty="0" smtClean="0"/>
                        <a:t> by </a:t>
                      </a:r>
                      <a:r>
                        <a:rPr lang="en-US" sz="1400" baseline="0" dirty="0" err="1" smtClean="0">
                          <a:latin typeface="Courier"/>
                          <a:cs typeface="Courier"/>
                        </a:rPr>
                        <a:t>dateutil.parser.parse</a:t>
                      </a:r>
                      <a:r>
                        <a:rPr lang="en-US" sz="1400" baseline="0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72820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"type": "string",</a:t>
                      </a:r>
                    </a:p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ipsum</a:t>
                      </a: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": "</a:t>
                      </a: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bson:ObjectId</a:t>
                      </a: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"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Generate valid unique </a:t>
                      </a:r>
                      <a:r>
                        <a:rPr lang="en-US" sz="1400" dirty="0" err="1" smtClean="0"/>
                        <a:t>ObjectIds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ala</a:t>
                      </a:r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fi-FI" sz="1400" baseline="0" dirty="0" smtClean="0"/>
                        <a:t>{"$</a:t>
                      </a:r>
                      <a:r>
                        <a:rPr lang="fi-FI" sz="1400" baseline="0" dirty="0" err="1" smtClean="0"/>
                        <a:t>oid</a:t>
                      </a:r>
                      <a:r>
                        <a:rPr lang="fi-FI" sz="1400" baseline="0" dirty="0" smtClean="0"/>
                        <a:t>": "52d6c77b4142435025d7c563"}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72820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pctRandomNull</a:t>
                      </a: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": v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“Approximately” v%</a:t>
                      </a:r>
                      <a:r>
                        <a:rPr lang="en-US" sz="1400" baseline="0" dirty="0" smtClean="0"/>
                        <a:t> of the values will NOT be set.    Useful for creating sparse data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"type": </a:t>
                      </a: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”</a:t>
                      </a: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oneOf</a:t>
                      </a: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,</a:t>
                      </a:r>
                    </a:p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"items": [</a:t>
                      </a:r>
                      <a:r>
                        <a:rPr lang="en-US" sz="1400" baseline="0" dirty="0" smtClean="0">
                          <a:latin typeface="+mn-lt"/>
                          <a:cs typeface="+mn-cs"/>
                        </a:rPr>
                        <a:t> ]</a:t>
                      </a:r>
                      <a:endParaRPr lang="en-US" sz="1400" dirty="0" smtClean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</a:t>
                      </a:r>
                      <a:r>
                        <a:rPr lang="en-US" sz="1400" baseline="0" dirty="0" smtClean="0"/>
                        <a:t>icks </a:t>
                      </a:r>
                      <a:r>
                        <a:rPr lang="en-US" sz="1400" baseline="0" dirty="0" smtClean="0"/>
                        <a:t>one of the children </a:t>
                      </a:r>
                      <a:r>
                        <a:rPr lang="en-US" sz="1400" baseline="0" dirty="0" smtClean="0"/>
                        <a:t>schemas at </a:t>
                      </a:r>
                      <a:r>
                        <a:rPr lang="en-US" sz="1400" baseline="0" dirty="0" smtClean="0"/>
                        <a:t>random</a:t>
                      </a:r>
                      <a:r>
                        <a:rPr lang="en-US" sz="1400" baseline="0" dirty="0" smtClean="0"/>
                        <a:t>.  Very useful for </a:t>
                      </a:r>
                      <a:r>
                        <a:rPr lang="en-US" sz="1400" baseline="0" dirty="0" smtClean="0"/>
                        <a:t>creating polymorphic data.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832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US" dirty="0" smtClean="0"/>
              <a:t>onus: Even</a:t>
            </a:r>
            <a:r>
              <a:rPr lang="en-US" dirty="0" smtClean="0"/>
              <a:t>-More-Extended JSON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403" y="1342031"/>
            <a:ext cx="74995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mongoDB</a:t>
            </a:r>
            <a:r>
              <a:rPr lang="en-US" sz="2400" dirty="0" smtClean="0"/>
              <a:t> conventions for types not supported by JSON 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{“$date”: 1512536542}</a:t>
            </a:r>
          </a:p>
          <a:p>
            <a:r>
              <a:rPr lang="en-US" sz="1400" dirty="0" smtClean="0">
                <a:latin typeface="Courier"/>
                <a:cs typeface="Courier"/>
              </a:rPr>
              <a:t>{“$</a:t>
            </a:r>
            <a:r>
              <a:rPr lang="en-US" sz="1400" dirty="0" err="1" smtClean="0">
                <a:latin typeface="Courier"/>
                <a:cs typeface="Courier"/>
              </a:rPr>
              <a:t>oid</a:t>
            </a:r>
            <a:r>
              <a:rPr lang="en-US" sz="1400" dirty="0" smtClean="0">
                <a:latin typeface="Courier"/>
                <a:cs typeface="Courier"/>
              </a:rPr>
              <a:t>”:  “26c62d9ea023b947ac”}</a:t>
            </a:r>
          </a:p>
          <a:p>
            <a:r>
              <a:rPr lang="nl-NL" sz="1400" dirty="0" smtClean="0">
                <a:latin typeface="Courier"/>
                <a:cs typeface="Courier"/>
              </a:rPr>
              <a:t>{"</a:t>
            </a:r>
            <a:r>
              <a:rPr lang="nl-NL" sz="1400" dirty="0">
                <a:latin typeface="Courier"/>
                <a:cs typeface="Courier"/>
              </a:rPr>
              <a:t>$</a:t>
            </a:r>
            <a:r>
              <a:rPr lang="nl-NL" sz="1400" dirty="0" err="1" smtClean="0">
                <a:latin typeface="Courier"/>
                <a:cs typeface="Courier"/>
              </a:rPr>
              <a:t>binary</a:t>
            </a:r>
            <a:r>
              <a:rPr lang="nl-NL" sz="1400" dirty="0" smtClean="0">
                <a:latin typeface="Courier"/>
                <a:cs typeface="Courier"/>
              </a:rPr>
              <a:t>”: </a:t>
            </a:r>
            <a:r>
              <a:rPr lang="nl-NL" sz="1400" dirty="0">
                <a:latin typeface="Courier"/>
                <a:cs typeface="Courier"/>
              </a:rPr>
              <a:t>"emlwcGl0eSBkb28=", "$type" : "00" }</a:t>
            </a: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403" y="3508587"/>
            <a:ext cx="749959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</a:t>
            </a:r>
            <a:r>
              <a:rPr lang="en-US" sz="2400" dirty="0" err="1" smtClean="0"/>
              <a:t>ymon</a:t>
            </a:r>
            <a:r>
              <a:rPr lang="en-US" sz="2400" dirty="0" smtClean="0"/>
              <a:t>[</a:t>
            </a:r>
            <a:r>
              <a:rPr lang="en-US" sz="2400" dirty="0" err="1" smtClean="0"/>
              <a:t>ex|im</a:t>
            </a:r>
            <a:r>
              <a:rPr lang="en-US" sz="2400" dirty="0" smtClean="0"/>
              <a:t>]port goes one step further and adds types for </a:t>
            </a:r>
            <a:r>
              <a:rPr lang="en-US" sz="2400" dirty="0" err="1" smtClean="0"/>
              <a:t>numerics</a:t>
            </a:r>
            <a:r>
              <a:rPr lang="en-US" sz="2400" dirty="0" smtClean="0"/>
              <a:t> to eliminate </a:t>
            </a:r>
            <a:r>
              <a:rPr lang="en-US" sz="2400" dirty="0" err="1" smtClean="0"/>
              <a:t>roundtrip</a:t>
            </a:r>
            <a:r>
              <a:rPr lang="en-US" sz="2400" dirty="0" smtClean="0"/>
              <a:t> type </a:t>
            </a:r>
            <a:r>
              <a:rPr lang="en-US" sz="2400" dirty="0" err="1" smtClean="0"/>
              <a:t>lossiness</a:t>
            </a:r>
            <a:r>
              <a:rPr lang="en-US" sz="2400" dirty="0" smtClean="0"/>
              <a:t>: 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{“$</a:t>
            </a:r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”: 15}</a:t>
            </a:r>
          </a:p>
          <a:p>
            <a:r>
              <a:rPr lang="en-US" sz="1400" dirty="0" smtClean="0">
                <a:latin typeface="Courier"/>
                <a:cs typeface="Courier"/>
              </a:rPr>
              <a:t>{“$long”: 15</a:t>
            </a:r>
            <a:r>
              <a:rPr lang="en-US" sz="1400" dirty="0" smtClean="0">
                <a:latin typeface="Courier"/>
                <a:cs typeface="Courier"/>
              </a:rPr>
              <a:t>}     </a:t>
            </a:r>
            <a:r>
              <a:rPr lang="en-US" sz="1200" dirty="0" smtClean="0">
                <a:latin typeface="Courier"/>
                <a:cs typeface="Courier"/>
              </a:rPr>
              <a:t>15-Jan-2014: just discovered 2.5.x emits $</a:t>
            </a:r>
            <a:r>
              <a:rPr lang="en-US" sz="1200" dirty="0" err="1" smtClean="0">
                <a:latin typeface="Courier"/>
                <a:cs typeface="Courier"/>
              </a:rPr>
              <a:t>numberLong</a:t>
            </a:r>
            <a:r>
              <a:rPr lang="en-US" sz="1200" dirty="0" smtClean="0">
                <a:latin typeface="Courier"/>
                <a:cs typeface="Courier"/>
              </a:rPr>
              <a:t>!</a:t>
            </a:r>
            <a:endParaRPr lang="en-US" sz="1200" dirty="0" smtClean="0">
              <a:latin typeface="Courier"/>
              <a:cs typeface="Courier"/>
            </a:endParaRPr>
          </a:p>
          <a:p>
            <a:r>
              <a:rPr lang="nl-NL" sz="1400" dirty="0" smtClean="0">
                <a:latin typeface="Courier"/>
                <a:cs typeface="Courier"/>
              </a:rPr>
              <a:t>{"$</a:t>
            </a:r>
            <a:r>
              <a:rPr lang="nl-NL" sz="1400" dirty="0" err="1" smtClean="0">
                <a:latin typeface="Courier"/>
                <a:cs typeface="Courier"/>
              </a:rPr>
              <a:t>float</a:t>
            </a:r>
            <a:r>
              <a:rPr lang="nl-NL" sz="1400" dirty="0" smtClean="0">
                <a:latin typeface="Courier"/>
                <a:cs typeface="Courier"/>
              </a:rPr>
              <a:t>”: 15}</a:t>
            </a:r>
            <a:endParaRPr lang="en-US" sz="1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37289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Ipsum</a:t>
            </a:r>
            <a:r>
              <a:rPr lang="en-US" dirty="0" smtClean="0"/>
              <a:t> code architecture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99059" y="4021323"/>
            <a:ext cx="1693279" cy="7407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Ipsum.py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61269" y="4021324"/>
            <a:ext cx="1693279" cy="7760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pymongo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03404" y="2244898"/>
            <a:ext cx="1810402" cy="9171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ymonimport.py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129132" y="2244898"/>
            <a:ext cx="1785182" cy="9171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ymonexport.py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23074" y="2255283"/>
            <a:ext cx="1693279" cy="9171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pygenipsum.py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910787" y="2244898"/>
            <a:ext cx="1810402" cy="9171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ymonipsum.py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8" idx="2"/>
            <a:endCxn id="7" idx="0"/>
          </p:cNvCxnSpPr>
          <p:nvPr/>
        </p:nvCxnSpPr>
        <p:spPr>
          <a:xfrm flipH="1">
            <a:off x="5907909" y="3162041"/>
            <a:ext cx="696" cy="859283"/>
          </a:xfrm>
          <a:prstGeom prst="straightConnector1">
            <a:avLst/>
          </a:prstGeom>
          <a:ln w="31750">
            <a:solidFill>
              <a:schemeClr val="accent1"/>
            </a:solidFill>
            <a:tailEnd type="arrow"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7" idx="0"/>
          </p:cNvCxnSpPr>
          <p:nvPr/>
        </p:nvCxnSpPr>
        <p:spPr>
          <a:xfrm flipH="1">
            <a:off x="5907909" y="3162041"/>
            <a:ext cx="2113814" cy="859283"/>
          </a:xfrm>
          <a:prstGeom prst="straightConnector1">
            <a:avLst/>
          </a:prstGeom>
          <a:ln w="31750">
            <a:solidFill>
              <a:schemeClr val="accent1"/>
            </a:solidFill>
            <a:tailEnd type="arrow"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7" idx="0"/>
          </p:cNvCxnSpPr>
          <p:nvPr/>
        </p:nvCxnSpPr>
        <p:spPr>
          <a:xfrm>
            <a:off x="3815988" y="3162041"/>
            <a:ext cx="2091921" cy="859283"/>
          </a:xfrm>
          <a:prstGeom prst="straightConnector1">
            <a:avLst/>
          </a:prstGeom>
          <a:ln w="31750">
            <a:solidFill>
              <a:schemeClr val="accent1"/>
            </a:solidFill>
            <a:tailEnd type="arrow"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6" idx="0"/>
          </p:cNvCxnSpPr>
          <p:nvPr/>
        </p:nvCxnSpPr>
        <p:spPr>
          <a:xfrm>
            <a:off x="1769714" y="3172426"/>
            <a:ext cx="975985" cy="848897"/>
          </a:xfrm>
          <a:prstGeom prst="straightConnector1">
            <a:avLst/>
          </a:prstGeom>
          <a:ln w="31750">
            <a:solidFill>
              <a:schemeClr val="accent1"/>
            </a:solidFill>
            <a:tailEnd type="arrow"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  <a:endCxn id="6" idx="0"/>
          </p:cNvCxnSpPr>
          <p:nvPr/>
        </p:nvCxnSpPr>
        <p:spPr>
          <a:xfrm flipH="1">
            <a:off x="2745699" y="3162041"/>
            <a:ext cx="1070289" cy="859282"/>
          </a:xfrm>
          <a:prstGeom prst="straightConnector1">
            <a:avLst/>
          </a:prstGeom>
          <a:ln w="31750">
            <a:solidFill>
              <a:schemeClr val="accent1"/>
            </a:solidFill>
            <a:tailEnd type="arrow"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693279" y="4797369"/>
            <a:ext cx="23400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Given a </a:t>
            </a:r>
            <a:r>
              <a:rPr lang="en-US" sz="1200" dirty="0" err="1" smtClean="0"/>
              <a:t>json-schema.org</a:t>
            </a:r>
            <a:r>
              <a:rPr lang="en-US" sz="1200" dirty="0" smtClean="0"/>
              <a:t> structure on input, generate one python </a:t>
            </a:r>
            <a:r>
              <a:rPr lang="en-US" sz="1200" dirty="0" err="1" smtClean="0"/>
              <a:t>struct</a:t>
            </a:r>
            <a:r>
              <a:rPr lang="en-US" sz="1200" dirty="0" smtClean="0"/>
              <a:t> as output populated with random but “appropriate” data; 200 lines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864280" y="1562785"/>
            <a:ext cx="2034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Reads a </a:t>
            </a:r>
            <a:r>
              <a:rPr lang="en-US" sz="1200" dirty="0" err="1" smtClean="0"/>
              <a:t>json-schema.org</a:t>
            </a:r>
            <a:r>
              <a:rPr lang="en-US" sz="1200" dirty="0" smtClean="0"/>
              <a:t> file, emits 1 or more EJSON docs on </a:t>
            </a:r>
            <a:r>
              <a:rPr lang="en-US" sz="1200" dirty="0" err="1" smtClean="0"/>
              <a:t>stdout</a:t>
            </a:r>
            <a:r>
              <a:rPr lang="en-US" sz="1200" dirty="0" smtClean="0"/>
              <a:t>; 50 lines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2889976" y="1562785"/>
            <a:ext cx="1852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Reads a </a:t>
            </a:r>
            <a:r>
              <a:rPr lang="en-US" sz="1200" dirty="0" err="1" smtClean="0"/>
              <a:t>json-schema.org</a:t>
            </a:r>
            <a:r>
              <a:rPr lang="en-US" sz="1200" dirty="0" smtClean="0"/>
              <a:t> file, writes 1 or more docs to a collection; 67 lines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7066856" y="1598567"/>
            <a:ext cx="1909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Extracts a collection to a CR delimited EJSON file; 148 lines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920627" y="1611283"/>
            <a:ext cx="1833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Reads a CR delimited EJSON file and writes a collection; 152 lines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 rot="16200000">
            <a:off x="-149719" y="4153263"/>
            <a:ext cx="1381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LIBS</a:t>
            </a:r>
            <a:endParaRPr lang="en-US" sz="3600" dirty="0"/>
          </a:p>
        </p:txBody>
      </p:sp>
      <p:sp>
        <p:nvSpPr>
          <p:cNvPr id="60" name="TextBox 59"/>
          <p:cNvSpPr txBox="1"/>
          <p:nvPr/>
        </p:nvSpPr>
        <p:spPr>
          <a:xfrm rot="16200000">
            <a:off x="-439279" y="1975190"/>
            <a:ext cx="1748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main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23438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and experiment!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28403" y="1206654"/>
            <a:ext cx="749959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2"/>
              </a:rPr>
              <a:t>https://github.com/buzzm/</a:t>
            </a:r>
            <a:r>
              <a:rPr lang="en-US" sz="2400" dirty="0" smtClean="0">
                <a:hlinkClick r:id="rId2"/>
              </a:rPr>
              <a:t>ipsum</a:t>
            </a:r>
            <a:endParaRPr lang="en-US" sz="2400" dirty="0" smtClean="0"/>
          </a:p>
          <a:p>
            <a:endParaRPr lang="en-US" sz="2400" dirty="0" smtClean="0">
              <a:cs typeface="Courier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cs typeface="Courier"/>
              </a:rPr>
              <a:t>Several sample shape files to guide you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cs typeface="Courier"/>
              </a:rPr>
              <a:t>Code has NOT been exhaustively tested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cs typeface="Courier"/>
              </a:rPr>
              <a:t>…but Daniel </a:t>
            </a:r>
            <a:r>
              <a:rPr lang="en-US" sz="2400" dirty="0" err="1" smtClean="0">
                <a:cs typeface="Courier"/>
              </a:rPr>
              <a:t>Coupal</a:t>
            </a:r>
            <a:r>
              <a:rPr lang="en-US" sz="2400" dirty="0" smtClean="0">
                <a:cs typeface="Courier"/>
              </a:rPr>
              <a:t> tried it for something and it did not crash and burn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 smtClean="0">
                <a:cs typeface="Courier"/>
              </a:rPr>
              <a:t>ObjectId</a:t>
            </a:r>
            <a:r>
              <a:rPr lang="en-US" sz="2400" dirty="0" smtClean="0">
                <a:cs typeface="Courier"/>
              </a:rPr>
              <a:t>() types cannot be used in RAW mode for </a:t>
            </a:r>
            <a:r>
              <a:rPr lang="en-US" sz="2400" dirty="0" err="1" smtClean="0">
                <a:cs typeface="Courier"/>
              </a:rPr>
              <a:t>ipsum</a:t>
            </a:r>
            <a:r>
              <a:rPr lang="en-US" sz="2400" dirty="0" smtClean="0">
                <a:cs typeface="Courier"/>
              </a:rPr>
              <a:t> (yet) unless </a:t>
            </a:r>
            <a:r>
              <a:rPr lang="en-US" sz="2400" dirty="0" err="1" smtClean="0">
                <a:cs typeface="Courier"/>
              </a:rPr>
              <a:t>bson</a:t>
            </a:r>
            <a:r>
              <a:rPr lang="en-US" sz="2400" dirty="0" smtClean="0">
                <a:cs typeface="Courier"/>
              </a:rPr>
              <a:t> library dependency is introduced….</a:t>
            </a:r>
            <a:endParaRPr lang="en-US" sz="2400" dirty="0">
              <a:cs typeface="Courier"/>
            </a:endParaRPr>
          </a:p>
          <a:p>
            <a:endParaRPr lang="en-US" sz="1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46743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mmunityPOTX_2">
  <a:themeElements>
    <a:clrScheme name="Custom 3">
      <a:dk1>
        <a:srgbClr val="3A281E"/>
      </a:dk1>
      <a:lt1>
        <a:srgbClr val="EAEAEA"/>
      </a:lt1>
      <a:dk2>
        <a:srgbClr val="A3A3A3"/>
      </a:dk2>
      <a:lt2>
        <a:srgbClr val="FFFFFF"/>
      </a:lt2>
      <a:accent1>
        <a:srgbClr val="6BA342"/>
      </a:accent1>
      <a:accent2>
        <a:srgbClr val="ECD898"/>
      </a:accent2>
      <a:accent3>
        <a:srgbClr val="F05222"/>
      </a:accent3>
      <a:accent4>
        <a:srgbClr val="7271B4"/>
      </a:accent4>
      <a:accent5>
        <a:srgbClr val="4E3629"/>
      </a:accent5>
      <a:accent6>
        <a:srgbClr val="157FF4"/>
      </a:accent6>
      <a:hlink>
        <a:srgbClr val="6BA539"/>
      </a:hlink>
      <a:folHlink>
        <a:srgbClr val="615F5E"/>
      </a:folHlink>
    </a:clrScheme>
    <a:fontScheme name="Office 2">
      <a:majorFont>
        <a:latin typeface="PT Sans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T Sans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>
          <a:solidFill>
            <a:schemeClr val="accent1"/>
          </a:solidFill>
          <a:tailEnd type="arrow"/>
        </a:ln>
        <a:effectLst>
          <a:innerShdw blurRad="63500" dist="50800" dir="13500000">
            <a:srgbClr val="000000">
              <a:alpha val="50000"/>
            </a:srgbClr>
          </a:innerShdw>
        </a:effectLst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21554</TotalTime>
  <Words>1211</Words>
  <Application>Microsoft Macintosh PowerPoint</Application>
  <PresentationFormat>On-screen Show (4:3)</PresentationFormat>
  <Paragraphs>129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CommunityPOTX_2</vt:lpstr>
      <vt:lpstr>Ipsum:  Generates data from a schema</vt:lpstr>
      <vt:lpstr>pygenipsum hello world, of sorts…</vt:lpstr>
      <vt:lpstr>Standard json-schema string formats</vt:lpstr>
      <vt:lpstr>Standard json-schema useful things</vt:lpstr>
      <vt:lpstr>Existing ipsum features (from web)</vt:lpstr>
      <vt:lpstr>Cool new ipsum features</vt:lpstr>
      <vt:lpstr>Bonus: Even-More-Extended JSON</vt:lpstr>
      <vt:lpstr>Ipsum code architecture</vt:lpstr>
      <vt:lpstr>Download and experiment!</vt:lpstr>
    </vt:vector>
  </TitlesOfParts>
  <Company>10gen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Peters</dc:creator>
  <cp:lastModifiedBy>Buzz Moschetti</cp:lastModifiedBy>
  <cp:revision>432</cp:revision>
  <dcterms:created xsi:type="dcterms:W3CDTF">2012-10-15T15:09:50Z</dcterms:created>
  <dcterms:modified xsi:type="dcterms:W3CDTF">2014-01-16T18:02:13Z</dcterms:modified>
</cp:coreProperties>
</file>