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22" r:id="rId2"/>
    <p:sldId id="423" r:id="rId3"/>
    <p:sldId id="414" r:id="rId4"/>
    <p:sldId id="415" r:id="rId5"/>
    <p:sldId id="418" r:id="rId6"/>
    <p:sldId id="419" r:id="rId7"/>
    <p:sldId id="417" r:id="rId8"/>
    <p:sldId id="421" r:id="rId9"/>
    <p:sldId id="416" r:id="rId10"/>
    <p:sldId id="41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2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B291F"/>
    <a:srgbClr val="4E3629"/>
    <a:srgbClr val="517B38"/>
    <a:srgbClr val="6BA342"/>
    <a:srgbClr val="361E0E"/>
    <a:srgbClr val="00A49E"/>
    <a:srgbClr val="9681B7"/>
    <a:srgbClr val="96818F"/>
    <a:srgbClr val="EE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88483" autoAdjust="0"/>
  </p:normalViewPr>
  <p:slideViewPr>
    <p:cSldViewPr snapToGrid="0" snapToObjects="1">
      <p:cViewPr varScale="1">
        <p:scale>
          <a:sx n="104" d="100"/>
          <a:sy n="104" d="100"/>
        </p:scale>
        <p:origin x="-656" y="-96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50F9-9A3E-EC42-ACF5-9A50B944BD6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9BF9-C0C0-8F4D-A9F4-3E1CDA3BC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F3386-1435-B645-8E2D-EAE70419FE1C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D989-EB36-C14F-BA7F-4739F7F2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pic>
        <p:nvPicPr>
          <p:cNvPr id="10" name="Picture 9" descr="Tre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16" name="Picture 15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8127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/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90116" y="6356350"/>
            <a:ext cx="4337241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Talk Title (abbreviated if necessary), Speaker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17104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3" y="2998061"/>
            <a:ext cx="7898954" cy="17466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7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449388"/>
            <a:ext cx="8229600" cy="4971416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032381"/>
                </a:solidFill>
                <a:latin typeface="Calibri"/>
                <a:cs typeface="Calibri"/>
              </a:defRPr>
            </a:lvl1pPr>
            <a:lvl2pPr>
              <a:defRPr sz="2400">
                <a:solidFill>
                  <a:srgbClr val="032381"/>
                </a:solidFill>
                <a:latin typeface="Calibri"/>
                <a:cs typeface="Calibri"/>
              </a:defRPr>
            </a:lvl2pPr>
            <a:lvl3pPr>
              <a:defRPr sz="1800" baseline="0">
                <a:solidFill>
                  <a:srgbClr val="032381"/>
                </a:solidFill>
                <a:latin typeface="Calibri"/>
                <a:cs typeface="Calibri"/>
              </a:defRPr>
            </a:lvl3pPr>
            <a:lvl4pPr>
              <a:defRPr sz="1600" baseline="0">
                <a:solidFill>
                  <a:srgbClr val="032381"/>
                </a:solidFill>
                <a:latin typeface="Calibri"/>
                <a:cs typeface="Calibri"/>
              </a:defRPr>
            </a:lvl4pPr>
            <a:lvl5pPr>
              <a:defRPr sz="1400" baseline="0">
                <a:solidFill>
                  <a:srgbClr val="03238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re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8" name="Picture 7" descr="MongoDB_Logo_Knockout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857" y="1835588"/>
            <a:ext cx="7898954" cy="1812776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de Demo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652084"/>
            <a:ext cx="7887195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600" baseline="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403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7624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572914"/>
            <a:ext cx="7899400" cy="971206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 baseline="0">
                <a:solidFill>
                  <a:srgbClr val="6BA34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3" name="Picture 12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t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2" y="1509059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30474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50" r:id="rId4"/>
    <p:sldLayoutId id="2147483666" r:id="rId5"/>
    <p:sldLayoutId id="2147483670" r:id="rId6"/>
    <p:sldLayoutId id="2147483671" r:id="rId7"/>
    <p:sldLayoutId id="2147483672" r:id="rId8"/>
    <p:sldLayoutId id="2147483668" r:id="rId9"/>
    <p:sldLayoutId id="2147483677" r:id="rId10"/>
    <p:sldLayoutId id="2147483698" r:id="rId11"/>
    <p:sldLayoutId id="214748370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accent1"/>
          </a:solidFill>
          <a:latin typeface="PT Sans"/>
          <a:ea typeface="+mj-ea"/>
          <a:cs typeface="PT Sans"/>
        </a:defRPr>
      </a:lvl1pPr>
    </p:titleStyle>
    <p:bodyStyle>
      <a:lvl1pPr marL="256032" indent="-256032" algn="l" defTabSz="457200" rtl="0" eaLnBrk="1" latinLnBrk="0" hangingPunct="1">
        <a:lnSpc>
          <a:spcPts val="3540"/>
        </a:lnSpc>
        <a:spcBef>
          <a:spcPts val="1272"/>
        </a:spcBef>
        <a:buClr>
          <a:srgbClr val="6BA342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64" indent="-256032" algn="l" defTabSz="457200" rtl="0" eaLnBrk="1" latinLnBrk="0" hangingPunct="1">
        <a:spcBef>
          <a:spcPts val="200"/>
        </a:spcBef>
        <a:buClr>
          <a:srgbClr val="6BA342"/>
        </a:buClr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buzzm/ipsu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chematic-ipsum.herokuapp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Bootcamp</a:t>
            </a:r>
            <a:r>
              <a:rPr lang="en-US" dirty="0" smtClean="0"/>
              <a:t> Project:</a:t>
            </a:r>
            <a:br>
              <a:rPr lang="en-US" dirty="0" smtClean="0"/>
            </a:br>
            <a:r>
              <a:rPr lang="en-US" dirty="0" smtClean="0"/>
              <a:t>Generating and querying test data for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24-Jan-2014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Buzz Moschetti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#MongoDB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3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 code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9059" y="4021323"/>
            <a:ext cx="1693279" cy="740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Ipsum.py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1269" y="4021324"/>
            <a:ext cx="1693279" cy="776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3404" y="2244898"/>
            <a:ext cx="181040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ymonimport.py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29132" y="2244898"/>
            <a:ext cx="178518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ymonexport.py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3074" y="2255283"/>
            <a:ext cx="1693279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pygenipsum.py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10787" y="2244898"/>
            <a:ext cx="181040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ymonipsum.py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 flipH="1">
            <a:off x="5907909" y="3162041"/>
            <a:ext cx="696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7" idx="0"/>
          </p:cNvCxnSpPr>
          <p:nvPr/>
        </p:nvCxnSpPr>
        <p:spPr>
          <a:xfrm flipH="1">
            <a:off x="5907909" y="3162041"/>
            <a:ext cx="2113814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7" idx="0"/>
          </p:cNvCxnSpPr>
          <p:nvPr/>
        </p:nvCxnSpPr>
        <p:spPr>
          <a:xfrm>
            <a:off x="3815988" y="3162041"/>
            <a:ext cx="2091921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0"/>
          </p:cNvCxnSpPr>
          <p:nvPr/>
        </p:nvCxnSpPr>
        <p:spPr>
          <a:xfrm>
            <a:off x="1769714" y="3172426"/>
            <a:ext cx="975985" cy="848897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6" idx="0"/>
          </p:cNvCxnSpPr>
          <p:nvPr/>
        </p:nvCxnSpPr>
        <p:spPr>
          <a:xfrm flipH="1">
            <a:off x="2745699" y="3162041"/>
            <a:ext cx="1070289" cy="859282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279" y="4797369"/>
            <a:ext cx="2340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Given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structure on input, generate one python </a:t>
            </a:r>
            <a:r>
              <a:rPr lang="en-US" sz="1200" dirty="0" err="1" smtClean="0"/>
              <a:t>struct</a:t>
            </a:r>
            <a:r>
              <a:rPr lang="en-US" sz="1200" dirty="0" smtClean="0"/>
              <a:t> as output populated with random but “appropriate” data; 200 lines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280" y="1562785"/>
            <a:ext cx="203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file, emits 1 or more EJSON docs on </a:t>
            </a:r>
            <a:r>
              <a:rPr lang="en-US" sz="1200" dirty="0" err="1" smtClean="0"/>
              <a:t>stdout</a:t>
            </a:r>
            <a:r>
              <a:rPr lang="en-US" sz="1200" dirty="0" smtClean="0"/>
              <a:t>; 50 lines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889976" y="1562785"/>
            <a:ext cx="185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file, writes 1 or more docs to a collection; 67 lines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66856" y="1598567"/>
            <a:ext cx="190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Extracts a collection to a CR delimited EJSON file; 148 lines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920627" y="1611283"/>
            <a:ext cx="183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CR delimited EJSON file and writes a collection; 152 lines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-149719" y="4153263"/>
            <a:ext cx="138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LIBS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-439279" y="1975190"/>
            <a:ext cx="174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343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BCTest</a:t>
            </a:r>
            <a:r>
              <a:rPr lang="en-US" dirty="0" smtClean="0"/>
              <a:t>:  Run a set of queries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5427" y="1117135"/>
            <a:ext cx="70858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Inspired </a:t>
            </a:r>
            <a:r>
              <a:rPr lang="en-US" sz="2400" dirty="0"/>
              <a:t>by </a:t>
            </a:r>
            <a:r>
              <a:rPr lang="en-US" sz="2400" dirty="0" smtClean="0"/>
              <a:t>activities in support of SUPPORT-788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Needed simple way to compare timings of ever-increasing number of tests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Capture output in a formatted way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Keep track of indexes and version of </a:t>
            </a:r>
            <a:r>
              <a:rPr lang="en-US" sz="2400" dirty="0" err="1" smtClean="0"/>
              <a:t>mongoDB</a:t>
            </a:r>
            <a:endParaRPr lang="en-US" sz="2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966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BCTest</a:t>
            </a:r>
            <a:r>
              <a:rPr lang="en-US" dirty="0" smtClean="0"/>
              <a:t> hello </a:t>
            </a:r>
            <a:r>
              <a:rPr lang="en-US" dirty="0" smtClean="0"/>
              <a:t>world, of sorts…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28" y="1272042"/>
            <a:ext cx="6967964" cy="323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&gt; </a:t>
            </a:r>
            <a:r>
              <a:rPr lang="en-US" sz="1200" dirty="0">
                <a:latin typeface="Courier"/>
                <a:cs typeface="Courier"/>
              </a:rPr>
              <a:t>load</a:t>
            </a:r>
            <a:r>
              <a:rPr lang="en-US" sz="1200" dirty="0" smtClean="0">
                <a:latin typeface="Courier"/>
                <a:cs typeface="Courier"/>
              </a:rPr>
              <a:t>(”</a:t>
            </a:r>
            <a:r>
              <a:rPr lang="en-US" sz="1200" dirty="0" err="1" smtClean="0">
                <a:latin typeface="Courier"/>
                <a:cs typeface="Courier"/>
              </a:rPr>
              <a:t>BCTest.js</a:t>
            </a:r>
            <a:r>
              <a:rPr lang="en-US" sz="1200" dirty="0">
                <a:latin typeface="Courier"/>
                <a:cs typeface="Courier"/>
              </a:rPr>
              <a:t>")</a:t>
            </a:r>
          </a:p>
          <a:p>
            <a:r>
              <a:rPr lang="en-US" sz="1200" dirty="0" smtClean="0">
                <a:latin typeface="Courier"/>
                <a:cs typeface="Courier"/>
              </a:rPr>
              <a:t>True</a:t>
            </a:r>
          </a:p>
          <a:p>
            <a:r>
              <a:rPr lang="en-US" sz="1200" dirty="0" smtClean="0">
                <a:latin typeface="Courier"/>
                <a:cs typeface="Courier"/>
              </a:rPr>
              <a:t>&gt; </a:t>
            </a:r>
            <a:r>
              <a:rPr lang="en-US" sz="1200" dirty="0" err="1">
                <a:latin typeface="Courier"/>
                <a:cs typeface="Courier"/>
              </a:rPr>
              <a:t>BCTest.performTests</a:t>
            </a:r>
            <a:r>
              <a:rPr lang="en-US" sz="1200" dirty="0">
                <a:latin typeface="Courier"/>
                <a:cs typeface="Courier"/>
              </a:rPr>
              <a:t>([ { f: function() { </a:t>
            </a:r>
            <a:r>
              <a:rPr lang="en-US" sz="1200" dirty="0" err="1">
                <a:latin typeface="Courier"/>
                <a:cs typeface="Courier"/>
              </a:rPr>
              <a:t>db.getCollectionNames</a:t>
            </a:r>
            <a:r>
              <a:rPr lang="en-US" sz="1200" dirty="0">
                <a:latin typeface="Courier"/>
                <a:cs typeface="Courier"/>
              </a:rPr>
              <a:t>(); } } ])</a:t>
            </a:r>
          </a:p>
          <a:p>
            <a:r>
              <a:rPr lang="en-US" sz="1200" dirty="0" err="1">
                <a:latin typeface="Courier"/>
                <a:cs typeface="Courier"/>
              </a:rPr>
              <a:t>Rundate</a:t>
            </a:r>
            <a:r>
              <a:rPr lang="en-US" sz="1200" dirty="0">
                <a:latin typeface="Courier"/>
                <a:cs typeface="Courier"/>
              </a:rPr>
              <a:t>:     Tue Jan 21 2014 11:06:40 GMT-0500 (EST)</a:t>
            </a:r>
          </a:p>
          <a:p>
            <a:r>
              <a:rPr lang="en-US" sz="1200" dirty="0" err="1">
                <a:latin typeface="Courier"/>
                <a:cs typeface="Courier"/>
              </a:rPr>
              <a:t>ServerVers</a:t>
            </a:r>
            <a:r>
              <a:rPr lang="en-US" sz="1200" dirty="0">
                <a:latin typeface="Courier"/>
                <a:cs typeface="Courier"/>
              </a:rPr>
              <a:t>:  2.5.5-pre-</a:t>
            </a:r>
          </a:p>
          <a:p>
            <a:r>
              <a:rPr lang="en-US" sz="1200" dirty="0" err="1">
                <a:latin typeface="Courier"/>
                <a:cs typeface="Courier"/>
              </a:rPr>
              <a:t>ServerInfo</a:t>
            </a:r>
            <a:r>
              <a:rPr lang="en-US" sz="1200" dirty="0">
                <a:latin typeface="Courier"/>
                <a:cs typeface="Courier"/>
              </a:rPr>
              <a:t>:  Darwin mci-osx108-2.build.10gen.cc 12.3.0 Darwin Kernel Version 12.3.0: Sun Jan  6 22:37:10 PST 2013; root:xnu-2050.22.13~1/RELEASE_X86_64 x86_64 BOOST_LIB_VERSION=1_49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1 </a:t>
            </a:r>
            <a:r>
              <a:rPr lang="en-US" sz="1200" dirty="0">
                <a:latin typeface="Courier"/>
                <a:cs typeface="Courier"/>
              </a:rPr>
              <a:t>available tests; 0 soloed; 0 muted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Test  Run Time  Indexes</a:t>
            </a:r>
          </a:p>
          <a:p>
            <a:r>
              <a:rPr lang="en-US" sz="1200" dirty="0">
                <a:latin typeface="Courier"/>
                <a:cs typeface="Courier"/>
              </a:rPr>
              <a:t>===== ========  =========================================</a:t>
            </a:r>
          </a:p>
          <a:p>
            <a:r>
              <a:rPr lang="en-US" sz="1200" dirty="0">
                <a:latin typeface="Courier"/>
                <a:cs typeface="Courier"/>
              </a:rPr>
              <a:t>#1    1ms         none</a:t>
            </a:r>
          </a:p>
          <a:p>
            <a:r>
              <a:rPr lang="en-US" sz="1200" dirty="0">
                <a:latin typeface="Courier"/>
                <a:cs typeface="Courier"/>
              </a:rPr>
              <a:t>function () { </a:t>
            </a:r>
            <a:r>
              <a:rPr lang="en-US" sz="1200" dirty="0" err="1">
                <a:latin typeface="Courier"/>
                <a:cs typeface="Courier"/>
              </a:rPr>
              <a:t>db.getCollectionNames</a:t>
            </a:r>
            <a:r>
              <a:rPr lang="en-US" sz="1200" dirty="0">
                <a:latin typeface="Courier"/>
                <a:cs typeface="Courier"/>
              </a:rPr>
              <a:t>(); }</a:t>
            </a:r>
          </a:p>
          <a:p>
            <a:r>
              <a:rPr lang="en-US" sz="1200" dirty="0">
                <a:latin typeface="Courier"/>
                <a:cs typeface="Courier"/>
              </a:rPr>
              <a:t>------------------------------------</a:t>
            </a:r>
          </a:p>
          <a:p>
            <a:r>
              <a:rPr lang="en-US" sz="1200" dirty="0" smtClean="0">
                <a:latin typeface="Courier"/>
                <a:cs typeface="Courier"/>
              </a:rPr>
              <a:t>&gt;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533" y="5129853"/>
            <a:ext cx="83083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Module approach to </a:t>
            </a:r>
            <a:r>
              <a:rPr lang="en-US" dirty="0" err="1" smtClean="0"/>
              <a:t>javascript</a:t>
            </a:r>
            <a:r>
              <a:rPr lang="en-US" dirty="0" smtClean="0"/>
              <a:t> (but not as good as require() as found in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>
                <a:latin typeface="Courier"/>
                <a:cs typeface="Courier"/>
              </a:rPr>
              <a:t>http://</a:t>
            </a:r>
            <a:r>
              <a:rPr lang="en-US" sz="1400" dirty="0" err="1">
                <a:latin typeface="Courier"/>
                <a:cs typeface="Courier"/>
              </a:rPr>
              <a:t>www.adequatelygood.com</a:t>
            </a:r>
            <a:r>
              <a:rPr lang="en-US" sz="1400" dirty="0">
                <a:latin typeface="Courier"/>
                <a:cs typeface="Courier"/>
              </a:rPr>
              <a:t>/JavaScript-Module-Pattern-In-</a:t>
            </a:r>
            <a:r>
              <a:rPr lang="en-US" sz="1400" dirty="0" err="1">
                <a:latin typeface="Courier"/>
                <a:cs typeface="Courier"/>
              </a:rPr>
              <a:t>Depth.html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7467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normally set up in a file…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28" y="1272042"/>
            <a:ext cx="7426330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$ cat bct1.js</a:t>
            </a:r>
          </a:p>
          <a:p>
            <a:r>
              <a:rPr lang="en-US" sz="1200" dirty="0">
                <a:latin typeface="Courier"/>
                <a:cs typeface="Courier"/>
              </a:rPr>
              <a:t>tests = [</a:t>
            </a:r>
          </a:p>
          <a:p>
            <a:r>
              <a:rPr lang="en-US" sz="1200" dirty="0">
                <a:latin typeface="Courier"/>
                <a:cs typeface="Courier"/>
              </a:rPr>
              <a:t>     {</a:t>
            </a:r>
          </a:p>
          <a:p>
            <a:r>
              <a:rPr lang="en-US" sz="1200" dirty="0">
                <a:latin typeface="Courier"/>
                <a:cs typeface="Courier"/>
              </a:rPr>
              <a:t>       collection: "</a:t>
            </a:r>
            <a:r>
              <a:rPr lang="en-US" sz="1200" dirty="0" err="1">
                <a:latin typeface="Courier"/>
                <a:cs typeface="Courier"/>
              </a:rPr>
              <a:t>researchfacetsflat</a:t>
            </a:r>
            <a:r>
              <a:rPr lang="en-US" sz="1200" dirty="0">
                <a:latin typeface="Courier"/>
                <a:cs typeface="Courier"/>
              </a:rPr>
              <a:t>",</a:t>
            </a:r>
          </a:p>
          <a:p>
            <a:r>
              <a:rPr lang="en-US" sz="1200" dirty="0">
                <a:latin typeface="Courier"/>
                <a:cs typeface="Courier"/>
              </a:rPr>
              <a:t>       f: function() {</a:t>
            </a:r>
          </a:p>
          <a:p>
            <a:r>
              <a:rPr lang="en-US" sz="1200" dirty="0">
                <a:latin typeface="Courier"/>
                <a:cs typeface="Courier"/>
              </a:rPr>
              <a:t>             r = </a:t>
            </a:r>
            <a:r>
              <a:rPr lang="en-US" sz="1200" dirty="0" err="1">
                <a:latin typeface="Courier"/>
                <a:cs typeface="Courier"/>
              </a:rPr>
              <a:t>db.researchfacetsflat.aggregate</a:t>
            </a:r>
            <a:r>
              <a:rPr lang="en-US" sz="1200" dirty="0">
                <a:latin typeface="Courier"/>
                <a:cs typeface="Courier"/>
              </a:rPr>
              <a:t>([ {$group: {_id: ''} } ]);</a:t>
            </a:r>
          </a:p>
          <a:p>
            <a:r>
              <a:rPr lang="en-US" sz="1200" dirty="0">
                <a:latin typeface="Courier"/>
                <a:cs typeface="Courier"/>
              </a:rPr>
              <a:t>             return r;</a:t>
            </a:r>
          </a:p>
          <a:p>
            <a:r>
              <a:rPr lang="en-US" sz="1200" dirty="0">
                <a:latin typeface="Courier"/>
                <a:cs typeface="Courier"/>
              </a:rPr>
              <a:t>       }</a:t>
            </a:r>
          </a:p>
          <a:p>
            <a:r>
              <a:rPr lang="en-US" sz="1200" dirty="0">
                <a:latin typeface="Courier"/>
                <a:cs typeface="Courier"/>
              </a:rPr>
              <a:t>     }</a:t>
            </a:r>
          </a:p>
          <a:p>
            <a:r>
              <a:rPr lang="en-US" sz="1200" dirty="0">
                <a:latin typeface="Courier"/>
                <a:cs typeface="Courier"/>
              </a:rPr>
              <a:t>     ,{</a:t>
            </a:r>
          </a:p>
          <a:p>
            <a:r>
              <a:rPr lang="en-US" sz="1200" dirty="0">
                <a:latin typeface="Courier"/>
                <a:cs typeface="Courier"/>
              </a:rPr>
              <a:t>       collection: "</a:t>
            </a:r>
            <a:r>
              <a:rPr lang="en-US" sz="1200" dirty="0" err="1">
                <a:latin typeface="Courier"/>
                <a:cs typeface="Courier"/>
              </a:rPr>
              <a:t>researchfacetsflat</a:t>
            </a:r>
            <a:r>
              <a:rPr lang="en-US" sz="1200" dirty="0">
                <a:latin typeface="Courier"/>
                <a:cs typeface="Courier"/>
              </a:rPr>
              <a:t>",</a:t>
            </a:r>
          </a:p>
          <a:p>
            <a:r>
              <a:rPr lang="en-US" sz="1200" dirty="0">
                <a:latin typeface="Courier"/>
                <a:cs typeface="Courier"/>
              </a:rPr>
              <a:t>       f: function() {</a:t>
            </a:r>
          </a:p>
          <a:p>
            <a:r>
              <a:rPr lang="en-US" sz="1200" dirty="0">
                <a:latin typeface="Courier"/>
                <a:cs typeface="Courier"/>
              </a:rPr>
              <a:t>             r = </a:t>
            </a:r>
            <a:r>
              <a:rPr lang="en-US" sz="1200" dirty="0" err="1">
                <a:latin typeface="Courier"/>
                <a:cs typeface="Courier"/>
              </a:rPr>
              <a:t>db.researchfacetsflat.aggregate</a:t>
            </a:r>
            <a:r>
              <a:rPr lang="en-US" sz="1200" dirty="0">
                <a:latin typeface="Courier"/>
                <a:cs typeface="Courier"/>
              </a:rPr>
              <a:t>([ {$group: {_id: {} } } ]);</a:t>
            </a:r>
          </a:p>
          <a:p>
            <a:r>
              <a:rPr lang="en-US" sz="1200" dirty="0">
                <a:latin typeface="Courier"/>
                <a:cs typeface="Courier"/>
              </a:rPr>
              <a:t>             return r;</a:t>
            </a:r>
          </a:p>
          <a:p>
            <a:r>
              <a:rPr lang="en-US" sz="1200" dirty="0">
                <a:latin typeface="Courier"/>
                <a:cs typeface="Courier"/>
              </a:rPr>
              <a:t>       }</a:t>
            </a:r>
          </a:p>
          <a:p>
            <a:r>
              <a:rPr lang="en-US" sz="1200" dirty="0">
                <a:latin typeface="Courier"/>
                <a:cs typeface="Courier"/>
              </a:rPr>
              <a:t>     }</a:t>
            </a:r>
          </a:p>
          <a:p>
            <a:r>
              <a:rPr lang="en-US" sz="1200" dirty="0">
                <a:latin typeface="Courier"/>
                <a:cs typeface="Courier"/>
              </a:rPr>
              <a:t>];</a:t>
            </a:r>
          </a:p>
          <a:p>
            <a:r>
              <a:rPr lang="en-US" sz="1200" dirty="0" err="1">
                <a:latin typeface="Courier"/>
                <a:cs typeface="Courier"/>
              </a:rPr>
              <a:t>BCTest.performTests</a:t>
            </a:r>
            <a:r>
              <a:rPr lang="en-US" sz="1200" dirty="0">
                <a:latin typeface="Courier"/>
                <a:cs typeface="Courier"/>
              </a:rPr>
              <a:t>(tests);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/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533" y="5129853"/>
            <a:ext cx="830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Tests execute in order of array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function you wish:   </a:t>
            </a:r>
            <a:r>
              <a:rPr lang="en-US" sz="1600" dirty="0" err="1" smtClean="0">
                <a:latin typeface="Courier"/>
                <a:cs typeface="Courier"/>
              </a:rPr>
              <a:t>db.coll.ensureIndex</a:t>
            </a:r>
            <a:r>
              <a:rPr lang="en-US" sz="1600" dirty="0" smtClean="0">
                <a:latin typeface="Courier"/>
                <a:cs typeface="Courier"/>
              </a:rPr>
              <a:t>(), </a:t>
            </a:r>
            <a:r>
              <a:rPr lang="en-US" sz="1600" dirty="0" err="1" smtClean="0">
                <a:latin typeface="Courier"/>
                <a:cs typeface="Courier"/>
              </a:rPr>
              <a:t>db.coll.drop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, 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93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…and run over and over with tweaks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28" y="1272042"/>
            <a:ext cx="6967964" cy="489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&gt; load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smtClean="0">
                <a:latin typeface="Courier"/>
                <a:cs typeface="Courier"/>
              </a:rPr>
              <a:t>”bct1.js</a:t>
            </a:r>
            <a:r>
              <a:rPr lang="en-US" sz="1200" dirty="0">
                <a:latin typeface="Courier"/>
                <a:cs typeface="Courier"/>
              </a:rPr>
              <a:t>"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>
                <a:latin typeface="Courier"/>
                <a:cs typeface="Courier"/>
              </a:rPr>
              <a:t>Rundate</a:t>
            </a:r>
            <a:r>
              <a:rPr lang="en-US" sz="1200" dirty="0">
                <a:latin typeface="Courier"/>
                <a:cs typeface="Courier"/>
              </a:rPr>
              <a:t>:     Tue Jan 21 2014 11:16:54 GMT-0500 (EST)</a:t>
            </a:r>
          </a:p>
          <a:p>
            <a:r>
              <a:rPr lang="en-US" sz="1200" dirty="0" err="1">
                <a:latin typeface="Courier"/>
                <a:cs typeface="Courier"/>
              </a:rPr>
              <a:t>ServerVers</a:t>
            </a:r>
            <a:r>
              <a:rPr lang="en-US" sz="1200" dirty="0">
                <a:latin typeface="Courier"/>
                <a:cs typeface="Courier"/>
              </a:rPr>
              <a:t>:  2.5.5-pre-</a:t>
            </a:r>
          </a:p>
          <a:p>
            <a:r>
              <a:rPr lang="en-US" sz="1200" dirty="0" err="1">
                <a:latin typeface="Courier"/>
                <a:cs typeface="Courier"/>
              </a:rPr>
              <a:t>ServerInfo</a:t>
            </a:r>
            <a:r>
              <a:rPr lang="en-US" sz="1200" dirty="0">
                <a:latin typeface="Courier"/>
                <a:cs typeface="Courier"/>
              </a:rPr>
              <a:t>:  Darwin mci-osx108-2.build.10gen.cc 12.3.0 Darwin Kernel Version 12.3.0: Sun Jan  6 22:37:10 PST 2013; root:xnu-2050.22.13~1/RELEASE_X86_64 x86_64 BOOST_LIB_VERSION=1_49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Collection       Count</a:t>
            </a:r>
          </a:p>
          <a:p>
            <a:r>
              <a:rPr lang="en-US" sz="1200" dirty="0" err="1">
                <a:latin typeface="Courier"/>
                <a:cs typeface="Courier"/>
              </a:rPr>
              <a:t>researchfacetsflat</a:t>
            </a:r>
            <a:r>
              <a:rPr lang="en-US" sz="1200" dirty="0">
                <a:latin typeface="Courier"/>
                <a:cs typeface="Courier"/>
              </a:rPr>
              <a:t>        1200296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2 available tests; 0 soloed; 0 muted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Test  Run Time  Indexes</a:t>
            </a:r>
          </a:p>
          <a:p>
            <a:r>
              <a:rPr lang="en-US" sz="1200" dirty="0">
                <a:latin typeface="Courier"/>
                <a:cs typeface="Courier"/>
              </a:rPr>
              <a:t>===== ========  =========================================</a:t>
            </a:r>
          </a:p>
          <a:p>
            <a:r>
              <a:rPr lang="en-US" sz="1200" dirty="0">
                <a:latin typeface="Courier"/>
                <a:cs typeface="Courier"/>
              </a:rPr>
              <a:t>#1    412ms         type_1_value_1</a:t>
            </a:r>
          </a:p>
          <a:p>
            <a:r>
              <a:rPr lang="en-US" sz="1200" dirty="0">
                <a:latin typeface="Courier"/>
                <a:cs typeface="Courier"/>
              </a:rPr>
              <a:t>function () {</a:t>
            </a:r>
          </a:p>
          <a:p>
            <a:r>
              <a:rPr lang="en-US" sz="1200" dirty="0">
                <a:latin typeface="Courier"/>
                <a:cs typeface="Courier"/>
              </a:rPr>
              <a:t>	     r = </a:t>
            </a:r>
            <a:r>
              <a:rPr lang="en-US" sz="1200" dirty="0" err="1">
                <a:latin typeface="Courier"/>
                <a:cs typeface="Courier"/>
              </a:rPr>
              <a:t>db.researchfacetsflat.aggregate</a:t>
            </a:r>
            <a:r>
              <a:rPr lang="en-US" sz="1200" dirty="0">
                <a:latin typeface="Courier"/>
                <a:cs typeface="Courier"/>
              </a:rPr>
              <a:t>([ {$group: {_id: ''} } ]);</a:t>
            </a:r>
          </a:p>
          <a:p>
            <a:r>
              <a:rPr lang="en-US" sz="1200" dirty="0">
                <a:latin typeface="Courier"/>
                <a:cs typeface="Courier"/>
              </a:rPr>
              <a:t>	     return r;</a:t>
            </a:r>
          </a:p>
          <a:p>
            <a:r>
              <a:rPr lang="en-US" sz="1200" dirty="0">
                <a:latin typeface="Courier"/>
                <a:cs typeface="Courier"/>
              </a:rPr>
              <a:t>       }</a:t>
            </a:r>
          </a:p>
          <a:p>
            <a:r>
              <a:rPr lang="en-US" sz="1200" dirty="0">
                <a:latin typeface="Courier"/>
                <a:cs typeface="Courier"/>
              </a:rPr>
              <a:t>------------------------------------</a:t>
            </a:r>
          </a:p>
          <a:p>
            <a:r>
              <a:rPr lang="en-US" sz="1200" dirty="0">
                <a:latin typeface="Courier"/>
                <a:cs typeface="Courier"/>
              </a:rPr>
              <a:t>#2    687ms         type_1_value_1</a:t>
            </a:r>
          </a:p>
          <a:p>
            <a:r>
              <a:rPr lang="en-US" sz="1200" dirty="0">
                <a:latin typeface="Courier"/>
                <a:cs typeface="Courier"/>
              </a:rPr>
              <a:t>function () {</a:t>
            </a:r>
          </a:p>
          <a:p>
            <a:r>
              <a:rPr lang="en-US" sz="1200" dirty="0">
                <a:latin typeface="Courier"/>
                <a:cs typeface="Courier"/>
              </a:rPr>
              <a:t>	     r = </a:t>
            </a:r>
            <a:r>
              <a:rPr lang="en-US" sz="1200" dirty="0" err="1">
                <a:latin typeface="Courier"/>
                <a:cs typeface="Courier"/>
              </a:rPr>
              <a:t>db.researchfacetsflat.aggregate</a:t>
            </a:r>
            <a:r>
              <a:rPr lang="en-US" sz="1200" dirty="0">
                <a:latin typeface="Courier"/>
                <a:cs typeface="Courier"/>
              </a:rPr>
              <a:t>([ {$group: {_id: {} } } ]);</a:t>
            </a:r>
          </a:p>
          <a:p>
            <a:r>
              <a:rPr lang="en-US" sz="1200" dirty="0">
                <a:latin typeface="Courier"/>
                <a:cs typeface="Courier"/>
              </a:rPr>
              <a:t>	     return r;</a:t>
            </a:r>
          </a:p>
          <a:p>
            <a:r>
              <a:rPr lang="en-US" sz="1200" dirty="0">
                <a:latin typeface="Courier"/>
                <a:cs typeface="Courier"/>
              </a:rPr>
              <a:t>       }</a:t>
            </a:r>
          </a:p>
          <a:p>
            <a:r>
              <a:rPr lang="en-US" sz="1200" dirty="0">
                <a:latin typeface="Courier"/>
                <a:cs typeface="Courier"/>
              </a:rPr>
              <a:t>-----------------------------------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1363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few simple per-test options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28" y="1272042"/>
            <a:ext cx="696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{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collection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smtClean="0">
                <a:latin typeface="Courier"/>
                <a:cs typeface="Courier"/>
              </a:rPr>
              <a:t>”name",</a:t>
            </a: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err="1" smtClean="0">
                <a:latin typeface="Courier"/>
                <a:cs typeface="Courier"/>
              </a:rPr>
              <a:t>mute:true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err="1" smtClean="0">
                <a:latin typeface="Courier"/>
                <a:cs typeface="Courier"/>
              </a:rPr>
              <a:t>solo:true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err="1" smtClean="0">
                <a:latin typeface="Courier"/>
                <a:cs typeface="Courier"/>
              </a:rPr>
              <a:t>show:true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//…</a:t>
            </a:r>
          </a:p>
          <a:p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503" y="2942701"/>
            <a:ext cx="70858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ollection:  If </a:t>
            </a:r>
            <a:r>
              <a:rPr lang="en-US" dirty="0" smtClean="0"/>
              <a:t>present, will be used to get counts and indexes (set is </a:t>
            </a:r>
            <a:r>
              <a:rPr lang="en-US" dirty="0" err="1" smtClean="0"/>
              <a:t>uniquified</a:t>
            </a:r>
            <a:r>
              <a:rPr lang="en-US" dirty="0" smtClean="0"/>
              <a:t> prior to test run for non-repeating formatted output)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mute: do not run this test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solo: run only this test (AND any others that are soloed, too)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how: if true, print </a:t>
            </a:r>
            <a:r>
              <a:rPr lang="en-US" dirty="0" err="1" smtClean="0"/>
              <a:t>JSON.stringify</a:t>
            </a:r>
            <a:r>
              <a:rPr lang="en-US" dirty="0" smtClean="0"/>
              <a:t>() of value returned from test (typically a cursor)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421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Cut &amp; Paste directly to the shell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28" y="1272042"/>
            <a:ext cx="696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&gt; load(”bct1.js")</a:t>
            </a:r>
          </a:p>
          <a:p>
            <a:r>
              <a:rPr lang="en-US" sz="1200" dirty="0" err="1">
                <a:latin typeface="Courier"/>
                <a:cs typeface="Courier"/>
              </a:rPr>
              <a:t>Rundate</a:t>
            </a:r>
            <a:r>
              <a:rPr lang="en-US" sz="1200" dirty="0">
                <a:latin typeface="Courier"/>
                <a:cs typeface="Courier"/>
              </a:rPr>
              <a:t>:     Tue Jan 21 2014 11:16:54 GMT-0500 (EST)</a:t>
            </a:r>
          </a:p>
          <a:p>
            <a:r>
              <a:rPr lang="en-US" sz="1200" dirty="0" smtClean="0">
                <a:latin typeface="Courier"/>
                <a:cs typeface="Courier"/>
              </a:rPr>
              <a:t>// …</a:t>
            </a:r>
          </a:p>
          <a:p>
            <a:r>
              <a:rPr lang="en-US" sz="1200" dirty="0" smtClean="0">
                <a:latin typeface="Courier"/>
                <a:cs typeface="Courier"/>
              </a:rPr>
              <a:t>Test  Run Time  Indexes</a:t>
            </a:r>
          </a:p>
          <a:p>
            <a:r>
              <a:rPr lang="en-US" sz="1200" dirty="0" smtClean="0">
                <a:latin typeface="Courier"/>
                <a:cs typeface="Courier"/>
              </a:rPr>
              <a:t>===== ========  =========================================</a:t>
            </a:r>
          </a:p>
          <a:p>
            <a:r>
              <a:rPr lang="en-US" sz="1200" dirty="0" smtClean="0">
                <a:latin typeface="Courier"/>
                <a:cs typeface="Courier"/>
              </a:rPr>
              <a:t>#1    412ms         type_1_value_1</a:t>
            </a:r>
          </a:p>
          <a:p>
            <a:r>
              <a:rPr lang="en-US" sz="1200" dirty="0" smtClean="0">
                <a:latin typeface="Courier"/>
                <a:cs typeface="Courier"/>
              </a:rPr>
              <a:t>function 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	     </a:t>
            </a:r>
            <a:r>
              <a:rPr lang="en-US" sz="1200" dirty="0">
                <a:effectLst>
                  <a:glow rad="101600">
                    <a:srgbClr val="FFFF00">
                      <a:alpha val="75000"/>
                    </a:srgbClr>
                  </a:glow>
                </a:effectLst>
                <a:latin typeface="Courier"/>
                <a:cs typeface="Courier"/>
              </a:rPr>
              <a:t>r = </a:t>
            </a:r>
            <a:r>
              <a:rPr lang="en-US" sz="1200" dirty="0" err="1">
                <a:effectLst>
                  <a:glow rad="101600">
                    <a:srgbClr val="FFFF00">
                      <a:alpha val="75000"/>
                    </a:srgbClr>
                  </a:glow>
                </a:effectLst>
                <a:latin typeface="Courier"/>
                <a:cs typeface="Courier"/>
              </a:rPr>
              <a:t>db.researchfacetsflat.aggregate</a:t>
            </a:r>
            <a:r>
              <a:rPr lang="en-US" sz="1200" dirty="0">
                <a:effectLst>
                  <a:glow rad="101600">
                    <a:srgbClr val="FFFF00">
                      <a:alpha val="75000"/>
                    </a:srgbClr>
                  </a:glow>
                </a:effectLst>
                <a:latin typeface="Courier"/>
                <a:cs typeface="Courier"/>
              </a:rPr>
              <a:t>([ {$group: {_id: ''} } ]);</a:t>
            </a:r>
          </a:p>
          <a:p>
            <a:r>
              <a:rPr lang="en-US" sz="1200" dirty="0">
                <a:latin typeface="Courier"/>
                <a:cs typeface="Courier"/>
              </a:rPr>
              <a:t>	     return r;</a:t>
            </a:r>
          </a:p>
          <a:p>
            <a:r>
              <a:rPr lang="en-US" sz="1200" dirty="0">
                <a:latin typeface="Courier"/>
                <a:cs typeface="Courier"/>
              </a:rPr>
              <a:t>       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&gt; </a:t>
            </a:r>
            <a:r>
              <a:rPr lang="en-US" sz="1200" dirty="0">
                <a:latin typeface="Courier"/>
                <a:cs typeface="Courier"/>
              </a:rPr>
              <a:t>r = </a:t>
            </a:r>
            <a:r>
              <a:rPr lang="en-US" sz="1200" dirty="0" err="1">
                <a:latin typeface="Courier"/>
                <a:cs typeface="Courier"/>
              </a:rPr>
              <a:t>db.researchfacetsflat.aggregate</a:t>
            </a:r>
            <a:r>
              <a:rPr lang="en-US" sz="1200" dirty="0">
                <a:latin typeface="Courier"/>
                <a:cs typeface="Courier"/>
              </a:rPr>
              <a:t>([ {$group: {_id: ''} } ]);</a:t>
            </a:r>
          </a:p>
          <a:p>
            <a:r>
              <a:rPr lang="en-US" sz="1200" dirty="0">
                <a:latin typeface="Courier"/>
                <a:cs typeface="Courier"/>
              </a:rPr>
              <a:t>{ "_id" : "" 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508" y="4714354"/>
            <a:ext cx="7085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Javascript</a:t>
            </a:r>
            <a:r>
              <a:rPr lang="en-US" sz="2400" dirty="0" smtClean="0"/>
              <a:t> trick: Output is String(function)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Multi-line statements work too</a:t>
            </a:r>
          </a:p>
        </p:txBody>
      </p:sp>
    </p:spTree>
    <p:extLst>
      <p:ext uri="{BB962C8B-B14F-4D97-AF65-F5344CB8AC3E}">
        <p14:creationId xmlns:p14="http://schemas.microsoft.com/office/powerpoint/2010/main" val="71539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javascript</a:t>
            </a:r>
            <a:r>
              <a:rPr lang="en-US" dirty="0" smtClean="0"/>
              <a:t> behavior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28" y="1122119"/>
            <a:ext cx="69679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$ cat bct2.js</a:t>
            </a:r>
          </a:p>
          <a:p>
            <a:r>
              <a:rPr lang="en-US" sz="1000" dirty="0" err="1">
                <a:latin typeface="Courier"/>
                <a:cs typeface="Courier"/>
              </a:rPr>
              <a:t>ff</a:t>
            </a:r>
            <a:r>
              <a:rPr lang="en-US" sz="1000" dirty="0">
                <a:latin typeface="Courier"/>
                <a:cs typeface="Courier"/>
              </a:rPr>
              <a:t> = function(name) {</a:t>
            </a:r>
          </a:p>
          <a:p>
            <a:r>
              <a:rPr lang="en-US" sz="1000" dirty="0">
                <a:latin typeface="Courier"/>
                <a:cs typeface="Courier"/>
              </a:rPr>
              <a:t>    r = </a:t>
            </a:r>
            <a:r>
              <a:rPr lang="en-US" sz="1000" dirty="0" err="1">
                <a:latin typeface="Courier"/>
                <a:cs typeface="Courier"/>
              </a:rPr>
              <a:t>db.researchfacetsflat.find</a:t>
            </a:r>
            <a:r>
              <a:rPr lang="en-US" sz="1000" dirty="0">
                <a:latin typeface="Courier"/>
                <a:cs typeface="Courier"/>
              </a:rPr>
              <a:t>( { "value": name }).count();</a:t>
            </a:r>
          </a:p>
          <a:p>
            <a:r>
              <a:rPr lang="en-US" sz="1000" dirty="0">
                <a:latin typeface="Courier"/>
                <a:cs typeface="Courier"/>
              </a:rPr>
              <a:t>    return r;</a:t>
            </a:r>
          </a:p>
          <a:p>
            <a:r>
              <a:rPr lang="en-US" sz="1000" dirty="0">
                <a:latin typeface="Courier"/>
                <a:cs typeface="Courier"/>
              </a:rPr>
              <a:t>}</a:t>
            </a:r>
          </a:p>
          <a:p>
            <a:r>
              <a:rPr lang="en-US" sz="1000" dirty="0" smtClean="0">
                <a:latin typeface="Courier"/>
                <a:cs typeface="Courier"/>
              </a:rPr>
              <a:t>tests </a:t>
            </a:r>
            <a:r>
              <a:rPr lang="en-US" sz="1000" dirty="0">
                <a:latin typeface="Courier"/>
                <a:cs typeface="Courier"/>
              </a:rPr>
              <a:t>= [</a:t>
            </a:r>
          </a:p>
          <a:p>
            <a:r>
              <a:rPr lang="en-US" sz="1000" dirty="0">
                <a:latin typeface="Courier"/>
                <a:cs typeface="Courier"/>
              </a:rPr>
              <a:t>     {</a:t>
            </a:r>
          </a:p>
          <a:p>
            <a:r>
              <a:rPr lang="en-US" sz="1000" dirty="0">
                <a:latin typeface="Courier"/>
                <a:cs typeface="Courier"/>
              </a:rPr>
              <a:t>       collection: "</a:t>
            </a:r>
            <a:r>
              <a:rPr lang="en-US" sz="1000" dirty="0" err="1">
                <a:latin typeface="Courier"/>
                <a:cs typeface="Courier"/>
              </a:rPr>
              <a:t>researchfacetsflat</a:t>
            </a:r>
            <a:r>
              <a:rPr lang="en-US" sz="1000" dirty="0">
                <a:latin typeface="Courier"/>
                <a:cs typeface="Courier"/>
              </a:rPr>
              <a:t>",</a:t>
            </a:r>
          </a:p>
          <a:p>
            <a:r>
              <a:rPr lang="en-US" sz="1000" dirty="0">
                <a:latin typeface="Courier"/>
                <a:cs typeface="Courier"/>
              </a:rPr>
              <a:t>       </a:t>
            </a:r>
            <a:r>
              <a:rPr lang="en-US" sz="1000" dirty="0" err="1">
                <a:latin typeface="Courier"/>
                <a:cs typeface="Courier"/>
              </a:rPr>
              <a:t>show:true</a:t>
            </a:r>
            <a:r>
              <a:rPr lang="en-US" sz="1000" dirty="0">
                <a:latin typeface="Courier"/>
                <a:cs typeface="Courier"/>
              </a:rPr>
              <a:t>,</a:t>
            </a:r>
          </a:p>
          <a:p>
            <a:r>
              <a:rPr lang="en-US" sz="1000" dirty="0">
                <a:latin typeface="Courier"/>
                <a:cs typeface="Courier"/>
              </a:rPr>
              <a:t>       f: function() {</a:t>
            </a:r>
          </a:p>
          <a:p>
            <a:r>
              <a:rPr lang="en-US" sz="1000" dirty="0">
                <a:latin typeface="Courier"/>
                <a:cs typeface="Courier"/>
              </a:rPr>
              <a:t>             r = </a:t>
            </a:r>
            <a:r>
              <a:rPr lang="en-US" sz="1000" dirty="0" err="1">
                <a:latin typeface="Courier"/>
                <a:cs typeface="Courier"/>
              </a:rPr>
              <a:t>ff</a:t>
            </a:r>
            <a:r>
              <a:rPr lang="en-US" sz="1000" dirty="0">
                <a:latin typeface="Courier"/>
                <a:cs typeface="Courier"/>
              </a:rPr>
              <a:t>("</a:t>
            </a:r>
            <a:r>
              <a:rPr lang="en-US" sz="1000" dirty="0" err="1">
                <a:latin typeface="Courier"/>
                <a:cs typeface="Courier"/>
              </a:rPr>
              <a:t>clem</a:t>
            </a:r>
            <a:r>
              <a:rPr lang="en-US" sz="1000" dirty="0">
                <a:latin typeface="Courier"/>
                <a:cs typeface="Courier"/>
              </a:rPr>
              <a:t>");</a:t>
            </a:r>
          </a:p>
          <a:p>
            <a:r>
              <a:rPr lang="en-US" sz="1000" dirty="0">
                <a:latin typeface="Courier"/>
                <a:cs typeface="Courier"/>
              </a:rPr>
              <a:t>             return r;</a:t>
            </a:r>
          </a:p>
          <a:p>
            <a:r>
              <a:rPr lang="en-US" sz="1000" dirty="0">
                <a:latin typeface="Courier"/>
                <a:cs typeface="Courier"/>
              </a:rPr>
              <a:t>       }</a:t>
            </a:r>
          </a:p>
          <a:p>
            <a:r>
              <a:rPr lang="en-US" sz="1000" dirty="0">
                <a:latin typeface="Courier"/>
                <a:cs typeface="Courier"/>
              </a:rPr>
              <a:t>     </a:t>
            </a:r>
            <a:r>
              <a:rPr lang="en-US" sz="1000" dirty="0" smtClean="0">
                <a:latin typeface="Courier"/>
                <a:cs typeface="Courier"/>
              </a:rPr>
              <a:t>}</a:t>
            </a:r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];</a:t>
            </a:r>
          </a:p>
          <a:p>
            <a:r>
              <a:rPr lang="en-US" sz="1000" dirty="0" err="1">
                <a:latin typeface="Courier"/>
                <a:cs typeface="Courier"/>
              </a:rPr>
              <a:t>BCTest.performTests</a:t>
            </a:r>
            <a:r>
              <a:rPr lang="en-US" sz="1000" dirty="0">
                <a:latin typeface="Courier"/>
                <a:cs typeface="Courier"/>
              </a:rPr>
              <a:t>(tests)</a:t>
            </a:r>
            <a:r>
              <a:rPr lang="en-US" sz="1000" dirty="0" smtClean="0">
                <a:latin typeface="Courier"/>
                <a:cs typeface="Courier"/>
              </a:rPr>
              <a:t>;</a:t>
            </a:r>
          </a:p>
          <a:p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&gt; load(“bct2.js”);</a:t>
            </a:r>
          </a:p>
          <a:p>
            <a:r>
              <a:rPr lang="en-US" sz="1000" dirty="0" smtClean="0">
                <a:latin typeface="Courier"/>
                <a:cs typeface="Courier"/>
              </a:rPr>
              <a:t>…</a:t>
            </a:r>
          </a:p>
          <a:p>
            <a:r>
              <a:rPr lang="en-US" sz="1000" dirty="0" smtClean="0">
                <a:latin typeface="Courier"/>
                <a:cs typeface="Courier"/>
              </a:rPr>
              <a:t>#</a:t>
            </a:r>
            <a:r>
              <a:rPr lang="en-US" sz="1000" dirty="0">
                <a:latin typeface="Courier"/>
                <a:cs typeface="Courier"/>
              </a:rPr>
              <a:t>1    350ms         type_1_value_1</a:t>
            </a:r>
          </a:p>
          <a:p>
            <a:r>
              <a:rPr lang="en-US" sz="1000" dirty="0" smtClean="0">
                <a:latin typeface="Courier"/>
                <a:cs typeface="Courier"/>
              </a:rPr>
              <a:t>function () {</a:t>
            </a:r>
          </a:p>
          <a:p>
            <a:r>
              <a:rPr lang="en-US" sz="1000" dirty="0">
                <a:latin typeface="Courier"/>
                <a:cs typeface="Courier"/>
              </a:rPr>
              <a:t>	     r = </a:t>
            </a:r>
            <a:r>
              <a:rPr lang="en-US" sz="1000" dirty="0" err="1">
                <a:latin typeface="Courier"/>
                <a:cs typeface="Courier"/>
              </a:rPr>
              <a:t>ff</a:t>
            </a:r>
            <a:r>
              <a:rPr lang="en-US" sz="1000" dirty="0">
                <a:latin typeface="Courier"/>
                <a:cs typeface="Courier"/>
              </a:rPr>
              <a:t>("</a:t>
            </a:r>
            <a:r>
              <a:rPr lang="en-US" sz="1000" dirty="0" err="1">
                <a:latin typeface="Courier"/>
                <a:cs typeface="Courier"/>
              </a:rPr>
              <a:t>clem</a:t>
            </a:r>
            <a:r>
              <a:rPr lang="en-US" sz="1000" dirty="0">
                <a:latin typeface="Courier"/>
                <a:cs typeface="Courier"/>
              </a:rPr>
              <a:t>");</a:t>
            </a:r>
          </a:p>
          <a:p>
            <a:r>
              <a:rPr lang="en-US" sz="1000" dirty="0">
                <a:latin typeface="Courier"/>
                <a:cs typeface="Courier"/>
              </a:rPr>
              <a:t>	     return r;</a:t>
            </a:r>
          </a:p>
          <a:p>
            <a:r>
              <a:rPr lang="en-US" sz="1000" dirty="0">
                <a:latin typeface="Courier"/>
                <a:cs typeface="Courier"/>
              </a:rPr>
              <a:t>       }</a:t>
            </a:r>
          </a:p>
          <a:p>
            <a:r>
              <a:rPr lang="en-US" sz="1000" dirty="0" smtClean="0">
                <a:latin typeface="Courier"/>
                <a:cs typeface="Courier"/>
              </a:rPr>
              <a:t>4</a:t>
            </a:r>
          </a:p>
          <a:p>
            <a:r>
              <a:rPr lang="en-US" sz="1000" dirty="0">
                <a:latin typeface="Courier"/>
                <a:cs typeface="Courier"/>
              </a:rPr>
              <a:t>&gt; </a:t>
            </a:r>
            <a:r>
              <a:rPr lang="en-US" sz="1000" dirty="0" err="1">
                <a:latin typeface="Courier"/>
                <a:cs typeface="Courier"/>
              </a:rPr>
              <a:t>ff</a:t>
            </a:r>
            <a:r>
              <a:rPr lang="en-US" sz="1000" dirty="0">
                <a:latin typeface="Courier"/>
                <a:cs typeface="Courier"/>
              </a:rPr>
              <a:t>("</a:t>
            </a:r>
            <a:r>
              <a:rPr lang="en-US" sz="1000" dirty="0" err="1">
                <a:latin typeface="Courier"/>
                <a:cs typeface="Courier"/>
              </a:rPr>
              <a:t>clem</a:t>
            </a:r>
            <a:r>
              <a:rPr lang="en-US" sz="1000" dirty="0">
                <a:latin typeface="Courier"/>
                <a:cs typeface="Courier"/>
              </a:rPr>
              <a:t>")</a:t>
            </a:r>
          </a:p>
          <a:p>
            <a:r>
              <a:rPr lang="en-US" sz="1000" dirty="0" smtClean="0">
                <a:latin typeface="Courier"/>
                <a:cs typeface="Courier"/>
              </a:rPr>
              <a:t>4</a:t>
            </a:r>
          </a:p>
          <a:p>
            <a:r>
              <a:rPr lang="en-US" sz="1000" dirty="0">
                <a:latin typeface="Courier"/>
                <a:cs typeface="Courier"/>
              </a:rPr>
              <a:t>&gt; </a:t>
            </a:r>
            <a:r>
              <a:rPr lang="en-US" sz="1000" dirty="0" err="1">
                <a:latin typeface="Courier"/>
                <a:cs typeface="Courier"/>
              </a:rPr>
              <a:t>ff</a:t>
            </a:r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function (name) {</a:t>
            </a:r>
          </a:p>
          <a:p>
            <a:r>
              <a:rPr lang="en-US" sz="1000" dirty="0">
                <a:latin typeface="Courier"/>
                <a:cs typeface="Courier"/>
              </a:rPr>
              <a:t>    r = </a:t>
            </a:r>
            <a:r>
              <a:rPr lang="en-US" sz="1000" dirty="0" err="1">
                <a:latin typeface="Courier"/>
                <a:cs typeface="Courier"/>
              </a:rPr>
              <a:t>db.researchfacetsflat.find</a:t>
            </a:r>
            <a:r>
              <a:rPr lang="en-US" sz="1000" dirty="0">
                <a:latin typeface="Courier"/>
                <a:cs typeface="Courier"/>
              </a:rPr>
              <a:t>( { "value": name }).count();</a:t>
            </a:r>
          </a:p>
          <a:p>
            <a:r>
              <a:rPr lang="en-US" sz="1000" dirty="0">
                <a:latin typeface="Courier"/>
                <a:cs typeface="Courier"/>
              </a:rPr>
              <a:t>    return r;</a:t>
            </a:r>
          </a:p>
          <a:p>
            <a:r>
              <a:rPr lang="en-US" sz="1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9997" y="2839770"/>
            <a:ext cx="401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 smtClean="0"/>
              <a:t>Any functions defined in test file (e.g. </a:t>
            </a:r>
            <a:r>
              <a:rPr lang="en-US" sz="1600" dirty="0" err="1" smtClean="0"/>
              <a:t>ff</a:t>
            </a:r>
            <a:r>
              <a:rPr lang="en-US" sz="1600" dirty="0" smtClean="0"/>
              <a:t>() here) are loaded into the same namespace in the shell and can be executed on their own</a:t>
            </a:r>
          </a:p>
          <a:p>
            <a:pPr marL="342900" indent="-342900">
              <a:buFont typeface="Arial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8378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and experiment!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8403" y="1206654"/>
            <a:ext cx="7499597" cy="473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https://github.com/buzzm/</a:t>
            </a:r>
            <a:r>
              <a:rPr lang="en-US" sz="2400" dirty="0" smtClean="0">
                <a:hlinkClick r:id="rId2"/>
              </a:rPr>
              <a:t>ipsum</a:t>
            </a:r>
            <a:endParaRPr lang="en-US" sz="2400" dirty="0" smtClean="0"/>
          </a:p>
          <a:p>
            <a:endParaRPr lang="en-US" dirty="0" smtClean="0"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Several sample shape files to guide you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Code has NOT been exhaustively tested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…but Daniel </a:t>
            </a:r>
            <a:r>
              <a:rPr lang="en-US" dirty="0" err="1" smtClean="0">
                <a:cs typeface="Courier"/>
              </a:rPr>
              <a:t>Coupal</a:t>
            </a:r>
            <a:r>
              <a:rPr lang="en-US" dirty="0" smtClean="0">
                <a:cs typeface="Courier"/>
              </a:rPr>
              <a:t> tried it </a:t>
            </a:r>
            <a:r>
              <a:rPr lang="en-US" dirty="0" smtClean="0">
                <a:cs typeface="Courier"/>
              </a:rPr>
              <a:t>and </a:t>
            </a:r>
            <a:r>
              <a:rPr lang="en-US" dirty="0" smtClean="0">
                <a:cs typeface="Courier"/>
              </a:rPr>
              <a:t>it did not crash and burn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cs typeface="Courier"/>
              </a:rPr>
              <a:t>ObjectId</a:t>
            </a:r>
            <a:r>
              <a:rPr lang="en-US" dirty="0" smtClean="0">
                <a:cs typeface="Courier"/>
              </a:rPr>
              <a:t>() types cannot be used in RAW mode for </a:t>
            </a:r>
            <a:r>
              <a:rPr lang="en-US" dirty="0" err="1" smtClean="0">
                <a:cs typeface="Courier"/>
              </a:rPr>
              <a:t>ipsum</a:t>
            </a:r>
            <a:r>
              <a:rPr lang="en-US" dirty="0" smtClean="0">
                <a:cs typeface="Courier"/>
              </a:rPr>
              <a:t> (yet) unless </a:t>
            </a:r>
            <a:r>
              <a:rPr lang="en-US" dirty="0" err="1" smtClean="0">
                <a:cs typeface="Courier"/>
              </a:rPr>
              <a:t>bson</a:t>
            </a:r>
            <a:r>
              <a:rPr lang="en-US" dirty="0" smtClean="0">
                <a:cs typeface="Courier"/>
              </a:rPr>
              <a:t> library dependency is introduced…</a:t>
            </a:r>
            <a:r>
              <a:rPr lang="en-US" dirty="0" smtClean="0">
                <a:cs typeface="Courier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dirty="0">
              <a:cs typeface="Courier"/>
            </a:endParaRPr>
          </a:p>
          <a:p>
            <a:endParaRPr lang="en-US" sz="2400" dirty="0" smtClean="0"/>
          </a:p>
          <a:p>
            <a:r>
              <a:rPr lang="en-US" sz="2400" dirty="0" smtClean="0"/>
              <a:t>https</a:t>
            </a:r>
            <a:r>
              <a:rPr lang="en-US" sz="2400" dirty="0"/>
              <a:t>://github.com/</a:t>
            </a:r>
            <a:r>
              <a:rPr lang="en-US" sz="2400" dirty="0" err="1"/>
              <a:t>buzzm</a:t>
            </a:r>
            <a:r>
              <a:rPr lang="en-US" sz="2400" dirty="0" smtClean="0"/>
              <a:t>/</a:t>
            </a:r>
            <a:r>
              <a:rPr lang="en-US" sz="2400" dirty="0" err="1" smtClean="0"/>
              <a:t>bctest</a:t>
            </a:r>
            <a:endParaRPr lang="en-US" sz="2400" dirty="0"/>
          </a:p>
          <a:p>
            <a:endParaRPr lang="en-US" dirty="0"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“Work in progress”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Battle tested at Office Hours  (well, maybe a minor skirmish..)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Needs a better name…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Needs a higher fidelity approach to formatting output</a:t>
            </a:r>
            <a:endParaRPr lang="en-US" dirty="0"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674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Separate but Related Efforts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5427" y="1117135"/>
            <a:ext cx="70858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Ipsum</a:t>
            </a:r>
            <a:r>
              <a:rPr lang="en-US" sz="2800" dirty="0" smtClean="0"/>
              <a:t>:   Generate random data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>
                <a:cs typeface="Courier"/>
              </a:rPr>
              <a:t>BCTest</a:t>
            </a:r>
            <a:r>
              <a:rPr lang="en-US" sz="2800" dirty="0" smtClean="0">
                <a:cs typeface="Courier"/>
              </a:rPr>
              <a:t>:   (Compact) </a:t>
            </a:r>
            <a:r>
              <a:rPr lang="en-US" sz="2800" dirty="0" err="1" smtClean="0">
                <a:cs typeface="Courier"/>
              </a:rPr>
              <a:t>Javascript</a:t>
            </a:r>
            <a:r>
              <a:rPr lang="en-US" sz="2800" dirty="0" smtClean="0">
                <a:cs typeface="Courier"/>
              </a:rPr>
              <a:t> test framework for </a:t>
            </a:r>
            <a:r>
              <a:rPr lang="en-US" sz="2800" dirty="0" err="1" smtClean="0">
                <a:cs typeface="Courier"/>
              </a:rPr>
              <a:t>mongoDB</a:t>
            </a:r>
            <a:endParaRPr lang="en-US" sz="28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854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:  Generates data from a schema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5427" y="1117135"/>
            <a:ext cx="708588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Lorem</a:t>
            </a:r>
            <a:r>
              <a:rPr lang="en-US" sz="2000" dirty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(just go to 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Inspired by </a:t>
            </a:r>
            <a:r>
              <a:rPr lang="en-US" sz="2000" dirty="0">
                <a:hlinkClick r:id="rId2"/>
              </a:rPr>
              <a:t>http://schematic-</a:t>
            </a:r>
            <a:r>
              <a:rPr lang="en-US" sz="2000" dirty="0" smtClean="0">
                <a:hlinkClick r:id="rId2"/>
              </a:rPr>
              <a:t>ipsum.herokuapp.com</a:t>
            </a:r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dirty="0" err="1" smtClean="0"/>
              <a:t>Coffeescript</a:t>
            </a:r>
            <a:r>
              <a:rPr lang="en-US" sz="2000" dirty="0" smtClean="0"/>
              <a:t> (over </a:t>
            </a:r>
            <a:r>
              <a:rPr lang="en-US" sz="2000" dirty="0" err="1" smtClean="0"/>
              <a:t>node.js</a:t>
            </a:r>
            <a:r>
              <a:rPr lang="en-US" sz="2000" dirty="0" smtClean="0"/>
              <a:t>) was … limiting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Generates random but “appropriate” data given a schema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Dates, text, email, unique IDs,  variable length arrays,…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Schema </a:t>
            </a:r>
            <a:r>
              <a:rPr lang="en-US" sz="2000" dirty="0" err="1" smtClean="0">
                <a:cs typeface="Courier"/>
              </a:rPr>
              <a:t>def</a:t>
            </a:r>
            <a:r>
              <a:rPr lang="en-US" sz="2000" dirty="0" smtClean="0">
                <a:cs typeface="Courier"/>
              </a:rPr>
              <a:t> is </a:t>
            </a:r>
            <a:r>
              <a:rPr lang="en-US" sz="2000" b="1" dirty="0" err="1" smtClean="0">
                <a:cs typeface="Courier"/>
              </a:rPr>
              <a:t>json-schema.org</a:t>
            </a:r>
            <a:r>
              <a:rPr lang="en-US" sz="2000" b="1" dirty="0" smtClean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(IETF spec in draft, v4)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Extended with the “</a:t>
            </a:r>
            <a:r>
              <a:rPr lang="en-US" sz="2000" dirty="0" err="1" smtClean="0">
                <a:cs typeface="Courier"/>
              </a:rPr>
              <a:t>ipsum</a:t>
            </a:r>
            <a:r>
              <a:rPr lang="en-US" sz="2000" dirty="0" smtClean="0">
                <a:cs typeface="Courier"/>
              </a:rPr>
              <a:t>” field as peer to “type”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Why?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Performance of queries on well-distributed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Exploit </a:t>
            </a:r>
            <a:r>
              <a:rPr lang="en-US" sz="2000" dirty="0" err="1" smtClean="0">
                <a:cs typeface="Courier"/>
              </a:rPr>
              <a:t>mongoDB</a:t>
            </a:r>
            <a:r>
              <a:rPr lang="en-US" sz="2000" dirty="0" smtClean="0">
                <a:cs typeface="Courier"/>
              </a:rPr>
              <a:t> read/write symmetry to quickly prototype non-trivial shapes (try THAT on Oracle)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Rapidly </a:t>
            </a:r>
            <a:r>
              <a:rPr lang="en-US" sz="2000" dirty="0" err="1" smtClean="0">
                <a:cs typeface="Courier"/>
              </a:rPr>
              <a:t>grok</a:t>
            </a:r>
            <a:r>
              <a:rPr lang="en-US" sz="2000" dirty="0" smtClean="0">
                <a:cs typeface="Courier"/>
              </a:rPr>
              <a:t> consequences of array-based designs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Understand import/export/batch load dynamics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Unofficial Why?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I forgot how to program in python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dirty="0" smtClean="0">
                <a:cs typeface="Courier"/>
              </a:rPr>
              <a:t>I think we’re </a:t>
            </a:r>
            <a:r>
              <a:rPr lang="en-US" sz="1400" dirty="0" err="1" smtClean="0">
                <a:cs typeface="Courier"/>
              </a:rPr>
              <a:t>gonna</a:t>
            </a:r>
            <a:r>
              <a:rPr lang="en-US" sz="1400" dirty="0" smtClean="0">
                <a:cs typeface="Courier"/>
              </a:rPr>
              <a:t> need “schema-like” capability in the future</a:t>
            </a:r>
            <a:endParaRPr lang="en-US" sz="1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474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ygenipsum</a:t>
            </a:r>
            <a:r>
              <a:rPr lang="en-US" dirty="0" smtClean="0"/>
              <a:t> hello world, of sorts…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4776" y="1272042"/>
            <a:ext cx="617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$ cat </a:t>
            </a:r>
            <a:r>
              <a:rPr lang="en-US" sz="1200" dirty="0" err="1" smtClean="0">
                <a:latin typeface="Courier"/>
                <a:cs typeface="Courier"/>
              </a:rPr>
              <a:t>hello.jsch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{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"$schema": "http:\/\/</a:t>
            </a:r>
            <a:r>
              <a:rPr lang="en-US" sz="1200" dirty="0" err="1">
                <a:latin typeface="Courier"/>
                <a:cs typeface="Courier"/>
              </a:rPr>
              <a:t>json-schema.org</a:t>
            </a:r>
            <a:r>
              <a:rPr lang="en-US" sz="1200" dirty="0">
                <a:latin typeface="Courier"/>
                <a:cs typeface="Courier"/>
              </a:rPr>
              <a:t>\/draft-</a:t>
            </a:r>
            <a:r>
              <a:rPr lang="en-US" sz="1200" dirty="0" smtClean="0">
                <a:latin typeface="Courier"/>
                <a:cs typeface="Courier"/>
              </a:rPr>
              <a:t>04\</a:t>
            </a:r>
            <a:r>
              <a:rPr lang="en-US" sz="1200" dirty="0">
                <a:latin typeface="Courier"/>
                <a:cs typeface="Courier"/>
              </a:rPr>
              <a:t>/schema",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"type": "object",</a:t>
            </a:r>
          </a:p>
          <a:p>
            <a:r>
              <a:rPr lang="en-US" sz="1200" dirty="0">
                <a:latin typeface="Courier"/>
                <a:cs typeface="Courier"/>
              </a:rPr>
              <a:t>  "properties": 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 smtClean="0">
                <a:latin typeface="Courier"/>
                <a:cs typeface="Courier"/>
              </a:rPr>
              <a:t>productName</a:t>
            </a:r>
            <a:r>
              <a:rPr lang="en-US" sz="1200" dirty="0" smtClean="0">
                <a:latin typeface="Courier"/>
                <a:cs typeface="Courier"/>
              </a:rPr>
              <a:t>"</a:t>
            </a:r>
            <a:r>
              <a:rPr lang="en-US" sz="1200" dirty="0">
                <a:latin typeface="Courier"/>
                <a:cs typeface="Courier"/>
              </a:rPr>
              <a:t>: { "type": "string" }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{ "type": "</a:t>
            </a:r>
            <a:r>
              <a:rPr lang="en-US" sz="1200" dirty="0" smtClean="0">
                <a:latin typeface="Courier"/>
                <a:cs typeface="Courier"/>
              </a:rPr>
              <a:t>string”, “</a:t>
            </a:r>
            <a:r>
              <a:rPr lang="en-US" sz="1200" dirty="0" err="1" smtClean="0">
                <a:latin typeface="Courier"/>
                <a:cs typeface="Courier"/>
              </a:rPr>
              <a:t>ipsum</a:t>
            </a:r>
            <a:r>
              <a:rPr lang="en-US" sz="1200" dirty="0" smtClean="0">
                <a:latin typeface="Courier"/>
                <a:cs typeface="Courier"/>
              </a:rPr>
              <a:t>”: “sentence” </a:t>
            </a:r>
            <a:r>
              <a:rPr lang="en-US" sz="1200" dirty="0">
                <a:latin typeface="Courier"/>
                <a:cs typeface="Courier"/>
              </a:rPr>
              <a:t>}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 "type": "string", "format": "date-time" </a:t>
            </a:r>
            <a:r>
              <a:rPr lang="en-US" sz="1200" dirty="0" smtClean="0">
                <a:latin typeface="Courier"/>
                <a:cs typeface="Courier"/>
              </a:rPr>
              <a:t>},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</a:t>
            </a:r>
            <a:r>
              <a:rPr lang="en-US" sz="1200" dirty="0" smtClean="0">
                <a:latin typeface="Courier"/>
                <a:cs typeface="Courier"/>
              </a:rPr>
              <a:t>  { </a:t>
            </a:r>
            <a:r>
              <a:rPr lang="en-US" sz="1200" dirty="0">
                <a:latin typeface="Courier"/>
                <a:cs typeface="Courier"/>
              </a:rPr>
              <a:t>"type": "string", "</a:t>
            </a:r>
            <a:r>
              <a:rPr lang="en-US" sz="1200" dirty="0" err="1">
                <a:latin typeface="Courier"/>
                <a:cs typeface="Courier"/>
              </a:rPr>
              <a:t>ipsum</a:t>
            </a:r>
            <a:r>
              <a:rPr lang="en-US" sz="1200" dirty="0">
                <a:latin typeface="Courier"/>
                <a:cs typeface="Courier"/>
              </a:rPr>
              <a:t>": "id" 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403" y="3626384"/>
            <a:ext cx="7771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$ </a:t>
            </a:r>
            <a:r>
              <a:rPr lang="en-US" sz="1200" dirty="0">
                <a:latin typeface="Courier"/>
                <a:cs typeface="Courier"/>
              </a:rPr>
              <a:t>python ./</a:t>
            </a:r>
            <a:r>
              <a:rPr lang="en-US" sz="1200" dirty="0" err="1">
                <a:latin typeface="Courier"/>
                <a:cs typeface="Courier"/>
              </a:rPr>
              <a:t>pygenipsum.py</a:t>
            </a:r>
            <a:r>
              <a:rPr lang="en-US" sz="1200" dirty="0">
                <a:latin typeface="Courier"/>
                <a:cs typeface="Courier"/>
              </a:rPr>
              <a:t> --count 2 </a:t>
            </a:r>
            <a:r>
              <a:rPr lang="en-US" sz="1200" dirty="0" err="1" smtClean="0">
                <a:latin typeface="Courier"/>
                <a:cs typeface="Courier"/>
              </a:rPr>
              <a:t>hello.jsch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{"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{"$date": 1057980788}, "</a:t>
            </a:r>
            <a:r>
              <a:rPr lang="en-US" sz="1200" dirty="0" err="1">
                <a:latin typeface="Courier"/>
                <a:cs typeface="Courier"/>
              </a:rPr>
              <a:t>productName</a:t>
            </a:r>
            <a:r>
              <a:rPr lang="en-US" sz="1200" dirty="0">
                <a:latin typeface="Courier"/>
                <a:cs typeface="Courier"/>
              </a:rPr>
              <a:t>": "reach",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"was nearby to of square the municipality largest",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"902845d5-3a98-4a64-92d8-3ccaf98101ff"}</a:t>
            </a:r>
          </a:p>
          <a:p>
            <a:r>
              <a:rPr lang="en-US" sz="1200" dirty="0">
                <a:latin typeface="Courier"/>
                <a:cs typeface="Courier"/>
              </a:rPr>
              <a:t>{"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{"$date": 745165922}, "</a:t>
            </a:r>
            <a:r>
              <a:rPr lang="en-US" sz="1200" dirty="0" err="1">
                <a:latin typeface="Courier"/>
                <a:cs typeface="Courier"/>
              </a:rPr>
              <a:t>productName</a:t>
            </a:r>
            <a:r>
              <a:rPr lang="en-US" sz="1200" dirty="0">
                <a:latin typeface="Courier"/>
                <a:cs typeface="Courier"/>
              </a:rPr>
              <a:t>": "populated",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"more than million or named per populous seaport was",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"5982007a-ffcf-4d89-9e95-ba9cb57931b2"}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pPr algn="ctr"/>
            <a:r>
              <a:rPr lang="en-US" dirty="0" smtClean="0">
                <a:cs typeface="Courier"/>
              </a:rPr>
              <a:t>~150,000 </a:t>
            </a:r>
            <a:r>
              <a:rPr lang="en-US" dirty="0" smtClean="0">
                <a:cs typeface="Courier"/>
              </a:rPr>
              <a:t>“properties per second” </a:t>
            </a:r>
            <a:r>
              <a:rPr lang="en-US" dirty="0" smtClean="0">
                <a:cs typeface="Courier"/>
              </a:rPr>
              <a:t>(~3.5MB/sec) on </a:t>
            </a:r>
            <a:r>
              <a:rPr lang="en-US" dirty="0" smtClean="0">
                <a:cs typeface="Courier"/>
              </a:rPr>
              <a:t>a </a:t>
            </a:r>
            <a:r>
              <a:rPr lang="en-US" dirty="0" err="1" smtClean="0">
                <a:cs typeface="Courier"/>
              </a:rPr>
              <a:t>MacBookPro</a:t>
            </a:r>
            <a:r>
              <a:rPr lang="en-US" dirty="0" smtClean="0">
                <a:cs typeface="Courier"/>
              </a:rPr>
              <a:t> w/SSD</a:t>
            </a:r>
          </a:p>
          <a:p>
            <a:pPr algn="ctr"/>
            <a:r>
              <a:rPr lang="en-US" dirty="0" smtClean="0">
                <a:cs typeface="Courier"/>
              </a:rPr>
              <a:t>6 properties, 10,000,000 items:  5m57s, 1.26GB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277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json</a:t>
            </a:r>
            <a:r>
              <a:rPr lang="en-US" dirty="0" smtClean="0"/>
              <a:t>-schema string formats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2664"/>
              </p:ext>
            </p:extLst>
          </p:nvPr>
        </p:nvGraphicFramePr>
        <p:xfrm>
          <a:off x="898072" y="1397000"/>
          <a:ext cx="67219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/>
                <a:gridCol w="374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</a:t>
                      </a:r>
                      <a:r>
                        <a:rPr lang="en-US" sz="1400" baseline="0" dirty="0" smtClean="0"/>
                        <a:t> “type”: “string”,  “format”: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400" baseline="0" dirty="0" smtClean="0"/>
                        <a:t> 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ipsum</a:t>
                      </a:r>
                      <a:r>
                        <a:rPr lang="en-US" baseline="0" dirty="0" smtClean="0"/>
                        <a:t> uses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</a:t>
                      </a:r>
                      <a:r>
                        <a:rPr lang="en-US" baseline="0" dirty="0" smtClean="0"/>
                        <a:t> 8601 string**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name@place.ext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999-999-9999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</a:t>
                      </a:r>
                      <a:r>
                        <a:rPr lang="en-US" baseline="0" dirty="0" smtClean="0"/>
                        <a:t>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dirty="0" err="1" smtClean="0"/>
                        <a:t>foo.bar.com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baz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86857" y="5007429"/>
            <a:ext cx="380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more on dates later….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6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json</a:t>
            </a:r>
            <a:r>
              <a:rPr lang="en-US" dirty="0" smtClean="0"/>
              <a:t>-schema useful things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15803"/>
              </p:ext>
            </p:extLst>
          </p:nvPr>
        </p:nvGraphicFramePr>
        <p:xfrm>
          <a:off x="898071" y="1397000"/>
          <a:ext cx="7238999" cy="435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768"/>
                <a:gridCol w="42162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</a:t>
                      </a:r>
                      <a:r>
                        <a:rPr lang="en-US" dirty="0" err="1" smtClean="0"/>
                        <a:t>ipsum</a:t>
                      </a:r>
                      <a:r>
                        <a:rPr lang="en-US" dirty="0" smtClean="0"/>
                        <a:t> uses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enum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 [ v ]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an unbounded random value for</a:t>
                      </a:r>
                      <a:r>
                        <a:rPr lang="en-US" sz="1400" baseline="0" dirty="0" smtClean="0"/>
                        <a:t> the field, constrain to one of the </a:t>
                      </a:r>
                      <a:r>
                        <a:rPr lang="en-US" sz="1400" baseline="0" dirty="0" err="1" smtClean="0"/>
                        <a:t>enums</a:t>
                      </a:r>
                      <a:r>
                        <a:rPr lang="en-US" sz="1400" baseline="0" dirty="0" smtClean="0"/>
                        <a:t>.  With a single </a:t>
                      </a:r>
                      <a:r>
                        <a:rPr lang="en-US" sz="1400" baseline="0" dirty="0" err="1" smtClean="0"/>
                        <a:t>enum</a:t>
                      </a:r>
                      <a:r>
                        <a:rPr lang="en-US" sz="1400" baseline="0" dirty="0" smtClean="0"/>
                        <a:t>, useful for setting a single constant value like “</a:t>
                      </a:r>
                      <a:r>
                        <a:rPr lang="en-US" sz="1400" baseline="0" dirty="0" err="1" smtClean="0"/>
                        <a:t>uploadDate</a:t>
                      </a:r>
                      <a:r>
                        <a:rPr lang="en-US" sz="1400" baseline="0" dirty="0" smtClean="0"/>
                        <a:t>” **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“minimum”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: v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Random int</a:t>
                      </a:r>
                      <a:r>
                        <a:rPr lang="en-US" sz="1400" baseline="0" dirty="0" smtClean="0"/>
                        <a:t>eger, float, or date** &gt;= v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“maximum”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: v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Random int</a:t>
                      </a:r>
                      <a:r>
                        <a:rPr lang="en-US" sz="1400" baseline="0" dirty="0" smtClean="0"/>
                        <a:t>eger, float, or date** &lt;= v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minItems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(array type) Smallest</a:t>
                      </a:r>
                      <a:r>
                        <a:rPr lang="en-US" sz="1400" baseline="0" dirty="0" smtClean="0"/>
                        <a:t> number of items to put in an array (default is 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maxItems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(array type) Largest </a:t>
                      </a:r>
                      <a:r>
                        <a:rPr lang="en-US" sz="1400" baseline="0" dirty="0" smtClean="0"/>
                        <a:t>number of items to put in an array (default is 4)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**date is a value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parsable</a:t>
                      </a:r>
                      <a:r>
                        <a:rPr lang="en-US" sz="1400" baseline="0" dirty="0" smtClean="0"/>
                        <a:t> by </a:t>
                      </a:r>
                      <a:r>
                        <a:rPr lang="en-US" sz="1400" baseline="0" dirty="0" err="1" smtClean="0"/>
                        <a:t>dateutil.parser.parse</a:t>
                      </a:r>
                      <a:r>
                        <a:rPr lang="en-US" sz="1400" baseline="0" dirty="0" smtClean="0"/>
                        <a:t>()  (very flexible!)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86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</a:t>
            </a:r>
            <a:r>
              <a:rPr lang="en-US" dirty="0" err="1" smtClean="0"/>
              <a:t>ipsum</a:t>
            </a:r>
            <a:r>
              <a:rPr lang="en-US" dirty="0" smtClean="0"/>
              <a:t> features (from web)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99888"/>
              </p:ext>
            </p:extLst>
          </p:nvPr>
        </p:nvGraphicFramePr>
        <p:xfrm>
          <a:off x="825500" y="1219380"/>
          <a:ext cx="7275286" cy="307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86"/>
                <a:gridCol w="43815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{</a:t>
                      </a:r>
                      <a:r>
                        <a:rPr lang="en-US" sz="1400" baseline="0" dirty="0" smtClean="0"/>
                        <a:t> “type”: “string”,  “</a:t>
                      </a:r>
                      <a:r>
                        <a:rPr lang="en-US" sz="1400" baseline="0" dirty="0" err="1" smtClean="0"/>
                        <a:t>ipsum</a:t>
                      </a:r>
                      <a:r>
                        <a:rPr lang="en-US" sz="1400" baseline="0" dirty="0" smtClean="0"/>
                        <a:t>”: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400" baseline="0" dirty="0" smtClean="0"/>
                        <a:t> }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ipsum</a:t>
                      </a:r>
                      <a:r>
                        <a:rPr lang="en-US" baseline="0" dirty="0" smtClean="0"/>
                        <a:t> uses them</a:t>
                      </a:r>
                      <a:endParaRPr lang="en-US" dirty="0" smtClean="0"/>
                    </a:p>
                  </a:txBody>
                  <a:tcPr/>
                </a:tc>
              </a:tr>
              <a:tr h="437242">
                <a:tc>
                  <a:txBody>
                    <a:bodyPr/>
                    <a:lstStyle/>
                    <a:p>
                      <a:r>
                        <a:rPr lang="nl-NL" sz="1800" dirty="0" smtClean="0">
                          <a:latin typeface="+mn-lt"/>
                          <a:cs typeface="Courier"/>
                        </a:rPr>
                        <a:t>word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A single word</a:t>
                      </a:r>
                      <a:r>
                        <a:rPr lang="en-US" sz="1800" baseline="0" dirty="0" smtClean="0">
                          <a:latin typeface="+mn-lt"/>
                        </a:rPr>
                        <a:t> 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69067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"/>
                        </a:rPr>
                        <a:t>sentence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 to 20 words (almost</a:t>
                      </a:r>
                      <a:r>
                        <a:rPr lang="en-US" sz="1800" baseline="0" dirty="0" smtClean="0">
                          <a:latin typeface="+mn-lt"/>
                        </a:rPr>
                        <a:t> 100% guaranteed NOT to be grammatically correct)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</a:tr>
              <a:tr h="45673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"/>
                        </a:rPr>
                        <a:t>paragraph</a:t>
                      </a:r>
                    </a:p>
                    <a:p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 to about 550 words (see above)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</a:tr>
              <a:tr h="56241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  <a:cs typeface="Courier"/>
                        </a:rPr>
                        <a:t>fname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First</a:t>
                      </a:r>
                      <a:r>
                        <a:rPr lang="en-US" sz="1800" baseline="0" dirty="0" smtClean="0">
                          <a:latin typeface="+mn-lt"/>
                        </a:rPr>
                        <a:t> 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A Type-4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</a:rPr>
                        <a:t>UUID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1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Cool new </a:t>
            </a:r>
            <a:r>
              <a:rPr lang="en-US" dirty="0" err="1" smtClean="0"/>
              <a:t>ipsum</a:t>
            </a:r>
            <a:r>
              <a:rPr lang="en-US" dirty="0" smtClean="0"/>
              <a:t> features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74003"/>
              </p:ext>
            </p:extLst>
          </p:nvPr>
        </p:nvGraphicFramePr>
        <p:xfrm>
          <a:off x="825500" y="1219380"/>
          <a:ext cx="7275286" cy="4613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86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020651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"type":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integer|number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",</a:t>
                      </a:r>
                    </a:p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inc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{”start”: v2, “val”: v3}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random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or float,  start with value</a:t>
                      </a:r>
                      <a:r>
                        <a:rPr lang="en-US" sz="1400" baseline="0" dirty="0" smtClean="0"/>
                        <a:t> v2 and add v3 for each successive record.  v3 can be negative.  U</a:t>
                      </a:r>
                      <a:r>
                        <a:rPr lang="en-US" sz="1400" dirty="0" smtClean="0"/>
                        <a:t>seful for creating</a:t>
                      </a:r>
                      <a:r>
                        <a:rPr lang="en-US" sz="1400" baseline="0" dirty="0" smtClean="0"/>
                        <a:t> things like message sequence numbers.  </a:t>
                      </a:r>
                      <a:endParaRPr lang="en-US" sz="1400" dirty="0"/>
                    </a:p>
                  </a:txBody>
                  <a:tcPr/>
                </a:tc>
              </a:tr>
              <a:tr h="1247203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String/date-time</a:t>
                      </a:r>
                    </a:p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inc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{”start”: v2, “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secs|mins|hrs|days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”: v3}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random date,  start with string </a:t>
                      </a:r>
                      <a:r>
                        <a:rPr lang="en-US" sz="1400" baseline="0" dirty="0" smtClean="0"/>
                        <a:t>v2 and add some number of </a:t>
                      </a:r>
                      <a:r>
                        <a:rPr lang="en-US" sz="1400" baseline="0" dirty="0" err="1" smtClean="0"/>
                        <a:t>secs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mins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hrs</a:t>
                      </a:r>
                      <a:r>
                        <a:rPr lang="en-US" sz="1400" baseline="0" dirty="0" smtClean="0"/>
                        <a:t>, or days v3 for each successive record.  v3 can be negative.   v2 is any string </a:t>
                      </a:r>
                      <a:r>
                        <a:rPr lang="en-US" sz="1400" baseline="0" dirty="0" err="1" smtClean="0"/>
                        <a:t>parsable</a:t>
                      </a:r>
                      <a:r>
                        <a:rPr lang="en-US" sz="1400" baseline="0" dirty="0" smtClean="0"/>
                        <a:t> by </a:t>
                      </a:r>
                      <a:r>
                        <a:rPr lang="en-US" sz="1400" baseline="0" dirty="0" err="1" smtClean="0">
                          <a:latin typeface="Courier"/>
                          <a:cs typeface="Courier"/>
                        </a:rPr>
                        <a:t>dateutil.parser.parse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7282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"type": "string",</a:t>
                      </a:r>
                    </a:p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": 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bson:ObjectId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Generate valid unique </a:t>
                      </a:r>
                      <a:r>
                        <a:rPr lang="en-US" sz="1400" dirty="0" err="1" smtClean="0"/>
                        <a:t>ObjectIds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ala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fi-FI" sz="1400" baseline="0" dirty="0" smtClean="0"/>
                        <a:t>{"$</a:t>
                      </a:r>
                      <a:r>
                        <a:rPr lang="fi-FI" sz="1400" baseline="0" dirty="0" err="1" smtClean="0"/>
                        <a:t>oid</a:t>
                      </a:r>
                      <a:r>
                        <a:rPr lang="fi-FI" sz="1400" baseline="0" dirty="0" smtClean="0"/>
                        <a:t>": "52d6c77b4142435025d7c563"}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7282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pctRandomNull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“Approximately” v%</a:t>
                      </a:r>
                      <a:r>
                        <a:rPr lang="en-US" sz="1400" baseline="0" dirty="0" smtClean="0"/>
                        <a:t> of the values will NOT be set.    Useful for creating sparse 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"type": ”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oneOf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",</a:t>
                      </a:r>
                    </a:p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"items": [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]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icks one of the children schemas at random.  Very useful for creating polymorphic data.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83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onus: Even-More-Extended JSON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403" y="1342031"/>
            <a:ext cx="7499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mongoDB</a:t>
            </a:r>
            <a:r>
              <a:rPr lang="en-US" sz="2400" dirty="0" smtClean="0"/>
              <a:t> conventions for types not supported by JSON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{“$date”: 1512536542}</a:t>
            </a:r>
          </a:p>
          <a:p>
            <a:r>
              <a:rPr lang="en-US" sz="1400" dirty="0" smtClean="0">
                <a:latin typeface="Courier"/>
                <a:cs typeface="Courier"/>
              </a:rPr>
              <a:t>{“$</a:t>
            </a:r>
            <a:r>
              <a:rPr lang="en-US" sz="1400" dirty="0" err="1" smtClean="0">
                <a:latin typeface="Courier"/>
                <a:cs typeface="Courier"/>
              </a:rPr>
              <a:t>oid</a:t>
            </a:r>
            <a:r>
              <a:rPr lang="en-US" sz="1400" dirty="0" smtClean="0">
                <a:latin typeface="Courier"/>
                <a:cs typeface="Courier"/>
              </a:rPr>
              <a:t>”:  “26c62d9ea023b947ac”}</a:t>
            </a:r>
          </a:p>
          <a:p>
            <a:r>
              <a:rPr lang="nl-NL" sz="1400" dirty="0" smtClean="0">
                <a:latin typeface="Courier"/>
                <a:cs typeface="Courier"/>
              </a:rPr>
              <a:t>{"</a:t>
            </a:r>
            <a:r>
              <a:rPr lang="nl-NL" sz="1400" dirty="0">
                <a:latin typeface="Courier"/>
                <a:cs typeface="Courier"/>
              </a:rPr>
              <a:t>$</a:t>
            </a:r>
            <a:r>
              <a:rPr lang="nl-NL" sz="1400" dirty="0" err="1" smtClean="0">
                <a:latin typeface="Courier"/>
                <a:cs typeface="Courier"/>
              </a:rPr>
              <a:t>binary</a:t>
            </a:r>
            <a:r>
              <a:rPr lang="nl-NL" sz="1400" dirty="0" smtClean="0">
                <a:latin typeface="Courier"/>
                <a:cs typeface="Courier"/>
              </a:rPr>
              <a:t>”: </a:t>
            </a:r>
            <a:r>
              <a:rPr lang="nl-NL" sz="1400" dirty="0">
                <a:latin typeface="Courier"/>
                <a:cs typeface="Courier"/>
              </a:rPr>
              <a:t>"emlwcGl0eSBkb28=", "$type" : "00" }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403" y="3508587"/>
            <a:ext cx="74995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ymon</a:t>
            </a:r>
            <a:r>
              <a:rPr lang="en-US" sz="2400" dirty="0" smtClean="0"/>
              <a:t>[</a:t>
            </a:r>
            <a:r>
              <a:rPr lang="en-US" sz="2400" dirty="0" err="1" smtClean="0"/>
              <a:t>ex|im</a:t>
            </a:r>
            <a:r>
              <a:rPr lang="en-US" sz="2400" dirty="0" smtClean="0"/>
              <a:t>]port goes one step further and adds types for </a:t>
            </a:r>
            <a:r>
              <a:rPr lang="en-US" sz="2400" dirty="0" err="1" smtClean="0"/>
              <a:t>numerics</a:t>
            </a:r>
            <a:r>
              <a:rPr lang="en-US" sz="2400" dirty="0" smtClean="0"/>
              <a:t> to eliminate </a:t>
            </a:r>
            <a:r>
              <a:rPr lang="en-US" sz="2400" dirty="0" err="1" smtClean="0"/>
              <a:t>roundtrip</a:t>
            </a:r>
            <a:r>
              <a:rPr lang="en-US" sz="2400" dirty="0" smtClean="0"/>
              <a:t> type </a:t>
            </a:r>
            <a:r>
              <a:rPr lang="en-US" sz="2400" dirty="0" err="1" smtClean="0"/>
              <a:t>lossiness</a:t>
            </a:r>
            <a:r>
              <a:rPr lang="en-US" sz="2400" dirty="0" smtClean="0"/>
              <a:t>: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{“$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”: 15}</a:t>
            </a:r>
          </a:p>
          <a:p>
            <a:r>
              <a:rPr lang="en-US" sz="1400" dirty="0" smtClean="0">
                <a:latin typeface="Courier"/>
                <a:cs typeface="Courier"/>
              </a:rPr>
              <a:t>{“$long”: 15}     </a:t>
            </a:r>
            <a:r>
              <a:rPr lang="en-US" sz="1200" dirty="0" smtClean="0">
                <a:latin typeface="Courier"/>
                <a:cs typeface="Courier"/>
              </a:rPr>
              <a:t>15-Jan-2014: just discovered 2.5.x emits $</a:t>
            </a:r>
            <a:r>
              <a:rPr lang="en-US" sz="1200" dirty="0" err="1" smtClean="0">
                <a:latin typeface="Courier"/>
                <a:cs typeface="Courier"/>
              </a:rPr>
              <a:t>numberLong</a:t>
            </a:r>
            <a:r>
              <a:rPr lang="en-US" sz="1200" dirty="0" smtClean="0">
                <a:latin typeface="Courier"/>
                <a:cs typeface="Courier"/>
              </a:rPr>
              <a:t>!</a:t>
            </a:r>
          </a:p>
          <a:p>
            <a:r>
              <a:rPr lang="nl-NL" sz="1400" dirty="0" smtClean="0">
                <a:latin typeface="Courier"/>
                <a:cs typeface="Courier"/>
              </a:rPr>
              <a:t>{"$</a:t>
            </a:r>
            <a:r>
              <a:rPr lang="nl-NL" sz="1400" dirty="0" err="1" smtClean="0">
                <a:latin typeface="Courier"/>
                <a:cs typeface="Courier"/>
              </a:rPr>
              <a:t>float</a:t>
            </a:r>
            <a:r>
              <a:rPr lang="nl-NL" sz="1400" dirty="0" smtClean="0">
                <a:latin typeface="Courier"/>
                <a:cs typeface="Courier"/>
              </a:rPr>
              <a:t>”: 15}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3728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tyPOTX_2">
  <a:themeElements>
    <a:clrScheme name="Custom 3">
      <a:dk1>
        <a:srgbClr val="3A281E"/>
      </a:dk1>
      <a:lt1>
        <a:srgbClr val="EAEAEA"/>
      </a:lt1>
      <a:dk2>
        <a:srgbClr val="A3A3A3"/>
      </a:dk2>
      <a:lt2>
        <a:srgbClr val="FFFFFF"/>
      </a:lt2>
      <a:accent1>
        <a:srgbClr val="6BA342"/>
      </a:accent1>
      <a:accent2>
        <a:srgbClr val="ECD898"/>
      </a:accent2>
      <a:accent3>
        <a:srgbClr val="F05222"/>
      </a:accent3>
      <a:accent4>
        <a:srgbClr val="7271B4"/>
      </a:accent4>
      <a:accent5>
        <a:srgbClr val="4E3629"/>
      </a:accent5>
      <a:accent6>
        <a:srgbClr val="157FF4"/>
      </a:accent6>
      <a:hlink>
        <a:srgbClr val="6BA539"/>
      </a:hlink>
      <a:folHlink>
        <a:srgbClr val="615F5E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accent1"/>
          </a:solidFill>
          <a:tailEnd type="arrow"/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30654</TotalTime>
  <Words>2145</Words>
  <Application>Microsoft Macintosh PowerPoint</Application>
  <PresentationFormat>On-screen Show (4:3)</PresentationFormat>
  <Paragraphs>280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CommunityPOTX_2</vt:lpstr>
      <vt:lpstr>Bootcamp Project: Generating and querying test data for mongoDB</vt:lpstr>
      <vt:lpstr>Two Separate but Related Efforts</vt:lpstr>
      <vt:lpstr>Ipsum:  Generates data from a schema</vt:lpstr>
      <vt:lpstr>pygenipsum hello world, of sorts…</vt:lpstr>
      <vt:lpstr>Standard json-schema string formats</vt:lpstr>
      <vt:lpstr>Standard json-schema useful things</vt:lpstr>
      <vt:lpstr>Existing ipsum features (from web)</vt:lpstr>
      <vt:lpstr>Cool new ipsum features</vt:lpstr>
      <vt:lpstr>Bonus: Even-More-Extended JSON</vt:lpstr>
      <vt:lpstr>Ipsum code architecture</vt:lpstr>
      <vt:lpstr>BCTest:  Run a set of queries </vt:lpstr>
      <vt:lpstr>BCTest hello world, of sorts…</vt:lpstr>
      <vt:lpstr>Tests normally set up in a file…</vt:lpstr>
      <vt:lpstr>…and run over and over with tweaks</vt:lpstr>
      <vt:lpstr>A few simple per-test options</vt:lpstr>
      <vt:lpstr>Cut &amp; Paste directly to the shell</vt:lpstr>
      <vt:lpstr>Standard javascript behavior</vt:lpstr>
      <vt:lpstr>Download and experiment!</vt:lpstr>
    </vt:vector>
  </TitlesOfParts>
  <Company>10gen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Peters</dc:creator>
  <cp:lastModifiedBy>Buzz Moschetti</cp:lastModifiedBy>
  <cp:revision>458</cp:revision>
  <dcterms:created xsi:type="dcterms:W3CDTF">2012-10-15T15:09:50Z</dcterms:created>
  <dcterms:modified xsi:type="dcterms:W3CDTF">2014-01-23T01:51:42Z</dcterms:modified>
</cp:coreProperties>
</file>