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6" r:id="rId9"/>
    <p:sldId id="262" r:id="rId10"/>
    <p:sldId id="264" r:id="rId11"/>
    <p:sldId id="265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99FF66"/>
    <a:srgbClr val="33CCFF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84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2014/6/3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2014/6/3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2014/6/3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2014/6/3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2014/6/3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2014/6/3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2014/6/3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2014/6/3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2014/6/3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2014/6/3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2014/6/3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2014/6/3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Shadow Volume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黃聰賢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線單箭頭接點 66"/>
          <p:cNvCxnSpPr/>
          <p:nvPr/>
        </p:nvCxnSpPr>
        <p:spPr>
          <a:xfrm>
            <a:off x="6152077" y="5544963"/>
            <a:ext cx="0" cy="6583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平行四邊形 63"/>
          <p:cNvSpPr/>
          <p:nvPr/>
        </p:nvSpPr>
        <p:spPr>
          <a:xfrm>
            <a:off x="5149900" y="5274259"/>
            <a:ext cx="1581279" cy="563266"/>
          </a:xfrm>
          <a:prstGeom prst="parallelogram">
            <a:avLst>
              <a:gd name="adj" fmla="val 115826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3737" y="3942889"/>
            <a:ext cx="1302106" cy="98023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平行四邊形 4"/>
          <p:cNvSpPr/>
          <p:nvPr/>
        </p:nvSpPr>
        <p:spPr>
          <a:xfrm>
            <a:off x="636421" y="3145532"/>
            <a:ext cx="2238452" cy="797357"/>
          </a:xfrm>
          <a:prstGeom prst="parallelogram">
            <a:avLst>
              <a:gd name="adj" fmla="val 115826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平行四邊形 6"/>
          <p:cNvSpPr/>
          <p:nvPr/>
        </p:nvSpPr>
        <p:spPr>
          <a:xfrm rot="5400000" flipV="1">
            <a:off x="1516569" y="3569820"/>
            <a:ext cx="1800200" cy="936108"/>
          </a:xfrm>
          <a:prstGeom prst="parallelogram">
            <a:avLst>
              <a:gd name="adj" fmla="val 86284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517951" y="2259043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 flipH="1">
            <a:off x="1938528" y="3152851"/>
            <a:ext cx="907085" cy="7827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 flipV="1">
            <a:off x="1931213" y="3928262"/>
            <a:ext cx="7315" cy="9948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1448408" y="3350361"/>
            <a:ext cx="103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Edge A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80237" y="4228185"/>
            <a:ext cx="98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Edge B</a:t>
            </a:r>
            <a:endParaRPr lang="zh-TW" altLang="en-US" dirty="0"/>
          </a:p>
        </p:txBody>
      </p:sp>
      <p:sp>
        <p:nvSpPr>
          <p:cNvPr id="24" name="平行四邊形 23"/>
          <p:cNvSpPr/>
          <p:nvPr/>
        </p:nvSpPr>
        <p:spPr>
          <a:xfrm>
            <a:off x="5208416" y="1029528"/>
            <a:ext cx="1546596" cy="550912"/>
          </a:xfrm>
          <a:prstGeom prst="parallelogram">
            <a:avLst>
              <a:gd name="adj" fmla="val 115826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平行四邊形 24"/>
          <p:cNvSpPr/>
          <p:nvPr/>
        </p:nvSpPr>
        <p:spPr>
          <a:xfrm rot="5400000" flipV="1">
            <a:off x="5809215" y="1329993"/>
            <a:ext cx="1243798" cy="646778"/>
          </a:xfrm>
          <a:prstGeom prst="parallelogram">
            <a:avLst>
              <a:gd name="adj" fmla="val 86284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/>
          <p:cNvCxnSpPr/>
          <p:nvPr/>
        </p:nvCxnSpPr>
        <p:spPr>
          <a:xfrm flipH="1">
            <a:off x="6108071" y="1034585"/>
            <a:ext cx="626725" cy="5408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164534" y="3416516"/>
            <a:ext cx="899654" cy="67726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平行四邊形 27"/>
          <p:cNvSpPr/>
          <p:nvPr/>
        </p:nvSpPr>
        <p:spPr>
          <a:xfrm rot="5400000" flipV="1">
            <a:off x="5789537" y="3144123"/>
            <a:ext cx="1243798" cy="646778"/>
          </a:xfrm>
          <a:prstGeom prst="parallelogram">
            <a:avLst>
              <a:gd name="adj" fmla="val 86284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/>
          <p:cNvCxnSpPr/>
          <p:nvPr/>
        </p:nvCxnSpPr>
        <p:spPr>
          <a:xfrm flipH="1" flipV="1">
            <a:off x="6068711" y="3406410"/>
            <a:ext cx="5054" cy="6873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852926" y="2136033"/>
            <a:ext cx="782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light</a:t>
            </a:r>
            <a:endParaRPr lang="zh-TW" altLang="en-US" dirty="0"/>
          </a:p>
        </p:txBody>
      </p:sp>
      <p:cxnSp>
        <p:nvCxnSpPr>
          <p:cNvPr id="34" name="直線單箭頭接點 33"/>
          <p:cNvCxnSpPr/>
          <p:nvPr/>
        </p:nvCxnSpPr>
        <p:spPr>
          <a:xfrm flipH="1">
            <a:off x="3035808" y="2450585"/>
            <a:ext cx="446228" cy="48280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H="1">
            <a:off x="6949435" y="292648"/>
            <a:ext cx="446228" cy="48280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5961883" y="651093"/>
            <a:ext cx="0" cy="6583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5800948" y="365802"/>
            <a:ext cx="28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</a:t>
            </a:r>
            <a:endParaRPr lang="zh-TW" altLang="en-US" dirty="0"/>
          </a:p>
        </p:txBody>
      </p:sp>
      <p:cxnSp>
        <p:nvCxnSpPr>
          <p:cNvPr id="40" name="直線單箭頭接點 39"/>
          <p:cNvCxnSpPr/>
          <p:nvPr/>
        </p:nvCxnSpPr>
        <p:spPr>
          <a:xfrm rot="5400000" flipV="1">
            <a:off x="6825077" y="1338721"/>
            <a:ext cx="0" cy="6583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183522" y="1485027"/>
            <a:ext cx="28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</a:t>
            </a:r>
            <a:endParaRPr lang="zh-TW" altLang="en-US" dirty="0"/>
          </a:p>
        </p:txBody>
      </p:sp>
      <p:cxnSp>
        <p:nvCxnSpPr>
          <p:cNvPr id="43" name="直線單箭頭接點 42"/>
          <p:cNvCxnSpPr/>
          <p:nvPr/>
        </p:nvCxnSpPr>
        <p:spPr>
          <a:xfrm flipH="1">
            <a:off x="7007962" y="2311607"/>
            <a:ext cx="446228" cy="48280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rot="5400000" flipV="1">
            <a:off x="6883604" y="3211376"/>
            <a:ext cx="0" cy="6583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7242049" y="3357682"/>
            <a:ext cx="28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</a:t>
            </a:r>
            <a:endParaRPr lang="zh-TW" altLang="en-US" dirty="0"/>
          </a:p>
        </p:txBody>
      </p:sp>
      <p:cxnSp>
        <p:nvCxnSpPr>
          <p:cNvPr id="46" name="直線單箭頭接點 45"/>
          <p:cNvCxnSpPr/>
          <p:nvPr/>
        </p:nvCxnSpPr>
        <p:spPr>
          <a:xfrm rot="13500000" flipV="1">
            <a:off x="5376673" y="3672234"/>
            <a:ext cx="0" cy="6583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4901185" y="4235506"/>
            <a:ext cx="28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6569044" y="1836152"/>
            <a:ext cx="93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front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4886548" y="1016850"/>
            <a:ext cx="93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front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6298386" y="3760012"/>
            <a:ext cx="93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front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4447642" y="3760013"/>
            <a:ext cx="93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back</a:t>
            </a:r>
            <a:endParaRPr lang="zh-TW" altLang="en-US" dirty="0"/>
          </a:p>
        </p:txBody>
      </p:sp>
      <p:cxnSp>
        <p:nvCxnSpPr>
          <p:cNvPr id="52" name="直線接點 51"/>
          <p:cNvCxnSpPr/>
          <p:nvPr/>
        </p:nvCxnSpPr>
        <p:spPr>
          <a:xfrm flipH="1">
            <a:off x="643739" y="4923130"/>
            <a:ext cx="1287474" cy="73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616001" y="4930444"/>
            <a:ext cx="98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Edge C</a:t>
            </a:r>
            <a:endParaRPr lang="zh-TW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164534" y="5157533"/>
            <a:ext cx="899654" cy="67726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單箭頭接點 56"/>
          <p:cNvCxnSpPr/>
          <p:nvPr/>
        </p:nvCxnSpPr>
        <p:spPr>
          <a:xfrm rot="13500000" flipV="1">
            <a:off x="5376673" y="5413251"/>
            <a:ext cx="0" cy="6583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4901185" y="5976523"/>
            <a:ext cx="28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4447642" y="5501030"/>
            <a:ext cx="93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back</a:t>
            </a:r>
            <a:endParaRPr lang="zh-TW" altLang="en-US" dirty="0"/>
          </a:p>
        </p:txBody>
      </p:sp>
      <p:cxnSp>
        <p:nvCxnSpPr>
          <p:cNvPr id="65" name="直線接點 64"/>
          <p:cNvCxnSpPr/>
          <p:nvPr/>
        </p:nvCxnSpPr>
        <p:spPr>
          <a:xfrm flipH="1" flipV="1">
            <a:off x="5148683" y="5836312"/>
            <a:ext cx="930248" cy="12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5998464" y="6115509"/>
            <a:ext cx="28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6269127" y="5596127"/>
            <a:ext cx="93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back</a:t>
            </a:r>
            <a:endParaRPr lang="zh-TW" altLang="en-US" dirty="0"/>
          </a:p>
        </p:txBody>
      </p:sp>
      <p:cxnSp>
        <p:nvCxnSpPr>
          <p:cNvPr id="70" name="直線單箭頭接點 69"/>
          <p:cNvCxnSpPr/>
          <p:nvPr/>
        </p:nvCxnSpPr>
        <p:spPr>
          <a:xfrm flipH="1">
            <a:off x="6817767" y="4367178"/>
            <a:ext cx="446228" cy="48280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線單箭頭接點 54"/>
          <p:cNvCxnSpPr/>
          <p:nvPr/>
        </p:nvCxnSpPr>
        <p:spPr>
          <a:xfrm flipV="1">
            <a:off x="6122822" y="3803901"/>
            <a:ext cx="694944" cy="241401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Orientation</a:t>
            </a:r>
            <a:endParaRPr lang="zh-TW" altLang="en-US" dirty="0"/>
          </a:p>
        </p:txBody>
      </p:sp>
      <p:cxnSp>
        <p:nvCxnSpPr>
          <p:cNvPr id="4" name="直線接點 3"/>
          <p:cNvCxnSpPr/>
          <p:nvPr/>
        </p:nvCxnSpPr>
        <p:spPr>
          <a:xfrm flipH="1">
            <a:off x="891068" y="1700808"/>
            <a:ext cx="1512168" cy="410445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2403236" y="1700808"/>
            <a:ext cx="636898" cy="410445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>
            <a:off x="2331228" y="1700808"/>
            <a:ext cx="72008" cy="338437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2331228" y="1628800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腰三角形 7"/>
          <p:cNvSpPr/>
          <p:nvPr/>
        </p:nvSpPr>
        <p:spPr>
          <a:xfrm>
            <a:off x="1755164" y="2924944"/>
            <a:ext cx="936104" cy="576064"/>
          </a:xfrm>
          <a:prstGeom prst="triangle">
            <a:avLst>
              <a:gd name="adj" fmla="val 67192"/>
            </a:avLst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48563" y="1711757"/>
            <a:ext cx="848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Front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1945842" y="3416198"/>
            <a:ext cx="62179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1068018" y="3686860"/>
            <a:ext cx="731520" cy="203362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1016812" y="5808269"/>
            <a:ext cx="1880006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2604211" y="3679546"/>
            <a:ext cx="299923" cy="204825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1821484" y="3591763"/>
            <a:ext cx="775411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2260397" y="2779776"/>
            <a:ext cx="0" cy="5486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2099457" y="2494524"/>
            <a:ext cx="28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27" name="等腰三角形 26"/>
          <p:cNvSpPr/>
          <p:nvPr/>
        </p:nvSpPr>
        <p:spPr>
          <a:xfrm rot="16368388">
            <a:off x="6026022" y="2828628"/>
            <a:ext cx="936104" cy="576064"/>
          </a:xfrm>
          <a:prstGeom prst="triangle">
            <a:avLst>
              <a:gd name="adj" fmla="val 67192"/>
            </a:avLst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5047487" y="1660550"/>
            <a:ext cx="848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Back</a:t>
            </a:r>
            <a:endParaRPr lang="zh-TW" altLang="en-US" dirty="0"/>
          </a:p>
        </p:txBody>
      </p:sp>
      <p:cxnSp>
        <p:nvCxnSpPr>
          <p:cNvPr id="30" name="直線單箭頭接點 29"/>
          <p:cNvCxnSpPr/>
          <p:nvPr/>
        </p:nvCxnSpPr>
        <p:spPr>
          <a:xfrm flipH="1">
            <a:off x="5983834" y="2977286"/>
            <a:ext cx="519379" cy="4169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866786" y="3306511"/>
            <a:ext cx="28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</a:t>
            </a:r>
            <a:endParaRPr lang="zh-TW" altLang="en-US" dirty="0"/>
          </a:p>
        </p:txBody>
      </p:sp>
      <p:cxnSp>
        <p:nvCxnSpPr>
          <p:cNvPr id="33" name="直線接點 32"/>
          <p:cNvCxnSpPr/>
          <p:nvPr/>
        </p:nvCxnSpPr>
        <p:spPr>
          <a:xfrm flipH="1">
            <a:off x="4630522" y="1509394"/>
            <a:ext cx="2709256" cy="336252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flipH="1">
            <a:off x="6137453" y="1509394"/>
            <a:ext cx="1202324" cy="4298875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H="1">
            <a:off x="5969203" y="1509394"/>
            <a:ext cx="1370574" cy="2901672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6693408" y="2874872"/>
            <a:ext cx="21946" cy="5266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5900625" y="2553005"/>
            <a:ext cx="873250" cy="18288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5916776" y="4497629"/>
            <a:ext cx="147525" cy="146425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V="1">
            <a:off x="6854342" y="2406701"/>
            <a:ext cx="36576" cy="129479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4206240" y="6364223"/>
            <a:ext cx="475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Ensure shadow polygons face outside.</a:t>
            </a:r>
            <a:endParaRPr lang="zh-TW" altLang="en-US" dirty="0" smtClean="0"/>
          </a:p>
        </p:txBody>
      </p:sp>
      <p:sp>
        <p:nvSpPr>
          <p:cNvPr id="79" name="文字方塊 78"/>
          <p:cNvSpPr txBox="1"/>
          <p:nvPr/>
        </p:nvSpPr>
        <p:spPr>
          <a:xfrm>
            <a:off x="1433778" y="3394253"/>
            <a:ext cx="20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2684677" y="3394253"/>
            <a:ext cx="20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599846" y="5727801"/>
            <a:ext cx="44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a'</a:t>
            </a:r>
            <a:endParaRPr lang="zh-TW" altLang="en-US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2962655" y="5691226"/>
            <a:ext cx="44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b'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6495896" y="3452775"/>
            <a:ext cx="20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6642201" y="2209190"/>
            <a:ext cx="20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5537603" y="4308652"/>
            <a:ext cx="44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b'</a:t>
            </a:r>
            <a:endParaRPr lang="zh-TW" altLang="en-US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5786319" y="5991148"/>
            <a:ext cx="44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a'</a:t>
            </a:r>
            <a:endParaRPr lang="zh-TW" altLang="en-US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2296973" y="2640790"/>
            <a:ext cx="20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6042355" y="2618843"/>
            <a:ext cx="20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32" name="橢圓 31"/>
          <p:cNvSpPr/>
          <p:nvPr/>
        </p:nvSpPr>
        <p:spPr>
          <a:xfrm>
            <a:off x="7276303" y="1438605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 flipH="1">
            <a:off x="5580112" y="1700808"/>
            <a:ext cx="1512168" cy="410445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7092280" y="1700808"/>
            <a:ext cx="636898" cy="410445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7020272" y="1700808"/>
            <a:ext cx="72008" cy="338437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5580112" y="5805264"/>
            <a:ext cx="216024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H="1">
            <a:off x="5580112" y="5085184"/>
            <a:ext cx="1440160" cy="72008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7020272" y="5085184"/>
            <a:ext cx="720080" cy="72008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5" idx="0"/>
          </p:cNvCxnSpPr>
          <p:nvPr/>
        </p:nvCxnSpPr>
        <p:spPr>
          <a:xfrm flipH="1">
            <a:off x="7020273" y="2924944"/>
            <a:ext cx="52922" cy="2160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5" idx="2"/>
          </p:cNvCxnSpPr>
          <p:nvPr/>
        </p:nvCxnSpPr>
        <p:spPr>
          <a:xfrm flipH="1">
            <a:off x="5580112" y="3501008"/>
            <a:ext cx="864096" cy="23042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5" idx="4"/>
          </p:cNvCxnSpPr>
          <p:nvPr/>
        </p:nvCxnSpPr>
        <p:spPr>
          <a:xfrm>
            <a:off x="7380312" y="3501008"/>
            <a:ext cx="360040" cy="23042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手繪多邊形 61"/>
          <p:cNvSpPr/>
          <p:nvPr/>
        </p:nvSpPr>
        <p:spPr>
          <a:xfrm>
            <a:off x="5580112" y="2937705"/>
            <a:ext cx="1484986" cy="2867559"/>
          </a:xfrm>
          <a:custGeom>
            <a:avLst/>
            <a:gdLst>
              <a:gd name="connsiteX0" fmla="*/ 848564 w 1484986"/>
              <a:gd name="connsiteY0" fmla="*/ 570586 h 2867559"/>
              <a:gd name="connsiteX1" fmla="*/ 0 w 1484986"/>
              <a:gd name="connsiteY1" fmla="*/ 2867559 h 2867559"/>
              <a:gd name="connsiteX2" fmla="*/ 1441095 w 1484986"/>
              <a:gd name="connsiteY2" fmla="*/ 2150669 h 2867559"/>
              <a:gd name="connsiteX3" fmla="*/ 1484986 w 1484986"/>
              <a:gd name="connsiteY3" fmla="*/ 0 h 2867559"/>
              <a:gd name="connsiteX4" fmla="*/ 848564 w 1484986"/>
              <a:gd name="connsiteY4" fmla="*/ 570586 h 286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4986" h="2867559">
                <a:moveTo>
                  <a:pt x="848564" y="570586"/>
                </a:moveTo>
                <a:lnTo>
                  <a:pt x="0" y="2867559"/>
                </a:lnTo>
                <a:lnTo>
                  <a:pt x="1441095" y="2150669"/>
                </a:lnTo>
                <a:lnTo>
                  <a:pt x="1484986" y="0"/>
                </a:lnTo>
                <a:lnTo>
                  <a:pt x="848564" y="570586"/>
                </a:lnTo>
                <a:close/>
              </a:path>
            </a:pathLst>
          </a:custGeom>
          <a:solidFill>
            <a:srgbClr val="99FF66">
              <a:alpha val="49804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手繪多邊形 62"/>
          <p:cNvSpPr/>
          <p:nvPr/>
        </p:nvSpPr>
        <p:spPr>
          <a:xfrm>
            <a:off x="7020272" y="2924944"/>
            <a:ext cx="709574" cy="2882189"/>
          </a:xfrm>
          <a:custGeom>
            <a:avLst/>
            <a:gdLst>
              <a:gd name="connsiteX0" fmla="*/ 43891 w 709574"/>
              <a:gd name="connsiteY0" fmla="*/ 0 h 2882189"/>
              <a:gd name="connsiteX1" fmla="*/ 0 w 709574"/>
              <a:gd name="connsiteY1" fmla="*/ 2165299 h 2882189"/>
              <a:gd name="connsiteX2" fmla="*/ 709574 w 709574"/>
              <a:gd name="connsiteY2" fmla="*/ 2882189 h 2882189"/>
              <a:gd name="connsiteX3" fmla="*/ 351129 w 709574"/>
              <a:gd name="connsiteY3" fmla="*/ 577901 h 2882189"/>
              <a:gd name="connsiteX4" fmla="*/ 43891 w 709574"/>
              <a:gd name="connsiteY4" fmla="*/ 0 h 2882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574" h="2882189">
                <a:moveTo>
                  <a:pt x="43891" y="0"/>
                </a:moveTo>
                <a:lnTo>
                  <a:pt x="0" y="2165299"/>
                </a:lnTo>
                <a:lnTo>
                  <a:pt x="709574" y="2882189"/>
                </a:lnTo>
                <a:lnTo>
                  <a:pt x="351129" y="577901"/>
                </a:lnTo>
                <a:lnTo>
                  <a:pt x="43891" y="0"/>
                </a:lnTo>
                <a:close/>
              </a:path>
            </a:pathLst>
          </a:custGeom>
          <a:solidFill>
            <a:srgbClr val="99FF66">
              <a:alpha val="49804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手繪多邊形 63"/>
          <p:cNvSpPr/>
          <p:nvPr/>
        </p:nvSpPr>
        <p:spPr>
          <a:xfrm>
            <a:off x="5580112" y="3501008"/>
            <a:ext cx="2157984" cy="2318919"/>
          </a:xfrm>
          <a:custGeom>
            <a:avLst/>
            <a:gdLst>
              <a:gd name="connsiteX0" fmla="*/ 848563 w 2157984"/>
              <a:gd name="connsiteY0" fmla="*/ 0 h 2318919"/>
              <a:gd name="connsiteX1" fmla="*/ 0 w 2157984"/>
              <a:gd name="connsiteY1" fmla="*/ 2318919 h 2318919"/>
              <a:gd name="connsiteX2" fmla="*/ 2157984 w 2157984"/>
              <a:gd name="connsiteY2" fmla="*/ 2318919 h 2318919"/>
              <a:gd name="connsiteX3" fmla="*/ 1799539 w 2157984"/>
              <a:gd name="connsiteY3" fmla="*/ 7316 h 2318919"/>
              <a:gd name="connsiteX4" fmla="*/ 848563 w 2157984"/>
              <a:gd name="connsiteY4" fmla="*/ 0 h 2318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7984" h="2318919">
                <a:moveTo>
                  <a:pt x="848563" y="0"/>
                </a:moveTo>
                <a:lnTo>
                  <a:pt x="0" y="2318919"/>
                </a:lnTo>
                <a:lnTo>
                  <a:pt x="2157984" y="2318919"/>
                </a:lnTo>
                <a:lnTo>
                  <a:pt x="1799539" y="7316"/>
                </a:lnTo>
                <a:lnTo>
                  <a:pt x="848563" y="0"/>
                </a:lnTo>
                <a:close/>
              </a:path>
            </a:pathLst>
          </a:custGeom>
          <a:solidFill>
            <a:srgbClr val="33CCFF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圖說文字 48"/>
          <p:cNvSpPr/>
          <p:nvPr/>
        </p:nvSpPr>
        <p:spPr>
          <a:xfrm>
            <a:off x="1763688" y="1556792"/>
            <a:ext cx="2088232" cy="504056"/>
          </a:xfrm>
          <a:prstGeom prst="wedgeRectCallout">
            <a:avLst>
              <a:gd name="adj1" fmla="val 204048"/>
              <a:gd name="adj2" fmla="val -18772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Light Position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矩形圖說文字 49"/>
          <p:cNvSpPr/>
          <p:nvPr/>
        </p:nvSpPr>
        <p:spPr>
          <a:xfrm>
            <a:off x="1691680" y="2564904"/>
            <a:ext cx="2376264" cy="504056"/>
          </a:xfrm>
          <a:prstGeom prst="wedgeRectCallout">
            <a:avLst>
              <a:gd name="adj1" fmla="val 164397"/>
              <a:gd name="adj2" fmla="val 55243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Mesh Polygon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手繪多邊形 58"/>
          <p:cNvSpPr/>
          <p:nvPr/>
        </p:nvSpPr>
        <p:spPr>
          <a:xfrm>
            <a:off x="3692818" y="4797152"/>
            <a:ext cx="499772" cy="965077"/>
          </a:xfrm>
          <a:custGeom>
            <a:avLst/>
            <a:gdLst>
              <a:gd name="connsiteX0" fmla="*/ 848564 w 1484986"/>
              <a:gd name="connsiteY0" fmla="*/ 570586 h 2867559"/>
              <a:gd name="connsiteX1" fmla="*/ 0 w 1484986"/>
              <a:gd name="connsiteY1" fmla="*/ 2867559 h 2867559"/>
              <a:gd name="connsiteX2" fmla="*/ 1441095 w 1484986"/>
              <a:gd name="connsiteY2" fmla="*/ 2150669 h 2867559"/>
              <a:gd name="connsiteX3" fmla="*/ 1484986 w 1484986"/>
              <a:gd name="connsiteY3" fmla="*/ 0 h 2867559"/>
              <a:gd name="connsiteX4" fmla="*/ 848564 w 1484986"/>
              <a:gd name="connsiteY4" fmla="*/ 570586 h 286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4986" h="2867559">
                <a:moveTo>
                  <a:pt x="848564" y="570586"/>
                </a:moveTo>
                <a:lnTo>
                  <a:pt x="0" y="2867559"/>
                </a:lnTo>
                <a:lnTo>
                  <a:pt x="1441095" y="2150669"/>
                </a:lnTo>
                <a:lnTo>
                  <a:pt x="1484986" y="0"/>
                </a:lnTo>
                <a:lnTo>
                  <a:pt x="848564" y="570586"/>
                </a:lnTo>
                <a:close/>
              </a:path>
            </a:pathLst>
          </a:custGeom>
          <a:solidFill>
            <a:srgbClr val="99FF66">
              <a:alpha val="49804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手繪多邊形 59"/>
          <p:cNvSpPr/>
          <p:nvPr/>
        </p:nvSpPr>
        <p:spPr>
          <a:xfrm>
            <a:off x="4216824" y="4797152"/>
            <a:ext cx="238807" cy="970001"/>
          </a:xfrm>
          <a:custGeom>
            <a:avLst/>
            <a:gdLst>
              <a:gd name="connsiteX0" fmla="*/ 43891 w 709574"/>
              <a:gd name="connsiteY0" fmla="*/ 0 h 2882189"/>
              <a:gd name="connsiteX1" fmla="*/ 0 w 709574"/>
              <a:gd name="connsiteY1" fmla="*/ 2165299 h 2882189"/>
              <a:gd name="connsiteX2" fmla="*/ 709574 w 709574"/>
              <a:gd name="connsiteY2" fmla="*/ 2882189 h 2882189"/>
              <a:gd name="connsiteX3" fmla="*/ 351129 w 709574"/>
              <a:gd name="connsiteY3" fmla="*/ 577901 h 2882189"/>
              <a:gd name="connsiteX4" fmla="*/ 43891 w 709574"/>
              <a:gd name="connsiteY4" fmla="*/ 0 h 2882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574" h="2882189">
                <a:moveTo>
                  <a:pt x="43891" y="0"/>
                </a:moveTo>
                <a:lnTo>
                  <a:pt x="0" y="2165299"/>
                </a:lnTo>
                <a:lnTo>
                  <a:pt x="709574" y="2882189"/>
                </a:lnTo>
                <a:lnTo>
                  <a:pt x="351129" y="577901"/>
                </a:lnTo>
                <a:lnTo>
                  <a:pt x="43891" y="0"/>
                </a:lnTo>
                <a:close/>
              </a:path>
            </a:pathLst>
          </a:custGeom>
          <a:solidFill>
            <a:srgbClr val="99FF66">
              <a:alpha val="49804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手繪多邊形 60"/>
          <p:cNvSpPr/>
          <p:nvPr/>
        </p:nvSpPr>
        <p:spPr>
          <a:xfrm>
            <a:off x="3707904" y="5039495"/>
            <a:ext cx="726269" cy="780432"/>
          </a:xfrm>
          <a:custGeom>
            <a:avLst/>
            <a:gdLst>
              <a:gd name="connsiteX0" fmla="*/ 848563 w 2157984"/>
              <a:gd name="connsiteY0" fmla="*/ 0 h 2318919"/>
              <a:gd name="connsiteX1" fmla="*/ 0 w 2157984"/>
              <a:gd name="connsiteY1" fmla="*/ 2318919 h 2318919"/>
              <a:gd name="connsiteX2" fmla="*/ 2157984 w 2157984"/>
              <a:gd name="connsiteY2" fmla="*/ 2318919 h 2318919"/>
              <a:gd name="connsiteX3" fmla="*/ 1799539 w 2157984"/>
              <a:gd name="connsiteY3" fmla="*/ 7316 h 2318919"/>
              <a:gd name="connsiteX4" fmla="*/ 848563 w 2157984"/>
              <a:gd name="connsiteY4" fmla="*/ 0 h 2318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7984" h="2318919">
                <a:moveTo>
                  <a:pt x="848563" y="0"/>
                </a:moveTo>
                <a:lnTo>
                  <a:pt x="0" y="2318919"/>
                </a:lnTo>
                <a:lnTo>
                  <a:pt x="2157984" y="2318919"/>
                </a:lnTo>
                <a:lnTo>
                  <a:pt x="1799539" y="7316"/>
                </a:lnTo>
                <a:lnTo>
                  <a:pt x="848563" y="0"/>
                </a:lnTo>
                <a:close/>
              </a:path>
            </a:pathLst>
          </a:custGeom>
          <a:solidFill>
            <a:srgbClr val="33CCFF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等腰三角形 67"/>
          <p:cNvSpPr/>
          <p:nvPr/>
        </p:nvSpPr>
        <p:spPr>
          <a:xfrm>
            <a:off x="3563888" y="2708920"/>
            <a:ext cx="315046" cy="193874"/>
          </a:xfrm>
          <a:prstGeom prst="triangle">
            <a:avLst>
              <a:gd name="adj" fmla="val 67192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圖說文字 50"/>
          <p:cNvSpPr/>
          <p:nvPr/>
        </p:nvSpPr>
        <p:spPr>
          <a:xfrm>
            <a:off x="1619672" y="4725144"/>
            <a:ext cx="3096344" cy="1152128"/>
          </a:xfrm>
          <a:prstGeom prst="wedgeRectCallout">
            <a:avLst>
              <a:gd name="adj1" fmla="val 81164"/>
              <a:gd name="adj2" fmla="val 96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Shadow Polygon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2" name="橢圓 71"/>
          <p:cNvSpPr/>
          <p:nvPr/>
        </p:nvSpPr>
        <p:spPr>
          <a:xfrm>
            <a:off x="7020272" y="1628800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3563888" y="1743556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平行四邊形 3"/>
          <p:cNvSpPr/>
          <p:nvPr/>
        </p:nvSpPr>
        <p:spPr>
          <a:xfrm>
            <a:off x="4932040" y="3212976"/>
            <a:ext cx="3888432" cy="1656184"/>
          </a:xfrm>
          <a:prstGeom prst="parallelogram">
            <a:avLst>
              <a:gd name="adj" fmla="val 6893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等腰三角形 4"/>
          <p:cNvSpPr/>
          <p:nvPr/>
        </p:nvSpPr>
        <p:spPr>
          <a:xfrm>
            <a:off x="6444208" y="2924944"/>
            <a:ext cx="936104" cy="576064"/>
          </a:xfrm>
          <a:prstGeom prst="triangle">
            <a:avLst>
              <a:gd name="adj" fmla="val 67192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 flipH="1">
            <a:off x="5580112" y="1700808"/>
            <a:ext cx="1512168" cy="410445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7092280" y="1700808"/>
            <a:ext cx="636898" cy="410445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>
            <a:off x="7020272" y="1700808"/>
            <a:ext cx="72008" cy="338437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5580112" y="5805264"/>
            <a:ext cx="216024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5580112" y="5085184"/>
            <a:ext cx="1440160" cy="72008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7020272" y="5085184"/>
            <a:ext cx="720080" cy="72008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18" idx="0"/>
          </p:cNvCxnSpPr>
          <p:nvPr/>
        </p:nvCxnSpPr>
        <p:spPr>
          <a:xfrm flipH="1">
            <a:off x="7020273" y="2924944"/>
            <a:ext cx="52922" cy="2160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18" idx="2"/>
          </p:cNvCxnSpPr>
          <p:nvPr/>
        </p:nvCxnSpPr>
        <p:spPr>
          <a:xfrm flipH="1">
            <a:off x="5580112" y="3501008"/>
            <a:ext cx="864096" cy="23042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18" idx="4"/>
          </p:cNvCxnSpPr>
          <p:nvPr/>
        </p:nvCxnSpPr>
        <p:spPr>
          <a:xfrm>
            <a:off x="7380312" y="3501008"/>
            <a:ext cx="360040" cy="23042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手繪多邊形 12"/>
          <p:cNvSpPr/>
          <p:nvPr/>
        </p:nvSpPr>
        <p:spPr>
          <a:xfrm>
            <a:off x="5580112" y="2937705"/>
            <a:ext cx="1484986" cy="2867559"/>
          </a:xfrm>
          <a:custGeom>
            <a:avLst/>
            <a:gdLst>
              <a:gd name="connsiteX0" fmla="*/ 848564 w 1484986"/>
              <a:gd name="connsiteY0" fmla="*/ 570586 h 2867559"/>
              <a:gd name="connsiteX1" fmla="*/ 0 w 1484986"/>
              <a:gd name="connsiteY1" fmla="*/ 2867559 h 2867559"/>
              <a:gd name="connsiteX2" fmla="*/ 1441095 w 1484986"/>
              <a:gd name="connsiteY2" fmla="*/ 2150669 h 2867559"/>
              <a:gd name="connsiteX3" fmla="*/ 1484986 w 1484986"/>
              <a:gd name="connsiteY3" fmla="*/ 0 h 2867559"/>
              <a:gd name="connsiteX4" fmla="*/ 848564 w 1484986"/>
              <a:gd name="connsiteY4" fmla="*/ 570586 h 286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4986" h="2867559">
                <a:moveTo>
                  <a:pt x="848564" y="570586"/>
                </a:moveTo>
                <a:lnTo>
                  <a:pt x="0" y="2867559"/>
                </a:lnTo>
                <a:lnTo>
                  <a:pt x="1441095" y="2150669"/>
                </a:lnTo>
                <a:lnTo>
                  <a:pt x="1484986" y="0"/>
                </a:lnTo>
                <a:lnTo>
                  <a:pt x="848564" y="570586"/>
                </a:lnTo>
                <a:close/>
              </a:path>
            </a:pathLst>
          </a:custGeom>
          <a:solidFill>
            <a:srgbClr val="99FF66">
              <a:alpha val="49804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手繪多邊形 13"/>
          <p:cNvSpPr/>
          <p:nvPr/>
        </p:nvSpPr>
        <p:spPr>
          <a:xfrm>
            <a:off x="7020272" y="2924944"/>
            <a:ext cx="709574" cy="2882189"/>
          </a:xfrm>
          <a:custGeom>
            <a:avLst/>
            <a:gdLst>
              <a:gd name="connsiteX0" fmla="*/ 43891 w 709574"/>
              <a:gd name="connsiteY0" fmla="*/ 0 h 2882189"/>
              <a:gd name="connsiteX1" fmla="*/ 0 w 709574"/>
              <a:gd name="connsiteY1" fmla="*/ 2165299 h 2882189"/>
              <a:gd name="connsiteX2" fmla="*/ 709574 w 709574"/>
              <a:gd name="connsiteY2" fmla="*/ 2882189 h 2882189"/>
              <a:gd name="connsiteX3" fmla="*/ 351129 w 709574"/>
              <a:gd name="connsiteY3" fmla="*/ 577901 h 2882189"/>
              <a:gd name="connsiteX4" fmla="*/ 43891 w 709574"/>
              <a:gd name="connsiteY4" fmla="*/ 0 h 2882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574" h="2882189">
                <a:moveTo>
                  <a:pt x="43891" y="0"/>
                </a:moveTo>
                <a:lnTo>
                  <a:pt x="0" y="2165299"/>
                </a:lnTo>
                <a:lnTo>
                  <a:pt x="709574" y="2882189"/>
                </a:lnTo>
                <a:lnTo>
                  <a:pt x="351129" y="577901"/>
                </a:lnTo>
                <a:lnTo>
                  <a:pt x="43891" y="0"/>
                </a:lnTo>
                <a:close/>
              </a:path>
            </a:pathLst>
          </a:custGeom>
          <a:solidFill>
            <a:srgbClr val="99FF66">
              <a:alpha val="49804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 14"/>
          <p:cNvSpPr/>
          <p:nvPr/>
        </p:nvSpPr>
        <p:spPr>
          <a:xfrm>
            <a:off x="5580112" y="3488308"/>
            <a:ext cx="2157984" cy="2318919"/>
          </a:xfrm>
          <a:custGeom>
            <a:avLst/>
            <a:gdLst>
              <a:gd name="connsiteX0" fmla="*/ 848563 w 2157984"/>
              <a:gd name="connsiteY0" fmla="*/ 0 h 2318919"/>
              <a:gd name="connsiteX1" fmla="*/ 0 w 2157984"/>
              <a:gd name="connsiteY1" fmla="*/ 2318919 h 2318919"/>
              <a:gd name="connsiteX2" fmla="*/ 2157984 w 2157984"/>
              <a:gd name="connsiteY2" fmla="*/ 2318919 h 2318919"/>
              <a:gd name="connsiteX3" fmla="*/ 1799539 w 2157984"/>
              <a:gd name="connsiteY3" fmla="*/ 7316 h 2318919"/>
              <a:gd name="connsiteX4" fmla="*/ 848563 w 2157984"/>
              <a:gd name="connsiteY4" fmla="*/ 0 h 2318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7984" h="2318919">
                <a:moveTo>
                  <a:pt x="848563" y="0"/>
                </a:moveTo>
                <a:lnTo>
                  <a:pt x="0" y="2318919"/>
                </a:lnTo>
                <a:lnTo>
                  <a:pt x="2157984" y="2318919"/>
                </a:lnTo>
                <a:lnTo>
                  <a:pt x="1799539" y="7316"/>
                </a:lnTo>
                <a:lnTo>
                  <a:pt x="848563" y="0"/>
                </a:lnTo>
                <a:close/>
              </a:path>
            </a:pathLst>
          </a:custGeom>
          <a:solidFill>
            <a:srgbClr val="33CCFF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7020272" y="1628800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平行四邊形 16"/>
          <p:cNvSpPr/>
          <p:nvPr/>
        </p:nvSpPr>
        <p:spPr>
          <a:xfrm>
            <a:off x="4932040" y="3212976"/>
            <a:ext cx="3888432" cy="1656184"/>
          </a:xfrm>
          <a:prstGeom prst="parallelogram">
            <a:avLst>
              <a:gd name="adj" fmla="val 6893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等腰三角形 17"/>
          <p:cNvSpPr/>
          <p:nvPr/>
        </p:nvSpPr>
        <p:spPr>
          <a:xfrm>
            <a:off x="6444208" y="2924944"/>
            <a:ext cx="936104" cy="576064"/>
          </a:xfrm>
          <a:prstGeom prst="triangle">
            <a:avLst>
              <a:gd name="adj" fmla="val 67192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6068961" y="6327058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Camera View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555955" y="3151216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Top View</a:t>
            </a:r>
            <a:endParaRPr lang="zh-TW" altLang="en-US" dirty="0"/>
          </a:p>
        </p:txBody>
      </p:sp>
      <p:sp>
        <p:nvSpPr>
          <p:cNvPr id="24" name="平行四邊形 23"/>
          <p:cNvSpPr/>
          <p:nvPr/>
        </p:nvSpPr>
        <p:spPr>
          <a:xfrm>
            <a:off x="1279996" y="1506087"/>
            <a:ext cx="1800978" cy="1656184"/>
          </a:xfrm>
          <a:prstGeom prst="parallelogram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等腰三角形 24"/>
          <p:cNvSpPr/>
          <p:nvPr/>
        </p:nvSpPr>
        <p:spPr>
          <a:xfrm>
            <a:off x="1847582" y="1994528"/>
            <a:ext cx="632142" cy="576064"/>
          </a:xfrm>
          <a:prstGeom prst="triangle">
            <a:avLst>
              <a:gd name="adj" fmla="val 50649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2091645" y="2297342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0" y="3596872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Camera</a:t>
            </a:r>
            <a:endParaRPr lang="zh-TW" altLang="en-US" dirty="0"/>
          </a:p>
        </p:txBody>
      </p:sp>
      <p:cxnSp>
        <p:nvCxnSpPr>
          <p:cNvPr id="38" name="直線單箭頭接點 37"/>
          <p:cNvCxnSpPr/>
          <p:nvPr/>
        </p:nvCxnSpPr>
        <p:spPr>
          <a:xfrm>
            <a:off x="258097" y="3886200"/>
            <a:ext cx="1238864" cy="1909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 rot="10800000" flipV="1">
            <a:off x="1991031" y="4682611"/>
            <a:ext cx="346588" cy="73744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 rot="17189868" flipV="1">
            <a:off x="1254281" y="5231515"/>
            <a:ext cx="1177457" cy="57602"/>
          </a:xfrm>
          <a:prstGeom prst="rect">
            <a:avLst/>
          </a:prstGeom>
          <a:solidFill>
            <a:srgbClr val="33CCFF">
              <a:alpha val="5019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 rot="4528580" flipH="1" flipV="1">
            <a:off x="1881094" y="5227270"/>
            <a:ext cx="1154141" cy="54901"/>
          </a:xfrm>
          <a:prstGeom prst="rect">
            <a:avLst/>
          </a:prstGeom>
          <a:solidFill>
            <a:srgbClr val="99FF66">
              <a:alpha val="5019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1555955" y="582656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Side View</a:t>
            </a:r>
            <a:endParaRPr lang="zh-TW" altLang="en-US" dirty="0"/>
          </a:p>
        </p:txBody>
      </p:sp>
      <p:cxnSp>
        <p:nvCxnSpPr>
          <p:cNvPr id="29" name="直線接點 28"/>
          <p:cNvCxnSpPr/>
          <p:nvPr/>
        </p:nvCxnSpPr>
        <p:spPr>
          <a:xfrm>
            <a:off x="1570703" y="5331142"/>
            <a:ext cx="1179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>
            <a:off x="2001168" y="4181669"/>
            <a:ext cx="169858" cy="55925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2171027" y="4196417"/>
            <a:ext cx="144774" cy="51992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48"/>
          <p:cNvSpPr/>
          <p:nvPr/>
        </p:nvSpPr>
        <p:spPr>
          <a:xfrm>
            <a:off x="2091644" y="4118769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單箭頭接點 32"/>
          <p:cNvCxnSpPr/>
          <p:nvPr/>
        </p:nvCxnSpPr>
        <p:spPr>
          <a:xfrm>
            <a:off x="258097" y="3878826"/>
            <a:ext cx="2676832" cy="162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V="1">
            <a:off x="580103" y="3628103"/>
            <a:ext cx="680884" cy="1206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123430" y="4793226"/>
            <a:ext cx="67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 smtClean="0"/>
              <a:t>Screen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671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Pass 1</a:t>
            </a:r>
            <a:endParaRPr lang="zh-TW" altLang="en-US" dirty="0"/>
          </a:p>
        </p:txBody>
      </p:sp>
      <p:sp>
        <p:nvSpPr>
          <p:cNvPr id="27" name="內容版面配置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Clear color buffer and stencil buffer</a:t>
            </a:r>
          </a:p>
          <a:p>
            <a:r>
              <a:rPr lang="en-US" altLang="zh-TW" dirty="0" smtClean="0"/>
              <a:t>Render the scene with ambient only</a:t>
            </a:r>
            <a:endParaRPr lang="zh-TW" altLang="en-US" dirty="0"/>
          </a:p>
        </p:txBody>
      </p:sp>
      <p:sp>
        <p:nvSpPr>
          <p:cNvPr id="28" name="平行四邊形 27"/>
          <p:cNvSpPr/>
          <p:nvPr/>
        </p:nvSpPr>
        <p:spPr>
          <a:xfrm>
            <a:off x="4932040" y="3212976"/>
            <a:ext cx="3888432" cy="1656184"/>
          </a:xfrm>
          <a:prstGeom prst="parallelogram">
            <a:avLst>
              <a:gd name="adj" fmla="val 68935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等腰三角形 29"/>
          <p:cNvSpPr/>
          <p:nvPr/>
        </p:nvSpPr>
        <p:spPr>
          <a:xfrm>
            <a:off x="6444208" y="2924944"/>
            <a:ext cx="936104" cy="576064"/>
          </a:xfrm>
          <a:prstGeom prst="triangle">
            <a:avLst>
              <a:gd name="adj" fmla="val 67192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平行四邊形 11"/>
          <p:cNvSpPr/>
          <p:nvPr/>
        </p:nvSpPr>
        <p:spPr>
          <a:xfrm>
            <a:off x="4932040" y="3212976"/>
            <a:ext cx="3888432" cy="1656184"/>
          </a:xfrm>
          <a:prstGeom prst="parallelogram">
            <a:avLst>
              <a:gd name="adj" fmla="val 68935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Mask color buffer and depth buffer</a:t>
            </a:r>
          </a:p>
          <a:p>
            <a:pPr lvl="1"/>
            <a:r>
              <a:rPr lang="en-US" altLang="zh-TW" sz="1800" dirty="0" smtClean="0"/>
              <a:t>Use </a:t>
            </a:r>
            <a:r>
              <a:rPr lang="en-US" altLang="zh-TW" sz="1800" dirty="0" err="1" smtClean="0"/>
              <a:t>glColorMask</a:t>
            </a:r>
            <a:r>
              <a:rPr lang="en-US" altLang="zh-TW" sz="1800" dirty="0" smtClean="0"/>
              <a:t> and </a:t>
            </a:r>
            <a:r>
              <a:rPr lang="en-US" altLang="zh-TW" sz="1800" dirty="0" err="1" smtClean="0"/>
              <a:t>glDepthMask</a:t>
            </a:r>
            <a:endParaRPr lang="en-US" altLang="zh-TW" sz="1800" dirty="0" smtClean="0"/>
          </a:p>
          <a:p>
            <a:r>
              <a:rPr lang="en-US" altLang="zh-TW" sz="2000" dirty="0" smtClean="0"/>
              <a:t>Enable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back</a:t>
            </a:r>
            <a:r>
              <a:rPr lang="en-US" altLang="zh-TW" sz="2000" dirty="0" smtClean="0"/>
              <a:t> face culling</a:t>
            </a:r>
          </a:p>
          <a:p>
            <a:pPr lvl="1"/>
            <a:r>
              <a:rPr lang="en-US" altLang="zh-TW" sz="1600" dirty="0" err="1" smtClean="0"/>
              <a:t>glCullFace</a:t>
            </a:r>
            <a:r>
              <a:rPr lang="en-US" altLang="zh-TW" sz="1600" dirty="0" smtClean="0"/>
              <a:t>(GL_BACK</a:t>
            </a:r>
            <a:r>
              <a:rPr lang="en-US" altLang="zh-TW" sz="1600" dirty="0"/>
              <a:t>);</a:t>
            </a:r>
            <a:endParaRPr lang="en-US" altLang="zh-TW" sz="1600" dirty="0" smtClean="0"/>
          </a:p>
          <a:p>
            <a:r>
              <a:rPr lang="en-US" altLang="zh-TW" sz="2000" b="1" dirty="0" smtClean="0">
                <a:solidFill>
                  <a:srgbClr val="FF0000"/>
                </a:solidFill>
              </a:rPr>
              <a:t>Increase</a:t>
            </a:r>
            <a:r>
              <a:rPr lang="en-US" altLang="zh-TW" sz="2000" dirty="0" smtClean="0"/>
              <a:t> stencil value if depth test is passed</a:t>
            </a:r>
          </a:p>
          <a:p>
            <a:r>
              <a:rPr lang="en-US" altLang="zh-TW" sz="2000" dirty="0" smtClean="0"/>
              <a:t>Draw shadow polygons</a:t>
            </a: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Pass 2</a:t>
            </a:r>
            <a:endParaRPr lang="zh-TW" altLang="en-US" dirty="0"/>
          </a:p>
        </p:txBody>
      </p:sp>
      <p:sp>
        <p:nvSpPr>
          <p:cNvPr id="5" name="等腰三角形 4"/>
          <p:cNvSpPr/>
          <p:nvPr/>
        </p:nvSpPr>
        <p:spPr>
          <a:xfrm>
            <a:off x="6444208" y="2924944"/>
            <a:ext cx="936104" cy="576064"/>
          </a:xfrm>
          <a:prstGeom prst="triangle">
            <a:avLst>
              <a:gd name="adj" fmla="val 67192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/>
        </p:nvSpPr>
        <p:spPr>
          <a:xfrm>
            <a:off x="6100877" y="3496666"/>
            <a:ext cx="1426464" cy="907084"/>
          </a:xfrm>
          <a:custGeom>
            <a:avLst/>
            <a:gdLst>
              <a:gd name="connsiteX0" fmla="*/ 329184 w 1426464"/>
              <a:gd name="connsiteY0" fmla="*/ 7315 h 907084"/>
              <a:gd name="connsiteX1" fmla="*/ 0 w 1426464"/>
              <a:gd name="connsiteY1" fmla="*/ 907084 h 907084"/>
              <a:gd name="connsiteX2" fmla="*/ 1426464 w 1426464"/>
              <a:gd name="connsiteY2" fmla="*/ 907084 h 907084"/>
              <a:gd name="connsiteX3" fmla="*/ 1280160 w 1426464"/>
              <a:gd name="connsiteY3" fmla="*/ 0 h 907084"/>
              <a:gd name="connsiteX4" fmla="*/ 329184 w 1426464"/>
              <a:gd name="connsiteY4" fmla="*/ 7315 h 907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464" h="907084">
                <a:moveTo>
                  <a:pt x="329184" y="7315"/>
                </a:moveTo>
                <a:lnTo>
                  <a:pt x="0" y="907084"/>
                </a:lnTo>
                <a:lnTo>
                  <a:pt x="1426464" y="907084"/>
                </a:lnTo>
                <a:lnTo>
                  <a:pt x="1280160" y="0"/>
                </a:lnTo>
                <a:lnTo>
                  <a:pt x="329184" y="7315"/>
                </a:lnTo>
                <a:close/>
              </a:path>
            </a:pathLst>
          </a:custGeom>
          <a:solidFill>
            <a:srgbClr val="33CCFF">
              <a:alpha val="50196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/>
        </p:nvSpPr>
        <p:spPr>
          <a:xfrm>
            <a:off x="5581498" y="4871923"/>
            <a:ext cx="2157984" cy="950976"/>
          </a:xfrm>
          <a:custGeom>
            <a:avLst/>
            <a:gdLst>
              <a:gd name="connsiteX0" fmla="*/ 343814 w 2157984"/>
              <a:gd name="connsiteY0" fmla="*/ 0 h 950976"/>
              <a:gd name="connsiteX1" fmla="*/ 0 w 2157984"/>
              <a:gd name="connsiteY1" fmla="*/ 950976 h 950976"/>
              <a:gd name="connsiteX2" fmla="*/ 2157984 w 2157984"/>
              <a:gd name="connsiteY2" fmla="*/ 950976 h 950976"/>
              <a:gd name="connsiteX3" fmla="*/ 2011680 w 2157984"/>
              <a:gd name="connsiteY3" fmla="*/ 7315 h 950976"/>
              <a:gd name="connsiteX4" fmla="*/ 343814 w 2157984"/>
              <a:gd name="connsiteY4" fmla="*/ 0 h 95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7984" h="950976">
                <a:moveTo>
                  <a:pt x="343814" y="0"/>
                </a:moveTo>
                <a:lnTo>
                  <a:pt x="0" y="950976"/>
                </a:lnTo>
                <a:lnTo>
                  <a:pt x="2157984" y="950976"/>
                </a:lnTo>
                <a:lnTo>
                  <a:pt x="2011680" y="7315"/>
                </a:lnTo>
                <a:lnTo>
                  <a:pt x="343814" y="0"/>
                </a:lnTo>
                <a:close/>
              </a:path>
            </a:pathLst>
          </a:custGeom>
          <a:solidFill>
            <a:srgbClr val="33CCFF">
              <a:alpha val="50196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圖說文字 8"/>
          <p:cNvSpPr/>
          <p:nvPr/>
        </p:nvSpPr>
        <p:spPr>
          <a:xfrm>
            <a:off x="2483768" y="4581128"/>
            <a:ext cx="2088232" cy="504056"/>
          </a:xfrm>
          <a:prstGeom prst="wedgeRectCallout">
            <a:avLst>
              <a:gd name="adj1" fmla="val 141689"/>
              <a:gd name="adj2" fmla="val -136323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Stencil value = 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圖說文字 12"/>
          <p:cNvSpPr/>
          <p:nvPr/>
        </p:nvSpPr>
        <p:spPr>
          <a:xfrm>
            <a:off x="2483768" y="5517232"/>
            <a:ext cx="2088232" cy="504056"/>
          </a:xfrm>
          <a:prstGeom prst="wedgeRectCallout">
            <a:avLst>
              <a:gd name="adj1" fmla="val 131530"/>
              <a:gd name="adj2" fmla="val -226301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Stencil value = 0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平行四邊形 11"/>
          <p:cNvSpPr/>
          <p:nvPr/>
        </p:nvSpPr>
        <p:spPr>
          <a:xfrm>
            <a:off x="4932040" y="3212976"/>
            <a:ext cx="3888432" cy="1656184"/>
          </a:xfrm>
          <a:prstGeom prst="parallelogram">
            <a:avLst>
              <a:gd name="adj" fmla="val 68935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Mask color buffer and depth buffer</a:t>
            </a:r>
          </a:p>
          <a:p>
            <a:r>
              <a:rPr lang="en-US" altLang="zh-TW" sz="2000" dirty="0" smtClean="0"/>
              <a:t>Enable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front</a:t>
            </a:r>
            <a:r>
              <a:rPr lang="en-US" altLang="zh-TW" sz="2000" dirty="0" smtClean="0"/>
              <a:t> face culling</a:t>
            </a:r>
          </a:p>
          <a:p>
            <a:pPr lvl="1"/>
            <a:r>
              <a:rPr lang="en-US" altLang="zh-TW" sz="1800" dirty="0" err="1" smtClean="0"/>
              <a:t>glCullFace</a:t>
            </a:r>
            <a:r>
              <a:rPr lang="en-US" altLang="zh-TW" sz="1800" dirty="0" smtClean="0"/>
              <a:t>(GL_FRONT);</a:t>
            </a:r>
          </a:p>
          <a:p>
            <a:r>
              <a:rPr lang="en-US" altLang="zh-TW" sz="2000" b="1" dirty="0" smtClean="0">
                <a:solidFill>
                  <a:srgbClr val="FF0000"/>
                </a:solidFill>
              </a:rPr>
              <a:t>Decrease</a:t>
            </a:r>
            <a:r>
              <a:rPr lang="en-US" altLang="zh-TW" sz="2000" dirty="0" smtClean="0"/>
              <a:t> stencil value if depth test is passed</a:t>
            </a:r>
          </a:p>
          <a:p>
            <a:r>
              <a:rPr lang="en-US" altLang="zh-TW" sz="2000" dirty="0" smtClean="0"/>
              <a:t>Draw shadow polygons</a:t>
            </a: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Pass 3</a:t>
            </a:r>
            <a:endParaRPr lang="zh-TW" altLang="en-US" dirty="0"/>
          </a:p>
        </p:txBody>
      </p:sp>
      <p:cxnSp>
        <p:nvCxnSpPr>
          <p:cNvPr id="10" name="直線接點 9"/>
          <p:cNvCxnSpPr/>
          <p:nvPr/>
        </p:nvCxnSpPr>
        <p:spPr>
          <a:xfrm flipH="1">
            <a:off x="5580112" y="5805264"/>
            <a:ext cx="216024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5580112" y="5085184"/>
            <a:ext cx="1440160" cy="72008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7020272" y="5085184"/>
            <a:ext cx="720080" cy="72008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手繪多邊形 17"/>
          <p:cNvSpPr/>
          <p:nvPr/>
        </p:nvSpPr>
        <p:spPr>
          <a:xfrm>
            <a:off x="5588813" y="4864608"/>
            <a:ext cx="1441094" cy="950976"/>
          </a:xfrm>
          <a:custGeom>
            <a:avLst/>
            <a:gdLst>
              <a:gd name="connsiteX0" fmla="*/ 336499 w 1441094"/>
              <a:gd name="connsiteY0" fmla="*/ 0 h 950976"/>
              <a:gd name="connsiteX1" fmla="*/ 0 w 1441094"/>
              <a:gd name="connsiteY1" fmla="*/ 950976 h 950976"/>
              <a:gd name="connsiteX2" fmla="*/ 1441094 w 1441094"/>
              <a:gd name="connsiteY2" fmla="*/ 219456 h 950976"/>
              <a:gd name="connsiteX3" fmla="*/ 1441094 w 1441094"/>
              <a:gd name="connsiteY3" fmla="*/ 7315 h 950976"/>
              <a:gd name="connsiteX4" fmla="*/ 336499 w 1441094"/>
              <a:gd name="connsiteY4" fmla="*/ 0 h 95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1094" h="950976">
                <a:moveTo>
                  <a:pt x="336499" y="0"/>
                </a:moveTo>
                <a:lnTo>
                  <a:pt x="0" y="950976"/>
                </a:lnTo>
                <a:lnTo>
                  <a:pt x="1441094" y="219456"/>
                </a:lnTo>
                <a:lnTo>
                  <a:pt x="1441094" y="7315"/>
                </a:lnTo>
                <a:lnTo>
                  <a:pt x="336499" y="0"/>
                </a:lnTo>
                <a:close/>
              </a:path>
            </a:pathLst>
          </a:custGeom>
          <a:solidFill>
            <a:srgbClr val="99FF66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9FF66"/>
              </a:solidFill>
            </a:endParaRPr>
          </a:p>
        </p:txBody>
      </p:sp>
      <p:sp>
        <p:nvSpPr>
          <p:cNvPr id="19" name="手繪多邊形 18"/>
          <p:cNvSpPr/>
          <p:nvPr/>
        </p:nvSpPr>
        <p:spPr>
          <a:xfrm>
            <a:off x="7022592" y="4871923"/>
            <a:ext cx="709574" cy="929031"/>
          </a:xfrm>
          <a:custGeom>
            <a:avLst/>
            <a:gdLst>
              <a:gd name="connsiteX0" fmla="*/ 0 w 709574"/>
              <a:gd name="connsiteY0" fmla="*/ 0 h 929031"/>
              <a:gd name="connsiteX1" fmla="*/ 0 w 709574"/>
              <a:gd name="connsiteY1" fmla="*/ 226771 h 929031"/>
              <a:gd name="connsiteX2" fmla="*/ 709574 w 709574"/>
              <a:gd name="connsiteY2" fmla="*/ 929031 h 929031"/>
              <a:gd name="connsiteX3" fmla="*/ 570586 w 709574"/>
              <a:gd name="connsiteY3" fmla="*/ 0 h 929031"/>
              <a:gd name="connsiteX4" fmla="*/ 0 w 709574"/>
              <a:gd name="connsiteY4" fmla="*/ 0 h 929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574" h="929031">
                <a:moveTo>
                  <a:pt x="0" y="0"/>
                </a:moveTo>
                <a:lnTo>
                  <a:pt x="0" y="226771"/>
                </a:lnTo>
                <a:lnTo>
                  <a:pt x="709574" y="929031"/>
                </a:lnTo>
                <a:lnTo>
                  <a:pt x="57058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66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9FF66"/>
              </a:solidFill>
            </a:endParaRPr>
          </a:p>
        </p:txBody>
      </p:sp>
      <p:sp>
        <p:nvSpPr>
          <p:cNvPr id="21" name="手繪多邊形 20"/>
          <p:cNvSpPr/>
          <p:nvPr/>
        </p:nvSpPr>
        <p:spPr>
          <a:xfrm>
            <a:off x="7059168" y="3503981"/>
            <a:ext cx="475488" cy="899769"/>
          </a:xfrm>
          <a:custGeom>
            <a:avLst/>
            <a:gdLst>
              <a:gd name="connsiteX0" fmla="*/ 7315 w 475488"/>
              <a:gd name="connsiteY0" fmla="*/ 0 h 899769"/>
              <a:gd name="connsiteX1" fmla="*/ 0 w 475488"/>
              <a:gd name="connsiteY1" fmla="*/ 453542 h 899769"/>
              <a:gd name="connsiteX2" fmla="*/ 475488 w 475488"/>
              <a:gd name="connsiteY2" fmla="*/ 899769 h 899769"/>
              <a:gd name="connsiteX3" fmla="*/ 321869 w 475488"/>
              <a:gd name="connsiteY3" fmla="*/ 0 h 899769"/>
              <a:gd name="connsiteX4" fmla="*/ 7315 w 475488"/>
              <a:gd name="connsiteY4" fmla="*/ 0 h 899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488" h="899769">
                <a:moveTo>
                  <a:pt x="7315" y="0"/>
                </a:moveTo>
                <a:lnTo>
                  <a:pt x="0" y="453542"/>
                </a:lnTo>
                <a:lnTo>
                  <a:pt x="475488" y="899769"/>
                </a:lnTo>
                <a:lnTo>
                  <a:pt x="321869" y="0"/>
                </a:lnTo>
                <a:lnTo>
                  <a:pt x="7315" y="0"/>
                </a:lnTo>
                <a:close/>
              </a:path>
            </a:pathLst>
          </a:custGeom>
          <a:solidFill>
            <a:srgbClr val="99FF66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9FF66"/>
              </a:solidFill>
            </a:endParaRPr>
          </a:p>
        </p:txBody>
      </p:sp>
      <p:sp>
        <p:nvSpPr>
          <p:cNvPr id="7" name="手繪多邊形 6"/>
          <p:cNvSpPr/>
          <p:nvPr/>
        </p:nvSpPr>
        <p:spPr>
          <a:xfrm>
            <a:off x="5581498" y="4864303"/>
            <a:ext cx="2157984" cy="950976"/>
          </a:xfrm>
          <a:custGeom>
            <a:avLst/>
            <a:gdLst>
              <a:gd name="connsiteX0" fmla="*/ 343814 w 2157984"/>
              <a:gd name="connsiteY0" fmla="*/ 0 h 950976"/>
              <a:gd name="connsiteX1" fmla="*/ 0 w 2157984"/>
              <a:gd name="connsiteY1" fmla="*/ 950976 h 950976"/>
              <a:gd name="connsiteX2" fmla="*/ 2157984 w 2157984"/>
              <a:gd name="connsiteY2" fmla="*/ 950976 h 950976"/>
              <a:gd name="connsiteX3" fmla="*/ 2011680 w 2157984"/>
              <a:gd name="connsiteY3" fmla="*/ 7315 h 950976"/>
              <a:gd name="connsiteX4" fmla="*/ 343814 w 2157984"/>
              <a:gd name="connsiteY4" fmla="*/ 0 h 95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7984" h="950976">
                <a:moveTo>
                  <a:pt x="343814" y="0"/>
                </a:moveTo>
                <a:lnTo>
                  <a:pt x="0" y="950976"/>
                </a:lnTo>
                <a:lnTo>
                  <a:pt x="2157984" y="950976"/>
                </a:lnTo>
                <a:lnTo>
                  <a:pt x="2011680" y="7315"/>
                </a:lnTo>
                <a:lnTo>
                  <a:pt x="343814" y="0"/>
                </a:lnTo>
                <a:close/>
              </a:path>
            </a:pathLst>
          </a:custGeom>
          <a:solidFill>
            <a:srgbClr val="33CCFF">
              <a:alpha val="50196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手繪多邊形 21"/>
          <p:cNvSpPr/>
          <p:nvPr/>
        </p:nvSpPr>
        <p:spPr>
          <a:xfrm>
            <a:off x="6108192" y="3496666"/>
            <a:ext cx="958291" cy="899769"/>
          </a:xfrm>
          <a:custGeom>
            <a:avLst/>
            <a:gdLst>
              <a:gd name="connsiteX0" fmla="*/ 329184 w 958291"/>
              <a:gd name="connsiteY0" fmla="*/ 7315 h 899769"/>
              <a:gd name="connsiteX1" fmla="*/ 0 w 958291"/>
              <a:gd name="connsiteY1" fmla="*/ 899769 h 899769"/>
              <a:gd name="connsiteX2" fmla="*/ 943661 w 958291"/>
              <a:gd name="connsiteY2" fmla="*/ 453542 h 899769"/>
              <a:gd name="connsiteX3" fmla="*/ 958291 w 958291"/>
              <a:gd name="connsiteY3" fmla="*/ 0 h 899769"/>
              <a:gd name="connsiteX4" fmla="*/ 329184 w 958291"/>
              <a:gd name="connsiteY4" fmla="*/ 7315 h 899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8291" h="899769">
                <a:moveTo>
                  <a:pt x="329184" y="7315"/>
                </a:moveTo>
                <a:lnTo>
                  <a:pt x="0" y="899769"/>
                </a:lnTo>
                <a:lnTo>
                  <a:pt x="943661" y="453542"/>
                </a:lnTo>
                <a:lnTo>
                  <a:pt x="958291" y="0"/>
                </a:lnTo>
                <a:lnTo>
                  <a:pt x="329184" y="7315"/>
                </a:lnTo>
                <a:close/>
              </a:path>
            </a:pathLst>
          </a:custGeom>
          <a:solidFill>
            <a:srgbClr val="99FF66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/>
        </p:nvSpPr>
        <p:spPr>
          <a:xfrm>
            <a:off x="6113104" y="3496361"/>
            <a:ext cx="1426464" cy="907084"/>
          </a:xfrm>
          <a:custGeom>
            <a:avLst/>
            <a:gdLst>
              <a:gd name="connsiteX0" fmla="*/ 329184 w 1426464"/>
              <a:gd name="connsiteY0" fmla="*/ 7315 h 907084"/>
              <a:gd name="connsiteX1" fmla="*/ 0 w 1426464"/>
              <a:gd name="connsiteY1" fmla="*/ 907084 h 907084"/>
              <a:gd name="connsiteX2" fmla="*/ 1426464 w 1426464"/>
              <a:gd name="connsiteY2" fmla="*/ 907084 h 907084"/>
              <a:gd name="connsiteX3" fmla="*/ 1280160 w 1426464"/>
              <a:gd name="connsiteY3" fmla="*/ 0 h 907084"/>
              <a:gd name="connsiteX4" fmla="*/ 329184 w 1426464"/>
              <a:gd name="connsiteY4" fmla="*/ 7315 h 907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464" h="907084">
                <a:moveTo>
                  <a:pt x="329184" y="7315"/>
                </a:moveTo>
                <a:lnTo>
                  <a:pt x="0" y="907084"/>
                </a:lnTo>
                <a:lnTo>
                  <a:pt x="1426464" y="907084"/>
                </a:lnTo>
                <a:lnTo>
                  <a:pt x="1280160" y="0"/>
                </a:lnTo>
                <a:lnTo>
                  <a:pt x="329184" y="7315"/>
                </a:lnTo>
                <a:close/>
              </a:path>
            </a:pathLst>
          </a:custGeom>
          <a:solidFill>
            <a:srgbClr val="33CCFF">
              <a:alpha val="50196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圖說文字 22"/>
          <p:cNvSpPr/>
          <p:nvPr/>
        </p:nvSpPr>
        <p:spPr>
          <a:xfrm>
            <a:off x="1547664" y="3645024"/>
            <a:ext cx="3168352" cy="504056"/>
          </a:xfrm>
          <a:prstGeom prst="wedgeRectCallout">
            <a:avLst>
              <a:gd name="adj1" fmla="val 112550"/>
              <a:gd name="adj2" fmla="val -12965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Stencil value = +1 -1 = 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矩形圖說文字 23"/>
          <p:cNvSpPr/>
          <p:nvPr/>
        </p:nvSpPr>
        <p:spPr>
          <a:xfrm>
            <a:off x="1547664" y="4797152"/>
            <a:ext cx="3168352" cy="504056"/>
          </a:xfrm>
          <a:prstGeom prst="wedgeRectCallout">
            <a:avLst>
              <a:gd name="adj1" fmla="val 120934"/>
              <a:gd name="adj2" fmla="val -143579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Stencil value = +1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6444208" y="2924944"/>
            <a:ext cx="936104" cy="576064"/>
          </a:xfrm>
          <a:prstGeom prst="triangle">
            <a:avLst>
              <a:gd name="adj" fmla="val 67192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Clear depth buffer</a:t>
            </a:r>
          </a:p>
          <a:p>
            <a:r>
              <a:rPr lang="en-US" altLang="zh-TW" sz="2000" dirty="0" smtClean="0"/>
              <a:t>Set stencil pass condition</a:t>
            </a:r>
          </a:p>
          <a:p>
            <a:pPr lvl="1"/>
            <a:r>
              <a:rPr lang="en-US" altLang="zh-TW" sz="1800" dirty="0" smtClean="0"/>
              <a:t>Equal to zero</a:t>
            </a:r>
          </a:p>
          <a:p>
            <a:r>
              <a:rPr lang="en-US" altLang="zh-TW" sz="2000" dirty="0" smtClean="0"/>
              <a:t>Render the scene with full lighting</a:t>
            </a:r>
          </a:p>
          <a:p>
            <a:pPr marL="109728" indent="0">
              <a:buNone/>
            </a:pPr>
            <a:r>
              <a:rPr lang="en-US" altLang="zh-TW" sz="2000" dirty="0" smtClean="0"/>
              <a:t>(There are many ways to combine color.)</a:t>
            </a:r>
            <a:endParaRPr lang="zh-TW" altLang="en-US" sz="2000" dirty="0" smtClean="0"/>
          </a:p>
          <a:p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Pass 4</a:t>
            </a:r>
            <a:endParaRPr lang="zh-TW" altLang="en-US" dirty="0"/>
          </a:p>
        </p:txBody>
      </p:sp>
      <p:sp>
        <p:nvSpPr>
          <p:cNvPr id="4" name="平行四邊形 3"/>
          <p:cNvSpPr/>
          <p:nvPr/>
        </p:nvSpPr>
        <p:spPr>
          <a:xfrm>
            <a:off x="4932040" y="3212976"/>
            <a:ext cx="3888432" cy="1656184"/>
          </a:xfrm>
          <a:prstGeom prst="parallelogram">
            <a:avLst>
              <a:gd name="adj" fmla="val 68935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等腰三角形 4"/>
          <p:cNvSpPr/>
          <p:nvPr/>
        </p:nvSpPr>
        <p:spPr>
          <a:xfrm>
            <a:off x="6444208" y="2924944"/>
            <a:ext cx="936104" cy="576064"/>
          </a:xfrm>
          <a:prstGeom prst="triangle">
            <a:avLst>
              <a:gd name="adj" fmla="val 67192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/>
        </p:nvSpPr>
        <p:spPr>
          <a:xfrm>
            <a:off x="6100877" y="3950208"/>
            <a:ext cx="1426464" cy="453542"/>
          </a:xfrm>
          <a:custGeom>
            <a:avLst/>
            <a:gdLst>
              <a:gd name="connsiteX0" fmla="*/ 950976 w 1426464"/>
              <a:gd name="connsiteY0" fmla="*/ 0 h 453542"/>
              <a:gd name="connsiteX1" fmla="*/ 0 w 1426464"/>
              <a:gd name="connsiteY1" fmla="*/ 453542 h 453542"/>
              <a:gd name="connsiteX2" fmla="*/ 1426464 w 1426464"/>
              <a:gd name="connsiteY2" fmla="*/ 453542 h 453542"/>
              <a:gd name="connsiteX3" fmla="*/ 950976 w 1426464"/>
              <a:gd name="connsiteY3" fmla="*/ 0 h 453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6464" h="453542">
                <a:moveTo>
                  <a:pt x="950976" y="0"/>
                </a:moveTo>
                <a:lnTo>
                  <a:pt x="0" y="453542"/>
                </a:lnTo>
                <a:lnTo>
                  <a:pt x="1426464" y="453542"/>
                </a:lnTo>
                <a:lnTo>
                  <a:pt x="950976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圖說文字 7"/>
          <p:cNvSpPr/>
          <p:nvPr/>
        </p:nvSpPr>
        <p:spPr>
          <a:xfrm>
            <a:off x="6451084" y="5248273"/>
            <a:ext cx="2088232" cy="504056"/>
          </a:xfrm>
          <a:prstGeom prst="wedgeRectCallout">
            <a:avLst>
              <a:gd name="adj1" fmla="val -21989"/>
              <a:gd name="adj2" fmla="val -250856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Ambient only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79196" y="3600245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Camera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759543" y="3886200"/>
            <a:ext cx="1238864" cy="1909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 rot="10800000" flipV="1">
            <a:off x="2492477" y="4682611"/>
            <a:ext cx="346588" cy="73744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 rot="17189868" flipV="1">
            <a:off x="1755727" y="5231515"/>
            <a:ext cx="1177457" cy="57602"/>
          </a:xfrm>
          <a:prstGeom prst="rect">
            <a:avLst/>
          </a:prstGeom>
          <a:solidFill>
            <a:srgbClr val="33CCFF">
              <a:alpha val="5019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 rot="4528580" flipH="1" flipV="1">
            <a:off x="2382540" y="5227270"/>
            <a:ext cx="1154141" cy="54901"/>
          </a:xfrm>
          <a:prstGeom prst="rect">
            <a:avLst/>
          </a:prstGeom>
          <a:solidFill>
            <a:srgbClr val="99FF66">
              <a:alpha val="5019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1841500" y="5340350"/>
            <a:ext cx="20510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H="1">
            <a:off x="2502614" y="4181669"/>
            <a:ext cx="169858" cy="55925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2672473" y="4196417"/>
            <a:ext cx="144774" cy="51992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2593090" y="4118769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759543" y="3878826"/>
            <a:ext cx="2676832" cy="162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V="1">
            <a:off x="1081549" y="3765550"/>
            <a:ext cx="603317" cy="1069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84000" y="4793226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Screen</a:t>
            </a:r>
            <a:endParaRPr lang="zh-TW" altLang="en-US" sz="1400" dirty="0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772383" y="3892032"/>
            <a:ext cx="1500917" cy="142291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787400" y="3892550"/>
            <a:ext cx="2965450" cy="145415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774700" y="3886200"/>
            <a:ext cx="2038350" cy="80645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 rot="17861959" flipV="1">
            <a:off x="1299468" y="4287630"/>
            <a:ext cx="251537" cy="109686"/>
          </a:xfrm>
          <a:prstGeom prst="rect">
            <a:avLst/>
          </a:prstGeom>
          <a:solidFill>
            <a:srgbClr val="33CCFF">
              <a:alpha val="5019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771525" y="3888581"/>
            <a:ext cx="2255044" cy="146685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 rot="17861959" flipV="1">
            <a:off x="1510517" y="4277168"/>
            <a:ext cx="95228" cy="112656"/>
          </a:xfrm>
          <a:prstGeom prst="rect">
            <a:avLst/>
          </a:prstGeom>
          <a:solidFill>
            <a:srgbClr val="99FF66">
              <a:alpha val="5019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 rot="17861959" flipV="1">
            <a:off x="1474253" y="4156439"/>
            <a:ext cx="59597" cy="97863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920240" y="5135880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0</a:t>
            </a:r>
            <a:endParaRPr lang="zh-TW" altLang="en-US" sz="12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506980" y="5135880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1</a:t>
            </a:r>
            <a:endParaRPr lang="zh-TW" altLang="en-US" sz="12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3124200" y="5135880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0</a:t>
            </a:r>
            <a:endParaRPr lang="zh-TW" altLang="en-US" sz="12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197100" y="4456430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0</a:t>
            </a:r>
            <a:endParaRPr lang="zh-TW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平行四邊形 141"/>
          <p:cNvSpPr/>
          <p:nvPr/>
        </p:nvSpPr>
        <p:spPr>
          <a:xfrm>
            <a:off x="4001414" y="2640787"/>
            <a:ext cx="4528109" cy="1726387"/>
          </a:xfrm>
          <a:prstGeom prst="parallelogram">
            <a:avLst>
              <a:gd name="adj" fmla="val 108051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0" name="直線接點 139"/>
          <p:cNvCxnSpPr/>
          <p:nvPr/>
        </p:nvCxnSpPr>
        <p:spPr>
          <a:xfrm flipV="1">
            <a:off x="994867" y="3803904"/>
            <a:ext cx="929031" cy="7827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/>
        </p:nvCxnSpPr>
        <p:spPr>
          <a:xfrm flipH="1" flipV="1">
            <a:off x="1908049" y="2822447"/>
            <a:ext cx="7315" cy="9948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/>
        </p:nvCxnSpPr>
        <p:spPr>
          <a:xfrm flipH="1">
            <a:off x="1922680" y="3802685"/>
            <a:ext cx="1287474" cy="73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Silhouette Edges</a:t>
            </a:r>
            <a:endParaRPr lang="zh-TW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1002182" y="3606389"/>
            <a:ext cx="1302106" cy="980237"/>
          </a:xfrm>
          <a:prstGeom prst="rect">
            <a:avLst/>
          </a:prstGeom>
          <a:solidFill>
            <a:srgbClr val="009999">
              <a:alpha val="69804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平行四邊形 121"/>
          <p:cNvSpPr/>
          <p:nvPr/>
        </p:nvSpPr>
        <p:spPr>
          <a:xfrm>
            <a:off x="994866" y="2809032"/>
            <a:ext cx="2238452" cy="797357"/>
          </a:xfrm>
          <a:prstGeom prst="parallelogram">
            <a:avLst>
              <a:gd name="adj" fmla="val 115826"/>
            </a:avLst>
          </a:prstGeom>
          <a:solidFill>
            <a:srgbClr val="009999">
              <a:alpha val="69804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平行四邊形 122"/>
          <p:cNvSpPr/>
          <p:nvPr/>
        </p:nvSpPr>
        <p:spPr>
          <a:xfrm rot="5400000" flipV="1">
            <a:off x="1875014" y="3233320"/>
            <a:ext cx="1800200" cy="936108"/>
          </a:xfrm>
          <a:prstGeom prst="parallelogram">
            <a:avLst>
              <a:gd name="adj" fmla="val 86284"/>
            </a:avLst>
          </a:prstGeom>
          <a:solidFill>
            <a:srgbClr val="009999">
              <a:alpha val="69804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5" name="直線接點 124"/>
          <p:cNvCxnSpPr/>
          <p:nvPr/>
        </p:nvCxnSpPr>
        <p:spPr>
          <a:xfrm flipH="1" flipV="1">
            <a:off x="2297278" y="3592067"/>
            <a:ext cx="7315" cy="9948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橢圓 128"/>
          <p:cNvSpPr/>
          <p:nvPr/>
        </p:nvSpPr>
        <p:spPr>
          <a:xfrm>
            <a:off x="4139743" y="1776240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文字方塊 129"/>
          <p:cNvSpPr txBox="1"/>
          <p:nvPr/>
        </p:nvSpPr>
        <p:spPr>
          <a:xfrm>
            <a:off x="3474718" y="1653230"/>
            <a:ext cx="782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light</a:t>
            </a:r>
            <a:endParaRPr lang="zh-TW" altLang="en-US" dirty="0"/>
          </a:p>
        </p:txBody>
      </p:sp>
      <p:cxnSp>
        <p:nvCxnSpPr>
          <p:cNvPr id="131" name="直線接點 130"/>
          <p:cNvCxnSpPr/>
          <p:nvPr/>
        </p:nvCxnSpPr>
        <p:spPr>
          <a:xfrm flipH="1">
            <a:off x="994869" y="3599079"/>
            <a:ext cx="1287474" cy="73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flipH="1">
            <a:off x="2326233" y="3789273"/>
            <a:ext cx="907085" cy="7827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 flipH="1">
            <a:off x="994867" y="2809036"/>
            <a:ext cx="907085" cy="7827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 flipH="1">
            <a:off x="4407826" y="2634234"/>
            <a:ext cx="1847018" cy="1712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flipH="1">
            <a:off x="4868684" y="2634234"/>
            <a:ext cx="1847018" cy="1712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/>
        </p:nvCxnSpPr>
        <p:spPr>
          <a:xfrm flipH="1">
            <a:off x="5329542" y="2634234"/>
            <a:ext cx="1847018" cy="1712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/>
        </p:nvCxnSpPr>
        <p:spPr>
          <a:xfrm flipH="1">
            <a:off x="5790400" y="2634234"/>
            <a:ext cx="1847018" cy="1712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/>
        </p:nvCxnSpPr>
        <p:spPr>
          <a:xfrm flipH="1">
            <a:off x="6251258" y="2634234"/>
            <a:ext cx="1847018" cy="1712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接點 231"/>
          <p:cNvCxnSpPr/>
          <p:nvPr/>
        </p:nvCxnSpPr>
        <p:spPr>
          <a:xfrm flipH="1">
            <a:off x="5575819" y="2895143"/>
            <a:ext cx="2696135" cy="155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接點 232"/>
          <p:cNvCxnSpPr/>
          <p:nvPr/>
        </p:nvCxnSpPr>
        <p:spPr>
          <a:xfrm flipH="1">
            <a:off x="5260109" y="3189549"/>
            <a:ext cx="2696135" cy="155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/>
          <p:cNvCxnSpPr/>
          <p:nvPr/>
        </p:nvCxnSpPr>
        <p:spPr>
          <a:xfrm flipH="1">
            <a:off x="4944400" y="3483955"/>
            <a:ext cx="2696135" cy="155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接點 234"/>
          <p:cNvCxnSpPr/>
          <p:nvPr/>
        </p:nvCxnSpPr>
        <p:spPr>
          <a:xfrm flipH="1">
            <a:off x="4628691" y="3778361"/>
            <a:ext cx="2696135" cy="155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接點 235"/>
          <p:cNvCxnSpPr/>
          <p:nvPr/>
        </p:nvCxnSpPr>
        <p:spPr>
          <a:xfrm flipH="1">
            <a:off x="4312982" y="4072767"/>
            <a:ext cx="2696135" cy="155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接點 242"/>
          <p:cNvCxnSpPr/>
          <p:nvPr/>
        </p:nvCxnSpPr>
        <p:spPr>
          <a:xfrm>
            <a:off x="5844845" y="2655418"/>
            <a:ext cx="841248" cy="1704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接點 243"/>
          <p:cNvCxnSpPr>
            <a:stCxn id="142" idx="0"/>
          </p:cNvCxnSpPr>
          <p:nvPr/>
        </p:nvCxnSpPr>
        <p:spPr>
          <a:xfrm>
            <a:off x="6265469" y="2640787"/>
            <a:ext cx="720547" cy="14337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接點 247"/>
          <p:cNvCxnSpPr/>
          <p:nvPr/>
        </p:nvCxnSpPr>
        <p:spPr>
          <a:xfrm>
            <a:off x="6748271" y="2633472"/>
            <a:ext cx="581558" cy="1126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接點 249"/>
          <p:cNvCxnSpPr/>
          <p:nvPr/>
        </p:nvCxnSpPr>
        <p:spPr>
          <a:xfrm>
            <a:off x="7194498" y="2618841"/>
            <a:ext cx="445412" cy="8119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接點 255"/>
          <p:cNvCxnSpPr/>
          <p:nvPr/>
        </p:nvCxnSpPr>
        <p:spPr>
          <a:xfrm>
            <a:off x="7648041" y="2611526"/>
            <a:ext cx="320448" cy="5559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接點 258"/>
          <p:cNvCxnSpPr/>
          <p:nvPr/>
        </p:nvCxnSpPr>
        <p:spPr>
          <a:xfrm>
            <a:off x="8100364" y="2632252"/>
            <a:ext cx="151182" cy="2718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接點 260"/>
          <p:cNvCxnSpPr/>
          <p:nvPr/>
        </p:nvCxnSpPr>
        <p:spPr>
          <a:xfrm>
            <a:off x="5554676" y="2917545"/>
            <a:ext cx="677874" cy="14678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接點 266"/>
          <p:cNvCxnSpPr/>
          <p:nvPr/>
        </p:nvCxnSpPr>
        <p:spPr>
          <a:xfrm>
            <a:off x="4302558" y="4094072"/>
            <a:ext cx="108508" cy="295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接點 268"/>
          <p:cNvCxnSpPr/>
          <p:nvPr/>
        </p:nvCxnSpPr>
        <p:spPr>
          <a:xfrm>
            <a:off x="4609797" y="3794149"/>
            <a:ext cx="225550" cy="5730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接點 270"/>
          <p:cNvCxnSpPr/>
          <p:nvPr/>
        </p:nvCxnSpPr>
        <p:spPr>
          <a:xfrm>
            <a:off x="4923133" y="3514952"/>
            <a:ext cx="380387" cy="8741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接點 272"/>
          <p:cNvCxnSpPr/>
          <p:nvPr/>
        </p:nvCxnSpPr>
        <p:spPr>
          <a:xfrm>
            <a:off x="5236467" y="3191864"/>
            <a:ext cx="527910" cy="11899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/>
          <p:cNvCxnSpPr>
            <a:stCxn id="60" idx="4"/>
            <a:endCxn id="4" idx="2"/>
          </p:cNvCxnSpPr>
          <p:nvPr/>
        </p:nvCxnSpPr>
        <p:spPr>
          <a:xfrm flipH="1">
            <a:off x="3999394" y="2650083"/>
            <a:ext cx="1847018" cy="17126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/>
          <p:cNvCxnSpPr/>
          <p:nvPr/>
        </p:nvCxnSpPr>
        <p:spPr>
          <a:xfrm flipH="1">
            <a:off x="6678777" y="2619603"/>
            <a:ext cx="1887671" cy="17402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/>
          <p:cNvCxnSpPr>
            <a:stCxn id="111" idx="2"/>
          </p:cNvCxnSpPr>
          <p:nvPr/>
        </p:nvCxnSpPr>
        <p:spPr>
          <a:xfrm flipH="1">
            <a:off x="5855016" y="2625700"/>
            <a:ext cx="2696135" cy="155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/>
          <p:nvPr/>
        </p:nvCxnSpPr>
        <p:spPr>
          <a:xfrm flipH="1">
            <a:off x="3984764" y="4367174"/>
            <a:ext cx="2708644" cy="102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單箭頭接點 276"/>
          <p:cNvCxnSpPr/>
          <p:nvPr/>
        </p:nvCxnSpPr>
        <p:spPr>
          <a:xfrm flipH="1">
            <a:off x="3409188" y="2080260"/>
            <a:ext cx="499872" cy="4492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單箭頭接點 277"/>
          <p:cNvCxnSpPr/>
          <p:nvPr/>
        </p:nvCxnSpPr>
        <p:spPr>
          <a:xfrm>
            <a:off x="4510736" y="2069585"/>
            <a:ext cx="480364" cy="39929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Silhouette Edge Detection</a:t>
            </a:r>
            <a:endParaRPr lang="zh-TW" alt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1324529" y="3138221"/>
            <a:ext cx="3215713" cy="2899566"/>
            <a:chOff x="4557848" y="3138221"/>
            <a:chExt cx="3215713" cy="2899566"/>
          </a:xfrm>
        </p:grpSpPr>
        <p:sp>
          <p:nvSpPr>
            <p:cNvPr id="24" name="手繪多邊形 23"/>
            <p:cNvSpPr/>
            <p:nvPr/>
          </p:nvSpPr>
          <p:spPr>
            <a:xfrm>
              <a:off x="5938100" y="3140968"/>
              <a:ext cx="1068020" cy="2896819"/>
            </a:xfrm>
            <a:custGeom>
              <a:avLst/>
              <a:gdLst>
                <a:gd name="connsiteX0" fmla="*/ 212141 w 1068020"/>
                <a:gd name="connsiteY0" fmla="*/ 0 h 2896819"/>
                <a:gd name="connsiteX1" fmla="*/ 0 w 1068020"/>
                <a:gd name="connsiteY1" fmla="*/ 2450592 h 2896819"/>
                <a:gd name="connsiteX2" fmla="*/ 1068020 w 1068020"/>
                <a:gd name="connsiteY2" fmla="*/ 2896819 h 2896819"/>
                <a:gd name="connsiteX3" fmla="*/ 760781 w 1068020"/>
                <a:gd name="connsiteY3" fmla="*/ 1009497 h 2896819"/>
                <a:gd name="connsiteX4" fmla="*/ 212141 w 1068020"/>
                <a:gd name="connsiteY4" fmla="*/ 0 h 289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020" h="2896819">
                  <a:moveTo>
                    <a:pt x="212141" y="0"/>
                  </a:moveTo>
                  <a:lnTo>
                    <a:pt x="0" y="2450592"/>
                  </a:lnTo>
                  <a:lnTo>
                    <a:pt x="1068020" y="2896819"/>
                  </a:lnTo>
                  <a:lnTo>
                    <a:pt x="760781" y="1009497"/>
                  </a:lnTo>
                  <a:lnTo>
                    <a:pt x="212141" y="0"/>
                  </a:lnTo>
                  <a:close/>
                </a:path>
              </a:pathLst>
            </a:custGeom>
            <a:solidFill>
              <a:srgbClr val="33CCFF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手繪多邊形 24"/>
            <p:cNvSpPr/>
            <p:nvPr/>
          </p:nvSpPr>
          <p:spPr>
            <a:xfrm>
              <a:off x="5426278" y="3138221"/>
              <a:ext cx="1068020" cy="2896819"/>
            </a:xfrm>
            <a:custGeom>
              <a:avLst/>
              <a:gdLst>
                <a:gd name="connsiteX0" fmla="*/ 212141 w 1068020"/>
                <a:gd name="connsiteY0" fmla="*/ 0 h 2896819"/>
                <a:gd name="connsiteX1" fmla="*/ 0 w 1068020"/>
                <a:gd name="connsiteY1" fmla="*/ 2450592 h 2896819"/>
                <a:gd name="connsiteX2" fmla="*/ 1068020 w 1068020"/>
                <a:gd name="connsiteY2" fmla="*/ 2896819 h 2896819"/>
                <a:gd name="connsiteX3" fmla="*/ 760781 w 1068020"/>
                <a:gd name="connsiteY3" fmla="*/ 1009497 h 2896819"/>
                <a:gd name="connsiteX4" fmla="*/ 212141 w 1068020"/>
                <a:gd name="connsiteY4" fmla="*/ 0 h 289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020" h="2896819">
                  <a:moveTo>
                    <a:pt x="212141" y="0"/>
                  </a:moveTo>
                  <a:lnTo>
                    <a:pt x="0" y="2450592"/>
                  </a:lnTo>
                  <a:lnTo>
                    <a:pt x="1068020" y="2896819"/>
                  </a:lnTo>
                  <a:lnTo>
                    <a:pt x="760781" y="1009497"/>
                  </a:lnTo>
                  <a:lnTo>
                    <a:pt x="212141" y="0"/>
                  </a:lnTo>
                  <a:close/>
                </a:path>
              </a:pathLst>
            </a:custGeom>
            <a:solidFill>
              <a:srgbClr val="99FF66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等腰三角形 25"/>
            <p:cNvSpPr/>
            <p:nvPr/>
          </p:nvSpPr>
          <p:spPr>
            <a:xfrm>
              <a:off x="4557848" y="3140968"/>
              <a:ext cx="1616907" cy="995020"/>
            </a:xfrm>
            <a:prstGeom prst="triangle">
              <a:avLst>
                <a:gd name="adj" fmla="val 67192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10800000">
              <a:off x="6156654" y="3140968"/>
              <a:ext cx="1616907" cy="995020"/>
            </a:xfrm>
            <a:prstGeom prst="triangle">
              <a:avLst>
                <a:gd name="adj" fmla="val 67192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單箭頭接點 27"/>
            <p:cNvCxnSpPr/>
            <p:nvPr/>
          </p:nvCxnSpPr>
          <p:spPr>
            <a:xfrm flipH="1" flipV="1">
              <a:off x="5624876" y="3389723"/>
              <a:ext cx="373132" cy="6218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/>
            <p:nvPr/>
          </p:nvCxnSpPr>
          <p:spPr>
            <a:xfrm>
              <a:off x="6333401" y="3265346"/>
              <a:ext cx="373132" cy="6218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/>
            <p:cNvSpPr txBox="1"/>
            <p:nvPr/>
          </p:nvSpPr>
          <p:spPr>
            <a:xfrm>
              <a:off x="6286040" y="4293096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+1</a:t>
              </a:r>
              <a:endParaRPr lang="zh-TW" altLang="en-US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5493952" y="4293096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-1</a:t>
              </a:r>
              <a:endParaRPr lang="zh-TW" altLang="en-US" dirty="0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5050522" y="1556792"/>
            <a:ext cx="3091296" cy="4478248"/>
            <a:chOff x="1414867" y="1556792"/>
            <a:chExt cx="3091296" cy="4478248"/>
          </a:xfrm>
        </p:grpSpPr>
        <p:sp>
          <p:nvSpPr>
            <p:cNvPr id="23" name="手繪多邊形 22"/>
            <p:cNvSpPr/>
            <p:nvPr/>
          </p:nvSpPr>
          <p:spPr>
            <a:xfrm>
              <a:off x="2278963" y="3124469"/>
              <a:ext cx="1068020" cy="2896819"/>
            </a:xfrm>
            <a:custGeom>
              <a:avLst/>
              <a:gdLst>
                <a:gd name="connsiteX0" fmla="*/ 212141 w 1068020"/>
                <a:gd name="connsiteY0" fmla="*/ 0 h 2896819"/>
                <a:gd name="connsiteX1" fmla="*/ 0 w 1068020"/>
                <a:gd name="connsiteY1" fmla="*/ 2450592 h 2896819"/>
                <a:gd name="connsiteX2" fmla="*/ 1068020 w 1068020"/>
                <a:gd name="connsiteY2" fmla="*/ 2896819 h 2896819"/>
                <a:gd name="connsiteX3" fmla="*/ 760781 w 1068020"/>
                <a:gd name="connsiteY3" fmla="*/ 1009497 h 2896819"/>
                <a:gd name="connsiteX4" fmla="*/ 212141 w 1068020"/>
                <a:gd name="connsiteY4" fmla="*/ 0 h 289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020" h="2896819">
                  <a:moveTo>
                    <a:pt x="212141" y="0"/>
                  </a:moveTo>
                  <a:lnTo>
                    <a:pt x="0" y="2450592"/>
                  </a:lnTo>
                  <a:lnTo>
                    <a:pt x="1068020" y="2896819"/>
                  </a:lnTo>
                  <a:lnTo>
                    <a:pt x="760781" y="1009497"/>
                  </a:lnTo>
                  <a:lnTo>
                    <a:pt x="212141" y="0"/>
                  </a:lnTo>
                  <a:close/>
                </a:path>
              </a:pathLst>
            </a:custGeom>
            <a:solidFill>
              <a:srgbClr val="33CCFF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手繪多邊形 21"/>
            <p:cNvSpPr/>
            <p:nvPr/>
          </p:nvSpPr>
          <p:spPr>
            <a:xfrm>
              <a:off x="2283297" y="3138221"/>
              <a:ext cx="1068020" cy="2896819"/>
            </a:xfrm>
            <a:custGeom>
              <a:avLst/>
              <a:gdLst>
                <a:gd name="connsiteX0" fmla="*/ 212141 w 1068020"/>
                <a:gd name="connsiteY0" fmla="*/ 0 h 2896819"/>
                <a:gd name="connsiteX1" fmla="*/ 0 w 1068020"/>
                <a:gd name="connsiteY1" fmla="*/ 2450592 h 2896819"/>
                <a:gd name="connsiteX2" fmla="*/ 1068020 w 1068020"/>
                <a:gd name="connsiteY2" fmla="*/ 2896819 h 2896819"/>
                <a:gd name="connsiteX3" fmla="*/ 760781 w 1068020"/>
                <a:gd name="connsiteY3" fmla="*/ 1009497 h 2896819"/>
                <a:gd name="connsiteX4" fmla="*/ 212141 w 1068020"/>
                <a:gd name="connsiteY4" fmla="*/ 0 h 289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020" h="2896819">
                  <a:moveTo>
                    <a:pt x="212141" y="0"/>
                  </a:moveTo>
                  <a:lnTo>
                    <a:pt x="0" y="2450592"/>
                  </a:lnTo>
                  <a:lnTo>
                    <a:pt x="1068020" y="2896819"/>
                  </a:lnTo>
                  <a:lnTo>
                    <a:pt x="760781" y="1009497"/>
                  </a:lnTo>
                  <a:lnTo>
                    <a:pt x="212141" y="0"/>
                  </a:lnTo>
                  <a:close/>
                </a:path>
              </a:pathLst>
            </a:custGeom>
            <a:solidFill>
              <a:srgbClr val="99FF66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接點 15"/>
            <p:cNvCxnSpPr/>
            <p:nvPr/>
          </p:nvCxnSpPr>
          <p:spPr>
            <a:xfrm flipH="1">
              <a:off x="2278963" y="1628800"/>
              <a:ext cx="360040" cy="396044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等腰三角形 4"/>
            <p:cNvSpPr/>
            <p:nvPr/>
          </p:nvSpPr>
          <p:spPr>
            <a:xfrm>
              <a:off x="1414867" y="3140968"/>
              <a:ext cx="1616907" cy="995020"/>
            </a:xfrm>
            <a:prstGeom prst="triangle">
              <a:avLst>
                <a:gd name="adj" fmla="val 67192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0800000">
              <a:off x="2534264" y="3140968"/>
              <a:ext cx="1616907" cy="995020"/>
            </a:xfrm>
            <a:prstGeom prst="triangle">
              <a:avLst>
                <a:gd name="adj" fmla="val 67192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/>
            <p:cNvCxnSpPr/>
            <p:nvPr/>
          </p:nvCxnSpPr>
          <p:spPr>
            <a:xfrm flipH="1" flipV="1">
              <a:off x="2481895" y="3389723"/>
              <a:ext cx="373132" cy="6218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>
              <a:off x="2711011" y="3265346"/>
              <a:ext cx="373132" cy="6218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橢圓 18"/>
            <p:cNvSpPr/>
            <p:nvPr/>
          </p:nvSpPr>
          <p:spPr>
            <a:xfrm>
              <a:off x="2566995" y="1556792"/>
              <a:ext cx="144016" cy="14401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接點 16"/>
            <p:cNvCxnSpPr/>
            <p:nvPr/>
          </p:nvCxnSpPr>
          <p:spPr>
            <a:xfrm>
              <a:off x="2639003" y="1628800"/>
              <a:ext cx="705936" cy="43924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3171417" y="4542473"/>
              <a:ext cx="1334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+1-1 =0</a:t>
              </a:r>
              <a:endParaRPr lang="zh-TW" altLang="en-US" dirty="0"/>
            </a:p>
          </p:txBody>
        </p:sp>
      </p:grpSp>
      <p:sp>
        <p:nvSpPr>
          <p:cNvPr id="35" name="內容版面配置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r>
              <a:rPr lang="en-US" altLang="zh-TW" smtClean="0"/>
              <a:t>Why?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331</TotalTime>
  <Words>205</Words>
  <Application>Microsoft Office PowerPoint</Application>
  <PresentationFormat>如螢幕大小 (4:3)</PresentationFormat>
  <Paragraphs>84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Lucida Sans Unicode</vt:lpstr>
      <vt:lpstr>Verdana</vt:lpstr>
      <vt:lpstr>Wingdings 2</vt:lpstr>
      <vt:lpstr>Wingdings 3</vt:lpstr>
      <vt:lpstr>匯合</vt:lpstr>
      <vt:lpstr>Shadow Volume</vt:lpstr>
      <vt:lpstr>Introduction</vt:lpstr>
      <vt:lpstr>PowerPoint 簡報</vt:lpstr>
      <vt:lpstr>Pass 1</vt:lpstr>
      <vt:lpstr>Pass 2</vt:lpstr>
      <vt:lpstr>Pass 3</vt:lpstr>
      <vt:lpstr>Pass 4</vt:lpstr>
      <vt:lpstr>Silhouette Edges</vt:lpstr>
      <vt:lpstr>Silhouette Edge Detection</vt:lpstr>
      <vt:lpstr>PowerPoint 簡報</vt:lpstr>
      <vt:lpstr>Orientation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Shadow Volume</dc:title>
  <dc:creator>huangth</dc:creator>
  <cp:lastModifiedBy>huangth</cp:lastModifiedBy>
  <cp:revision>72</cp:revision>
  <dcterms:created xsi:type="dcterms:W3CDTF">2011-11-02T05:14:00Z</dcterms:created>
  <dcterms:modified xsi:type="dcterms:W3CDTF">2014-06-03T11:59:08Z</dcterms:modified>
</cp:coreProperties>
</file>