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3" r:id="rId6"/>
    <p:sldId id="264" r:id="rId7"/>
    <p:sldId id="300" r:id="rId8"/>
    <p:sldId id="301" r:id="rId9"/>
    <p:sldId id="302" r:id="rId10"/>
    <p:sldId id="265" r:id="rId11"/>
    <p:sldId id="268" r:id="rId12"/>
    <p:sldId id="299" r:id="rId13"/>
    <p:sldId id="266" r:id="rId14"/>
    <p:sldId id="267" r:id="rId15"/>
    <p:sldId id="269" r:id="rId16"/>
    <p:sldId id="270" r:id="rId17"/>
    <p:sldId id="303" r:id="rId18"/>
    <p:sldId id="271" r:id="rId19"/>
    <p:sldId id="272" r:id="rId20"/>
    <p:sldId id="273" r:id="rId21"/>
    <p:sldId id="311" r:id="rId22"/>
    <p:sldId id="307" r:id="rId23"/>
    <p:sldId id="312" r:id="rId24"/>
    <p:sldId id="308" r:id="rId25"/>
    <p:sldId id="313" r:id="rId26"/>
    <p:sldId id="314" r:id="rId27"/>
    <p:sldId id="315" r:id="rId28"/>
    <p:sldId id="274" r:id="rId29"/>
    <p:sldId id="275" r:id="rId30"/>
    <p:sldId id="276" r:id="rId31"/>
    <p:sldId id="277" r:id="rId32"/>
    <p:sldId id="305" r:id="rId33"/>
    <p:sldId id="310" r:id="rId34"/>
    <p:sldId id="304" r:id="rId35"/>
    <p:sldId id="290" r:id="rId3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E8FF75"/>
    <a:srgbClr val="000000"/>
    <a:srgbClr val="130294"/>
    <a:srgbClr val="4931FB"/>
    <a:srgbClr val="ABA7FF"/>
    <a:srgbClr val="C1B7FF"/>
    <a:srgbClr val="FF0D0D"/>
    <a:srgbClr val="CC0000"/>
    <a:srgbClr val="3CBE42"/>
  </p:clrMru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0" y="8686486"/>
            <a:ext cx="2971799" cy="45595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2926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0" y="8686486"/>
            <a:ext cx="2971799" cy="45595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2926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/>
        </p:nvSpPr>
        <p:spPr>
          <a:xfrm>
            <a:off x="0" y="8686486"/>
            <a:ext cx="2971799" cy="45595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2926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0" y="8686486"/>
            <a:ext cx="2971799" cy="45595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2926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8686486"/>
            <a:ext cx="2971799" cy="455999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900" b="0" i="0" u="none" strike="noStrike" cap="none" baseline="0"/>
              <a:t>IBM Confidential</a:t>
            </a: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4024"/>
            <a:ext cx="5486399" cy="4113000"/>
          </a:xfrm>
          <a:prstGeom prst="rect">
            <a:avLst/>
          </a:prstGeom>
          <a:noFill/>
          <a:ln>
            <a:noFill/>
          </a:ln>
        </p:spPr>
        <p:txBody>
          <a:bodyPr lIns="93000" tIns="46500" rIns="93000" bIns="465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976312"/>
            <a:ext cx="8229600" cy="37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87" indent="-52387" algn="l" rtl="0">
              <a:lnSpc>
                <a:spcPct val="104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1pPr>
            <a:lvl2pPr marL="463550" indent="-107950" algn="l" rtl="0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2pPr>
            <a:lvl3pPr marL="768350" indent="-76200" algn="l" rtl="0">
              <a:lnSpc>
                <a:spcPct val="104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3pPr>
            <a:lvl4pPr marL="1052512" indent="-74612" algn="l" rtl="0">
              <a:lnSpc>
                <a:spcPct val="10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4pPr>
            <a:lvl5pPr marL="13811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18383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2955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27527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2099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4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5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7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0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 rot="5400000">
            <a:off x="5509049" y="1556118"/>
            <a:ext cx="42981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 rot="5400000">
            <a:off x="1318050" y="-425081"/>
            <a:ext cx="42981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87" indent="-52387" algn="l" rtl="0">
              <a:lnSpc>
                <a:spcPct val="104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1pPr>
            <a:lvl2pPr marL="463550" indent="-107950" algn="l" rtl="0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2pPr>
            <a:lvl3pPr marL="768350" indent="-76200" algn="l" rtl="0">
              <a:lnSpc>
                <a:spcPct val="104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3pPr>
            <a:lvl4pPr marL="1052512" indent="-74612" algn="l" rtl="0">
              <a:lnSpc>
                <a:spcPct val="10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4pPr>
            <a:lvl5pPr marL="13811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18383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2955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27527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2099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4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5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7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0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976312"/>
            <a:ext cx="4038599" cy="37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87" indent="-52387" algn="l" rtl="0">
              <a:lnSpc>
                <a:spcPct val="104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1pPr>
            <a:lvl2pPr marL="463550" indent="-107950" algn="l" rtl="0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2pPr>
            <a:lvl3pPr marL="768350" indent="-76200" algn="l" rtl="0">
              <a:lnSpc>
                <a:spcPct val="104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3pPr>
            <a:lvl4pPr marL="1052512" indent="-74612" algn="l" rtl="0">
              <a:lnSpc>
                <a:spcPct val="10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4pPr>
            <a:lvl5pPr marL="13811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18383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2955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27527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2099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200" y="976312"/>
            <a:ext cx="4038599" cy="18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87" indent="-52387" algn="l" rtl="0">
              <a:lnSpc>
                <a:spcPct val="104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1pPr>
            <a:lvl2pPr marL="463550" indent="-107950" algn="l" rtl="0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2pPr>
            <a:lvl3pPr marL="768350" indent="-76200" algn="l" rtl="0">
              <a:lnSpc>
                <a:spcPct val="104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3pPr>
            <a:lvl4pPr marL="1052512" indent="-74612" algn="l" rtl="0">
              <a:lnSpc>
                <a:spcPct val="10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4pPr>
            <a:lvl5pPr marL="13811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18383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2955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27527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2099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648200" y="2912268"/>
            <a:ext cx="4038599" cy="18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87" indent="-52387" algn="l" rtl="0">
              <a:lnSpc>
                <a:spcPct val="104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1pPr>
            <a:lvl2pPr marL="463550" indent="-107950" algn="l" rtl="0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2pPr>
            <a:lvl3pPr marL="768350" indent="-76200" algn="l" rtl="0">
              <a:lnSpc>
                <a:spcPct val="104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3pPr>
            <a:lvl4pPr marL="1052512" indent="-74612" algn="l" rtl="0">
              <a:lnSpc>
                <a:spcPct val="10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4pPr>
            <a:lvl5pPr marL="13811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18383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2955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27527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2099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6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7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9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0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2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976312"/>
            <a:ext cx="4038599" cy="37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87" indent="-52387" algn="l" rtl="0">
              <a:lnSpc>
                <a:spcPct val="104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1pPr>
            <a:lvl2pPr marL="463550" indent="-107950" algn="l" rtl="0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2pPr>
            <a:lvl3pPr marL="768350" indent="-76200" algn="l" rtl="0">
              <a:lnSpc>
                <a:spcPct val="104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3pPr>
            <a:lvl4pPr marL="1052512" indent="-74612" algn="l" rtl="0">
              <a:lnSpc>
                <a:spcPct val="10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4pPr>
            <a:lvl5pPr marL="13811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18383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2955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27527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2099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48200" y="976312"/>
            <a:ext cx="4038599" cy="37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87" indent="-52387" algn="l" rtl="0">
              <a:lnSpc>
                <a:spcPct val="104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1pPr>
            <a:lvl2pPr marL="463550" indent="-107950" algn="l" rtl="0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2pPr>
            <a:lvl3pPr marL="768350" indent="-76200" algn="l" rtl="0">
              <a:lnSpc>
                <a:spcPct val="104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3pPr>
            <a:lvl4pPr marL="1052512" indent="-74612" algn="l" rtl="0">
              <a:lnSpc>
                <a:spcPct val="10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4pPr>
            <a:lvl5pPr marL="13811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18383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2955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27527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2099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5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6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9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1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5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7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0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976312"/>
            <a:ext cx="4038599" cy="37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976312"/>
            <a:ext cx="4038599" cy="37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6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9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1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8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0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1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3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4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6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7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9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3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5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6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6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9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1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6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9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1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5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7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0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 rot="5400000">
            <a:off x="2693249" y="-1259737"/>
            <a:ext cx="3757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87" indent="-52387" algn="l" rtl="0">
              <a:lnSpc>
                <a:spcPct val="104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1pPr>
            <a:lvl2pPr marL="463550" indent="-107950" algn="l" rtl="0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2pPr>
            <a:lvl3pPr marL="768350" indent="-76200" algn="l" rtl="0">
              <a:lnSpc>
                <a:spcPct val="104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3pPr>
            <a:lvl4pPr marL="1052512" indent="-74612" algn="l" rtl="0">
              <a:lnSpc>
                <a:spcPct val="10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4pPr>
            <a:lvl5pPr marL="13811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18383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2955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27527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209925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4" name="Shape 84"/>
          <p:cNvSpPr txBox="1"/>
          <p:nvPr userDrawn="1"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5" name="Shape 85"/>
          <p:cNvCxnSpPr/>
          <p:nvPr userDrawn="1"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" name="Shape 87"/>
          <p:cNvSpPr txBox="1"/>
          <p:nvPr userDrawn="1"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7" name="Shape 89"/>
          <p:cNvSpPr txBox="1"/>
          <p:nvPr userDrawn="1"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" name="Shape 90"/>
          <p:cNvSpPr txBox="1"/>
          <p:nvPr userDrawn="1"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1"/>
          <p:cNvSpPr txBox="1"/>
          <p:nvPr userDrawn="1"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0" name="Shape 87"/>
          <p:cNvSpPr txBox="1"/>
          <p:nvPr userDrawn="1"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/>
        </p:nvSpPr>
        <p:spPr>
          <a:xfrm>
            <a:off x="0" y="4857750"/>
            <a:ext cx="9144000" cy="285899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0" y="0"/>
            <a:ext cx="9144000" cy="285899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976312"/>
            <a:ext cx="8229600" cy="37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087" marR="0" indent="-52387" algn="l" rtl="0">
              <a:lnSpc>
                <a:spcPct val="104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1pPr>
            <a:lvl2pPr marL="463550" marR="0" indent="-107950" algn="l" rtl="0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2pPr>
            <a:lvl3pPr marL="768350" marR="0" indent="-76200" algn="l" rtl="0">
              <a:lnSpc>
                <a:spcPct val="104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3pPr>
            <a:lvl4pPr marL="1052512" marR="0" indent="-74612" algn="l" rtl="0">
              <a:lnSpc>
                <a:spcPct val="104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-"/>
              <a:defRPr/>
            </a:lvl4pPr>
            <a:lvl5pPr marL="1381125" marR="0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5pPr>
            <a:lvl6pPr marL="1838325" marR="0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6pPr>
            <a:lvl7pPr marL="2295525" marR="0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7pPr>
            <a:lvl8pPr marL="2752725" marR="0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8pPr>
            <a:lvl9pPr marL="3209925" marR="0" indent="-47625" algn="l" rtl="0">
              <a:lnSpc>
                <a:spcPct val="104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524000" y="57150"/>
            <a:ext cx="21972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Business Services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5">
            <a:alphaModFix/>
          </a:blip>
          <a:srcRect r="6665"/>
          <a:stretch/>
        </p:blipFill>
        <p:spPr>
          <a:xfrm>
            <a:off x="8461375" y="46433"/>
            <a:ext cx="622199" cy="18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12"/>
          <p:cNvCxnSpPr/>
          <p:nvPr/>
        </p:nvCxnSpPr>
        <p:spPr>
          <a:xfrm>
            <a:off x="0" y="285750"/>
            <a:ext cx="9144000" cy="0"/>
          </a:xfrm>
          <a:prstGeom prst="straightConnector1">
            <a:avLst/>
          </a:prstGeom>
          <a:noFill/>
          <a:ln w="9525" cap="rnd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0" y="4857750"/>
            <a:ext cx="9144000" cy="0"/>
          </a:xfrm>
          <a:prstGeom prst="straightConnector1">
            <a:avLst/>
          </a:prstGeom>
          <a:noFill/>
          <a:ln w="9525" cap="rnd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>
            <a:off x="457200" y="790575"/>
            <a:ext cx="8229600" cy="0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du/python/lis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du/python/lis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ython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en.wikipedia.org/wiki/Object-oriented_programm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ython_(programming_language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en.wikipedia.org/wiki/Object-oriented_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85800" y="2096801"/>
            <a:ext cx="7772400" cy="6463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AAW Python Intro Course</a:t>
            </a:r>
            <a:endParaRPr lang="en" sz="3000" dirty="0"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47272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Created by Matt </a:t>
            </a:r>
            <a:r>
              <a:rPr lang="en" dirty="0" smtClean="0"/>
              <a:t>Deady &amp; Gus Cavanaugh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5334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>
                <a:solidFill>
                  <a:schemeClr val="accent1"/>
                </a:solidFill>
              </a:rPr>
              <a:t>Python: Variables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69950" y="819151"/>
            <a:ext cx="8204099" cy="482127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0" indent="0">
              <a:lnSpc>
                <a:spcPct val="90000"/>
              </a:lnSpc>
              <a:spcBef>
                <a:spcPts val="480"/>
              </a:spcBef>
            </a:pPr>
            <a:r>
              <a:rPr lang="en-US" sz="1600" dirty="0" smtClean="0"/>
              <a:t>Variables can be used to store information for use throughout your code</a:t>
            </a:r>
          </a:p>
          <a:p>
            <a:pPr marL="0" lvl="0" indent="0">
              <a:lnSpc>
                <a:spcPct val="90000"/>
              </a:lnSpc>
              <a:spcBef>
                <a:spcPts val="480"/>
              </a:spcBef>
              <a:buNone/>
            </a:pPr>
            <a:endParaRPr lang="en-US" sz="1600" dirty="0" smtClean="0"/>
          </a:p>
          <a:p>
            <a:pPr marL="0" lvl="0" indent="0">
              <a:lnSpc>
                <a:spcPct val="90000"/>
              </a:lnSpc>
              <a:spcBef>
                <a:spcPts val="48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90000"/>
              </a:lnSpc>
              <a:spcBef>
                <a:spcPts val="480"/>
              </a:spcBef>
            </a:pPr>
            <a:r>
              <a:rPr lang="en-US" sz="1600" dirty="0" smtClean="0"/>
              <a:t>Python will automatically assign a type to your variable. In the example above:</a:t>
            </a:r>
          </a:p>
          <a:p>
            <a:pPr marL="271463" lvl="1" indent="0">
              <a:lnSpc>
                <a:spcPct val="90000"/>
              </a:lnSpc>
              <a:spcBef>
                <a:spcPts val="480"/>
              </a:spcBef>
            </a:pPr>
            <a:r>
              <a:rPr lang="en-US" sz="1400" dirty="0" smtClean="0"/>
              <a:t>year is an integer</a:t>
            </a:r>
          </a:p>
          <a:p>
            <a:pPr marL="271463" lvl="1" indent="0">
              <a:lnSpc>
                <a:spcPct val="90000"/>
              </a:lnSpc>
              <a:spcBef>
                <a:spcPts val="480"/>
              </a:spcBef>
            </a:pPr>
            <a:r>
              <a:rPr lang="en-US" sz="1400" dirty="0" smtClean="0"/>
              <a:t>team is a string</a:t>
            </a:r>
          </a:p>
          <a:p>
            <a:pPr marL="0" indent="0">
              <a:lnSpc>
                <a:spcPct val="90000"/>
              </a:lnSpc>
              <a:spcBef>
                <a:spcPts val="480"/>
              </a:spcBef>
            </a:pPr>
            <a:r>
              <a:rPr lang="en-US" sz="1600" dirty="0" smtClean="0"/>
              <a:t>To see a variable, you can use the print command</a:t>
            </a:r>
          </a:p>
          <a:p>
            <a:pPr marL="0" indent="0">
              <a:lnSpc>
                <a:spcPct val="90000"/>
              </a:lnSpc>
              <a:spcBef>
                <a:spcPts val="480"/>
              </a:spcBef>
            </a:pPr>
            <a:endParaRPr lang="en-US" sz="1600" dirty="0" smtClean="0"/>
          </a:p>
          <a:p>
            <a:pPr marL="0" indent="0">
              <a:lnSpc>
                <a:spcPct val="90000"/>
              </a:lnSpc>
              <a:spcBef>
                <a:spcPts val="480"/>
              </a:spcBef>
            </a:pPr>
            <a:endParaRPr lang="en-US" sz="1600" dirty="0" smtClean="0"/>
          </a:p>
          <a:p>
            <a:pPr marL="0" indent="0">
              <a:lnSpc>
                <a:spcPct val="90000"/>
              </a:lnSpc>
              <a:spcBef>
                <a:spcPts val="480"/>
              </a:spcBef>
            </a:pPr>
            <a:r>
              <a:rPr lang="en-US" sz="1600" dirty="0" smtClean="0"/>
              <a:t>Variables of two different types do not work well together so you have to reassign one variable to the type of the other:</a:t>
            </a:r>
          </a:p>
          <a:p>
            <a:pPr marL="0" lvl="0" indent="0">
              <a:lnSpc>
                <a:spcPct val="90000"/>
              </a:lnSpc>
              <a:spcBef>
                <a:spcPts val="480"/>
              </a:spcBef>
              <a:buNone/>
            </a:pPr>
            <a:endParaRPr lang="en-US" sz="1600" dirty="0" smtClean="0"/>
          </a:p>
          <a:p>
            <a:pPr marL="0" lvl="0" indent="0">
              <a:lnSpc>
                <a:spcPct val="90000"/>
              </a:lnSpc>
              <a:spcBef>
                <a:spcPts val="480"/>
              </a:spcBef>
              <a:buNone/>
            </a:pPr>
            <a:endParaRPr lang="en-US" sz="1600" dirty="0" smtClean="0"/>
          </a:p>
          <a:p>
            <a:pPr marL="0" lvl="0" indent="0">
              <a:lnSpc>
                <a:spcPct val="90000"/>
              </a:lnSpc>
              <a:spcBef>
                <a:spcPts val="480"/>
              </a:spcBef>
              <a:buNone/>
            </a:pPr>
            <a:endParaRPr lang="en-US" sz="1600" dirty="0" smtClean="0"/>
          </a:p>
          <a:p>
            <a:pPr marL="0" lvl="0" indent="0">
              <a:lnSpc>
                <a:spcPct val="90000"/>
              </a:lnSpc>
              <a:spcBef>
                <a:spcPts val="480"/>
              </a:spcBef>
              <a:buNone/>
            </a:pPr>
            <a:endParaRPr lang="en-US" sz="1600" dirty="0" smtClean="0"/>
          </a:p>
          <a:p>
            <a:pPr marL="0" lvl="0" indent="0">
              <a:lnSpc>
                <a:spcPct val="90000"/>
              </a:lnSpc>
              <a:spcBef>
                <a:spcPts val="480"/>
              </a:spcBef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79" name="Shape 179"/>
          <p:cNvSpPr txBox="1"/>
          <p:nvPr/>
        </p:nvSpPr>
        <p:spPr>
          <a:xfrm>
            <a:off x="1006625" y="1063951"/>
            <a:ext cx="2920799" cy="1046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ear=2014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eam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=’seahawks’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1066800" y="2724150"/>
            <a:ext cx="2920799" cy="830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team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638800" y="2266950"/>
            <a:ext cx="2920799" cy="7818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seahawks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90600" y="3790950"/>
            <a:ext cx="3905700" cy="1046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year_string = </a:t>
            </a:r>
            <a:r>
              <a:rPr lang="en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str(year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year_team = year_string + team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year_team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638800" y="3867150"/>
            <a:ext cx="2920799" cy="5952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2014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seahawks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2980267" y="2705843"/>
            <a:ext cx="2474215" cy="400079"/>
          </a:xfrm>
          <a:prstGeom prst="rect">
            <a:avLst/>
          </a:prstGeom>
          <a:solidFill>
            <a:srgbClr val="FFFF00">
              <a:alpha val="50196"/>
            </a:srgbClr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Lists start at 0 instead of 1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>
                <a:solidFill>
                  <a:schemeClr val="accent1"/>
                </a:solidFill>
              </a:rPr>
              <a:t>Python: Lists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69950" y="742949"/>
            <a:ext cx="8204099" cy="393642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sz="1600" dirty="0"/>
              <a:t>A third python variable type is a list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400" dirty="0">
                <a:solidFill>
                  <a:schemeClr val="dk1"/>
                </a:solidFill>
              </a:rPr>
              <a:t>Constructed by several pieces of information separated by comma between two brackets</a:t>
            </a:r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sz="1600" dirty="0"/>
              <a:t>List Examples: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sz="1600" dirty="0"/>
              <a:t>Lists will accept several variables between two </a:t>
            </a:r>
            <a:r>
              <a:rPr lang="en" sz="1600" dirty="0" smtClean="0"/>
              <a:t>brackets</a:t>
            </a:r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sz="1600" dirty="0" smtClean="0"/>
              <a:t>To see an individual member of a list, use print &lt;listname&gt;[&lt;listnum&gt;]</a:t>
            </a:r>
            <a:endParaRPr lang="en" sz="1600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sz="1600" dirty="0" smtClean="0"/>
              <a:t>Several </a:t>
            </a:r>
            <a:r>
              <a:rPr lang="en" sz="1600" dirty="0"/>
              <a:t>more list methods can be found at: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https://developers.google.com/edu/python/lists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40" name="Shape 240"/>
          <p:cNvSpPr txBox="1"/>
          <p:nvPr/>
        </p:nvSpPr>
        <p:spPr>
          <a:xfrm>
            <a:off x="1129725" y="1581150"/>
            <a:ext cx="5253599" cy="830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ears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=[2014,2013,2012]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eams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’seahawks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’,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’ravens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’,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’giants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’]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715211" y="3049529"/>
            <a:ext cx="2920799" cy="104641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2014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Ravens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2012 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053524" y="2941006"/>
            <a:ext cx="3797875" cy="104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print years[0]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str(teams[1]).capitalize()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years[2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4" name="Shape 244"/>
          <p:cNvCxnSpPr/>
          <p:nvPr/>
        </p:nvCxnSpPr>
        <p:spPr>
          <a:xfrm flipH="1">
            <a:off x="2633133" y="2929467"/>
            <a:ext cx="347134" cy="24553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6991852" y="5143500"/>
            <a:ext cx="2474215" cy="400079"/>
          </a:xfrm>
          <a:prstGeom prst="rect">
            <a:avLst/>
          </a:prstGeom>
          <a:solidFill>
            <a:srgbClr val="FFFF00">
              <a:alpha val="50196"/>
            </a:srgbClr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Lists start at 0 instead of 1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</a:rPr>
              <a:t>Python: </a:t>
            </a:r>
            <a:r>
              <a:rPr lang="en" sz="2200" b="1" dirty="0" smtClean="0">
                <a:solidFill>
                  <a:schemeClr val="accent1"/>
                </a:solidFill>
              </a:rPr>
              <a:t>Dictionaries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69950" y="742949"/>
            <a:ext cx="8204099" cy="429652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sz="1600" dirty="0"/>
              <a:t>A </a:t>
            </a:r>
            <a:r>
              <a:rPr lang="en" sz="1600" dirty="0" smtClean="0"/>
              <a:t>fourth </a:t>
            </a:r>
            <a:r>
              <a:rPr lang="en" sz="1600" dirty="0"/>
              <a:t>python variable type is a </a:t>
            </a:r>
            <a:r>
              <a:rPr lang="en" sz="1600" dirty="0" smtClean="0"/>
              <a:t>dictionary</a:t>
            </a:r>
            <a:endParaRPr lang="en" sz="1600" dirty="0"/>
          </a:p>
          <a:p>
            <a:pPr lvl="1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-US" sz="1400" dirty="0" smtClean="0"/>
              <a:t>A </a:t>
            </a:r>
            <a:r>
              <a:rPr lang="en-US" sz="1400" b="1" dirty="0" smtClean="0"/>
              <a:t>dictionary</a:t>
            </a:r>
            <a:r>
              <a:rPr lang="en-US" sz="1400" dirty="0" smtClean="0"/>
              <a:t> is an associative array. Any key of the </a:t>
            </a:r>
            <a:r>
              <a:rPr lang="en-US" sz="1400" b="1" dirty="0" smtClean="0"/>
              <a:t>dictionary</a:t>
            </a:r>
            <a:r>
              <a:rPr lang="en-US" sz="1400" dirty="0" smtClean="0"/>
              <a:t> is associated (or mapped) to a value. The values of a </a:t>
            </a:r>
            <a:r>
              <a:rPr lang="en-US" sz="1400" b="1" dirty="0" smtClean="0"/>
              <a:t>dictionary</a:t>
            </a:r>
            <a:r>
              <a:rPr lang="en-US" sz="1400" dirty="0" smtClean="0"/>
              <a:t> can be any </a:t>
            </a:r>
            <a:r>
              <a:rPr lang="en-US" sz="1400" b="1" dirty="0" smtClean="0"/>
              <a:t>Python</a:t>
            </a:r>
            <a:r>
              <a:rPr lang="en-US" sz="1400" dirty="0" smtClean="0"/>
              <a:t> data type.</a:t>
            </a:r>
          </a:p>
          <a:p>
            <a:pPr lvl="1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-US" sz="1400" b="1" dirty="0" smtClean="0"/>
              <a:t>Dictionaries</a:t>
            </a:r>
            <a:r>
              <a:rPr lang="en-US" sz="1400" dirty="0" smtClean="0"/>
              <a:t> are unordered key-value-pairs. Items in dictionaries are accessed via keys and not via their position (like lists)</a:t>
            </a:r>
          </a:p>
          <a:p>
            <a:pPr lvl="1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600" dirty="0" smtClean="0"/>
              <a:t>Dictionary Examples</a:t>
            </a:r>
            <a:r>
              <a:rPr lang="en" sz="1600" dirty="0"/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lvl="0" indent="-192087">
              <a:lnSpc>
                <a:spcPct val="90000"/>
              </a:lnSpc>
              <a:spcBef>
                <a:spcPts val="480"/>
              </a:spcBef>
              <a:buSzPct val="171428"/>
              <a:buNone/>
            </a:pPr>
            <a:endParaRPr lang="en-US" sz="1600" dirty="0" smtClean="0"/>
          </a:p>
          <a:p>
            <a:pPr lvl="0" indent="-192087">
              <a:lnSpc>
                <a:spcPct val="90000"/>
              </a:lnSpc>
              <a:spcBef>
                <a:spcPts val="480"/>
              </a:spcBef>
              <a:buSzPct val="171428"/>
            </a:pPr>
            <a:r>
              <a:rPr lang="en" sz="1600" dirty="0" smtClean="0"/>
              <a:t>To see an individual member of a dictionary, use print &lt;listname&gt;[&lt;listnum&gt;]</a:t>
            </a:r>
            <a:endParaRPr lang="en" sz="1600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sz="1600" dirty="0" smtClean="0"/>
              <a:t>Several </a:t>
            </a:r>
            <a:r>
              <a:rPr lang="en" sz="1600" dirty="0"/>
              <a:t>more list methods can be found at: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" sz="1600" u="sng" dirty="0" smtClean="0">
                <a:solidFill>
                  <a:schemeClr val="hlink"/>
                </a:solidFill>
                <a:hlinkClick r:id="rId3"/>
              </a:rPr>
              <a:t>developers.google.com/edu/python/dictionary</a:t>
            </a:r>
            <a:endParaRPr lang="en" sz="1600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40" name="Shape 240"/>
          <p:cNvSpPr txBox="1"/>
          <p:nvPr/>
        </p:nvSpPr>
        <p:spPr>
          <a:xfrm>
            <a:off x="1039094" y="2151502"/>
            <a:ext cx="7358286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superbowl_chmp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={2014:'seahawks',2013:'ravens',2012:'giants'}</a:t>
            </a:r>
          </a:p>
          <a:p>
            <a:pPr lvl="0"/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qtr_bcks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={'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seahawks':'Russel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Wilson','ravens':'Joe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Flacco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'}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6593523" y="3149523"/>
            <a:ext cx="1565739" cy="104641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seahawks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Seahawks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Russel Wilson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1053524" y="2941006"/>
            <a:ext cx="4890076" cy="8309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superbowl_chmp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[2014]</a:t>
            </a:r>
            <a:endParaRPr lang="en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print str(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superbowl_chmp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[2014]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).capitalize()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qtr_bcks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seahawks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4" name="Shape 244"/>
          <p:cNvCxnSpPr/>
          <p:nvPr/>
        </p:nvCxnSpPr>
        <p:spPr>
          <a:xfrm flipH="1">
            <a:off x="6644718" y="5367124"/>
            <a:ext cx="347134" cy="24553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>
                <a:solidFill>
                  <a:schemeClr val="accent1"/>
                </a:solidFill>
              </a:rPr>
              <a:t>Python: Object Oriented Programming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69950" y="790662"/>
            <a:ext cx="8204099" cy="38510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R="0" lvl="0" indent="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300" dirty="0"/>
              <a:t>The variables we defined in our last slide (strings and integers) are classes that are pre-set-up by python</a:t>
            </a:r>
          </a:p>
          <a:p>
            <a:pPr marR="0" lvl="0" indent="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300" dirty="0"/>
              <a:t>Both integers and strings have different actions that can be taken on them to form a new object and they both only take in certain information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/>
              <a:t>The description of what data and what functionality an object has is a </a:t>
            </a:r>
            <a:r>
              <a:rPr lang="en" sz="1300" i="1" dirty="0"/>
              <a:t>Class</a:t>
            </a:r>
            <a:r>
              <a:rPr lang="en" sz="1300" dirty="0"/>
              <a:t> 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/>
              <a:t>The functions that can be taken by a certain class are called </a:t>
            </a:r>
            <a:r>
              <a:rPr lang="en" sz="1300" i="1" dirty="0"/>
              <a:t>Methods</a:t>
            </a:r>
          </a:p>
          <a:p>
            <a:pPr marL="457200" marR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300" i="1" dirty="0"/>
          </a:p>
          <a:p>
            <a:pPr marL="457200" marR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300" i="1" dirty="0"/>
          </a:p>
          <a:p>
            <a:pPr marL="457200" marR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300" i="1" dirty="0"/>
          </a:p>
          <a:p>
            <a:pPr marL="457200" marR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300" i="1" dirty="0"/>
          </a:p>
          <a:p>
            <a:pPr marL="457200" marR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300" i="1" dirty="0"/>
          </a:p>
          <a:p>
            <a:pPr marL="457200" marR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300" i="1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300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9" name="Shape 209"/>
          <p:cNvSpPr txBox="1"/>
          <p:nvPr/>
        </p:nvSpPr>
        <p:spPr>
          <a:xfrm>
            <a:off x="719300" y="2311360"/>
            <a:ext cx="3905700" cy="6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teamcap=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team.capitalize()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teamcap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444050" y="4449450"/>
            <a:ext cx="5639999" cy="3012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lvl="0" indent="152400" rtl="0">
              <a:lnSpc>
                <a:spcPct val="90000"/>
              </a:lnSpc>
              <a:spcBef>
                <a:spcPts val="480"/>
              </a:spcBef>
              <a:buSzPct val="66666"/>
              <a:buNone/>
            </a:pPr>
            <a:r>
              <a:rPr lang="en" sz="1200">
                <a:solidFill>
                  <a:schemeClr val="dk1"/>
                </a:solidFill>
              </a:rPr>
              <a:t>http://www.tutorialspoint.com/python/python_classes_objects.htm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19300" y="3052485"/>
            <a:ext cx="3905700" cy="6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yearcap=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year.capitalize()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yearcap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833175" y="2299922"/>
            <a:ext cx="1947300" cy="5505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Seahawks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833174" y="2985722"/>
            <a:ext cx="2135825" cy="104641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</a:p>
          <a:p>
            <a:pPr lvl="0"/>
            <a:r>
              <a:rPr lang="en-US" dirty="0" err="1" smtClean="0"/>
              <a:t>AttributeError</a:t>
            </a:r>
            <a:r>
              <a:rPr lang="en-US" dirty="0" smtClean="0"/>
              <a:t>: '</a:t>
            </a:r>
            <a:r>
              <a:rPr lang="en-US" dirty="0" err="1" smtClean="0"/>
              <a:t>int</a:t>
            </a:r>
            <a:r>
              <a:rPr lang="en-US" dirty="0" smtClean="0"/>
              <a:t>' object has no attribute 'capitalize'</a:t>
            </a:r>
            <a:endParaRPr lang="en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6172200" y="2275523"/>
            <a:ext cx="2582100" cy="1744027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spAutoFit/>
          </a:bodyPr>
          <a:lstStyle/>
          <a:p>
            <a:pPr marR="0" lvl="0" indent="825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100" b="1" dirty="0"/>
              <a:t>Object:</a:t>
            </a:r>
            <a:r>
              <a:rPr lang="en" sz="1100" dirty="0"/>
              <a:t> </a:t>
            </a:r>
            <a:r>
              <a:rPr lang="en" sz="1100" dirty="0">
                <a:solidFill>
                  <a:schemeClr val="dk1"/>
                </a:solidFill>
              </a:rPr>
              <a:t>A unique instance of a data structure that's defined by its class. An object comprises both data members and </a:t>
            </a:r>
            <a:r>
              <a:rPr lang="en" sz="1100" dirty="0" smtClean="0">
                <a:solidFill>
                  <a:schemeClr val="dk1"/>
                </a:solidFill>
              </a:rPr>
              <a:t>methods.</a:t>
            </a:r>
          </a:p>
          <a:p>
            <a:pPr marR="0" lvl="0" indent="825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100" b="1" dirty="0" smtClean="0">
                <a:solidFill>
                  <a:schemeClr val="dk1"/>
                </a:solidFill>
              </a:rPr>
              <a:t>Class</a:t>
            </a:r>
            <a:r>
              <a:rPr lang="en" sz="1100" b="1" dirty="0">
                <a:solidFill>
                  <a:schemeClr val="dk1"/>
                </a:solidFill>
              </a:rPr>
              <a:t>:</a:t>
            </a:r>
            <a:r>
              <a:rPr lang="en" sz="1100" dirty="0">
                <a:solidFill>
                  <a:schemeClr val="dk1"/>
                </a:solidFill>
              </a:rPr>
              <a:t> A user-defined prototype for an object that defines a set of attributes that characterize any object of the class. </a:t>
            </a:r>
            <a:endParaRPr lang="en" sz="1100" dirty="0" smtClean="0">
              <a:solidFill>
                <a:schemeClr val="dk1"/>
              </a:solidFill>
            </a:endParaRPr>
          </a:p>
          <a:p>
            <a:pPr marR="0" lvl="0" indent="825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100" b="1" dirty="0" smtClean="0">
                <a:solidFill>
                  <a:schemeClr val="dk1"/>
                </a:solidFill>
              </a:rPr>
              <a:t>Method </a:t>
            </a:r>
            <a:r>
              <a:rPr lang="en" sz="1100" b="1" dirty="0">
                <a:solidFill>
                  <a:schemeClr val="dk1"/>
                </a:solidFill>
              </a:rPr>
              <a:t>:</a:t>
            </a:r>
            <a:r>
              <a:rPr lang="en" sz="1100" dirty="0">
                <a:solidFill>
                  <a:schemeClr val="dk1"/>
                </a:solidFill>
              </a:rPr>
              <a:t> A special kind of function that is defined in a class definition.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>
                <a:solidFill>
                  <a:schemeClr val="accent1"/>
                </a:solidFill>
              </a:rPr>
              <a:t>Python: Object Oriented Programming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69950" y="790662"/>
            <a:ext cx="8204099" cy="4165202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457200" marR="0" lvl="0" indent="-3111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300" dirty="0"/>
              <a:t>Some Classes are not built into python, you have to import them from a file </a:t>
            </a:r>
            <a:endParaRPr lang="en" sz="1300" dirty="0" smtClean="0"/>
          </a:p>
          <a:p>
            <a:pPr marL="0" marR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3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300" dirty="0" smtClean="0"/>
          </a:p>
          <a:p>
            <a:pPr marL="914400" marR="0" lvl="0" indent="-3111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300" dirty="0"/>
              <a:t>sklearn: file you download</a:t>
            </a:r>
          </a:p>
          <a:p>
            <a:pPr marL="914400" marR="0" lvl="0" indent="-3111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300" dirty="0" smtClean="0"/>
              <a:t>datasets</a:t>
            </a:r>
            <a:r>
              <a:rPr lang="en" sz="1300" dirty="0"/>
              <a:t>: class definition found in sklearn file</a:t>
            </a:r>
          </a:p>
          <a:p>
            <a:pPr marL="914400" marR="0" lvl="0" indent="-3111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300" dirty="0"/>
              <a:t>iris: name of object defined</a:t>
            </a:r>
          </a:p>
          <a:p>
            <a:pPr marL="914400" marR="0" lvl="0" indent="-3111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300" dirty="0"/>
              <a:t>load_iris(): a method defined in the class datasets</a:t>
            </a:r>
          </a:p>
          <a:p>
            <a:pPr marL="1371600" marR="0" lvl="1" indent="-3111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/>
              <a:t>Note that methods are called by dot notation (</a:t>
            </a:r>
            <a:r>
              <a:rPr lang="en" sz="1300" i="1" dirty="0"/>
              <a:t>object</a:t>
            </a:r>
            <a:r>
              <a:rPr lang="en" sz="1300" dirty="0"/>
              <a:t>.</a:t>
            </a:r>
            <a:r>
              <a:rPr lang="en" sz="1300" i="1" dirty="0"/>
              <a:t>methodname</a:t>
            </a:r>
            <a:r>
              <a:rPr lang="en" sz="1300" dirty="0"/>
              <a:t>)</a:t>
            </a:r>
          </a:p>
          <a:p>
            <a:pPr marL="457200" marR="0" lvl="0" indent="-3111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endParaRPr lang="en" sz="1300" dirty="0" smtClean="0"/>
          </a:p>
          <a:p>
            <a:pPr marL="457200" indent="-311150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/>
              <a:t>The </a:t>
            </a:r>
            <a:r>
              <a:rPr lang="en" sz="1300" dirty="0"/>
              <a:t>online documentation for Sklearn.datasets explains what the method does:</a:t>
            </a:r>
          </a:p>
          <a:p>
            <a:pPr marL="914400" marR="0" lvl="1" indent="-3111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1300" u="sng" dirty="0" smtClean="0">
                <a:solidFill>
                  <a:schemeClr val="hlink"/>
                </a:solidFill>
                <a:hlinkClick r:id="rId3"/>
              </a:rPr>
              <a:t>scikit-learn.org/stable/modules/classes.html</a:t>
            </a:r>
            <a:endParaRPr lang="en" sz="1300" u="sng" dirty="0" smtClean="0">
              <a:solidFill>
                <a:schemeClr val="hlink"/>
              </a:solidFill>
            </a:endParaRPr>
          </a:p>
          <a:p>
            <a:pPr marL="914400" marR="0" lvl="1" indent="-3111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lang="en" sz="1300" u="sng" dirty="0" smtClean="0">
              <a:solidFill>
                <a:schemeClr val="hlink"/>
              </a:solidFill>
            </a:endParaRPr>
          </a:p>
          <a:p>
            <a:pPr marL="642937" indent="-311150">
              <a:lnSpc>
                <a:spcPct val="90000"/>
              </a:lnSpc>
              <a:spcBef>
                <a:spcPts val="480"/>
              </a:spcBef>
              <a:buSzPct val="100000"/>
              <a:buNone/>
            </a:pPr>
            <a:endParaRPr lang="en" sz="1300" u="sng" dirty="0" smtClean="0">
              <a:solidFill>
                <a:schemeClr val="hlink"/>
              </a:solidFill>
            </a:endParaRPr>
          </a:p>
          <a:p>
            <a:pPr marL="642937" indent="-311150">
              <a:lnSpc>
                <a:spcPct val="90000"/>
              </a:lnSpc>
              <a:spcBef>
                <a:spcPts val="480"/>
              </a:spcBef>
              <a:buSzPct val="100000"/>
              <a:buNone/>
            </a:pPr>
            <a:endParaRPr lang="en" sz="1300" u="sng" dirty="0" smtClean="0">
              <a:solidFill>
                <a:schemeClr val="hlink"/>
              </a:solidFill>
            </a:endParaRPr>
          </a:p>
          <a:p>
            <a:pPr marL="457200" lvl="0" indent="-311150">
              <a:lnSpc>
                <a:spcPct val="90000"/>
              </a:lnSpc>
              <a:spcBef>
                <a:spcPts val="480"/>
              </a:spcBef>
              <a:buClr>
                <a:srgbClr val="7889FB"/>
              </a:buClr>
              <a:buSzPct val="100000"/>
            </a:pPr>
            <a:r>
              <a:rPr lang="en" sz="1300" dirty="0" smtClean="0"/>
              <a:t>The object iris will be a sample dataset defined in sklearn</a:t>
            </a:r>
            <a:endParaRPr sz="13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300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1" name="Shape 231"/>
          <p:cNvSpPr txBox="1"/>
          <p:nvPr/>
        </p:nvSpPr>
        <p:spPr>
          <a:xfrm>
            <a:off x="1066800" y="971550"/>
            <a:ext cx="3905700" cy="4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20000"/>
              </a:lnSpc>
              <a:spcBef>
                <a:spcPts val="100"/>
              </a:spcBef>
              <a:spcAft>
                <a:spcPts val="500"/>
              </a:spcAft>
              <a:buNone/>
            </a:pPr>
            <a:r>
              <a:rPr lang="en" sz="1000" b="1" dirty="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b="1" dirty="0">
                <a:solidFill>
                  <a:srgbClr val="0E84B5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b="1" dirty="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datasets</a:t>
            </a:r>
            <a:br>
              <a:rPr lang="en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iris </a:t>
            </a:r>
            <a:r>
              <a:rPr lang="en" sz="10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datasets</a:t>
            </a:r>
            <a:r>
              <a:rPr lang="en" sz="10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load_iris()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564470"/>
            <a:ext cx="82581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76300" y="492743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>
                <a:solidFill>
                  <a:schemeClr val="accent1"/>
                </a:solidFill>
              </a:rPr>
              <a:t>Python: Loops 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62450" y="1574046"/>
            <a:ext cx="8457299" cy="1692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/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yrs_ago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=[0,1,2]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years =[2014,2013,2012]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teams = ['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seahawks','ravens','giants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yrs_ago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print "In " +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(years[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]) + ", " + teams[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].capitalize() + " won the Super Bowl"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4843050" y="885975"/>
            <a:ext cx="4147799" cy="11054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2014, Seahawks won the Super Bowl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2013, Ravens won the Super Bowl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2012, Giants won the Super Bowl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89050" y="885975"/>
            <a:ext cx="4190100" cy="107922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sz="1600" dirty="0"/>
              <a:t>Loops can be used to repeat a task for a given list using For or While Loops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-"/>
            </a:pPr>
            <a:r>
              <a:rPr lang="en" sz="1400" dirty="0"/>
              <a:t>For Loops: Repeat for all values “in” &lt;list&gt;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184250" y="2790975"/>
            <a:ext cx="5302150" cy="88533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6492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sz="1600" dirty="0" smtClean="0">
              <a:solidFill>
                <a:schemeClr val="dk1"/>
              </a:solidFill>
            </a:endParaRPr>
          </a:p>
          <a:p>
            <a:pPr marL="6492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sz="1600" dirty="0" smtClean="0">
                <a:solidFill>
                  <a:schemeClr val="dk1"/>
                </a:solidFill>
              </a:rPr>
              <a:t>While </a:t>
            </a:r>
            <a:r>
              <a:rPr lang="en" sz="1600" dirty="0">
                <a:solidFill>
                  <a:schemeClr val="dk1"/>
                </a:solidFill>
              </a:rPr>
              <a:t>Loops: Repeat while condition is satisfied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73" name="Shape 273"/>
          <p:cNvSpPr txBox="1"/>
          <p:nvPr/>
        </p:nvSpPr>
        <p:spPr>
          <a:xfrm>
            <a:off x="362450" y="3333756"/>
            <a:ext cx="8457299" cy="104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count=2012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 (count&lt;2014):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count+1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“done”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6781800" y="3028950"/>
            <a:ext cx="2102700" cy="10485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2012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2013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done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054952" y="4308121"/>
            <a:ext cx="7038249" cy="400079"/>
          </a:xfrm>
          <a:prstGeom prst="rect">
            <a:avLst/>
          </a:prstGeom>
          <a:solidFill>
            <a:srgbClr val="E8FF75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indented lines are run repeatedly until the condition is met</a:t>
            </a:r>
          </a:p>
        </p:txBody>
      </p:sp>
      <p:cxnSp>
        <p:nvCxnSpPr>
          <p:cNvPr id="276" name="Shape 276"/>
          <p:cNvCxnSpPr>
            <a:stCxn id="275" idx="1"/>
          </p:cNvCxnSpPr>
          <p:nvPr/>
        </p:nvCxnSpPr>
        <p:spPr>
          <a:xfrm flipH="1" flipV="1">
            <a:off x="1947333" y="4292600"/>
            <a:ext cx="107619" cy="21556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2898141" y="3469961"/>
            <a:ext cx="3676499" cy="615523"/>
          </a:xfrm>
          <a:prstGeom prst="rect">
            <a:avLst/>
          </a:prstGeom>
          <a:solidFill>
            <a:srgbClr val="E8FF75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the condition is never met than you have an “infinite loop”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>
                <a:solidFill>
                  <a:schemeClr val="accent1"/>
                </a:solidFill>
              </a:rPr>
              <a:t>Python: IF-ELIF-ELSE statements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69950" y="692987"/>
            <a:ext cx="8204099" cy="5292178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Python </a:t>
            </a:r>
            <a:r>
              <a:rPr lang="en" dirty="0"/>
              <a:t>has a standard if then else functionality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Syntax </a:t>
            </a:r>
            <a:r>
              <a:rPr lang="en" dirty="0"/>
              <a:t>Notes: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/>
              <a:t>Use colon to represent “then” (“:”)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 smtClean="0"/>
              <a:t>Use double equals sign  (“==”)  to evaluate 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 smtClean="0">
                <a:solidFill>
                  <a:schemeClr val="dk1"/>
                </a:solidFill>
              </a:rPr>
              <a:t>Use elif for else if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 smtClean="0">
                <a:solidFill>
                  <a:schemeClr val="dk1"/>
                </a:solidFill>
              </a:rPr>
              <a:t>Make </a:t>
            </a:r>
            <a:r>
              <a:rPr lang="en" dirty="0">
                <a:solidFill>
                  <a:schemeClr val="dk1"/>
                </a:solidFill>
              </a:rPr>
              <a:t>sure to properly indent the statements after the if &amp; then statements to avoid errors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Shape 285"/>
          <p:cNvSpPr txBox="1"/>
          <p:nvPr/>
        </p:nvSpPr>
        <p:spPr>
          <a:xfrm>
            <a:off x="914400" y="1390650"/>
            <a:ext cx="5253599" cy="14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 years[0] == 2013: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years[0]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elif years[1] == 2013: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years[1]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‘Nothing’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5264600" y="1581150"/>
            <a:ext cx="2920799" cy="615523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2013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</a:rPr>
              <a:t>Python: </a:t>
            </a:r>
            <a:r>
              <a:rPr lang="en" sz="2200" b="1" dirty="0" smtClean="0">
                <a:solidFill>
                  <a:schemeClr val="accent1"/>
                </a:solidFill>
              </a:rPr>
              <a:t>Functions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69950" y="692987"/>
            <a:ext cx="8204099" cy="5292178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Users can write their own functions to </a:t>
            </a:r>
            <a:endParaRPr lang="en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Syntax </a:t>
            </a:r>
            <a:r>
              <a:rPr lang="en" dirty="0"/>
              <a:t>Notes: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/>
              <a:t>Use colon to represent “then” (“:”)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 smtClean="0"/>
              <a:t>Use double equals sign  (“==”)  to evaluate 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 smtClean="0">
                <a:solidFill>
                  <a:schemeClr val="dk1"/>
                </a:solidFill>
              </a:rPr>
              <a:t>Use elif for else if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 smtClean="0">
                <a:solidFill>
                  <a:schemeClr val="dk1"/>
                </a:solidFill>
              </a:rPr>
              <a:t>Make </a:t>
            </a:r>
            <a:r>
              <a:rPr lang="en" dirty="0">
                <a:solidFill>
                  <a:schemeClr val="dk1"/>
                </a:solidFill>
              </a:rPr>
              <a:t>sure to properly indent the statements after the if &amp; then statements to avoid errors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Shape 285"/>
          <p:cNvSpPr txBox="1"/>
          <p:nvPr/>
        </p:nvSpPr>
        <p:spPr>
          <a:xfrm>
            <a:off x="914400" y="1390650"/>
            <a:ext cx="5253599" cy="14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 years[0] == 2013: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years[0]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elif years[1] == 2013: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years[1]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‘Nothing’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5264600" y="1581150"/>
            <a:ext cx="2920799" cy="615523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2013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685800" y="1385902"/>
            <a:ext cx="7772400" cy="15857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Python Basics: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Exercise #1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685800" y="2325401"/>
            <a:ext cx="7772400" cy="6463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Data </a:t>
            </a:r>
            <a:r>
              <a:rPr lang="en" sz="3000" dirty="0" smtClean="0"/>
              <a:t>Import/Export</a:t>
            </a:r>
            <a:endParaRPr lang="en" sz="30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0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76250" y="914974"/>
            <a:ext cx="8229600" cy="248422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539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Introductions</a:t>
            </a:r>
          </a:p>
          <a:p>
            <a:pPr marL="192087" marR="0" lvl="0" indent="-1539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this Class</a:t>
            </a:r>
          </a:p>
          <a:p>
            <a:pPr marL="192087" marR="0" lvl="0" indent="-1539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Topics:</a:t>
            </a:r>
          </a:p>
          <a:p>
            <a:pPr marL="463550" marR="0" lvl="1" indent="-213359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800" dirty="0" smtClean="0">
                <a:solidFill>
                  <a:schemeClr val="dk1"/>
                </a:solidFill>
              </a:rPr>
              <a:t>Intro </a:t>
            </a:r>
            <a:r>
              <a:rPr lang="en" sz="1800" dirty="0">
                <a:solidFill>
                  <a:schemeClr val="dk1"/>
                </a:solidFill>
              </a:rPr>
              <a:t>for Python</a:t>
            </a:r>
          </a:p>
          <a:p>
            <a:pPr marL="463550" marR="0" lvl="1" indent="-213359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800" dirty="0" smtClean="0">
                <a:solidFill>
                  <a:schemeClr val="dk1"/>
                </a:solidFill>
              </a:rPr>
              <a:t>Import </a:t>
            </a:r>
            <a:r>
              <a:rPr lang="en" sz="1800" dirty="0">
                <a:solidFill>
                  <a:schemeClr val="dk1"/>
                </a:solidFill>
              </a:rPr>
              <a:t>Data</a:t>
            </a:r>
          </a:p>
          <a:p>
            <a:pPr marL="463550" marR="0" lvl="1" indent="-213359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800" dirty="0">
                <a:solidFill>
                  <a:schemeClr val="dk1"/>
                </a:solidFill>
              </a:rPr>
              <a:t>Data </a:t>
            </a:r>
            <a:r>
              <a:rPr lang="en" sz="1800" dirty="0" smtClean="0">
                <a:solidFill>
                  <a:schemeClr val="dk1"/>
                </a:solidFill>
              </a:rPr>
              <a:t>Manipulation</a:t>
            </a:r>
          </a:p>
          <a:p>
            <a:pPr marL="463550" marR="0" lvl="1" indent="-213359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 smtClean="0">
                <a:solidFill>
                  <a:schemeClr val="dk1"/>
                </a:solidFill>
              </a:rPr>
              <a:t>Export Data</a:t>
            </a:r>
            <a:endParaRPr lang="en" sz="1800" dirty="0">
              <a:solidFill>
                <a:schemeClr val="dk1"/>
              </a:solidFill>
            </a:endParaRPr>
          </a:p>
          <a:p>
            <a:pPr marL="192087" marR="0" lvl="0" indent="-1539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Wrap-Up</a:t>
            </a:r>
            <a:endParaRPr lang="en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973600" y="1051850"/>
            <a:ext cx="5253599" cy="14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</a:rPr>
              <a:t>Python: </a:t>
            </a:r>
            <a:r>
              <a:rPr lang="en" sz="2200" b="1" dirty="0" smtClean="0">
                <a:solidFill>
                  <a:schemeClr val="accent1"/>
                </a:solidFill>
              </a:rPr>
              <a:t>File Formats and Databases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509701" y="1032963"/>
            <a:ext cx="8634299" cy="21544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" sz="1600" dirty="0" smtClean="0">
                <a:solidFill>
                  <a:schemeClr val="dk1"/>
                </a:solidFill>
              </a:rPr>
              <a:t>Flat files: txt, csv, xlsx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" sz="16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" sz="1600" dirty="0" smtClean="0">
                <a:solidFill>
                  <a:schemeClr val="dk1"/>
                </a:solidFill>
              </a:rPr>
              <a:t>Web data: HTML, XML, JSON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" sz="16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" sz="1600" dirty="0" smtClean="0">
                <a:solidFill>
                  <a:schemeClr val="dk1"/>
                </a:solidFill>
              </a:rPr>
              <a:t>Relational Databases: SQL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" sz="16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" sz="1600" dirty="0" smtClean="0">
                <a:solidFill>
                  <a:schemeClr val="dk1"/>
                </a:solidFill>
              </a:rPr>
              <a:t>NoSQL Databases: Key-value stores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b="1" dirty="0" smtClean="0">
                <a:solidFill>
                  <a:schemeClr val="accent1"/>
                </a:solidFill>
              </a:rPr>
              <a:t>Python: Import Text Files and CSVs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CSV – use </a:t>
            </a:r>
            <a:r>
              <a:rPr lang="en-US" dirty="0" err="1" smtClean="0"/>
              <a:t>csv</a:t>
            </a:r>
            <a:r>
              <a:rPr lang="en-US" dirty="0" smtClean="0"/>
              <a:t>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</a:p>
          <a:p>
            <a:pPr lvl="1"/>
            <a:r>
              <a:rPr lang="en-US" dirty="0" smtClean="0"/>
              <a:t>Txt</a:t>
            </a:r>
          </a:p>
          <a:p>
            <a:pPr lvl="1"/>
            <a:r>
              <a:rPr lang="en-US" dirty="0" smtClean="0"/>
              <a:t>CSV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Pro Tip: you can open files with syntax like </a:t>
            </a:r>
            <a:r>
              <a:rPr lang="en-US" sz="1400" dirty="0" smtClean="0"/>
              <a:t>“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data = open(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/>
              <a:t>”</a:t>
            </a:r>
            <a:r>
              <a:rPr lang="en-US" dirty="0" smtClean="0"/>
              <a:t>, however you have to make sure you close the file later. By using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“with open…”</a:t>
            </a:r>
            <a:r>
              <a:rPr lang="en-US" dirty="0" smtClean="0"/>
              <a:t>, you do not. </a:t>
            </a:r>
            <a:endParaRPr lang="en-US" dirty="0"/>
          </a:p>
        </p:txBody>
      </p:sp>
      <p:sp>
        <p:nvSpPr>
          <p:cNvPr id="6" name="Shape 260"/>
          <p:cNvSpPr txBox="1"/>
          <p:nvPr/>
        </p:nvSpPr>
        <p:spPr>
          <a:xfrm>
            <a:off x="786993" y="1345446"/>
            <a:ext cx="3915636" cy="104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with open(“myfile.txt”) as f: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for row in f: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   print row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260"/>
          <p:cNvSpPr txBox="1"/>
          <p:nvPr/>
        </p:nvSpPr>
        <p:spPr>
          <a:xfrm>
            <a:off x="825093" y="2795967"/>
            <a:ext cx="3915636" cy="16927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csv</a:t>
            </a: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with open(“mycsv.csv”) as f: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csv.reader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for row in data: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   print row</a:t>
            </a:r>
          </a:p>
          <a:p>
            <a:pPr lvl="0"/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973600" y="1051850"/>
            <a:ext cx="5253599" cy="14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</a:rPr>
              <a:t>Python: </a:t>
            </a:r>
            <a:r>
              <a:rPr lang="en" sz="2200" b="1" dirty="0" smtClean="0">
                <a:solidFill>
                  <a:schemeClr val="accent1"/>
                </a:solidFill>
              </a:rPr>
              <a:t>HTML, XML, JSON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509701" y="953265"/>
            <a:ext cx="8634299" cy="1969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" sz="1600" dirty="0" smtClean="0">
                <a:solidFill>
                  <a:schemeClr val="dk1"/>
                </a:solidFill>
              </a:rPr>
              <a:t>JSON is the standard data format of the web: Python has an aptly named json library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" sz="16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" sz="1600" dirty="0" smtClean="0">
                <a:solidFill>
                  <a:schemeClr val="dk1"/>
                </a:solidFill>
              </a:rPr>
              <a:t>XML is an older web format that you will still see: lxml is a great choice for parsing xml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" sz="16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" sz="1600" dirty="0" smtClean="0">
                <a:solidFill>
                  <a:schemeClr val="dk1"/>
                </a:solidFill>
              </a:rPr>
              <a:t>Scraping HTML, e.g., web scraping, is a painful but sometimes necessary task. Beautiful Soup and X</a:t>
            </a:r>
            <a:r>
              <a:rPr lang="en-US" sz="1600" dirty="0" smtClean="0">
                <a:solidFill>
                  <a:schemeClr val="dk1"/>
                </a:solidFill>
              </a:rPr>
              <a:t>q</a:t>
            </a:r>
            <a:r>
              <a:rPr lang="en" sz="1600" dirty="0" smtClean="0">
                <a:solidFill>
                  <a:schemeClr val="dk1"/>
                </a:solidFill>
              </a:rPr>
              <a:t>uery are two good choices for parsing web pages</a:t>
            </a:r>
          </a:p>
          <a:p>
            <a:pPr lvl="3" rtl="0">
              <a:buClr>
                <a:schemeClr val="accent1"/>
              </a:buClr>
              <a:buFont typeface="Wingdings" pitchFamily="2" charset="2"/>
              <a:buChar char="§"/>
            </a:pPr>
            <a:endParaRPr lang="en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b="1" dirty="0" smtClean="0">
                <a:solidFill>
                  <a:schemeClr val="accent1"/>
                </a:solidFill>
              </a:rPr>
              <a:t>Python: Web Scraping, XML, JSON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901292" y="944675"/>
            <a:ext cx="4038599" cy="1821600"/>
          </a:xfrm>
        </p:spPr>
        <p:txBody>
          <a:bodyPr/>
          <a:lstStyle/>
          <a:p>
            <a:r>
              <a:rPr lang="en-US" dirty="0" smtClean="0"/>
              <a:t>Helpful Links</a:t>
            </a:r>
          </a:p>
          <a:p>
            <a:pPr lvl="1"/>
            <a:r>
              <a:rPr lang="en-US" dirty="0" smtClean="0"/>
              <a:t>Scraping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6" name="Shape 260"/>
          <p:cNvSpPr txBox="1"/>
          <p:nvPr/>
        </p:nvSpPr>
        <p:spPr>
          <a:xfrm>
            <a:off x="786992" y="1345446"/>
            <a:ext cx="5099457" cy="1261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#import bs4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webpage =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requests.get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(“someurl.com”)</a:t>
            </a:r>
          </a:p>
          <a:p>
            <a:pPr lvl="0"/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260"/>
          <p:cNvSpPr txBox="1"/>
          <p:nvPr/>
        </p:nvSpPr>
        <p:spPr>
          <a:xfrm>
            <a:off x="759778" y="2746981"/>
            <a:ext cx="7233057" cy="2339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pprint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/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with open(“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myfile.json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”) as f: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json.load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lvl="0"/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pprint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(data)</a:t>
            </a:r>
          </a:p>
          <a:p>
            <a:pPr lvl="0"/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idx="3"/>
          </p:nvPr>
        </p:nvSpPr>
        <p:spPr>
          <a:xfrm>
            <a:off x="4860471" y="2846954"/>
            <a:ext cx="4038599" cy="1821600"/>
          </a:xfrm>
        </p:spPr>
        <p:txBody>
          <a:bodyPr/>
          <a:lstStyle/>
          <a:p>
            <a:r>
              <a:rPr lang="en-US" dirty="0" smtClean="0"/>
              <a:t>Pro Tip: use pretty print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/>
              <a:t> to print JSON to console so that it doesn’t look like a hot mess*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200" dirty="0" smtClean="0"/>
              <a:t>*industry term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973600" y="1051850"/>
            <a:ext cx="5253599" cy="14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</a:rPr>
              <a:t>Python: </a:t>
            </a:r>
            <a:r>
              <a:rPr lang="en" sz="2200" b="1" dirty="0" smtClean="0">
                <a:solidFill>
                  <a:schemeClr val="accent1"/>
                </a:solidFill>
              </a:rPr>
              <a:t>Relational Databases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6312"/>
            <a:ext cx="8196943" cy="3757500"/>
          </a:xfrm>
        </p:spPr>
        <p:txBody>
          <a:bodyPr/>
          <a:lstStyle/>
          <a:p>
            <a:r>
              <a:rPr lang="en-US" dirty="0" smtClean="0"/>
              <a:t>Relational databases are the main storage for most business data</a:t>
            </a:r>
          </a:p>
          <a:p>
            <a:pPr lvl="1"/>
            <a:r>
              <a:rPr lang="en-US" dirty="0" smtClean="0"/>
              <a:t>Oracle, Microsoft (SQL Server), IBM (DB2) all sell enterprise relational databases</a:t>
            </a:r>
          </a:p>
          <a:p>
            <a:pPr lvl="1"/>
            <a:r>
              <a:rPr lang="en-US" dirty="0" smtClean="0"/>
              <a:t>Free options also exist: </a:t>
            </a:r>
            <a:r>
              <a:rPr lang="en-US" dirty="0" err="1" smtClean="0"/>
              <a:t>MySQL</a:t>
            </a:r>
            <a:r>
              <a:rPr lang="en-US" dirty="0" smtClean="0"/>
              <a:t> and </a:t>
            </a:r>
            <a:r>
              <a:rPr lang="en-US" dirty="0" err="1" smtClean="0"/>
              <a:t>PostgreSQL</a:t>
            </a:r>
            <a:r>
              <a:rPr lang="en-US" dirty="0" smtClean="0"/>
              <a:t> are two popular alternatives</a:t>
            </a:r>
          </a:p>
          <a:p>
            <a:r>
              <a:rPr lang="en-US" dirty="0" smtClean="0"/>
              <a:t>You’ll likely encounter two use cases for relational databases</a:t>
            </a:r>
          </a:p>
          <a:p>
            <a:pPr lvl="1"/>
            <a:r>
              <a:rPr lang="en-US" dirty="0" smtClean="0"/>
              <a:t>Transactional Databases – support applications, composed of many small tables joined together to allow for fast create, update, delete operations</a:t>
            </a:r>
          </a:p>
          <a:p>
            <a:pPr lvl="1"/>
            <a:r>
              <a:rPr lang="en-US" dirty="0" smtClean="0"/>
              <a:t>Data Warehouses – larger, flatter tables designed for analytics and business users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b="1" dirty="0" smtClean="0">
                <a:solidFill>
                  <a:schemeClr val="accent1"/>
                </a:solidFill>
              </a:rPr>
              <a:t>Python: Relational Databases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connect and query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901292" y="944675"/>
            <a:ext cx="4038599" cy="1821600"/>
          </a:xfrm>
        </p:spPr>
        <p:txBody>
          <a:bodyPr/>
          <a:lstStyle/>
          <a:p>
            <a:r>
              <a:rPr lang="en-US" dirty="0" smtClean="0"/>
              <a:t>Helpful Links</a:t>
            </a:r>
          </a:p>
          <a:p>
            <a:pPr lvl="1"/>
            <a:r>
              <a:rPr lang="en-US" dirty="0" smtClean="0"/>
              <a:t>SQL (Structured Query Language)</a:t>
            </a:r>
          </a:p>
          <a:p>
            <a:pPr lvl="1"/>
            <a:r>
              <a:rPr lang="en-US" dirty="0" smtClean="0"/>
              <a:t>sqlite3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</p:txBody>
      </p:sp>
      <p:sp>
        <p:nvSpPr>
          <p:cNvPr id="6" name="Shape 260"/>
          <p:cNvSpPr txBox="1"/>
          <p:nvPr/>
        </p:nvSpPr>
        <p:spPr>
          <a:xfrm>
            <a:off x="786993" y="1345445"/>
            <a:ext cx="4650422" cy="36317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import sqlite3</a:t>
            </a:r>
          </a:p>
          <a:p>
            <a:pPr lvl="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</a:t>
            </a: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"Opened database successfully";</a:t>
            </a:r>
          </a:p>
          <a:p>
            <a:pPr lvl="0"/>
            <a:endParaRPr lang="en-US" dirty="0" smtClean="0"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("SELECT id, name, address, salary from COMPANY") </a:t>
            </a:r>
          </a:p>
          <a:p>
            <a:pPr lvl="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 </a:t>
            </a: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"ID = ", row[0] </a:t>
            </a: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"NAME = ", row[1] </a:t>
            </a: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"ADDRESS = ", row[2] </a:t>
            </a: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"SALARY = ", row[3], "\n" </a:t>
            </a:r>
          </a:p>
          <a:p>
            <a:pPr lvl="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"Operation done successfully";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idx="3"/>
          </p:nvPr>
        </p:nvSpPr>
        <p:spPr>
          <a:xfrm>
            <a:off x="4860471" y="2846954"/>
            <a:ext cx="4038599" cy="1821600"/>
          </a:xfrm>
        </p:spPr>
        <p:txBody>
          <a:bodyPr/>
          <a:lstStyle/>
          <a:p>
            <a:r>
              <a:rPr lang="en-US" dirty="0" smtClean="0"/>
              <a:t>Pro Tip: For the example to the left, assume a table already exists with called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“COMPANY” </a:t>
            </a:r>
            <a:r>
              <a:rPr lang="en-US" dirty="0" smtClean="0"/>
              <a:t>with lots of awesome data in it. Also, we are just writing SQL here. </a:t>
            </a:r>
            <a:endParaRPr 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973600" y="1051850"/>
            <a:ext cx="5253599" cy="14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</a:rPr>
              <a:t>Python: </a:t>
            </a:r>
            <a:r>
              <a:rPr lang="en" sz="2200" b="1" dirty="0" smtClean="0">
                <a:solidFill>
                  <a:schemeClr val="accent1"/>
                </a:solidFill>
              </a:rPr>
              <a:t>NoSQL Databases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6312"/>
            <a:ext cx="8196943" cy="3757500"/>
          </a:xfrm>
        </p:spPr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 are the new hot technology</a:t>
            </a:r>
          </a:p>
          <a:p>
            <a:pPr lvl="1"/>
            <a:r>
              <a:rPr lang="en-US" dirty="0" smtClean="0"/>
              <a:t>They are generally used when a relational database is unsuitable</a:t>
            </a:r>
          </a:p>
          <a:p>
            <a:pPr lvl="1"/>
            <a:r>
              <a:rPr lang="en-US" dirty="0" smtClean="0"/>
              <a:t>Two situations where this often occurs are when you have unstructured or semi-structured data, e.g., JSON, or when you have an insane amount of data and it’s too expensive to buy IBM DB2’s or </a:t>
            </a:r>
            <a:r>
              <a:rPr lang="en-US" dirty="0" err="1" smtClean="0"/>
              <a:t>Netezza’s</a:t>
            </a:r>
            <a:r>
              <a:rPr lang="en-US" dirty="0" smtClean="0"/>
              <a:t> anymore</a:t>
            </a:r>
          </a:p>
          <a:p>
            <a:r>
              <a:rPr lang="en-US" dirty="0" smtClean="0"/>
              <a:t>There are several flavors of </a:t>
            </a:r>
            <a:r>
              <a:rPr lang="en-US" dirty="0" err="1" smtClean="0"/>
              <a:t>NoSQL</a:t>
            </a:r>
            <a:r>
              <a:rPr lang="en-US" dirty="0" smtClean="0"/>
              <a:t> databases, two examples are:</a:t>
            </a:r>
          </a:p>
          <a:p>
            <a:pPr lvl="1"/>
            <a:r>
              <a:rPr lang="en-US" dirty="0" smtClean="0"/>
              <a:t>Document object stores, which store data as documents. </a:t>
            </a:r>
            <a:r>
              <a:rPr lang="en-US" dirty="0" err="1" smtClean="0"/>
              <a:t>MongoDB</a:t>
            </a:r>
            <a:r>
              <a:rPr lang="en-US" dirty="0" smtClean="0"/>
              <a:t> is an example and the document format is very similar to JSON</a:t>
            </a:r>
          </a:p>
          <a:p>
            <a:pPr lvl="1"/>
            <a:r>
              <a:rPr lang="en-US" dirty="0" smtClean="0"/>
              <a:t>Columnar databases, which store data as columns rather than rows. This is an effective pattern for large data, and </a:t>
            </a:r>
            <a:r>
              <a:rPr lang="en-US" dirty="0" err="1" smtClean="0"/>
              <a:t>HBase</a:t>
            </a:r>
            <a:r>
              <a:rPr lang="en-US" dirty="0" smtClean="0"/>
              <a:t> is a good example of a columnar database. </a:t>
            </a:r>
            <a:r>
              <a:rPr lang="en-US" dirty="0" err="1" smtClean="0"/>
              <a:t>HBase</a:t>
            </a:r>
            <a:r>
              <a:rPr lang="en-US" dirty="0" smtClean="0"/>
              <a:t> (the </a:t>
            </a:r>
            <a:r>
              <a:rPr lang="en-US" dirty="0" err="1" smtClean="0"/>
              <a:t>Hadoop</a:t>
            </a:r>
            <a:r>
              <a:rPr lang="en-US" dirty="0" smtClean="0"/>
              <a:t> Database), is often used with </a:t>
            </a:r>
            <a:r>
              <a:rPr lang="en-US" dirty="0" err="1" smtClean="0"/>
              <a:t>Hadoop</a:t>
            </a:r>
            <a:r>
              <a:rPr lang="en-US" dirty="0" smtClean="0"/>
              <a:t>, a popular software framework for Big Data.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b="1" dirty="0" smtClean="0">
                <a:solidFill>
                  <a:schemeClr val="accent1"/>
                </a:solidFill>
              </a:rPr>
              <a:t>Python: Relational Databases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connect and query </a:t>
            </a:r>
            <a:r>
              <a:rPr lang="en-US" dirty="0" err="1" smtClean="0"/>
              <a:t>MongoDB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901292" y="944675"/>
            <a:ext cx="4038599" cy="1821600"/>
          </a:xfrm>
        </p:spPr>
        <p:txBody>
          <a:bodyPr/>
          <a:lstStyle/>
          <a:p>
            <a:r>
              <a:rPr lang="en-US" dirty="0" smtClean="0"/>
              <a:t>Helpful Links</a:t>
            </a:r>
          </a:p>
          <a:p>
            <a:pPr lvl="1"/>
            <a:r>
              <a:rPr lang="en-US" dirty="0" smtClean="0"/>
              <a:t>Intro to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err="1" smtClean="0"/>
              <a:t>PyMongo</a:t>
            </a:r>
            <a:r>
              <a:rPr lang="en-US" dirty="0" smtClean="0"/>
              <a:t> (Python driver for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</p:txBody>
      </p:sp>
      <p:sp>
        <p:nvSpPr>
          <p:cNvPr id="6" name="Shape 260"/>
          <p:cNvSpPr txBox="1"/>
          <p:nvPr/>
        </p:nvSpPr>
        <p:spPr>
          <a:xfrm>
            <a:off x="786993" y="1345445"/>
            <a:ext cx="4650422" cy="2339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pymongo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MongoClient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 smtClean="0"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client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MongoClient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/>
            <a:endParaRPr lang="en-US" dirty="0" smtClean="0"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db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client.test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 smtClean="0"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db.restaurants.find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dirty="0" smtClean="0"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document in cursor: </a:t>
            </a:r>
          </a:p>
          <a:p>
            <a:pPr lv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print(document)</a:t>
            </a:r>
            <a:endParaRPr dirty="0"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idx="3"/>
          </p:nvPr>
        </p:nvSpPr>
        <p:spPr>
          <a:xfrm>
            <a:off x="4860471" y="2846954"/>
            <a:ext cx="4038599" cy="1821600"/>
          </a:xfrm>
        </p:spPr>
        <p:txBody>
          <a:bodyPr/>
          <a:lstStyle/>
          <a:p>
            <a:r>
              <a:rPr lang="en-US" dirty="0" smtClean="0"/>
              <a:t>Pro Tip: For the example to the left, assume a table already exists with called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“test” </a:t>
            </a:r>
            <a:r>
              <a:rPr lang="en-US" dirty="0" smtClean="0"/>
              <a:t>with lots of awesome data in it. Notice that we are just writing Python here, not SQL</a:t>
            </a:r>
            <a:endParaRPr lang="en-US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ctrTitle"/>
          </p:nvPr>
        </p:nvSpPr>
        <p:spPr>
          <a:xfrm>
            <a:off x="685800" y="1956069"/>
            <a:ext cx="7772400" cy="101563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Python Data Import/Export: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Exercise #</a:t>
            </a:r>
            <a:r>
              <a:rPr lang="en" sz="2400" dirty="0" smtClean="0"/>
              <a:t>2: Gus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xfrm>
            <a:off x="685800" y="1385902"/>
            <a:ext cx="7772400" cy="15857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Data Manipulation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0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Class Introductions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902493"/>
            <a:ext cx="8229600" cy="1616812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920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Instructors</a:t>
            </a:r>
          </a:p>
          <a:p>
            <a:pPr marL="463550" marR="0" lvl="1" indent="-196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/>
              <a:buChar char="-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 Deady,</a:t>
            </a:r>
            <a:r>
              <a:rPr lang="en" sz="2000" b="0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0" i="0" u="none" strike="noStrike" cap="none" baseline="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mjdeady@us.ibm.com</a:t>
            </a:r>
            <a:endParaRPr lang="en" sz="2000" b="0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196850">
              <a:lnSpc>
                <a:spcPct val="90000"/>
              </a:lnSpc>
              <a:spcBef>
                <a:spcPts val="480"/>
              </a:spcBef>
              <a:buSzPct val="70000"/>
            </a:pPr>
            <a:r>
              <a:rPr lang="en" sz="2400" dirty="0" smtClean="0">
                <a:solidFill>
                  <a:schemeClr val="dk1"/>
                </a:solidFill>
              </a:rPr>
              <a:t>Gus Cavanaugh, </a:t>
            </a:r>
            <a:r>
              <a:rPr lang="en-US" sz="2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gcavana@us.ibm.com</a:t>
            </a:r>
          </a:p>
          <a:p>
            <a:pPr marL="192088" marR="0" lvl="0" indent="-65087" algn="l" rtl="0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8786811" y="4857750"/>
            <a:ext cx="357299" cy="243000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25400" y="4852987"/>
            <a:ext cx="9131400" cy="1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7" name="Shape 87"/>
          <p:cNvSpPr txBox="1"/>
          <p:nvPr/>
        </p:nvSpPr>
        <p:spPr>
          <a:xfrm>
            <a:off x="1141184" y="4788177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Python Basics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776545" y="4789354"/>
            <a:ext cx="2718254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C8C8C8"/>
                </a:solidFill>
              </a:rPr>
              <a:t>Manipulate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121956" y="4789352"/>
            <a:ext cx="1947300" cy="430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lang="en" sz="2200" b="1" i="0" u="none" strike="noStrike" cap="none" baseline="0" dirty="0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7168243" y="4789377"/>
            <a:ext cx="1988531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Output Data</a:t>
            </a:r>
            <a:endParaRPr lang="en" sz="2200" b="1" dirty="0">
              <a:solidFill>
                <a:srgbClr val="C8C8C8"/>
              </a:solidFill>
            </a:endParaRPr>
          </a:p>
        </p:txBody>
      </p:sp>
      <p:sp>
        <p:nvSpPr>
          <p:cNvPr id="13" name="Shape 87"/>
          <p:cNvSpPr txBox="1"/>
          <p:nvPr/>
        </p:nvSpPr>
        <p:spPr>
          <a:xfrm>
            <a:off x="-8164" y="4786129"/>
            <a:ext cx="2410282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rgbClr val="C8C8C8"/>
                </a:solidFill>
              </a:rPr>
              <a:t>Intro</a:t>
            </a:r>
            <a:endParaRPr lang="en" sz="2200" b="1" dirty="0">
              <a:solidFill>
                <a:srgbClr val="C8C8C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</a:rPr>
              <a:t>Python: </a:t>
            </a:r>
            <a:r>
              <a:rPr lang="en" sz="2200" b="1" dirty="0" smtClean="0">
                <a:solidFill>
                  <a:schemeClr val="accent1"/>
                </a:solidFill>
              </a:rPr>
              <a:t>Pandas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4" name="Shape 284"/>
          <p:cNvSpPr txBox="1">
            <a:spLocks noGrp="1"/>
          </p:cNvSpPr>
          <p:nvPr>
            <p:ph type="body" idx="1"/>
          </p:nvPr>
        </p:nvSpPr>
        <p:spPr>
          <a:xfrm>
            <a:off x="469950" y="692987"/>
            <a:ext cx="8204099" cy="9302506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Pandas is Python’s library for data manipulation. It saves structured data in a Python data frame and contains several functions to aggregate or filter data</a:t>
            </a:r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Some common Pandas methods:</a:t>
            </a:r>
          </a:p>
          <a:p>
            <a:pPr lvl="1" indent="-192087">
              <a:lnSpc>
                <a:spcPct val="90000"/>
              </a:lnSpc>
              <a:spcBef>
                <a:spcPts val="480"/>
              </a:spcBef>
              <a:buSzPct val="171428"/>
              <a:buFont typeface="Arial"/>
              <a:buChar char="▪"/>
            </a:pPr>
            <a:r>
              <a:rPr lang="en-US" b="1" dirty="0" smtClean="0"/>
              <a:t>Viewing </a:t>
            </a:r>
            <a:r>
              <a:rPr lang="en-US" b="1" dirty="0" smtClean="0"/>
              <a:t>Data</a:t>
            </a:r>
          </a:p>
          <a:p>
            <a:pPr lvl="2" indent="-192087">
              <a:lnSpc>
                <a:spcPct val="90000"/>
              </a:lnSpc>
              <a:spcBef>
                <a:spcPts val="480"/>
              </a:spcBef>
              <a:buSzPct val="171428"/>
            </a:pPr>
            <a:r>
              <a:rPr lang="en" dirty="0" smtClean="0"/>
              <a:t>.head(n)/.tail(n) will show the first/last n rows of a data frame</a:t>
            </a:r>
          </a:p>
          <a:p>
            <a:pPr lvl="1" indent="-192087">
              <a:lnSpc>
                <a:spcPct val="90000"/>
              </a:lnSpc>
              <a:spcBef>
                <a:spcPts val="480"/>
              </a:spcBef>
              <a:buSzPct val="171428"/>
              <a:buFont typeface="Arial"/>
              <a:buChar char="▪"/>
            </a:pPr>
            <a:r>
              <a:rPr lang="en-US" b="1" dirty="0" smtClean="0"/>
              <a:t>Summarizing Data</a:t>
            </a:r>
          </a:p>
          <a:p>
            <a:pPr lvl="2" indent="-192087">
              <a:lnSpc>
                <a:spcPct val="90000"/>
              </a:lnSpc>
              <a:spcBef>
                <a:spcPts val="480"/>
              </a:spcBef>
              <a:buSzPct val="171428"/>
            </a:pPr>
            <a:r>
              <a:rPr lang="en-US" dirty="0" smtClean="0"/>
              <a:t>.mean()/.max()/.</a:t>
            </a:r>
            <a:r>
              <a:rPr lang="en-US" dirty="0" smtClean="0"/>
              <a:t>min</a:t>
            </a:r>
            <a:r>
              <a:rPr lang="en-US" dirty="0" smtClean="0"/>
              <a:t>()/.</a:t>
            </a:r>
            <a:r>
              <a:rPr lang="en-US" dirty="0" err="1" smtClean="0"/>
              <a:t>quantile</a:t>
            </a:r>
            <a:r>
              <a:rPr lang="en-US" dirty="0" smtClean="0"/>
              <a:t>() etc.</a:t>
            </a:r>
          </a:p>
          <a:p>
            <a:pPr lvl="2" indent="-192087">
              <a:lnSpc>
                <a:spcPct val="90000"/>
              </a:lnSpc>
              <a:spcBef>
                <a:spcPts val="480"/>
              </a:spcBef>
              <a:buSzPct val="171428"/>
            </a:pPr>
            <a:r>
              <a:rPr lang="en-US" dirty="0" smtClean="0"/>
              <a:t>.describe() will show a quick statistic summary of your </a:t>
            </a:r>
            <a:r>
              <a:rPr lang="en-US" dirty="0" smtClean="0"/>
              <a:t>data</a:t>
            </a:r>
            <a:endParaRPr lang="en-US" b="1" dirty="0" smtClean="0"/>
          </a:p>
          <a:p>
            <a:pPr lvl="1" indent="-192087">
              <a:lnSpc>
                <a:spcPct val="90000"/>
              </a:lnSpc>
              <a:spcBef>
                <a:spcPts val="480"/>
              </a:spcBef>
              <a:buSzPct val="171428"/>
              <a:buFont typeface="Arial"/>
              <a:buChar char="▪"/>
            </a:pPr>
            <a:r>
              <a:rPr lang="en" b="1" dirty="0" smtClean="0"/>
              <a:t>Aggregating Data</a:t>
            </a:r>
          </a:p>
          <a:p>
            <a:pPr lvl="2" indent="-192087">
              <a:lnSpc>
                <a:spcPct val="90000"/>
              </a:lnSpc>
              <a:spcBef>
                <a:spcPts val="480"/>
              </a:spcBef>
              <a:buSzPct val="171428"/>
            </a:pPr>
            <a:r>
              <a:rPr lang="en" dirty="0" smtClean="0"/>
              <a:t>.groupby(colname).sum() will sum by the col</a:t>
            </a:r>
          </a:p>
          <a:p>
            <a:pPr lvl="2" indent="-192087">
              <a:lnSpc>
                <a:spcPct val="90000"/>
              </a:lnSpc>
              <a:spcBef>
                <a:spcPts val="480"/>
              </a:spcBef>
              <a:buSzPct val="171428"/>
            </a:pPr>
            <a:r>
              <a:rPr lang="en" dirty="0" smtClean="0"/>
              <a:t>.size() can be </a:t>
            </a:r>
            <a:r>
              <a:rPr lang="en-US" dirty="0" smtClean="0"/>
              <a:t>used compute </a:t>
            </a:r>
            <a:r>
              <a:rPr lang="en-US" dirty="0" smtClean="0"/>
              <a:t>the size of each </a:t>
            </a:r>
            <a:r>
              <a:rPr lang="en-US" dirty="0" smtClean="0"/>
              <a:t>group</a:t>
            </a:r>
          </a:p>
          <a:p>
            <a:pPr lvl="2" indent="-192087">
              <a:lnSpc>
                <a:spcPct val="90000"/>
              </a:lnSpc>
              <a:spcBef>
                <a:spcPts val="480"/>
              </a:spcBef>
              <a:buSzPct val="171428"/>
            </a:pPr>
            <a:r>
              <a:rPr lang="en-US" dirty="0" smtClean="0"/>
              <a:t>.</a:t>
            </a:r>
            <a:r>
              <a:rPr lang="en-US" dirty="0" err="1" smtClean="0"/>
              <a:t>agg</a:t>
            </a:r>
            <a:r>
              <a:rPr lang="en-US" dirty="0" smtClean="0"/>
              <a:t>() can also aggregate the data by using </a:t>
            </a:r>
            <a:r>
              <a:rPr lang="en-US" dirty="0" err="1" smtClean="0"/>
              <a:t>numpy</a:t>
            </a:r>
            <a:r>
              <a:rPr lang="en-US" dirty="0" smtClean="0"/>
              <a:t> functions</a:t>
            </a:r>
            <a:endParaRPr lang="en" dirty="0" smtClean="0"/>
          </a:p>
          <a:p>
            <a:pPr lvl="1" indent="-192087">
              <a:lnSpc>
                <a:spcPct val="90000"/>
              </a:lnSpc>
              <a:spcBef>
                <a:spcPts val="480"/>
              </a:spcBef>
              <a:buSzPct val="171428"/>
            </a:pPr>
            <a:endParaRPr lang="en" dirty="0" smtClean="0"/>
          </a:p>
          <a:p>
            <a:pPr lvl="1" indent="-192087">
              <a:lnSpc>
                <a:spcPct val="90000"/>
              </a:lnSpc>
              <a:spcBef>
                <a:spcPts val="480"/>
              </a:spcBef>
              <a:buSzPct val="171428"/>
              <a:buFont typeface="Arial"/>
              <a:buChar char="▪"/>
            </a:pPr>
            <a:endParaRPr lang="en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Syntax </a:t>
            </a:r>
            <a:r>
              <a:rPr lang="en" dirty="0"/>
              <a:t>Notes: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/>
              <a:t>Use colon to represent “then” (“:”)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 smtClean="0"/>
              <a:t>Use double equals sign  (“==”)  to evaluate 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 smtClean="0">
                <a:solidFill>
                  <a:schemeClr val="dk1"/>
                </a:solidFill>
              </a:rPr>
              <a:t>Use elif for else if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dirty="0" smtClean="0">
                <a:solidFill>
                  <a:schemeClr val="dk1"/>
                </a:solidFill>
              </a:rPr>
              <a:t>Make </a:t>
            </a:r>
            <a:r>
              <a:rPr lang="en" dirty="0">
                <a:solidFill>
                  <a:schemeClr val="dk1"/>
                </a:solidFill>
              </a:rPr>
              <a:t>sure to properly indent the statements after the if &amp; then statements to avoid errors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685800" y="1385902"/>
            <a:ext cx="7772400" cy="15857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Python Data Manipulation: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Exercise #3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xfrm>
            <a:off x="685800" y="2325401"/>
            <a:ext cx="7772400" cy="6463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Python Web App</a:t>
            </a:r>
            <a:endParaRPr lang="en" sz="3000"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</a:rPr>
              <a:t>Python: </a:t>
            </a:r>
            <a:r>
              <a:rPr lang="en" sz="2200" b="1" dirty="0" smtClean="0">
                <a:solidFill>
                  <a:schemeClr val="accent1"/>
                </a:solidFill>
              </a:rPr>
              <a:t>Web App (Flask)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4" name="Shape 284"/>
          <p:cNvSpPr txBox="1">
            <a:spLocks noGrp="1"/>
          </p:cNvSpPr>
          <p:nvPr>
            <p:ph type="body" idx="1"/>
          </p:nvPr>
        </p:nvSpPr>
        <p:spPr>
          <a:xfrm>
            <a:off x="469950" y="692987"/>
            <a:ext cx="8204099" cy="673103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Web frameworks make building web applications easier</a:t>
            </a:r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The drawback is that one has to often learn the framework separate from the language</a:t>
            </a:r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Flask is a micro-framework written in Python (it handles all the logic for making HTTP requests)</a:t>
            </a:r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This means that has very little boilterplate code. We can get up and running with Flask very easily</a:t>
            </a:r>
          </a:p>
          <a:p>
            <a:pPr lvl="1" indent="-192087">
              <a:lnSpc>
                <a:spcPct val="90000"/>
              </a:lnSpc>
              <a:spcBef>
                <a:spcPts val="480"/>
              </a:spcBef>
              <a:buSzPct val="171428"/>
            </a:pPr>
            <a:endParaRPr lang="en" dirty="0" smtClean="0"/>
          </a:p>
          <a:p>
            <a:pPr lvl="1" indent="-192087">
              <a:lnSpc>
                <a:spcPct val="90000"/>
              </a:lnSpc>
              <a:spcBef>
                <a:spcPts val="480"/>
              </a:spcBef>
              <a:buSzPct val="171428"/>
              <a:buFont typeface="Arial"/>
              <a:buChar char="▪"/>
            </a:pPr>
            <a:endParaRPr lang="en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endParaRPr lang="en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685800" y="1956069"/>
            <a:ext cx="7772400" cy="101563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Python Web App:</a:t>
            </a:r>
            <a:endParaRPr lang="en" sz="30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Exercise </a:t>
            </a:r>
            <a:r>
              <a:rPr lang="en" sz="2400" dirty="0" smtClean="0"/>
              <a:t>#4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8786811" y="4857750"/>
            <a:ext cx="357187" cy="242887"/>
          </a:xfrm>
          <a:prstGeom prst="rect">
            <a:avLst/>
          </a:prstGeom>
          <a:noFill/>
          <a:ln>
            <a:noFill/>
          </a:ln>
        </p:spPr>
        <p:txBody>
          <a:bodyPr lIns="144000" tIns="684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457200" y="902493"/>
            <a:ext cx="8229600" cy="3888581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9208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87" marR="0" lvl="0" indent="-192087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87" marR="0" lvl="0" indent="-19208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87" marR="0" lvl="0" indent="-192087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Wrap-Up</a:t>
            </a:r>
          </a:p>
          <a:p>
            <a:pPr marL="192087" marR="0" lvl="0" indent="-192087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87" marR="0" lvl="0" indent="-192087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</a:p>
          <a:p>
            <a:pPr marL="192087" marR="0" lvl="0" indent="-192087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087" marR="0" lvl="0" indent="-192087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92088" marR="0" lvl="0" indent="-26987" algn="l" rtl="0">
              <a:lnSpc>
                <a:spcPct val="104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0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976312"/>
            <a:ext cx="8204200" cy="90431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 smtClean="0"/>
              <a:t>Review Basic Concepts &amp; Syntax for Python</a:t>
            </a:r>
            <a:endParaRPr lang="en" dirty="0"/>
          </a:p>
          <a:p>
            <a:pPr marL="192087" marR="0" lvl="0" indent="-1920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71428"/>
              <a:buFont typeface="Arial"/>
              <a:buChar char="▪"/>
            </a:pPr>
            <a:r>
              <a:rPr lang="en" dirty="0"/>
              <a:t>Go through a sample case study of </a:t>
            </a:r>
            <a:r>
              <a:rPr lang="en" dirty="0" smtClean="0"/>
              <a:t>building an application prototype that pulls data from an API and displays it on a local host 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85800" y="1385902"/>
            <a:ext cx="7772400" cy="15857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Python Basics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435768"/>
            <a:ext cx="8229600" cy="3548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>
                <a:solidFill>
                  <a:schemeClr val="accent1"/>
                </a:solidFill>
              </a:rPr>
              <a:t>Python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806587"/>
            <a:ext cx="8204099" cy="4042092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2223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400" dirty="0"/>
              <a:t>Python is a general purpose, object-oriented, high-level programing language with an open source implementation</a:t>
            </a:r>
            <a:r>
              <a:rPr lang="en" sz="1400" baseline="30000" dirty="0"/>
              <a:t>1</a:t>
            </a:r>
            <a:r>
              <a:rPr lang="en" sz="1400" dirty="0"/>
              <a:t>: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b="1" dirty="0"/>
              <a:t>High Level:</a:t>
            </a:r>
            <a:r>
              <a:rPr lang="en" sz="1300" dirty="0"/>
              <a:t> High level of abstraction from the base code that actually is sent to your machine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9090"/>
              <a:buFont typeface="Arial"/>
              <a:buChar char="-"/>
            </a:pPr>
            <a:r>
              <a:rPr lang="en" sz="1300" b="1" dirty="0">
                <a:solidFill>
                  <a:schemeClr val="dk1"/>
                </a:solidFill>
              </a:rPr>
              <a:t>Object-Oriented Programming</a:t>
            </a:r>
            <a:r>
              <a:rPr lang="en" sz="1300" dirty="0">
                <a:solidFill>
                  <a:schemeClr val="dk1"/>
                </a:solidFill>
              </a:rPr>
              <a:t> (</a:t>
            </a:r>
            <a:r>
              <a:rPr lang="en" sz="1300" b="1" dirty="0">
                <a:solidFill>
                  <a:schemeClr val="dk1"/>
                </a:solidFill>
              </a:rPr>
              <a:t>OOP</a:t>
            </a:r>
            <a:r>
              <a:rPr lang="en" sz="1300" dirty="0">
                <a:solidFill>
                  <a:schemeClr val="dk1"/>
                </a:solidFill>
              </a:rPr>
              <a:t>)</a:t>
            </a:r>
            <a:r>
              <a:rPr lang="en" sz="1300" baseline="30000" dirty="0">
                <a:solidFill>
                  <a:schemeClr val="dk1"/>
                </a:solidFill>
              </a:rPr>
              <a:t>2</a:t>
            </a:r>
            <a:r>
              <a:rPr lang="en" sz="1300" dirty="0">
                <a:solidFill>
                  <a:schemeClr val="dk1"/>
                </a:solidFill>
              </a:rPr>
              <a:t> is </a:t>
            </a:r>
            <a:r>
              <a:rPr lang="en" sz="1300" dirty="0" smtClean="0">
                <a:solidFill>
                  <a:schemeClr val="dk1"/>
                </a:solidFill>
              </a:rPr>
              <a:t>a </a:t>
            </a:r>
            <a:r>
              <a:rPr lang="en" sz="1300" dirty="0" smtClean="0"/>
              <a:t>programming </a:t>
            </a:r>
            <a:r>
              <a:rPr lang="en" sz="1300" dirty="0"/>
              <a:t>paradigm </a:t>
            </a:r>
            <a:r>
              <a:rPr lang="en" sz="1300" dirty="0">
                <a:solidFill>
                  <a:schemeClr val="dk1"/>
                </a:solidFill>
              </a:rPr>
              <a:t>that represents the concept of "objects" that have data fields (attributes that describe the object) and associated procedures known as methods.</a:t>
            </a:r>
          </a:p>
          <a:p>
            <a:pPr marR="0" lvl="0" indent="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400" dirty="0"/>
              <a:t>The Zen of Python</a:t>
            </a:r>
            <a:r>
              <a:rPr lang="en" sz="1400" baseline="30000" dirty="0">
                <a:solidFill>
                  <a:schemeClr val="dk1"/>
                </a:solidFill>
              </a:rPr>
              <a:t>1</a:t>
            </a:r>
            <a:r>
              <a:rPr lang="en" sz="1400" dirty="0"/>
              <a:t>: 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>
                <a:solidFill>
                  <a:schemeClr val="dk1"/>
                </a:solidFill>
              </a:rPr>
              <a:t>Readability counts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>
                <a:solidFill>
                  <a:schemeClr val="dk1"/>
                </a:solidFill>
              </a:rPr>
              <a:t>Complex is better than complicated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>
                <a:solidFill>
                  <a:schemeClr val="dk1"/>
                </a:solidFill>
              </a:rPr>
              <a:t>Simple is better than complex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>
                <a:solidFill>
                  <a:schemeClr val="dk1"/>
                </a:solidFill>
              </a:rPr>
              <a:t>Explicit is better than implicit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>
                <a:solidFill>
                  <a:schemeClr val="dk1"/>
                </a:solidFill>
              </a:rPr>
              <a:t>Beautiful is better than ugly</a:t>
            </a:r>
          </a:p>
          <a:p>
            <a:pPr marR="0" lvl="0" indent="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400" dirty="0"/>
              <a:t>Basic Python Skills: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 smtClean="0"/>
              <a:t>Variables &amp; Variable Types</a:t>
            </a:r>
            <a:endParaRPr lang="en" sz="1300" dirty="0"/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 smtClean="0"/>
              <a:t>Object Oriented Programming</a:t>
            </a:r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 smtClean="0"/>
              <a:t>Loops/IF-THEN statements</a:t>
            </a:r>
            <a:endParaRPr lang="en" sz="1300" dirty="0"/>
          </a:p>
          <a:p>
            <a:pPr marR="0" lvl="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-"/>
            </a:pPr>
            <a:r>
              <a:rPr lang="en" sz="1300" dirty="0" smtClean="0">
                <a:solidFill>
                  <a:schemeClr val="dk1"/>
                </a:solidFill>
              </a:rPr>
              <a:t>Functions</a:t>
            </a:r>
            <a:endParaRPr lang="en" sz="1300" dirty="0">
              <a:solidFill>
                <a:schemeClr val="dk1"/>
              </a:solidFill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5228500" y="4325825"/>
            <a:ext cx="4783200" cy="4464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457200" lvl="0" indent="-279400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http://en.wikipedia.org/wiki/Python_%28programming_language%29</a:t>
            </a:r>
          </a:p>
          <a:p>
            <a:pPr marL="457200" marR="0" lvl="0" indent="-279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http://en.wikipedia.org/wiki/Object-oriented_programming</a:t>
            </a:r>
          </a:p>
          <a:p>
            <a:pPr lvl="0" indent="152400" rtl="0">
              <a:lnSpc>
                <a:spcPct val="90000"/>
              </a:lnSpc>
              <a:spcBef>
                <a:spcPts val="480"/>
              </a:spcBef>
              <a:buNone/>
            </a:pPr>
            <a:endParaRPr sz="800"/>
          </a:p>
        </p:txBody>
      </p:sp>
      <p:sp>
        <p:nvSpPr>
          <p:cNvPr id="14" name="Rectangle 13"/>
          <p:cNvSpPr/>
          <p:nvPr/>
        </p:nvSpPr>
        <p:spPr>
          <a:xfrm>
            <a:off x="4267201" y="2370659"/>
            <a:ext cx="4445000" cy="1557867"/>
          </a:xfrm>
          <a:prstGeom prst="rect">
            <a:avLst/>
          </a:prstGeom>
          <a:solidFill>
            <a:srgbClr val="E8F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Common Errors in Python Code: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Python is case-sensitive Yes does not equal yes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Python does not require a marker for end of code line such as a semicolon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Python code is not always indention or whitespace ambivalent: code must be correctly formatted to run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chemeClr val="accent1"/>
                </a:solidFill>
              </a:rPr>
              <a:t>Python: Using Python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806587"/>
            <a:ext cx="8204099" cy="4050812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2223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" sz="1300" dirty="0" smtClean="0">
                <a:solidFill>
                  <a:schemeClr val="dk1"/>
                </a:solidFill>
              </a:rPr>
              <a:t>There are several ways to code in Python</a:t>
            </a:r>
          </a:p>
          <a:p>
            <a:pPr lvl="1" indent="-122237">
              <a:lnSpc>
                <a:spcPct val="90000"/>
              </a:lnSpc>
              <a:spcBef>
                <a:spcPts val="480"/>
              </a:spcBef>
              <a:buSzPct val="100000"/>
              <a:buFont typeface="Arial"/>
              <a:buChar char="▪"/>
            </a:pPr>
            <a:r>
              <a:rPr lang="en" sz="1300" dirty="0" smtClean="0">
                <a:solidFill>
                  <a:schemeClr val="dk1"/>
                </a:solidFill>
              </a:rPr>
              <a:t>When you are writing something by yourself, you can use I</a:t>
            </a:r>
            <a:r>
              <a:rPr lang="en-US" sz="1300" dirty="0" smtClean="0">
                <a:solidFill>
                  <a:schemeClr val="dk1"/>
                </a:solidFill>
              </a:rPr>
              <a:t>p</a:t>
            </a:r>
            <a:r>
              <a:rPr lang="en" sz="1300" dirty="0" smtClean="0">
                <a:solidFill>
                  <a:schemeClr val="dk1"/>
                </a:solidFill>
              </a:rPr>
              <a:t>ython Notebook</a:t>
            </a:r>
          </a:p>
          <a:p>
            <a:pPr lvl="2" indent="-122237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>
                <a:solidFill>
                  <a:schemeClr val="dk1"/>
                </a:solidFill>
              </a:rPr>
              <a:t>I</a:t>
            </a:r>
            <a:r>
              <a:rPr lang="en-US" sz="1300" dirty="0" smtClean="0">
                <a:solidFill>
                  <a:schemeClr val="dk1"/>
                </a:solidFill>
              </a:rPr>
              <a:t>p</a:t>
            </a:r>
            <a:r>
              <a:rPr lang="en" sz="1300" dirty="0" smtClean="0">
                <a:solidFill>
                  <a:schemeClr val="dk1"/>
                </a:solidFill>
              </a:rPr>
              <a:t>ython Notebook will run sequential blocks of code </a:t>
            </a:r>
          </a:p>
          <a:p>
            <a:pPr lvl="1" indent="-122237">
              <a:lnSpc>
                <a:spcPct val="90000"/>
              </a:lnSpc>
              <a:spcBef>
                <a:spcPts val="480"/>
              </a:spcBef>
              <a:buSzPct val="100000"/>
              <a:buFont typeface="Arial"/>
              <a:buChar char="▪"/>
            </a:pPr>
            <a:r>
              <a:rPr lang="en" sz="1300" dirty="0" smtClean="0">
                <a:solidFill>
                  <a:schemeClr val="dk1"/>
                </a:solidFill>
              </a:rPr>
              <a:t>When you want to run a whole program at once, you can run your code from the command line if you point the command line to a text file you have saved using the suffix .py</a:t>
            </a:r>
            <a:endParaRPr lang="en" sz="1300" dirty="0">
              <a:solidFill>
                <a:schemeClr val="dk1"/>
              </a:solidFill>
            </a:endParaRP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endParaRPr lang="en" sz="1300" dirty="0" smtClean="0">
              <a:solidFill>
                <a:schemeClr val="dk1"/>
              </a:solidFill>
            </a:endParaRP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endParaRPr lang="en" sz="1300" dirty="0" smtClean="0">
              <a:solidFill>
                <a:schemeClr val="dk1"/>
              </a:solidFill>
            </a:endParaRP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endParaRPr lang="en" sz="1300" dirty="0" smtClean="0">
              <a:solidFill>
                <a:schemeClr val="dk1"/>
              </a:solidFill>
            </a:endParaRP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endParaRPr lang="en" sz="1300" dirty="0" smtClean="0">
              <a:solidFill>
                <a:schemeClr val="dk1"/>
              </a:solidFill>
            </a:endParaRP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endParaRPr lang="en" sz="1300" dirty="0" smtClean="0">
              <a:solidFill>
                <a:schemeClr val="dk1"/>
              </a:solidFill>
            </a:endParaRP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endParaRPr lang="en" sz="1300" dirty="0" smtClean="0">
              <a:solidFill>
                <a:schemeClr val="dk1"/>
              </a:solidFill>
            </a:endParaRP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endParaRPr lang="en" sz="1300" dirty="0" smtClean="0">
              <a:solidFill>
                <a:schemeClr val="dk1"/>
              </a:solidFill>
            </a:endParaRP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endParaRPr lang="en" sz="1300" dirty="0" smtClean="0">
              <a:solidFill>
                <a:schemeClr val="dk1"/>
              </a:solidFill>
            </a:endParaRP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>
                <a:solidFill>
                  <a:schemeClr val="dk1"/>
                </a:solidFill>
              </a:rPr>
              <a:t>Source Control</a:t>
            </a:r>
          </a:p>
          <a:p>
            <a:pPr lvl="1" indent="-122237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>
                <a:solidFill>
                  <a:schemeClr val="dk1"/>
                </a:solidFill>
              </a:rPr>
              <a:t>If you are working on a project with more than one person, it is helpful to have a source control system that will manage any changes to the code and make sure you are always using the most up to date code</a:t>
            </a:r>
          </a:p>
          <a:p>
            <a:pPr lvl="1" indent="-122237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>
                <a:solidFill>
                  <a:schemeClr val="dk1"/>
                </a:solidFill>
              </a:rPr>
              <a:t>We will use Git and Github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1717" t="6799" r="10836" b="44203"/>
          <a:stretch>
            <a:fillRect/>
          </a:stretch>
        </p:blipFill>
        <p:spPr bwMode="auto">
          <a:xfrm>
            <a:off x="1023457" y="1996792"/>
            <a:ext cx="6627303" cy="16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chemeClr val="accent1"/>
                </a:solidFill>
              </a:rPr>
              <a:t>Python: Git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806587"/>
            <a:ext cx="8204099" cy="1713121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2223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▪"/>
            </a:pPr>
            <a:r>
              <a:rPr lang="en-US" sz="1300" dirty="0" err="1" smtClean="0">
                <a:solidFill>
                  <a:schemeClr val="dk1"/>
                </a:solidFill>
              </a:rPr>
              <a:t>Git</a:t>
            </a:r>
            <a:r>
              <a:rPr lang="en-US" sz="1300" dirty="0" smtClean="0">
                <a:solidFill>
                  <a:schemeClr val="dk1"/>
                </a:solidFill>
              </a:rPr>
              <a:t> is widely used open source version control system</a:t>
            </a:r>
            <a:endParaRPr lang="en" sz="1300" dirty="0" smtClean="0">
              <a:solidFill>
                <a:schemeClr val="dk1"/>
              </a:solidFill>
            </a:endParaRPr>
          </a:p>
          <a:p>
            <a:r>
              <a:rPr lang="en-US" sz="1300" dirty="0" smtClean="0"/>
              <a:t>The basic </a:t>
            </a:r>
            <a:r>
              <a:rPr lang="en-US" sz="1300" dirty="0" err="1" smtClean="0"/>
              <a:t>Git</a:t>
            </a:r>
            <a:r>
              <a:rPr lang="en-US" sz="1300" dirty="0" smtClean="0"/>
              <a:t> workflow goes something like this:</a:t>
            </a:r>
          </a:p>
          <a:p>
            <a:pPr lvl="1"/>
            <a:r>
              <a:rPr lang="en-US" sz="1200" dirty="0" smtClean="0"/>
              <a:t>You modify files in your working directory (in our case a folder created on your laptop).</a:t>
            </a:r>
          </a:p>
          <a:p>
            <a:pPr lvl="1"/>
            <a:r>
              <a:rPr lang="en-US" sz="1200" dirty="0" smtClean="0"/>
              <a:t>You stage the files, adding snapshots of them to your staging area.</a:t>
            </a:r>
          </a:p>
          <a:p>
            <a:pPr lvl="1"/>
            <a:r>
              <a:rPr lang="en-US" sz="1200" dirty="0" smtClean="0"/>
              <a:t>You do a commit, which takes the files as they are in the staging area and stores that snapshot permanently to your </a:t>
            </a:r>
            <a:r>
              <a:rPr lang="en-US" sz="1200" dirty="0" err="1" smtClean="0"/>
              <a:t>Git</a:t>
            </a:r>
            <a:r>
              <a:rPr lang="en-US" sz="1200" dirty="0" smtClean="0"/>
              <a:t> directory (the online </a:t>
            </a:r>
            <a:r>
              <a:rPr lang="en-US" sz="1200" dirty="0" err="1" smtClean="0"/>
              <a:t>Github</a:t>
            </a:r>
            <a:r>
              <a:rPr lang="en-US" sz="1200" dirty="0" smtClean="0"/>
              <a:t> repository).</a:t>
            </a:r>
          </a:p>
          <a:p>
            <a:pPr lvl="1"/>
            <a:endParaRPr lang="en" sz="1300" dirty="0" smtClean="0">
              <a:solidFill>
                <a:schemeClr val="dk1"/>
              </a:solidFill>
            </a:endParaRPr>
          </a:p>
        </p:txBody>
      </p:sp>
      <p:pic>
        <p:nvPicPr>
          <p:cNvPr id="32770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8895" y="2047372"/>
            <a:ext cx="4035105" cy="2224352"/>
          </a:xfrm>
          <a:prstGeom prst="rect">
            <a:avLst/>
          </a:prstGeom>
          <a:noFill/>
        </p:spPr>
      </p:pic>
      <p:sp>
        <p:nvSpPr>
          <p:cNvPr id="6" name="Shape 161"/>
          <p:cNvSpPr txBox="1">
            <a:spLocks noGrp="1"/>
          </p:cNvSpPr>
          <p:nvPr>
            <p:ph type="body" idx="1"/>
          </p:nvPr>
        </p:nvSpPr>
        <p:spPr>
          <a:xfrm>
            <a:off x="819327" y="2267669"/>
            <a:ext cx="8204099" cy="272342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marL="192087" marR="0" lvl="0" indent="-12223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1300" b="1" dirty="0" smtClean="0">
                <a:solidFill>
                  <a:schemeClr val="dk1"/>
                </a:solidFill>
              </a:rPr>
              <a:t>Common </a:t>
            </a:r>
            <a:r>
              <a:rPr lang="en-US" sz="1300" b="1" dirty="0" err="1" smtClean="0">
                <a:solidFill>
                  <a:schemeClr val="dk1"/>
                </a:solidFill>
              </a:rPr>
              <a:t>Git</a:t>
            </a:r>
            <a:r>
              <a:rPr lang="en-US" sz="1300" b="1" dirty="0" smtClean="0">
                <a:solidFill>
                  <a:schemeClr val="dk1"/>
                </a:solidFill>
              </a:rPr>
              <a:t> Commands:</a:t>
            </a:r>
            <a:endParaRPr lang="en" sz="1300" b="1" dirty="0" smtClean="0">
              <a:solidFill>
                <a:schemeClr val="dk1"/>
              </a:solidFill>
            </a:endParaRPr>
          </a:p>
        </p:txBody>
      </p:sp>
      <p:sp>
        <p:nvSpPr>
          <p:cNvPr id="7" name="Shape 180"/>
          <p:cNvSpPr txBox="1"/>
          <p:nvPr/>
        </p:nvSpPr>
        <p:spPr>
          <a:xfrm>
            <a:off x="100668" y="2396980"/>
            <a:ext cx="5561901" cy="2339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#This command will create a local copy of a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github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repository</a:t>
            </a:r>
          </a:p>
          <a:p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clone &lt;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github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repository&gt;</a:t>
            </a:r>
          </a:p>
          <a:p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#This command will pull the most recent code from the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github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repository</a:t>
            </a:r>
          </a:p>
          <a:p>
            <a:pPr lvl="0"/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pull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#This command will add all or a singular file</a:t>
            </a:r>
          </a:p>
          <a:p>
            <a:pPr lvl="0"/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add &lt;-A&gt; &lt;filename&gt;</a:t>
            </a:r>
          </a:p>
          <a:p>
            <a:pPr lvl="0"/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commit –m &lt;comment&gt;</a:t>
            </a:r>
          </a:p>
          <a:p>
            <a:pPr lvl="0"/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push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359820"/>
            <a:ext cx="8229600" cy="43084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1" dirty="0" smtClean="0">
                <a:solidFill>
                  <a:schemeClr val="accent1"/>
                </a:solidFill>
              </a:rPr>
              <a:t>Python: GitHub (Gus)</a:t>
            </a:r>
            <a:endParaRPr lang="en" sz="2200" b="1" dirty="0">
              <a:solidFill>
                <a:schemeClr val="accent1"/>
              </a:solidFill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806587"/>
            <a:ext cx="8204099" cy="1737358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spAutoFit/>
          </a:bodyPr>
          <a:lstStyle/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>
                <a:solidFill>
                  <a:schemeClr val="dk1"/>
                </a:solidFill>
              </a:rPr>
              <a:t>GitHub is a free repository for hosting public open-source code</a:t>
            </a:r>
          </a:p>
          <a:p>
            <a:pPr lvl="1" indent="-122237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>
                <a:solidFill>
                  <a:schemeClr val="dk1"/>
                </a:solidFill>
              </a:rPr>
              <a:t>This means the code is hosted in the cloud rather than on your local machine</a:t>
            </a:r>
          </a:p>
          <a:p>
            <a:pPr lvl="1" indent="-122237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>
                <a:solidFill>
                  <a:schemeClr val="dk1"/>
                </a:solidFill>
              </a:rPr>
              <a:t>You can store your own projects on Github</a:t>
            </a:r>
          </a:p>
          <a:p>
            <a:pPr lvl="1" indent="-122237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>
                <a:solidFill>
                  <a:schemeClr val="dk1"/>
                </a:solidFill>
              </a:rPr>
              <a:t>And access thousands of other projects</a:t>
            </a:r>
          </a:p>
          <a:p>
            <a:pPr lvl="1" indent="-122237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>
                <a:solidFill>
                  <a:schemeClr val="dk1"/>
                </a:solidFill>
              </a:rPr>
              <a:t>As well as have access to features like wikis and a GUI for doing some git commands</a:t>
            </a: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endParaRPr lang="en" sz="1300" dirty="0" smtClean="0">
              <a:solidFill>
                <a:schemeClr val="dk1"/>
              </a:solidFill>
            </a:endParaRPr>
          </a:p>
          <a:p>
            <a:pPr indent="-122237">
              <a:lnSpc>
                <a:spcPct val="90000"/>
              </a:lnSpc>
              <a:spcBef>
                <a:spcPts val="480"/>
              </a:spcBef>
              <a:buSzPct val="100000"/>
            </a:pPr>
            <a:r>
              <a:rPr lang="en" sz="1300" dirty="0" smtClean="0">
                <a:solidFill>
                  <a:schemeClr val="dk1"/>
                </a:solidFill>
              </a:rPr>
              <a:t>Vast majority of open-source projects are on Github 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-184558" y="4325825"/>
            <a:ext cx="10196258" cy="55293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457200" lvl="0" indent="-279400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en" sz="800" u="sng" dirty="0">
                <a:solidFill>
                  <a:schemeClr val="hlink"/>
                </a:solidFill>
                <a:hlinkClick r:id="rId3"/>
              </a:rPr>
              <a:t>http://en.wikipedia.org/wiki/Python_%28programming_language%29</a:t>
            </a:r>
          </a:p>
          <a:p>
            <a:pPr marL="457200" marR="0" lvl="0" indent="-279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en" sz="800" u="sng" dirty="0">
                <a:solidFill>
                  <a:schemeClr val="hlink"/>
                </a:solidFill>
                <a:hlinkClick r:id="rId4"/>
              </a:rPr>
              <a:t>http://en.wikipedia.org/wiki/Object-oriented_programming</a:t>
            </a:r>
          </a:p>
          <a:p>
            <a:pPr lvl="0" indent="152400" rtl="0">
              <a:lnSpc>
                <a:spcPct val="90000"/>
              </a:lnSpc>
              <a:spcBef>
                <a:spcPts val="480"/>
              </a:spcBef>
              <a:buNone/>
            </a:pPr>
            <a:endParaRPr sz="8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5"/>
          <a:srcRect l="18191" t="13761" r="16012" b="31422"/>
          <a:stretch>
            <a:fillRect/>
          </a:stretch>
        </p:blipFill>
        <p:spPr bwMode="auto">
          <a:xfrm>
            <a:off x="4563610" y="2701255"/>
            <a:ext cx="4278385" cy="200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S Template White Background">
  <a:themeElements>
    <a:clrScheme name="BCS Template White Background 2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0000FF"/>
      </a:hlink>
      <a:folHlink>
        <a:srgbClr val="0A17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18206</TotalTime>
  <Words>2527</Words>
  <Application>Microsoft Office PowerPoint</Application>
  <PresentationFormat>On-screen Show (16:9)</PresentationFormat>
  <Paragraphs>473</Paragraphs>
  <Slides>35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BCS Template White Background</vt:lpstr>
      <vt:lpstr>AAW Python Intro Course</vt:lpstr>
      <vt:lpstr>Agenda</vt:lpstr>
      <vt:lpstr>Class Introductions</vt:lpstr>
      <vt:lpstr>Purpose</vt:lpstr>
      <vt:lpstr>Python Basics</vt:lpstr>
      <vt:lpstr>Python</vt:lpstr>
      <vt:lpstr>Python: Using Python</vt:lpstr>
      <vt:lpstr>Python: Git</vt:lpstr>
      <vt:lpstr>Python: GitHub (Gus)</vt:lpstr>
      <vt:lpstr>Python: Variables</vt:lpstr>
      <vt:lpstr>Python: Lists</vt:lpstr>
      <vt:lpstr>Python: Dictionaries</vt:lpstr>
      <vt:lpstr>Python: Object Oriented Programming</vt:lpstr>
      <vt:lpstr>Python: Object Oriented Programming</vt:lpstr>
      <vt:lpstr>Python: Loops </vt:lpstr>
      <vt:lpstr>Python: IF-ELIF-ELSE statements</vt:lpstr>
      <vt:lpstr>Python: Functions</vt:lpstr>
      <vt:lpstr>Python Basics: Exercise #1</vt:lpstr>
      <vt:lpstr>Data Import/Export</vt:lpstr>
      <vt:lpstr>Python: File Formats and Databases</vt:lpstr>
      <vt:lpstr>Python: Import Text Files and CSVs</vt:lpstr>
      <vt:lpstr>Python: HTML, XML, JSON</vt:lpstr>
      <vt:lpstr>Python: Web Scraping, XML, JSON</vt:lpstr>
      <vt:lpstr>Python: Relational Databases</vt:lpstr>
      <vt:lpstr>Python: Relational Databases</vt:lpstr>
      <vt:lpstr>Python: NoSQL Databases</vt:lpstr>
      <vt:lpstr>Python: Relational Databases</vt:lpstr>
      <vt:lpstr>Python Data Import/Export: Exercise #2: Gus</vt:lpstr>
      <vt:lpstr>Data Manipulation</vt:lpstr>
      <vt:lpstr>Python: Pandas</vt:lpstr>
      <vt:lpstr>Python Data Manipulation: Exercise #3</vt:lpstr>
      <vt:lpstr>Python Web App</vt:lpstr>
      <vt:lpstr>Python: Web App (Flask)</vt:lpstr>
      <vt:lpstr>Python Web App: Exercise #4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&amp; Open Source Software</dc:title>
  <dc:creator>harrissm</dc:creator>
  <cp:lastModifiedBy>ADMINIBM</cp:lastModifiedBy>
  <cp:revision>190</cp:revision>
  <dcterms:modified xsi:type="dcterms:W3CDTF">2016-07-09T19:19:13Z</dcterms:modified>
</cp:coreProperties>
</file>