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968388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73555994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5026418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0253723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1190298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9482683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30622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51806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77289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453834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71014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74886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46824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285318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497379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Tree>
    <p:extLst>
      <p:ext uri="{BB962C8B-B14F-4D97-AF65-F5344CB8AC3E}">
        <p14:creationId xmlns:p14="http://schemas.microsoft.com/office/powerpoint/2010/main" val="826273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a16="http://schemas.microsoft.com/office/drawing/2014/main" id="{2F271CF4-9AAD-3F5F-C2CB-53F8776E57C2}"/>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494145994"/>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534648" y="922356"/>
            <a:ext cx="12726648" cy="584775"/>
          </a:xfrm>
          <a:prstGeom prst="rect">
            <a:avLst/>
          </a:prstGeom>
          <a:noFill/>
        </p:spPr>
        <p:txBody>
          <a:bodyPr wrap="square" lIns="91440" tIns="45720" rIns="91440" bIns="45720" rtlCol="0" anchor="t">
            <a:spAutoFit/>
          </a:bodyPr>
          <a:lstStyle/>
          <a:p>
            <a:pPr algn="ctr"/>
            <a:r>
              <a:rPr lang="en-US" sz="3200" b="1" dirty="0">
                <a:solidFill>
                  <a:schemeClr val="accent2"/>
                </a:solidFill>
                <a:latin typeface="Arial"/>
                <a:cs typeface="Arial"/>
              </a:rPr>
              <a:t>KEYLOGGER PROJECT</a:t>
            </a:r>
          </a:p>
        </p:txBody>
      </p:sp>
      <p:sp>
        <p:nvSpPr>
          <p:cNvPr id="4" name="TextBox 3"/>
          <p:cNvSpPr txBox="1"/>
          <p:nvPr/>
        </p:nvSpPr>
        <p:spPr>
          <a:xfrm>
            <a:off x="2321718" y="3904871"/>
            <a:ext cx="7572375" cy="2246769"/>
          </a:xfrm>
          <a:prstGeom prst="rect">
            <a:avLst/>
          </a:prstGeom>
          <a:noFill/>
          <a:ln>
            <a:solidFill>
              <a:schemeClr val="bg1"/>
            </a:solidFill>
          </a:ln>
        </p:spPr>
        <p:txBody>
          <a:bodyPr wrap="square" lIns="91440" tIns="45720" rIns="91440" bIns="45720" rtlCol="0" anchor="t">
            <a:spAutoFit/>
          </a:bodyPr>
          <a:lstStyle/>
          <a:p>
            <a:r>
              <a:rPr lang="en-US" sz="2000" b="1" dirty="0">
                <a:solidFill>
                  <a:schemeClr val="tx1">
                    <a:lumMod val="75000"/>
                    <a:lumOff val="25000"/>
                  </a:schemeClr>
                </a:solidFill>
                <a:latin typeface="Arial" pitchFamily="34" charset="0"/>
                <a:cs typeface="Arial" pitchFamily="34" charset="0"/>
              </a:rPr>
              <a:t>Presented By:</a:t>
            </a:r>
            <a:endParaRPr lang="en-GB" sz="2000" b="1" dirty="0">
              <a:solidFill>
                <a:schemeClr val="tx1">
                  <a:lumMod val="75000"/>
                  <a:lumOff val="25000"/>
                </a:schemeClr>
              </a:solidFill>
              <a:latin typeface="Arial" pitchFamily="34" charset="0"/>
              <a:cs typeface="Arial" pitchFamily="34" charset="0"/>
            </a:endParaRPr>
          </a:p>
          <a:p>
            <a:endParaRPr lang="en-US" sz="2000" b="1" dirty="0">
              <a:solidFill>
                <a:schemeClr val="tx1">
                  <a:lumMod val="75000"/>
                  <a:lumOff val="25000"/>
                </a:schemeClr>
              </a:solidFill>
              <a:latin typeface="Arial" pitchFamily="34" charset="0"/>
              <a:cs typeface="Arial" pitchFamily="34" charset="0"/>
            </a:endParaRPr>
          </a:p>
          <a:p>
            <a:r>
              <a:rPr lang="en-US" sz="2000" b="1" dirty="0">
                <a:solidFill>
                  <a:schemeClr val="tx1">
                    <a:lumMod val="75000"/>
                    <a:lumOff val="25000"/>
                  </a:schemeClr>
                </a:solidFill>
                <a:latin typeface="Arial"/>
                <a:cs typeface="Arial"/>
              </a:rPr>
              <a:t>Name:                 </a:t>
            </a:r>
            <a:r>
              <a:rPr lang="en-US" sz="2000" b="1" dirty="0" err="1">
                <a:solidFill>
                  <a:schemeClr val="tx1">
                    <a:lumMod val="75000"/>
                    <a:lumOff val="25000"/>
                  </a:schemeClr>
                </a:solidFill>
                <a:latin typeface="Arial"/>
                <a:cs typeface="Arial"/>
              </a:rPr>
              <a:t>Senthilkumar</a:t>
            </a:r>
            <a:r>
              <a:rPr lang="en-US" sz="2000" b="1">
                <a:solidFill>
                  <a:schemeClr val="tx1">
                    <a:lumMod val="75000"/>
                    <a:lumOff val="25000"/>
                  </a:schemeClr>
                </a:solidFill>
                <a:latin typeface="Arial"/>
                <a:cs typeface="Arial"/>
              </a:rPr>
              <a:t> 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College name:   The </a:t>
            </a:r>
            <a:r>
              <a:rPr lang="en-US" sz="2000" b="1" dirty="0" err="1">
                <a:solidFill>
                  <a:schemeClr val="tx1">
                    <a:lumMod val="75000"/>
                    <a:lumOff val="25000"/>
                  </a:schemeClr>
                </a:solidFill>
                <a:latin typeface="Arial"/>
                <a:cs typeface="Arial"/>
              </a:rPr>
              <a:t>kavery</a:t>
            </a:r>
            <a:r>
              <a:rPr lang="en-US" sz="2000" b="1" dirty="0">
                <a:solidFill>
                  <a:schemeClr val="tx1">
                    <a:lumMod val="75000"/>
                    <a:lumOff val="25000"/>
                  </a:schemeClr>
                </a:solidFill>
                <a:latin typeface="Arial"/>
                <a:cs typeface="Arial"/>
              </a:rPr>
              <a:t> engineering college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Department: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14975" y="1488281"/>
            <a:ext cx="8121385" cy="5548313"/>
          </a:xfrm>
        </p:spPr>
        <p:txBody>
          <a:bodyPr>
            <a:noAutofit/>
          </a:bodyPr>
          <a:lstStyle/>
          <a:p>
            <a:pPr marL="305435" indent="-305435"/>
            <a:r>
              <a:rPr lang="en-US" sz="2000" dirty="0"/>
              <a:t> Use of legal software products for computer monitoring, keylogger.org. </a:t>
            </a:r>
          </a:p>
          <a:p>
            <a:pPr marL="305435" indent="-305435"/>
            <a:r>
              <a:rPr lang="en-US" sz="2000" dirty="0"/>
              <a:t>  V. W. </a:t>
            </a:r>
            <a:r>
              <a:rPr lang="en-US" sz="2000" dirty="0" err="1"/>
              <a:t>Berninger</a:t>
            </a:r>
            <a:r>
              <a:rPr lang="en-US" sz="2000" dirty="0"/>
              <a:t> (Ed., 2012), Past, present, and future contributions of cognitive writing research to cognitive psychology. New York/Sussex: Taylor &amp; Francis. ISBN 9781848729636.</a:t>
            </a:r>
          </a:p>
          <a:p>
            <a:pPr marL="305435" indent="-305435"/>
            <a:r>
              <a:rPr lang="en-US" sz="2000" dirty="0"/>
              <a:t> John Leyden (2000-12-06). "Mafia trial to test FBI spying tactics: Keystroke logging used to spy on mob suspect using PGP". The Register. Retrieved 2009-04-19. </a:t>
            </a:r>
          </a:p>
          <a:p>
            <a:pPr marL="305435" indent="-305435"/>
            <a:r>
              <a:rPr lang="en-US" sz="2000" dirty="0"/>
              <a:t> Andrew Kelly (2010-09-10). "Cracking Passwords using Keyboard Acoustics and Language Modeling". 5 Sarah Young (14 September 2005). "Researchers recover typed text using audio recording of keystrokes". UC Berkeley </a:t>
            </a:r>
            <a:r>
              <a:rPr lang="en-US" sz="2000" dirty="0" err="1"/>
              <a:t>NewsCenter</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7334" y="1774031"/>
            <a:ext cx="8311885" cy="2559844"/>
          </a:xfrm>
        </p:spPr>
        <p:txBody>
          <a:bodyPr>
            <a:normAutofit/>
          </a:bodyPr>
          <a:lstStyle/>
          <a:p>
            <a:pPr marL="305435" indent="-305435"/>
            <a:r>
              <a:rPr lang="en-US" sz="2400" dirty="0"/>
              <a:t>The problem statement is that the </a:t>
            </a:r>
            <a:r>
              <a:rPr lang="en-US" sz="2400" dirty="0" err="1"/>
              <a:t>keyloggers</a:t>
            </a:r>
            <a:r>
              <a:rPr lang="en-US" sz="2400" dirty="0"/>
              <a:t> can be detected using </a:t>
            </a:r>
            <a:r>
              <a:rPr lang="en-US" sz="2400" dirty="0" err="1"/>
              <a:t>antiviruses</a:t>
            </a:r>
            <a:r>
              <a:rPr lang="en-US" sz="2400" dirty="0"/>
              <a:t>. Installation of hardware </a:t>
            </a:r>
            <a:r>
              <a:rPr lang="en-US" sz="2400" dirty="0" err="1"/>
              <a:t>keyloggers</a:t>
            </a:r>
            <a:r>
              <a:rPr lang="en-US" sz="2400" dirty="0"/>
              <a:t> is difficult without the knowledge of the owner of the system.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8" y="436777"/>
            <a:ext cx="10235868" cy="6004504"/>
          </a:xfrm>
        </p:spPr>
        <p:txBody>
          <a:bodyPr vert="horz" lIns="91440" tIns="45720" rIns="91440" bIns="45720" rtlCol="0" anchor="ctr">
            <a:noAutofit/>
          </a:bodyPr>
          <a:lstStyle/>
          <a:p>
            <a:pPr marL="305435" indent="-305435"/>
            <a:endParaRPr lang="en-IN" sz="2000" b="1" dirty="0">
              <a:latin typeface="Calibri"/>
              <a:cs typeface="Calibri"/>
            </a:endParaRPr>
          </a:p>
          <a:p>
            <a:pPr marL="305435" indent="-305435"/>
            <a:r>
              <a:rPr lang="en-US" sz="2000" dirty="0"/>
              <a:t>The solution to the above existing problem is that we can build a software </a:t>
            </a:r>
            <a:r>
              <a:rPr lang="en-US" sz="2000" dirty="0" err="1"/>
              <a:t>keyloggers</a:t>
            </a:r>
            <a:r>
              <a:rPr lang="en-US" sz="2000" dirty="0"/>
              <a:t> instead of hardware </a:t>
            </a:r>
            <a:r>
              <a:rPr lang="en-US" sz="2000" dirty="0" err="1"/>
              <a:t>keyloggers</a:t>
            </a:r>
            <a:r>
              <a:rPr lang="en-US" sz="2000" dirty="0"/>
              <a:t>. The proposed model provides the solution that reduces the difficulties while installing the </a:t>
            </a:r>
            <a:r>
              <a:rPr lang="en-US" sz="2000" dirty="0" err="1"/>
              <a:t>keylogger</a:t>
            </a:r>
            <a:r>
              <a:rPr lang="en-US" sz="2000" dirty="0"/>
              <a:t> in the target system. Since, software </a:t>
            </a:r>
            <a:r>
              <a:rPr lang="en-US" sz="2000" dirty="0" err="1"/>
              <a:t>keylogger</a:t>
            </a:r>
            <a:r>
              <a:rPr lang="en-US" sz="20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000" b="1" dirty="0">
              <a:latin typeface="Calibri"/>
              <a:cs typeface="Calibri"/>
            </a:endParaRPr>
          </a:p>
          <a:p>
            <a:pPr marL="629920" lvl="1" indent="-305435"/>
            <a:endParaRPr lang="en-IN" sz="2000"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1886" y="106947"/>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634" y="933981"/>
            <a:ext cx="8767419" cy="6269301"/>
          </a:xfrm>
        </p:spPr>
        <p:txBody>
          <a:bodyPr>
            <a:noAutofit/>
          </a:bodyPr>
          <a:lstStyle/>
          <a:p>
            <a:pPr>
              <a:buFont typeface="+mj-lt"/>
              <a:buAutoNum type="arabicPeriod"/>
            </a:pPr>
            <a:r>
              <a:rPr lang="en-US" sz="2000" dirty="0"/>
              <a:t>A </a:t>
            </a:r>
            <a:r>
              <a:rPr lang="en-US" sz="2000" dirty="0" err="1"/>
              <a:t>keylogger</a:t>
            </a:r>
            <a:r>
              <a:rPr lang="en-US" sz="2000" dirty="0"/>
              <a:t> can be installed on your computer any number of ways. Anyone with access to your computer could install it; </a:t>
            </a:r>
            <a:r>
              <a:rPr lang="en-US" sz="2000" dirty="0" err="1"/>
              <a:t>keyloggers</a:t>
            </a:r>
            <a:r>
              <a:rPr lang="en-US" sz="2000" dirty="0"/>
              <a:t> could come as a component part of a virus or from any application installation, despite how deceptively innocent it may look. Some additional ways in which </a:t>
            </a:r>
            <a:r>
              <a:rPr lang="en-US" sz="2000" dirty="0" err="1"/>
              <a:t>keyloggers</a:t>
            </a:r>
            <a:r>
              <a:rPr lang="en-US" sz="2000" dirty="0"/>
              <a:t> can be installed on your computer can include:</a:t>
            </a:r>
          </a:p>
          <a:p>
            <a:pPr>
              <a:buFont typeface="+mj-lt"/>
              <a:buAutoNum type="arabicPeriod"/>
            </a:pPr>
            <a:r>
              <a:rPr lang="en-US" sz="2000" dirty="0"/>
              <a:t>Malware downloads:</a:t>
            </a:r>
          </a:p>
          <a:p>
            <a:pPr>
              <a:buFont typeface="+mj-lt"/>
              <a:buAutoNum type="arabicPeriod"/>
            </a:pPr>
            <a:r>
              <a:rPr lang="en-US" sz="2000" dirty="0"/>
              <a:t>Phishing emails:</a:t>
            </a:r>
          </a:p>
          <a:p>
            <a:pPr>
              <a:buFont typeface="+mj-lt"/>
              <a:buAutoNum type="arabicPeriod"/>
            </a:pPr>
            <a:r>
              <a:rPr lang="en-US" sz="2000" dirty="0"/>
              <a:t>USB drives</a:t>
            </a:r>
          </a:p>
          <a:p>
            <a:pPr>
              <a:buFont typeface="+mj-lt"/>
              <a:buAutoNum type="arabicPeriod"/>
            </a:pPr>
            <a:r>
              <a:rPr lang="en-US" sz="2000" dirty="0"/>
              <a:t>Remote access tools:</a:t>
            </a:r>
          </a:p>
          <a:p>
            <a:pPr>
              <a:buFont typeface="+mj-lt"/>
              <a:buAutoNum type="arabicPeriod"/>
            </a:pPr>
            <a:r>
              <a:rPr lang="en-US" sz="2000" dirty="0"/>
              <a:t>Hardware Requirements:</a:t>
            </a:r>
          </a:p>
          <a:p>
            <a:pPr>
              <a:buFont typeface="+mj-lt"/>
              <a:buAutoNum type="arabicPeriod"/>
            </a:pPr>
            <a:r>
              <a:rPr lang="en-US" sz="2000" dirty="0"/>
              <a:t> 1. Pentium Class or higher Processor   2. Minimum 64 MB RAM   3. 20 MB Free Disk Space</a:t>
            </a:r>
          </a:p>
          <a:p>
            <a:pPr>
              <a:buFont typeface="+mj-lt"/>
              <a:buAutoNum type="arabicPeriod"/>
            </a:pPr>
            <a:r>
              <a:rPr lang="en-US" sz="2000" dirty="0"/>
              <a:t> Software Requirements:</a:t>
            </a:r>
          </a:p>
          <a:p>
            <a:pPr>
              <a:buFont typeface="+mj-lt"/>
              <a:buAutoNum type="arabicPeriod"/>
            </a:pPr>
            <a:r>
              <a:rPr lang="en-US" sz="20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51116" y="1440657"/>
            <a:ext cx="9240572" cy="5143499"/>
          </a:xfrm>
        </p:spPr>
        <p:txBody>
          <a:bodyPr>
            <a:noAutofit/>
          </a:bodyPr>
          <a:lstStyle/>
          <a:p>
            <a:r>
              <a:rPr lang="en-US" i="1" dirty="0"/>
              <a:t>Deployment</a:t>
            </a:r>
            <a:endParaRPr lang="en-US" dirty="0"/>
          </a:p>
          <a:p>
            <a:pPr latinLnBrk="1"/>
            <a:r>
              <a:rPr lang="en-US" i="1" dirty="0"/>
              <a:t>a. The program will wait for all the system processes to initialize.</a:t>
            </a:r>
            <a:endParaRPr lang="en-US" dirty="0"/>
          </a:p>
          <a:p>
            <a:pPr latinLnBrk="1"/>
            <a:r>
              <a:rPr lang="en-US" i="1" dirty="0"/>
              <a:t>b. The </a:t>
            </a:r>
            <a:r>
              <a:rPr lang="en-US" i="1" dirty="0" err="1"/>
              <a:t>keylogger</a:t>
            </a:r>
            <a:r>
              <a:rPr lang="en-US" i="1" dirty="0"/>
              <a:t> daemon is initialized and the process will be gauged in scale of </a:t>
            </a:r>
            <a:endParaRPr lang="en-GB" i="1" dirty="0"/>
          </a:p>
          <a:p>
            <a:pPr latinLnBrk="1"/>
            <a:r>
              <a:rPr lang="en-GB" i="1" dirty="0"/>
              <a:t>Time.</a:t>
            </a:r>
          </a:p>
          <a:p>
            <a:pPr latinLnBrk="1"/>
            <a:r>
              <a:rPr lang="en-GB" i="1" dirty="0"/>
              <a:t>c.</a:t>
            </a:r>
            <a:r>
              <a:rPr lang="en-US" i="1" dirty="0"/>
              <a:t> A log file is created for the current session to log all the keystrokes and maintain a record.</a:t>
            </a:r>
            <a:endParaRPr lang="en-US" dirty="0"/>
          </a:p>
          <a:p>
            <a:pPr latinLnBrk="1"/>
            <a:r>
              <a:rPr lang="en-US" i="1" dirty="0"/>
              <a:t>d. If no event occurs, </a:t>
            </a:r>
            <a:r>
              <a:rPr lang="en-US" i="1" dirty="0" err="1"/>
              <a:t>keylogger</a:t>
            </a:r>
            <a:r>
              <a:rPr lang="en-US" i="1" dirty="0"/>
              <a:t> continues listening to the strokes.</a:t>
            </a:r>
            <a:endParaRPr lang="en-US" dirty="0"/>
          </a:p>
          <a:p>
            <a:pPr latinLnBrk="1"/>
            <a:r>
              <a:rPr lang="en-US" i="1" dirty="0"/>
              <a:t>e. If an event occurs, the </a:t>
            </a:r>
            <a:r>
              <a:rPr lang="en-US" i="1" dirty="0" err="1"/>
              <a:t>keylogger</a:t>
            </a:r>
            <a:r>
              <a:rPr lang="en-US" i="1" dirty="0"/>
              <a:t> classifies the type of keystroke that has occurred- special key which are commands or normal text input.</a:t>
            </a:r>
            <a:endParaRPr lang="en-US" dirty="0"/>
          </a:p>
          <a:p>
            <a:pPr latinLnBrk="1"/>
            <a:r>
              <a:rPr lang="en-US" i="1" dirty="0"/>
              <a:t>f. If a special key that gives a command has been entered then it is compared with a value in a dictionary and recorded in the log file.</a:t>
            </a:r>
            <a:endParaRPr lang="en-US" dirty="0"/>
          </a:p>
          <a:p>
            <a:pPr latinLnBrk="1"/>
            <a:r>
              <a:rPr lang="en-US" i="1" dirty="0"/>
              <a:t>g. If a normal text i.e. anything in the range of ASCII characters has been inputted, the ASCII code is converted to its    respective character and this is exported to the log file.</a:t>
            </a:r>
            <a:endParaRPr lang="en-US" dirty="0"/>
          </a:p>
          <a:p>
            <a:pPr latinLnBrk="1"/>
            <a:r>
              <a:rPr lang="en-US" i="1" dirty="0"/>
              <a:t>h. The inputs along with their timestamps are recorded in the log file.</a:t>
            </a: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8793" y="1774031"/>
            <a:ext cx="8500896" cy="5619749"/>
          </a:xfrm>
        </p:spPr>
        <p:txBody>
          <a:bodyPr>
            <a:normAutofit/>
          </a:bodyPr>
          <a:lstStyle/>
          <a:p>
            <a:r>
              <a:rPr lang="en-US" sz="2400" dirty="0" err="1"/>
              <a:t>Keyloggers</a:t>
            </a:r>
            <a:r>
              <a:rPr lang="en-US" sz="2400" dirty="0"/>
              <a:t> span a wide range of topics, including </a:t>
            </a:r>
            <a:r>
              <a:rPr lang="en-US" sz="2400" dirty="0" err="1"/>
              <a:t>keylogger</a:t>
            </a:r>
            <a:r>
              <a:rPr lang="en-US" sz="2400" dirty="0"/>
              <a:t> design and implementation, legal and ethical issues, real coding, and current activity in this field. These projects are especially encouraging because they give students a hands-on exposure to software security programmers. </a:t>
            </a:r>
            <a:r>
              <a:rPr lang="en-US" sz="2400" dirty="0" err="1"/>
              <a:t>Keyloggers</a:t>
            </a:r>
            <a:r>
              <a:rPr lang="en-US" sz="2400" dirty="0"/>
              <a:t> are an important part of today's </a:t>
            </a:r>
            <a:r>
              <a:rPr lang="en-US" sz="2400" dirty="0" err="1"/>
              <a:t>cybersecurity</a:t>
            </a:r>
            <a:r>
              <a:rPr lang="en-US" sz="2400" dirty="0"/>
              <a:t> education. </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130969"/>
            <a:ext cx="8596668" cy="1799431"/>
          </a:xfrm>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15457" y="1161653"/>
            <a:ext cx="8669073" cy="6691312"/>
          </a:xfrm>
        </p:spPr>
        <p:txBody>
          <a:bodyPr>
            <a:noAutofit/>
          </a:bodyPr>
          <a:lstStyle/>
          <a:p>
            <a:pPr marL="305435" indent="-305435"/>
            <a:r>
              <a:rPr lang="en-US" sz="2400" dirty="0" err="1"/>
              <a:t>Keyloggers</a:t>
            </a:r>
            <a:r>
              <a:rPr lang="en-US" sz="2400" dirty="0"/>
              <a:t> are sophisticated tools that can access not only the platform, but also the user's private information like their name, password, pin, card and bank statement. While some </a:t>
            </a:r>
            <a:r>
              <a:rPr lang="en-US" sz="2400" dirty="0" err="1"/>
              <a:t>keyloggers</a:t>
            </a:r>
            <a:r>
              <a:rPr lang="en-US" sz="2400" dirty="0"/>
              <a:t> are utilized in a legal manner, the creators of many </a:t>
            </a:r>
            <a:r>
              <a:rPr lang="en-US" sz="2400" dirty="0" err="1"/>
              <a:t>keyloggers</a:t>
            </a:r>
            <a:r>
              <a:rPr lang="en-US" sz="2400" dirty="0"/>
              <a:t> do so unlawfully. The most frequent </a:t>
            </a:r>
            <a:r>
              <a:rPr lang="en-US" sz="2400" dirty="0" err="1"/>
              <a:t>keylogger</a:t>
            </a:r>
            <a:r>
              <a:rPr lang="en-US" sz="2400" dirty="0"/>
              <a:t> types and strategies used to hide themselves while subverting a user's PC were examined in this study. In addition, we looked at the present situation of </a:t>
            </a:r>
            <a:r>
              <a:rPr lang="en-US" sz="2400" dirty="0" err="1"/>
              <a:t>keyloggers</a:t>
            </a:r>
            <a:r>
              <a:rPr lang="en-US" sz="2400" dirty="0"/>
              <a:t> and the methods through which they spread Finally, we looked into existing detection methods and made some recommendations for prevention.</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84491" y="1109807"/>
            <a:ext cx="7276041" cy="3994431"/>
          </a:xfrm>
        </p:spPr>
        <p:txBody>
          <a:bodyPr>
            <a:normAutofit lnSpcReduction="10000"/>
          </a:bodyPr>
          <a:lstStyle/>
          <a:p>
            <a:pPr marL="0" indent="0">
              <a:buNone/>
            </a:pPr>
            <a:endParaRPr lang="en-US" sz="2400" b="1" dirty="0"/>
          </a:p>
          <a:p>
            <a:pPr marL="305435" indent="-305435"/>
            <a:r>
              <a:rPr lang="en-US" sz="2400" dirty="0"/>
              <a:t>Monitoring </a:t>
            </a:r>
            <a:r>
              <a:rPr lang="en-US" sz="2400" dirty="0" err="1"/>
              <a:t>keylogging</a:t>
            </a:r>
            <a:r>
              <a:rPr lang="en-US" sz="24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106</TotalTime>
  <Words>884</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38</cp:revision>
  <dcterms:created xsi:type="dcterms:W3CDTF">2021-05-26T16:50:10Z</dcterms:created>
  <dcterms:modified xsi:type="dcterms:W3CDTF">2024-04-03T05:10:29Z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