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94" r:id="rId3"/>
    <p:sldId id="626" r:id="rId4"/>
    <p:sldId id="628" r:id="rId5"/>
    <p:sldId id="632" r:id="rId6"/>
    <p:sldId id="631" r:id="rId7"/>
    <p:sldId id="630" r:id="rId8"/>
    <p:sldId id="623" r:id="rId9"/>
    <p:sldId id="625" r:id="rId10"/>
    <p:sldId id="624" r:id="rId11"/>
    <p:sldId id="620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徐　維那" initials="徐　維那" lastIdx="19" clrIdx="0">
    <p:extLst>
      <p:ext uri="{19B8F6BF-5375-455C-9EA6-DF929625EA0E}">
        <p15:presenceInfo xmlns:p15="http://schemas.microsoft.com/office/powerpoint/2012/main" userId="徐　維那" providerId="None"/>
      </p:ext>
    </p:extLst>
  </p:cmAuthor>
  <p:cmAuthor id="2" name="前川　光鷹" initials="前川　光鷹" lastIdx="12" clrIdx="1">
    <p:extLst>
      <p:ext uri="{19B8F6BF-5375-455C-9EA6-DF929625EA0E}">
        <p15:presenceInfo xmlns:p15="http://schemas.microsoft.com/office/powerpoint/2012/main" userId="前川　光鷹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147" autoAdjust="0"/>
    <p:restoredTop sz="83654" autoAdjust="0"/>
  </p:normalViewPr>
  <p:slideViewPr>
    <p:cSldViewPr snapToGrid="0">
      <p:cViewPr varScale="1">
        <p:scale>
          <a:sx n="51" d="100"/>
          <a:sy n="51" d="100"/>
        </p:scale>
        <p:origin x="1488" y="-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FB71D2-0AC6-40E5-8FE3-09C1BF832EA1}" type="datetimeFigureOut">
              <a:rPr kumimoji="1" lang="ja-JP" altLang="en-US" smtClean="0"/>
              <a:t>2022/10/24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BF0648-8041-4DEF-B5AC-DB870412EF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49588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b="0" i="0" dirty="0">
                <a:solidFill>
                  <a:srgbClr val="32281E"/>
                </a:solidFill>
                <a:effectLst/>
                <a:latin typeface="Noto Sans JP"/>
              </a:rPr>
              <a:t>クラスター分析の目的は、複雑なデータを利用しやすいデータにグループ化すること、見える化すること</a:t>
            </a:r>
            <a:endParaRPr lang="en-US" altLang="ja-JP" b="0" i="0" dirty="0">
              <a:solidFill>
                <a:srgbClr val="32281E"/>
              </a:solidFill>
              <a:effectLst/>
              <a:latin typeface="Noto Sans JP"/>
            </a:endParaRPr>
          </a:p>
          <a:p>
            <a:r>
              <a:rPr lang="ja-JP" altLang="en-US" b="0" i="0" dirty="0">
                <a:solidFill>
                  <a:srgbClr val="50535D"/>
                </a:solidFill>
                <a:effectLst/>
                <a:latin typeface="Noto Sans JP"/>
              </a:rPr>
              <a:t>クラスター分析を活用することによって、外的基準（性・年代など）に左右されず、生活者の意識や価値観といった潜在的な性質に沿ってセグメンテーションをすることができ、生活者をより一層理解しやすくなります。</a:t>
            </a:r>
            <a:endParaRPr lang="en-US" altLang="ja-JP" b="0" i="0" dirty="0">
              <a:solidFill>
                <a:srgbClr val="50535D"/>
              </a:solidFill>
              <a:effectLst/>
              <a:latin typeface="Noto Sans JP"/>
            </a:endParaRPr>
          </a:p>
          <a:p>
            <a:endParaRPr kumimoji="1" lang="en-US" altLang="ja-JP" b="0" i="0" dirty="0">
              <a:solidFill>
                <a:srgbClr val="50535D"/>
              </a:solidFill>
              <a:effectLst/>
              <a:latin typeface="Noto Sans JP"/>
            </a:endParaRPr>
          </a:p>
          <a:p>
            <a:endParaRPr kumimoji="1" lang="en-US" altLang="ja-JP" b="0" i="0" dirty="0">
              <a:solidFill>
                <a:srgbClr val="50535D"/>
              </a:solidFill>
              <a:effectLst/>
              <a:latin typeface="Noto Sans JP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b="1" i="0" dirty="0">
                <a:effectLst/>
                <a:latin typeface="Noto Sans JP"/>
              </a:rPr>
              <a:t>分析の前に調べる目的や仮説を明確にする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b="1" i="0" dirty="0">
                <a:effectLst/>
                <a:latin typeface="Noto Sans JP"/>
              </a:rPr>
              <a:t>分類結果の解釈は人間が行う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b="1" i="0" dirty="0">
                <a:effectLst/>
                <a:latin typeface="Noto Sans JP"/>
              </a:rPr>
              <a:t>クラスタリングの結果は絶対ではない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b="1" i="0" dirty="0">
                <a:effectLst/>
                <a:latin typeface="Noto Sans JP"/>
              </a:rPr>
              <a:t>回帰分析との併用が推奨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BF0648-8041-4DEF-B5AC-DB870412EF5D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05875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BF0648-8041-4DEF-B5AC-DB870412EF5D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45615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BF0648-8041-4DEF-B5AC-DB870412EF5D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03406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BF0648-8041-4DEF-B5AC-DB870412EF5D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03714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BF0648-8041-4DEF-B5AC-DB870412EF5D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29475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BF0648-8041-4DEF-B5AC-DB870412EF5D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94182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BF0648-8041-4DEF-B5AC-DB870412EF5D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37474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BF0648-8041-4DEF-B5AC-DB870412EF5D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07035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3A895-F0CD-4D48-85A1-D832E591A4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5771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3A895-F0CD-4D48-85A1-D832E591A4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2135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3A895-F0CD-4D48-85A1-D832E591A4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785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92" y="105316"/>
            <a:ext cx="7886700" cy="69248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C4B4370-E5CB-E2C8-0722-089ACAD16A08}"/>
              </a:ext>
            </a:extLst>
          </p:cNvPr>
          <p:cNvSpPr/>
          <p:nvPr userDrawn="1"/>
        </p:nvSpPr>
        <p:spPr>
          <a:xfrm flipV="1">
            <a:off x="-8582" y="6598912"/>
            <a:ext cx="9152581" cy="259086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49B8BDF7-28AF-3423-0B9B-15BBA5DAE8C7}"/>
              </a:ext>
            </a:extLst>
          </p:cNvPr>
          <p:cNvSpPr/>
          <p:nvPr userDrawn="1"/>
        </p:nvSpPr>
        <p:spPr>
          <a:xfrm flipV="1">
            <a:off x="156389" y="105319"/>
            <a:ext cx="101000" cy="56430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051" dirty="0">
              <a:solidFill>
                <a:schemeClr val="tx1"/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39AFE2EC-DC12-B576-4BE5-241DCD4A8359}"/>
              </a:ext>
            </a:extLst>
          </p:cNvPr>
          <p:cNvSpPr/>
          <p:nvPr userDrawn="1"/>
        </p:nvSpPr>
        <p:spPr>
          <a:xfrm rot="5400000" flipH="1">
            <a:off x="4544850" y="-3778486"/>
            <a:ext cx="45719" cy="915258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051" dirty="0">
              <a:solidFill>
                <a:schemeClr val="tx1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543385E2-CF25-1FA2-53AD-34B45E7CD110}"/>
              </a:ext>
            </a:extLst>
          </p:cNvPr>
          <p:cNvSpPr/>
          <p:nvPr userDrawn="1"/>
        </p:nvSpPr>
        <p:spPr>
          <a:xfrm rot="5400000" flipH="1">
            <a:off x="8519202" y="6233204"/>
            <a:ext cx="259088" cy="99050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051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53492" y="6598910"/>
            <a:ext cx="990505" cy="262349"/>
          </a:xfrm>
        </p:spPr>
        <p:txBody>
          <a:bodyPr/>
          <a:lstStyle/>
          <a:p>
            <a:fld id="{1A43A895-F0CD-4D48-85A1-D832E591A489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4658" y="6598910"/>
            <a:ext cx="3086100" cy="259087"/>
          </a:xfrm>
        </p:spPr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0961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3A895-F0CD-4D48-85A1-D832E591A4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0872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3A895-F0CD-4D48-85A1-D832E591A4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9594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3A895-F0CD-4D48-85A1-D832E591A4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8944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3A895-F0CD-4D48-85A1-D832E591A4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8326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3A895-F0CD-4D48-85A1-D832E591A4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9965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3A895-F0CD-4D48-85A1-D832E591A4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2490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3A895-F0CD-4D48-85A1-D832E591A4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1846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43A895-F0CD-4D48-85A1-D832E591A4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9673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atachemeng.com/use_of_distance/" TargetMode="Externa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tat.go.jp/teacher/dl/pdf/c4learn/materials/fourth/dai4.pdf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cromill.com/service/data_analysis/cluster-analysis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cromill.com/service/data_analysis/cluster-analysis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cromill.com/service/data_analysis/cluster-analysis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cromill.com/service/data_analysis/cluster-analysis.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cromill.com/service/data_analysis/cluster-analysis.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4C3C2E1-5949-425B-A54F-37F04E8549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000" dirty="0"/>
              <a:t>クラスター分析について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EB950BD-BC3E-4B6D-9B2D-75A95E67A1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kumimoji="1" lang="en-US" altLang="ja-JP" dirty="0"/>
              <a:t>7422544 </a:t>
            </a:r>
            <a:r>
              <a:rPr kumimoji="1" lang="ja-JP" altLang="en-US" dirty="0"/>
              <a:t>前川光鷹</a:t>
            </a:r>
            <a:endParaRPr kumimoji="1" lang="en-US" altLang="ja-JP" dirty="0"/>
          </a:p>
          <a:p>
            <a:r>
              <a:rPr lang="en-US" altLang="ja-JP" dirty="0"/>
              <a:t>7419124 </a:t>
            </a:r>
            <a:r>
              <a:rPr lang="ja-JP" altLang="en-US" dirty="0"/>
              <a:t>リチョウキ</a:t>
            </a:r>
            <a:endParaRPr lang="en-US" altLang="ja-JP" dirty="0"/>
          </a:p>
          <a:p>
            <a:r>
              <a:rPr kumimoji="1" lang="en-US" altLang="ja-JP" dirty="0"/>
              <a:t>7419045 </a:t>
            </a:r>
            <a:r>
              <a:rPr kumimoji="1" lang="ja-JP" altLang="en-US" dirty="0"/>
              <a:t>小柴稔輝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en-US" altLang="ja-JP" dirty="0"/>
              <a:t>2022</a:t>
            </a:r>
            <a:r>
              <a:rPr lang="en-US" altLang="ja-JP" dirty="0"/>
              <a:t>/</a:t>
            </a:r>
            <a:r>
              <a:rPr kumimoji="1" lang="en-US" altLang="ja-JP" dirty="0"/>
              <a:t>10/24</a:t>
            </a:r>
            <a:r>
              <a:rPr kumimoji="1" lang="ja-JP" altLang="en-US" dirty="0"/>
              <a:t>　３限　地域創生工学論</a:t>
            </a:r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C02EABE-32DB-C634-F701-6B4C20017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3A895-F0CD-4D48-85A1-D832E591A489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89562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図 17" descr="テキスト&#10;&#10;自動的に生成された説明">
            <a:extLst>
              <a:ext uri="{FF2B5EF4-FFF2-40B4-BE49-F238E27FC236}">
                <a16:creationId xmlns:a16="http://schemas.microsoft.com/office/drawing/2014/main" id="{A704160B-04B0-26C4-C757-898FAD37D0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700" y="4029157"/>
            <a:ext cx="2971800" cy="952500"/>
          </a:xfrm>
          <a:prstGeom prst="rect">
            <a:avLst/>
          </a:prstGeom>
        </p:spPr>
      </p:pic>
      <p:pic>
        <p:nvPicPr>
          <p:cNvPr id="16" name="図 15" descr="テキスト, ホワイトボード&#10;&#10;自動的に生成された説明">
            <a:extLst>
              <a:ext uri="{FF2B5EF4-FFF2-40B4-BE49-F238E27FC236}">
                <a16:creationId xmlns:a16="http://schemas.microsoft.com/office/drawing/2014/main" id="{13357368-4B67-EF90-FBEA-75DA2FAEA1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950" y="1646504"/>
            <a:ext cx="3035300" cy="1092200"/>
          </a:xfrm>
          <a:prstGeom prst="rect">
            <a:avLst/>
          </a:prstGeom>
        </p:spPr>
      </p:pic>
      <p:pic>
        <p:nvPicPr>
          <p:cNvPr id="11" name="図 10" descr="テキスト&#10;&#10;中程度の精度で自動的に生成された説明">
            <a:extLst>
              <a:ext uri="{FF2B5EF4-FFF2-40B4-BE49-F238E27FC236}">
                <a16:creationId xmlns:a16="http://schemas.microsoft.com/office/drawing/2014/main" id="{D1EEB96F-3A0C-CB67-4D16-05112DC9A9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1937" y="5239141"/>
            <a:ext cx="4267200" cy="939800"/>
          </a:xfrm>
          <a:prstGeom prst="rect">
            <a:avLst/>
          </a:prstGeom>
        </p:spPr>
      </p:pic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47191EB4-3C9D-E748-C0FC-8ED138917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3A895-F0CD-4D48-85A1-D832E591A489}" type="slidenum">
              <a:rPr kumimoji="1" lang="ja-JP" altLang="en-US" smtClean="0"/>
              <a:t>10</a:t>
            </a:fld>
            <a:endParaRPr kumimoji="1" lang="ja-JP" altLang="en-US"/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id="{77660674-89C1-0173-B898-2D50B0B14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855" y="105316"/>
            <a:ext cx="7886700" cy="692488"/>
          </a:xfrm>
        </p:spPr>
        <p:txBody>
          <a:bodyPr>
            <a:normAutofit fontScale="90000"/>
          </a:bodyPr>
          <a:lstStyle/>
          <a:p>
            <a:r>
              <a:rPr kumimoji="1" lang="ja-JP" altLang="en-US" b="1" dirty="0">
                <a:latin typeface="+mn-ea"/>
                <a:ea typeface="+mn-ea"/>
              </a:rPr>
              <a:t>データセット毎の使い方</a:t>
            </a:r>
            <a:r>
              <a:rPr kumimoji="1" lang="en-US" altLang="ja-JP" b="1" dirty="0">
                <a:latin typeface="+mn-ea"/>
                <a:ea typeface="+mn-ea"/>
              </a:rPr>
              <a:t>(3/3)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7D2CCF5-2803-E177-7011-949B51C5F0AB}"/>
              </a:ext>
            </a:extLst>
          </p:cNvPr>
          <p:cNvSpPr/>
          <p:nvPr/>
        </p:nvSpPr>
        <p:spPr>
          <a:xfrm flipH="1">
            <a:off x="243930" y="1005840"/>
            <a:ext cx="143528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1FF2B32-A83C-F820-033D-59F9D14F481E}"/>
              </a:ext>
            </a:extLst>
          </p:cNvPr>
          <p:cNvSpPr txBox="1"/>
          <p:nvPr/>
        </p:nvSpPr>
        <p:spPr>
          <a:xfrm>
            <a:off x="315694" y="1005840"/>
            <a:ext cx="90806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b="1"/>
              <a:t>距離の種類</a:t>
            </a:r>
            <a:endParaRPr kumimoji="1" lang="ja-JP" altLang="en-US" sz="2000" b="1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47A72037-8D30-5DEE-C5C1-37EA8C3BD3E4}"/>
              </a:ext>
            </a:extLst>
          </p:cNvPr>
          <p:cNvSpPr txBox="1"/>
          <p:nvPr/>
        </p:nvSpPr>
        <p:spPr>
          <a:xfrm>
            <a:off x="475635" y="1442380"/>
            <a:ext cx="9080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ユークリッド距離：一般的な距離であるため、標準的に使う</a:t>
            </a:r>
            <a:endParaRPr kumimoji="1" lang="en-US" altLang="ja-JP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574B1B8-4BFD-40A4-BDA1-A2478306F100}"/>
              </a:ext>
            </a:extLst>
          </p:cNvPr>
          <p:cNvSpPr txBox="1"/>
          <p:nvPr/>
        </p:nvSpPr>
        <p:spPr>
          <a:xfrm>
            <a:off x="475635" y="3809111"/>
            <a:ext cx="9080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チェビシェフ距離：絶対値の差の最大値　ノイズの影響を抑えたい時に使う</a:t>
            </a:r>
            <a:endParaRPr kumimoji="1" lang="en-US" altLang="ja-JP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1FEEAE9-13C7-2920-5442-0B51CC06CDDE}"/>
              </a:ext>
            </a:extLst>
          </p:cNvPr>
          <p:cNvSpPr txBox="1"/>
          <p:nvPr/>
        </p:nvSpPr>
        <p:spPr>
          <a:xfrm>
            <a:off x="475635" y="5019344"/>
            <a:ext cx="9080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マハラノビス距離：相関関係を考慮した距離　相関関係が強い場合に使う</a:t>
            </a:r>
            <a:endParaRPr kumimoji="1" lang="en-US" altLang="ja-JP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68B360E-D9B8-9779-A052-9F7A2EBA0257}"/>
              </a:ext>
            </a:extLst>
          </p:cNvPr>
          <p:cNvSpPr txBox="1"/>
          <p:nvPr/>
        </p:nvSpPr>
        <p:spPr>
          <a:xfrm>
            <a:off x="614363" y="6229577"/>
            <a:ext cx="5513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参考文献：</a:t>
            </a:r>
            <a:r>
              <a:rPr kumimoji="1" lang="en" altLang="ja-JP" dirty="0">
                <a:hlinkClick r:id="rId6"/>
              </a:rPr>
              <a:t>https://datachemeng.com/use_of_distance/</a:t>
            </a:r>
            <a:endParaRPr kumimoji="1" lang="en" altLang="ja-JP" dirty="0"/>
          </a:p>
        </p:txBody>
      </p:sp>
      <p:pic>
        <p:nvPicPr>
          <p:cNvPr id="14" name="図 13" descr="時計 が含まれている画像&#10;&#10;自動的に生成された説明">
            <a:extLst>
              <a:ext uri="{FF2B5EF4-FFF2-40B4-BE49-F238E27FC236}">
                <a16:creationId xmlns:a16="http://schemas.microsoft.com/office/drawing/2014/main" id="{32E1772D-AD5C-0D02-D161-4ADB50FDB9F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450" y="2891168"/>
            <a:ext cx="2730500" cy="965200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DCCA712-EAEB-C454-44B9-F09162C8964C}"/>
              </a:ext>
            </a:extLst>
          </p:cNvPr>
          <p:cNvSpPr txBox="1"/>
          <p:nvPr/>
        </p:nvSpPr>
        <p:spPr>
          <a:xfrm>
            <a:off x="475635" y="2636565"/>
            <a:ext cx="9080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マンハッタン距離：変数がダミー変数の場合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2613434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47191EB4-3C9D-E748-C0FC-8ED138917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3A895-F0CD-4D48-85A1-D832E591A489}" type="slidenum">
              <a:rPr kumimoji="1" lang="ja-JP" altLang="en-US" smtClean="0"/>
              <a:t>11</a:t>
            </a:fld>
            <a:endParaRPr kumimoji="1" lang="ja-JP" altLang="en-US"/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id="{77660674-89C1-0173-B898-2D50B0B14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855" y="105316"/>
            <a:ext cx="7886700" cy="692488"/>
          </a:xfrm>
        </p:spPr>
        <p:txBody>
          <a:bodyPr>
            <a:normAutofit fontScale="90000"/>
          </a:bodyPr>
          <a:lstStyle/>
          <a:p>
            <a:r>
              <a:rPr kumimoji="1" lang="ja-JP" altLang="en-US" b="1">
                <a:latin typeface="+mn-ea"/>
                <a:ea typeface="+mn-ea"/>
              </a:rPr>
              <a:t>クラスター分析に近しい手法</a:t>
            </a:r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7D2CCF5-2803-E177-7011-949B51C5F0AB}"/>
              </a:ext>
            </a:extLst>
          </p:cNvPr>
          <p:cNvSpPr/>
          <p:nvPr/>
        </p:nvSpPr>
        <p:spPr>
          <a:xfrm flipH="1">
            <a:off x="243930" y="1005840"/>
            <a:ext cx="143528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1FF2B32-A83C-F820-033D-59F9D14F481E}"/>
              </a:ext>
            </a:extLst>
          </p:cNvPr>
          <p:cNvSpPr txBox="1"/>
          <p:nvPr/>
        </p:nvSpPr>
        <p:spPr>
          <a:xfrm>
            <a:off x="315694" y="1005840"/>
            <a:ext cx="90806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b="1"/>
              <a:t>教師なし学習とは？</a:t>
            </a:r>
            <a:endParaRPr kumimoji="1" lang="ja-JP" altLang="en-US" sz="2000" b="1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82C7C40A-122F-068D-67AC-4FA3CEF47DB0}"/>
              </a:ext>
            </a:extLst>
          </p:cNvPr>
          <p:cNvSpPr/>
          <p:nvPr/>
        </p:nvSpPr>
        <p:spPr>
          <a:xfrm flipH="1">
            <a:off x="243930" y="2770765"/>
            <a:ext cx="143528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2BF34BB-4C45-B1F5-D2DE-92B02511A8DD}"/>
              </a:ext>
            </a:extLst>
          </p:cNvPr>
          <p:cNvSpPr txBox="1"/>
          <p:nvPr/>
        </p:nvSpPr>
        <p:spPr>
          <a:xfrm>
            <a:off x="315694" y="2770765"/>
            <a:ext cx="90806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b="1"/>
              <a:t>自己組織化マップ</a:t>
            </a:r>
            <a:r>
              <a:rPr kumimoji="1" lang="en-US" altLang="ja-JP" sz="2000" b="1" dirty="0"/>
              <a:t>(SOM)</a:t>
            </a:r>
            <a:endParaRPr kumimoji="1" lang="ja-JP" altLang="en-US" sz="2000" b="1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4A60C2FF-185F-CAF6-5B21-83749FFFD79B}"/>
              </a:ext>
            </a:extLst>
          </p:cNvPr>
          <p:cNvSpPr/>
          <p:nvPr/>
        </p:nvSpPr>
        <p:spPr>
          <a:xfrm flipH="1">
            <a:off x="243930" y="4427618"/>
            <a:ext cx="143528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83F9DB7A-5812-35B2-64B7-A9CF6065A6EC}"/>
              </a:ext>
            </a:extLst>
          </p:cNvPr>
          <p:cNvSpPr txBox="1"/>
          <p:nvPr/>
        </p:nvSpPr>
        <p:spPr>
          <a:xfrm>
            <a:off x="315694" y="4427618"/>
            <a:ext cx="90806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b="1"/>
              <a:t>主成分分析</a:t>
            </a:r>
            <a:endParaRPr kumimoji="1" lang="ja-JP" altLang="en-US" sz="2000" b="1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47A72037-8D30-5DEE-C5C1-37EA8C3BD3E4}"/>
              </a:ext>
            </a:extLst>
          </p:cNvPr>
          <p:cNvSpPr txBox="1"/>
          <p:nvPr/>
        </p:nvSpPr>
        <p:spPr>
          <a:xfrm>
            <a:off x="544976" y="4982942"/>
            <a:ext cx="9080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次元の縮約</a:t>
            </a:r>
            <a:r>
              <a:rPr kumimoji="1" lang="en-US" altLang="ja-JP" dirty="0"/>
              <a:t>/</a:t>
            </a:r>
            <a:r>
              <a:rPr kumimoji="1" lang="ja-JP" altLang="en-US"/>
              <a:t>圧縮を行う</a:t>
            </a:r>
            <a:endParaRPr kumimoji="1" lang="ja-JP" altLang="en-US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B1F40253-72A8-D736-6F8B-9FF7DF39AB46}"/>
              </a:ext>
            </a:extLst>
          </p:cNvPr>
          <p:cNvSpPr txBox="1"/>
          <p:nvPr/>
        </p:nvSpPr>
        <p:spPr>
          <a:xfrm>
            <a:off x="475635" y="3244340"/>
            <a:ext cx="9080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NN</a:t>
            </a:r>
            <a:r>
              <a:rPr kumimoji="1" lang="ja-JP" altLang="en-US"/>
              <a:t>を用いて計算される数理モデル</a:t>
            </a:r>
            <a:endParaRPr kumimoji="1" lang="ja-JP" altLang="en-US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D0F238FC-E03D-C441-F514-1C57EE32F179}"/>
              </a:ext>
            </a:extLst>
          </p:cNvPr>
          <p:cNvSpPr txBox="1"/>
          <p:nvPr/>
        </p:nvSpPr>
        <p:spPr>
          <a:xfrm>
            <a:off x="475635" y="3744299"/>
            <a:ext cx="9080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傾向や相関関係等を自動で判別し可視化する</a:t>
            </a:r>
            <a:endParaRPr kumimoji="1" lang="ja-JP" altLang="en-US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FFFA6776-9149-044A-CCBF-BAE8115BF595}"/>
              </a:ext>
            </a:extLst>
          </p:cNvPr>
          <p:cNvSpPr txBox="1"/>
          <p:nvPr/>
        </p:nvSpPr>
        <p:spPr>
          <a:xfrm>
            <a:off x="475635" y="1543619"/>
            <a:ext cx="9080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クラスター分析含め、教師なし学習と呼ばれる手法の紹介</a:t>
            </a:r>
            <a:endParaRPr kumimoji="1" lang="ja-JP" altLang="en-US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FA5B817C-D1EB-A9DE-3532-1009A414EDDC}"/>
              </a:ext>
            </a:extLst>
          </p:cNvPr>
          <p:cNvSpPr txBox="1"/>
          <p:nvPr/>
        </p:nvSpPr>
        <p:spPr>
          <a:xfrm>
            <a:off x="475635" y="2059467"/>
            <a:ext cx="9080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メリット：ラベルの必要無</a:t>
            </a:r>
            <a:r>
              <a:rPr kumimoji="1" lang="en-US" altLang="ja-JP" dirty="0"/>
              <a:t>/</a:t>
            </a:r>
            <a:r>
              <a:rPr kumimoji="1" lang="ja-JP" altLang="en-US"/>
              <a:t>潜在表現を獲得することができる</a:t>
            </a:r>
            <a:endParaRPr kumimoji="1" lang="ja-JP" altLang="en-US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DC0C8BE7-98DC-C9C8-4E93-146F08F988F3}"/>
              </a:ext>
            </a:extLst>
          </p:cNvPr>
          <p:cNvSpPr txBox="1"/>
          <p:nvPr/>
        </p:nvSpPr>
        <p:spPr>
          <a:xfrm>
            <a:off x="544976" y="6028286"/>
            <a:ext cx="8227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参考文献：</a:t>
            </a:r>
            <a:r>
              <a:rPr kumimoji="1" lang="en" altLang="ja-JP" dirty="0">
                <a:hlinkClick r:id="rId2"/>
              </a:rPr>
              <a:t>https://www.stat.go.jp/teacher/dl/pdf/c4learn/materials/fourth/dai4.pdf</a:t>
            </a:r>
            <a:endParaRPr kumimoji="1" lang="en" altLang="ja-JP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4338C14-932C-CB63-3DA3-6759E5AE2A88}"/>
              </a:ext>
            </a:extLst>
          </p:cNvPr>
          <p:cNvSpPr txBox="1"/>
          <p:nvPr/>
        </p:nvSpPr>
        <p:spPr>
          <a:xfrm>
            <a:off x="544976" y="5505614"/>
            <a:ext cx="9080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データから一定の法則を見つける</a:t>
            </a:r>
            <a:r>
              <a:rPr kumimoji="1" lang="en-US" altLang="ja-JP" dirty="0"/>
              <a:t> or </a:t>
            </a:r>
            <a:r>
              <a:rPr kumimoji="1" lang="ja-JP" altLang="en-US"/>
              <a:t>説明変数の合成</a:t>
            </a:r>
            <a:r>
              <a:rPr kumimoji="1" lang="en-US" altLang="ja-JP" dirty="0"/>
              <a:t>/</a:t>
            </a:r>
            <a:r>
              <a:rPr kumimoji="1" lang="ja-JP" altLang="en-US"/>
              <a:t>要約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71728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9096489-6A91-464A-92C9-587AF2A93BDA}"/>
              </a:ext>
            </a:extLst>
          </p:cNvPr>
          <p:cNvSpPr txBox="1"/>
          <p:nvPr/>
        </p:nvSpPr>
        <p:spPr>
          <a:xfrm>
            <a:off x="172851" y="179249"/>
            <a:ext cx="1483098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8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目次</a:t>
            </a:r>
            <a:endParaRPr kumimoji="1" lang="en-US" altLang="ja-JP" sz="38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4F095E43-0217-421F-825A-D6CF2FF43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6DABA-64BB-4553-94EC-E987834429CD}" type="slidenum">
              <a:rPr kumimoji="1" lang="ja-JP" altLang="en-US" smtClean="0"/>
              <a:t>2</a:t>
            </a:fld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40DED33F-E416-439B-A330-279DDF5F532C}"/>
              </a:ext>
            </a:extLst>
          </p:cNvPr>
          <p:cNvSpPr/>
          <p:nvPr/>
        </p:nvSpPr>
        <p:spPr>
          <a:xfrm>
            <a:off x="397685" y="856357"/>
            <a:ext cx="1038115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kumimoji="1" lang="ja-JP" altLang="en-US" sz="3200" dirty="0">
                <a:solidFill>
                  <a:prstClr val="black"/>
                </a:solidFill>
              </a:rPr>
              <a:t>クラスター分析について</a:t>
            </a:r>
            <a:endParaRPr kumimoji="1" lang="en-US" altLang="ja-JP" sz="3200" dirty="0">
              <a:solidFill>
                <a:prstClr val="black"/>
              </a:solidFill>
            </a:endParaRPr>
          </a:p>
          <a:p>
            <a:pPr lvl="0"/>
            <a:r>
              <a:rPr kumimoji="1" lang="ja-JP" altLang="en-US" sz="3200" dirty="0">
                <a:solidFill>
                  <a:prstClr val="black"/>
                </a:solidFill>
              </a:rPr>
              <a:t>　歴史と目的</a:t>
            </a:r>
            <a:endParaRPr kumimoji="1" lang="en-US" altLang="ja-JP" sz="3200" dirty="0">
              <a:solidFill>
                <a:prstClr val="black"/>
              </a:solidFill>
            </a:endParaRPr>
          </a:p>
          <a:p>
            <a:pPr lvl="0"/>
            <a:r>
              <a:rPr kumimoji="1" lang="ja-JP" altLang="en-US" sz="3200" dirty="0">
                <a:solidFill>
                  <a:prstClr val="black"/>
                </a:solidFill>
              </a:rPr>
              <a:t>　種類</a:t>
            </a:r>
            <a:endParaRPr kumimoji="1" lang="en-US" altLang="ja-JP" sz="3200" dirty="0">
              <a:solidFill>
                <a:prstClr val="black"/>
              </a:solidFill>
            </a:endParaRPr>
          </a:p>
          <a:p>
            <a:pPr lvl="0"/>
            <a:r>
              <a:rPr kumimoji="1" lang="ja-JP" altLang="en-US" sz="3200" dirty="0">
                <a:solidFill>
                  <a:prstClr val="black"/>
                </a:solidFill>
              </a:rPr>
              <a:t>　データセット毎の使い方</a:t>
            </a:r>
            <a:endParaRPr kumimoji="1" lang="en-US" altLang="ja-JP" sz="3200" dirty="0">
              <a:solidFill>
                <a:prstClr val="black"/>
              </a:solidFill>
            </a:endParaRPr>
          </a:p>
          <a:p>
            <a:pPr lvl="0"/>
            <a:r>
              <a:rPr kumimoji="1" lang="ja-JP" altLang="en-US" sz="3200" dirty="0">
                <a:solidFill>
                  <a:prstClr val="black"/>
                </a:solidFill>
              </a:rPr>
              <a:t>　近しい手法</a:t>
            </a:r>
            <a:endParaRPr kumimoji="1" lang="en-US" altLang="ja-JP" sz="3200" dirty="0">
              <a:solidFill>
                <a:prstClr val="black"/>
              </a:solidFill>
            </a:endParaRPr>
          </a:p>
          <a:p>
            <a:pPr lvl="0"/>
            <a:r>
              <a:rPr kumimoji="1" lang="ja-JP" altLang="en-US" sz="3200" dirty="0">
                <a:solidFill>
                  <a:prstClr val="black"/>
                </a:solidFill>
              </a:rPr>
              <a:t>データセットを用いたクラスター分析の演習</a:t>
            </a:r>
            <a:endParaRPr kumimoji="1" lang="en-US" altLang="ja-JP" sz="3200" dirty="0">
              <a:solidFill>
                <a:prstClr val="black"/>
              </a:solidFill>
            </a:endParaRPr>
          </a:p>
          <a:p>
            <a:pPr lvl="0"/>
            <a:endParaRPr kumimoji="1" lang="en-US" altLang="ja-JP" sz="3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8392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47191EB4-3C9D-E748-C0FC-8ED138917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3A895-F0CD-4D48-85A1-D832E591A489}" type="slidenum">
              <a:rPr kumimoji="1" lang="ja-JP" altLang="en-US" smtClean="0"/>
              <a:t>3</a:t>
            </a:fld>
            <a:endParaRPr kumimoji="1" lang="ja-JP" altLang="en-US"/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id="{77660674-89C1-0173-B898-2D50B0B14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855" y="105316"/>
            <a:ext cx="7886700" cy="692488"/>
          </a:xfrm>
        </p:spPr>
        <p:txBody>
          <a:bodyPr>
            <a:normAutofit fontScale="90000"/>
          </a:bodyPr>
          <a:lstStyle/>
          <a:p>
            <a:r>
              <a:rPr kumimoji="1" lang="ja-JP" altLang="en-US" b="1" dirty="0">
                <a:latin typeface="+mn-ea"/>
                <a:ea typeface="+mn-ea"/>
              </a:rPr>
              <a:t>クラスター分析の目的</a:t>
            </a:r>
            <a:endParaRPr kumimoji="1" lang="en-US" altLang="ja-JP" b="1" dirty="0">
              <a:latin typeface="+mn-ea"/>
              <a:ea typeface="+mn-ea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7D2CCF5-2803-E177-7011-949B51C5F0AB}"/>
              </a:ext>
            </a:extLst>
          </p:cNvPr>
          <p:cNvSpPr/>
          <p:nvPr/>
        </p:nvSpPr>
        <p:spPr>
          <a:xfrm flipH="1">
            <a:off x="243930" y="1005840"/>
            <a:ext cx="143528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1FF2B32-A83C-F820-033D-59F9D14F481E}"/>
              </a:ext>
            </a:extLst>
          </p:cNvPr>
          <p:cNvSpPr txBox="1"/>
          <p:nvPr/>
        </p:nvSpPr>
        <p:spPr>
          <a:xfrm>
            <a:off x="315694" y="1005840"/>
            <a:ext cx="83015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b="1" dirty="0"/>
              <a:t>クラスター分析とは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47A72037-8D30-5DEE-C5C1-37EA8C3BD3E4}"/>
              </a:ext>
            </a:extLst>
          </p:cNvPr>
          <p:cNvSpPr txBox="1"/>
          <p:nvPr/>
        </p:nvSpPr>
        <p:spPr>
          <a:xfrm>
            <a:off x="475635" y="1442380"/>
            <a:ext cx="81416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クラスター分析</a:t>
            </a:r>
            <a:r>
              <a:rPr kumimoji="1" lang="en-US" altLang="ja-JP" dirty="0"/>
              <a:t>(</a:t>
            </a:r>
            <a:r>
              <a:rPr kumimoji="1" lang="ja-JP" altLang="en-US" dirty="0"/>
              <a:t>英</a:t>
            </a:r>
            <a:r>
              <a:rPr kumimoji="1" lang="en-US" altLang="ja-JP" dirty="0"/>
              <a:t>:</a:t>
            </a:r>
            <a:r>
              <a:rPr kumimoji="1" lang="en-US" altLang="ja-JP" i="1" dirty="0"/>
              <a:t>clustering</a:t>
            </a:r>
            <a:r>
              <a:rPr kumimoji="1" lang="en-US" altLang="ja-JP" dirty="0"/>
              <a:t>)</a:t>
            </a:r>
            <a:r>
              <a:rPr kumimoji="1" lang="ja-JP" altLang="en-US" dirty="0"/>
              <a:t>とは、多変量解析手法の一つ</a:t>
            </a:r>
            <a:endParaRPr kumimoji="1" lang="en-US" altLang="ja-JP" dirty="0"/>
          </a:p>
          <a:p>
            <a:r>
              <a:rPr kumimoji="1" lang="ja-JP" altLang="en-US" dirty="0"/>
              <a:t>データセットの中から類似しているものを集めて群</a:t>
            </a:r>
            <a:r>
              <a:rPr kumimoji="1" lang="en-US" altLang="ja-JP" dirty="0"/>
              <a:t>(</a:t>
            </a:r>
            <a:r>
              <a:rPr kumimoji="1" lang="ja-JP" altLang="en-US" dirty="0"/>
              <a:t>クラスター</a:t>
            </a:r>
            <a:r>
              <a:rPr kumimoji="1" lang="en-US" altLang="ja-JP" dirty="0"/>
              <a:t>)</a:t>
            </a:r>
            <a:r>
              <a:rPr kumimoji="1" lang="ja-JP" altLang="en-US" dirty="0"/>
              <a:t>に分類する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33A55353-10E8-47B1-2B54-DA0267457A02}"/>
              </a:ext>
            </a:extLst>
          </p:cNvPr>
          <p:cNvSpPr txBox="1"/>
          <p:nvPr/>
        </p:nvSpPr>
        <p:spPr>
          <a:xfrm>
            <a:off x="526757" y="6153108"/>
            <a:ext cx="80904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参考文献：</a:t>
            </a:r>
            <a:r>
              <a:rPr kumimoji="1" lang="en" altLang="ja-JP" dirty="0">
                <a:hlinkClick r:id="rId3"/>
              </a:rPr>
              <a:t>https://www.macromill.com/service/data_analysis/cluster-analysis.html</a:t>
            </a:r>
            <a:endParaRPr kumimoji="1" lang="en" altLang="ja-JP" dirty="0"/>
          </a:p>
          <a:p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D37476E5-8F5C-5302-E05C-08B0B42C0F18}"/>
              </a:ext>
            </a:extLst>
          </p:cNvPr>
          <p:cNvSpPr/>
          <p:nvPr/>
        </p:nvSpPr>
        <p:spPr>
          <a:xfrm flipH="1">
            <a:off x="243930" y="2344568"/>
            <a:ext cx="143528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F071C51-6C13-289D-B4ED-6BB975B8C1B0}"/>
              </a:ext>
            </a:extLst>
          </p:cNvPr>
          <p:cNvSpPr txBox="1"/>
          <p:nvPr/>
        </p:nvSpPr>
        <p:spPr>
          <a:xfrm>
            <a:off x="315694" y="2344568"/>
            <a:ext cx="83015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b="1" dirty="0"/>
              <a:t>クラスター分析の目的</a:t>
            </a:r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13D7AE02-4362-C316-A749-C23BD65F3C42}"/>
              </a:ext>
            </a:extLst>
          </p:cNvPr>
          <p:cNvSpPr/>
          <p:nvPr/>
        </p:nvSpPr>
        <p:spPr>
          <a:xfrm>
            <a:off x="1292087" y="2967579"/>
            <a:ext cx="2541106" cy="11330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/>
              <a:t>データの</a:t>
            </a:r>
            <a:endParaRPr kumimoji="1" lang="en-US" altLang="ja-JP" sz="2400" b="1" dirty="0"/>
          </a:p>
          <a:p>
            <a:pPr algn="ctr"/>
            <a:r>
              <a:rPr kumimoji="1" lang="ja-JP" altLang="en-US" sz="2400" b="1" dirty="0"/>
              <a:t>整理・区分</a:t>
            </a:r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DB55949D-3635-BE80-6937-0E138A3D597F}"/>
              </a:ext>
            </a:extLst>
          </p:cNvPr>
          <p:cNvSpPr/>
          <p:nvPr/>
        </p:nvSpPr>
        <p:spPr>
          <a:xfrm>
            <a:off x="5310809" y="2967579"/>
            <a:ext cx="2541106" cy="11330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/>
              <a:t>データの</a:t>
            </a:r>
            <a:endParaRPr kumimoji="1" lang="en-US" altLang="ja-JP" sz="2400" b="1" dirty="0"/>
          </a:p>
          <a:p>
            <a:pPr algn="ctr"/>
            <a:r>
              <a:rPr kumimoji="1" lang="ja-JP" altLang="en-US" sz="2400" b="1" dirty="0"/>
              <a:t>可視化</a:t>
            </a:r>
            <a:endParaRPr kumimoji="1" lang="en-US" altLang="ja-JP" sz="2400" b="1" dirty="0"/>
          </a:p>
        </p:txBody>
      </p:sp>
      <p:sp>
        <p:nvSpPr>
          <p:cNvPr id="17" name="吹き出し: 四角形 16">
            <a:extLst>
              <a:ext uri="{FF2B5EF4-FFF2-40B4-BE49-F238E27FC236}">
                <a16:creationId xmlns:a16="http://schemas.microsoft.com/office/drawing/2014/main" id="{F63F0E67-1E30-C09A-A804-582601A22974}"/>
              </a:ext>
            </a:extLst>
          </p:cNvPr>
          <p:cNvSpPr/>
          <p:nvPr/>
        </p:nvSpPr>
        <p:spPr>
          <a:xfrm>
            <a:off x="387458" y="4483137"/>
            <a:ext cx="3061252" cy="1608151"/>
          </a:xfrm>
          <a:prstGeom prst="wedgeRectCallout">
            <a:avLst>
              <a:gd name="adj1" fmla="val 23397"/>
              <a:gd name="adj2" fmla="val -72852"/>
            </a:avLst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>
                <a:solidFill>
                  <a:schemeClr val="tx1"/>
                </a:solidFill>
              </a:rPr>
              <a:t>・</a:t>
            </a:r>
            <a:r>
              <a:rPr kumimoji="1" lang="ja-JP" altLang="en-US" sz="2000" b="1" dirty="0">
                <a:solidFill>
                  <a:schemeClr val="tx1"/>
                </a:solidFill>
              </a:rPr>
              <a:t>外的基準に従わず</a:t>
            </a:r>
            <a:r>
              <a:rPr kumimoji="1" lang="ja-JP" altLang="en-US" sz="2000" dirty="0">
                <a:solidFill>
                  <a:schemeClr val="tx1"/>
                </a:solidFill>
              </a:rPr>
              <a:t>に</a:t>
            </a:r>
            <a:endParaRPr kumimoji="1" lang="en-US" altLang="ja-JP" sz="20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2000" b="1" dirty="0">
                <a:solidFill>
                  <a:schemeClr val="tx1"/>
                </a:solidFill>
              </a:rPr>
              <a:t>・性質毎</a:t>
            </a:r>
            <a:r>
              <a:rPr kumimoji="1" lang="ja-JP" altLang="en-US" sz="2000" dirty="0">
                <a:solidFill>
                  <a:schemeClr val="tx1"/>
                </a:solidFill>
              </a:rPr>
              <a:t>に</a:t>
            </a:r>
            <a:endParaRPr kumimoji="1" lang="en-US" altLang="ja-JP" sz="20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2000" dirty="0">
                <a:solidFill>
                  <a:schemeClr val="tx1"/>
                </a:solidFill>
              </a:rPr>
              <a:t>セグメンテーション可能</a:t>
            </a:r>
          </a:p>
        </p:txBody>
      </p:sp>
      <p:sp>
        <p:nvSpPr>
          <p:cNvPr id="18" name="吹き出し: 四角形 17">
            <a:extLst>
              <a:ext uri="{FF2B5EF4-FFF2-40B4-BE49-F238E27FC236}">
                <a16:creationId xmlns:a16="http://schemas.microsoft.com/office/drawing/2014/main" id="{20D5566E-A9C9-09CF-DCF8-0B989C3B10C7}"/>
              </a:ext>
            </a:extLst>
          </p:cNvPr>
          <p:cNvSpPr/>
          <p:nvPr/>
        </p:nvSpPr>
        <p:spPr>
          <a:xfrm>
            <a:off x="5050736" y="4483137"/>
            <a:ext cx="3061252" cy="1608151"/>
          </a:xfrm>
          <a:prstGeom prst="wedgeRectCallout">
            <a:avLst>
              <a:gd name="adj1" fmla="val 10411"/>
              <a:gd name="adj2" fmla="val -70380"/>
            </a:avLst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複雑なデータセットを分類</a:t>
            </a:r>
            <a:endParaRPr kumimoji="1" lang="en-US" altLang="ja-JP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見やすい形に出来る</a:t>
            </a:r>
          </a:p>
        </p:txBody>
      </p:sp>
    </p:spTree>
    <p:extLst>
      <p:ext uri="{BB962C8B-B14F-4D97-AF65-F5344CB8AC3E}">
        <p14:creationId xmlns:p14="http://schemas.microsoft.com/office/powerpoint/2010/main" val="4015276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47191EB4-3C9D-E748-C0FC-8ED138917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3A895-F0CD-4D48-85A1-D832E591A489}" type="slidenum">
              <a:rPr kumimoji="1" lang="ja-JP" altLang="en-US" smtClean="0"/>
              <a:t>4</a:t>
            </a:fld>
            <a:endParaRPr kumimoji="1" lang="ja-JP" altLang="en-US"/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id="{77660674-89C1-0173-B898-2D50B0B14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855" y="105316"/>
            <a:ext cx="7886700" cy="692488"/>
          </a:xfrm>
        </p:spPr>
        <p:txBody>
          <a:bodyPr>
            <a:normAutofit fontScale="90000"/>
          </a:bodyPr>
          <a:lstStyle/>
          <a:p>
            <a:r>
              <a:rPr kumimoji="1" lang="ja-JP" altLang="en-US" b="1" dirty="0">
                <a:latin typeface="+mn-ea"/>
                <a:ea typeface="+mn-ea"/>
              </a:rPr>
              <a:t>クラスター分析の種類</a:t>
            </a:r>
            <a:r>
              <a:rPr kumimoji="1" lang="en-US" altLang="ja-JP" b="1" dirty="0">
                <a:latin typeface="+mn-ea"/>
                <a:ea typeface="+mn-ea"/>
              </a:rPr>
              <a:t>(1/2)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7D2CCF5-2803-E177-7011-949B51C5F0AB}"/>
              </a:ext>
            </a:extLst>
          </p:cNvPr>
          <p:cNvSpPr/>
          <p:nvPr/>
        </p:nvSpPr>
        <p:spPr>
          <a:xfrm flipH="1">
            <a:off x="243930" y="1005840"/>
            <a:ext cx="143528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47A72037-8D30-5DEE-C5C1-37EA8C3BD3E4}"/>
              </a:ext>
            </a:extLst>
          </p:cNvPr>
          <p:cNvSpPr txBox="1"/>
          <p:nvPr/>
        </p:nvSpPr>
        <p:spPr>
          <a:xfrm>
            <a:off x="475635" y="1442380"/>
            <a:ext cx="9080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似ているクラスター同士を分類することで階層的に表す手法</a:t>
            </a: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69995B72-3BCA-949C-9288-D526D889FAE0}"/>
              </a:ext>
            </a:extLst>
          </p:cNvPr>
          <p:cNvSpPr/>
          <p:nvPr/>
        </p:nvSpPr>
        <p:spPr>
          <a:xfrm>
            <a:off x="243930" y="934047"/>
            <a:ext cx="2477849" cy="51291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800" b="1" dirty="0"/>
              <a:t>階層的クラスター分析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9364D595-357C-A129-7FBB-5BA7420FA959}"/>
              </a:ext>
            </a:extLst>
          </p:cNvPr>
          <p:cNvSpPr/>
          <p:nvPr/>
        </p:nvSpPr>
        <p:spPr>
          <a:xfrm flipH="1">
            <a:off x="243930" y="1990060"/>
            <a:ext cx="143528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67ECCEE-084E-12DE-5343-BB123FBA7871}"/>
              </a:ext>
            </a:extLst>
          </p:cNvPr>
          <p:cNvSpPr txBox="1"/>
          <p:nvPr/>
        </p:nvSpPr>
        <p:spPr>
          <a:xfrm>
            <a:off x="315694" y="1990060"/>
            <a:ext cx="83015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b="1" dirty="0"/>
              <a:t>特徴・詳細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D67E08CA-D2D9-99B4-5315-73272F11B987}"/>
              </a:ext>
            </a:extLst>
          </p:cNvPr>
          <p:cNvSpPr/>
          <p:nvPr/>
        </p:nvSpPr>
        <p:spPr>
          <a:xfrm flipH="1">
            <a:off x="243930" y="3620417"/>
            <a:ext cx="143528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88F9952-0E4D-B59E-6915-B3401B0E4204}"/>
              </a:ext>
            </a:extLst>
          </p:cNvPr>
          <p:cNvSpPr txBox="1"/>
          <p:nvPr/>
        </p:nvSpPr>
        <p:spPr>
          <a:xfrm>
            <a:off x="315694" y="3620417"/>
            <a:ext cx="83015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b="1" dirty="0"/>
              <a:t>メリット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DB4BD930-6F2D-E8CB-1243-0DC65C0E266E}"/>
              </a:ext>
            </a:extLst>
          </p:cNvPr>
          <p:cNvSpPr/>
          <p:nvPr/>
        </p:nvSpPr>
        <p:spPr>
          <a:xfrm flipH="1">
            <a:off x="243930" y="4835425"/>
            <a:ext cx="143528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97FDD3C-8A3C-CD79-71BD-E2E14623C461}"/>
              </a:ext>
            </a:extLst>
          </p:cNvPr>
          <p:cNvSpPr txBox="1"/>
          <p:nvPr/>
        </p:nvSpPr>
        <p:spPr>
          <a:xfrm>
            <a:off x="315694" y="4835425"/>
            <a:ext cx="83015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b="1" dirty="0"/>
              <a:t>デメリット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A6057583-6425-84C4-1A58-FAB9ACFA8D7F}"/>
              </a:ext>
            </a:extLst>
          </p:cNvPr>
          <p:cNvSpPr txBox="1"/>
          <p:nvPr/>
        </p:nvSpPr>
        <p:spPr>
          <a:xfrm>
            <a:off x="315694" y="2430634"/>
            <a:ext cx="7889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全てのデータ間相互の類似度、非類似度を計算。距離的測定方法を用いて似た者同士をクラスター分類する。</a:t>
            </a:r>
            <a:endParaRPr kumimoji="1" lang="en-US" altLang="ja-JP" dirty="0"/>
          </a:p>
          <a:p>
            <a:r>
              <a:rPr kumimoji="1" lang="ja-JP" altLang="en-US" dirty="0"/>
              <a:t>距離的測定方法には様々あり、データごとに決定する。</a:t>
            </a:r>
            <a:endParaRPr kumimoji="1" lang="en-US" altLang="ja-JP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905D0AA6-B199-9913-4A1A-55597A5814BC}"/>
              </a:ext>
            </a:extLst>
          </p:cNvPr>
          <p:cNvSpPr txBox="1"/>
          <p:nvPr/>
        </p:nvSpPr>
        <p:spPr>
          <a:xfrm>
            <a:off x="315694" y="4060991"/>
            <a:ext cx="788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kumimoji="1" lang="ja-JP" altLang="en-US" dirty="0"/>
              <a:t>事前にクラスター数を設定する必要がない</a:t>
            </a:r>
            <a:endParaRPr kumimoji="1" lang="en-US" altLang="ja-JP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kumimoji="1" lang="ja-JP" altLang="en-US" dirty="0"/>
              <a:t>樹形図</a:t>
            </a:r>
            <a:r>
              <a:rPr kumimoji="1" lang="en-US" altLang="ja-JP" dirty="0"/>
              <a:t>(</a:t>
            </a:r>
            <a:r>
              <a:rPr kumimoji="1" lang="ja-JP" altLang="en-US" dirty="0"/>
              <a:t>デンドログラム</a:t>
            </a:r>
            <a:r>
              <a:rPr kumimoji="1" lang="en-US" altLang="ja-JP" dirty="0"/>
              <a:t>)</a:t>
            </a:r>
            <a:r>
              <a:rPr kumimoji="1" lang="ja-JP" altLang="en-US" dirty="0"/>
              <a:t>によって可視化しやすい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666F07E4-E307-74AB-5D44-66073CFCD98C}"/>
              </a:ext>
            </a:extLst>
          </p:cNvPr>
          <p:cNvSpPr txBox="1"/>
          <p:nvPr/>
        </p:nvSpPr>
        <p:spPr>
          <a:xfrm>
            <a:off x="315694" y="5275999"/>
            <a:ext cx="788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kumimoji="1" lang="ja-JP" altLang="en-US" dirty="0"/>
              <a:t>サンプル数、変数が大きいと計算量が膨大になる</a:t>
            </a:r>
            <a:endParaRPr kumimoji="1" lang="en-US" altLang="ja-JP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kumimoji="1" lang="ja-JP" altLang="en-US" dirty="0"/>
              <a:t>場合によっては結果が不安定、計算不能となることも</a:t>
            </a:r>
            <a:r>
              <a:rPr kumimoji="1" lang="en-US" altLang="ja-JP" dirty="0"/>
              <a:t>…</a:t>
            </a:r>
            <a:endParaRPr kumimoji="1" lang="ja-JP" altLang="en-US" dirty="0"/>
          </a:p>
        </p:txBody>
      </p:sp>
      <p:pic>
        <p:nvPicPr>
          <p:cNvPr id="18" name="図 17" descr="グラフ&#10;&#10;自動的に生成された説明">
            <a:extLst>
              <a:ext uri="{FF2B5EF4-FFF2-40B4-BE49-F238E27FC236}">
                <a16:creationId xmlns:a16="http://schemas.microsoft.com/office/drawing/2014/main" id="{15E94ACE-4BC8-8ED1-B1D6-E376B864E2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8767" y="3637865"/>
            <a:ext cx="3485230" cy="1368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855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47191EB4-3C9D-E748-C0FC-8ED138917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25256" y="6978480"/>
            <a:ext cx="990505" cy="262349"/>
          </a:xfrm>
        </p:spPr>
        <p:txBody>
          <a:bodyPr/>
          <a:lstStyle/>
          <a:p>
            <a:fld id="{1A43A895-F0CD-4D48-85A1-D832E591A489}" type="slidenum">
              <a:rPr kumimoji="1" lang="ja-JP" altLang="en-US" smtClean="0"/>
              <a:t>5</a:t>
            </a:fld>
            <a:endParaRPr kumimoji="1" lang="ja-JP" altLang="en-US"/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id="{77660674-89C1-0173-B898-2D50B0B14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855" y="105316"/>
            <a:ext cx="7886700" cy="692488"/>
          </a:xfrm>
        </p:spPr>
        <p:txBody>
          <a:bodyPr>
            <a:normAutofit fontScale="90000"/>
          </a:bodyPr>
          <a:lstStyle/>
          <a:p>
            <a:r>
              <a:rPr kumimoji="1" lang="ja-JP" altLang="en-US" b="1" dirty="0">
                <a:latin typeface="+mn-ea"/>
                <a:ea typeface="+mn-ea"/>
              </a:rPr>
              <a:t>クラスター分析の種類</a:t>
            </a:r>
            <a:r>
              <a:rPr kumimoji="1" lang="en-US" altLang="ja-JP" b="1" dirty="0">
                <a:latin typeface="+mn-ea"/>
                <a:ea typeface="+mn-ea"/>
              </a:rPr>
              <a:t>(2/2)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7D2CCF5-2803-E177-7011-949B51C5F0AB}"/>
              </a:ext>
            </a:extLst>
          </p:cNvPr>
          <p:cNvSpPr/>
          <p:nvPr/>
        </p:nvSpPr>
        <p:spPr>
          <a:xfrm flipH="1">
            <a:off x="243930" y="1005840"/>
            <a:ext cx="143528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47A72037-8D30-5DEE-C5C1-37EA8C3BD3E4}"/>
              </a:ext>
            </a:extLst>
          </p:cNvPr>
          <p:cNvSpPr txBox="1"/>
          <p:nvPr/>
        </p:nvSpPr>
        <p:spPr>
          <a:xfrm>
            <a:off x="475635" y="1442380"/>
            <a:ext cx="90806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似ているクラスター同士が同じクラスターになるように全体をを分割する手法</a:t>
            </a:r>
            <a:endParaRPr kumimoji="1" lang="en-US" altLang="ja-JP" dirty="0"/>
          </a:p>
          <a:p>
            <a:r>
              <a:rPr kumimoji="1" lang="ja-JP" altLang="en-US" dirty="0"/>
              <a:t>階層的な構造は用いない。事前にクラスター数を自身で設定する必要がある</a:t>
            </a: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69995B72-3BCA-949C-9288-D526D889FAE0}"/>
              </a:ext>
            </a:extLst>
          </p:cNvPr>
          <p:cNvSpPr/>
          <p:nvPr/>
        </p:nvSpPr>
        <p:spPr>
          <a:xfrm>
            <a:off x="243930" y="934047"/>
            <a:ext cx="2791501" cy="51291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800" b="1" dirty="0"/>
              <a:t>非階層的クラスター分析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9364D595-357C-A129-7FBB-5BA7420FA959}"/>
              </a:ext>
            </a:extLst>
          </p:cNvPr>
          <p:cNvSpPr/>
          <p:nvPr/>
        </p:nvSpPr>
        <p:spPr>
          <a:xfrm flipH="1">
            <a:off x="279855" y="2110418"/>
            <a:ext cx="143528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67ECCEE-084E-12DE-5343-BB123FBA7871}"/>
              </a:ext>
            </a:extLst>
          </p:cNvPr>
          <p:cNvSpPr txBox="1"/>
          <p:nvPr/>
        </p:nvSpPr>
        <p:spPr>
          <a:xfrm>
            <a:off x="351619" y="2110418"/>
            <a:ext cx="83015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b="1" dirty="0"/>
              <a:t>特徴・詳細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D67E08CA-D2D9-99B4-5315-73272F11B987}"/>
              </a:ext>
            </a:extLst>
          </p:cNvPr>
          <p:cNvSpPr/>
          <p:nvPr/>
        </p:nvSpPr>
        <p:spPr>
          <a:xfrm flipH="1">
            <a:off x="315694" y="3999987"/>
            <a:ext cx="143528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88F9952-0E4D-B59E-6915-B3401B0E4204}"/>
              </a:ext>
            </a:extLst>
          </p:cNvPr>
          <p:cNvSpPr txBox="1"/>
          <p:nvPr/>
        </p:nvSpPr>
        <p:spPr>
          <a:xfrm>
            <a:off x="351619" y="3999987"/>
            <a:ext cx="83015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b="1" dirty="0"/>
              <a:t>メリット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DB4BD930-6F2D-E8CB-1243-0DC65C0E266E}"/>
              </a:ext>
            </a:extLst>
          </p:cNvPr>
          <p:cNvSpPr/>
          <p:nvPr/>
        </p:nvSpPr>
        <p:spPr>
          <a:xfrm flipH="1">
            <a:off x="315694" y="5214995"/>
            <a:ext cx="143528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97FDD3C-8A3C-CD79-71BD-E2E14623C461}"/>
              </a:ext>
            </a:extLst>
          </p:cNvPr>
          <p:cNvSpPr txBox="1"/>
          <p:nvPr/>
        </p:nvSpPr>
        <p:spPr>
          <a:xfrm>
            <a:off x="387458" y="5214995"/>
            <a:ext cx="83015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b="1" dirty="0"/>
              <a:t>デメリット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A6057583-6425-84C4-1A58-FAB9ACFA8D7F}"/>
              </a:ext>
            </a:extLst>
          </p:cNvPr>
          <p:cNvSpPr txBox="1"/>
          <p:nvPr/>
        </p:nvSpPr>
        <p:spPr>
          <a:xfrm>
            <a:off x="351618" y="2550992"/>
            <a:ext cx="84942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クラスターの数だけ重心がランダムに指定、各重心とサンプルの距離を計算する。</a:t>
            </a:r>
            <a:endParaRPr kumimoji="1" lang="en-US" altLang="ja-JP" dirty="0"/>
          </a:p>
          <a:p>
            <a:r>
              <a:rPr kumimoji="1" lang="ja-JP" altLang="en-US" dirty="0"/>
              <a:t>全てのデータの中から似たサンプルを統計的に近くに集め、似ていないサンプルを遠ざけることを繰り返してグループを作る。</a:t>
            </a:r>
            <a:endParaRPr kumimoji="1" lang="en-US" altLang="ja-JP" dirty="0"/>
          </a:p>
          <a:p>
            <a:r>
              <a:rPr kumimoji="1" lang="ja-JP" altLang="en-US" dirty="0"/>
              <a:t>距離的測定方法には様々あり、データごとに決定する。</a:t>
            </a:r>
            <a:endParaRPr kumimoji="1" lang="en-US" altLang="ja-JP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905D0AA6-B199-9913-4A1A-55597A5814BC}"/>
              </a:ext>
            </a:extLst>
          </p:cNvPr>
          <p:cNvSpPr txBox="1"/>
          <p:nvPr/>
        </p:nvSpPr>
        <p:spPr>
          <a:xfrm>
            <a:off x="387458" y="4440561"/>
            <a:ext cx="788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kumimoji="1" lang="ja-JP" altLang="en-US" dirty="0"/>
              <a:t>階層的分析に比べて計算量が少ない</a:t>
            </a:r>
            <a:endParaRPr kumimoji="1" lang="en-US" altLang="ja-JP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kumimoji="1" lang="ja-JP" altLang="en-US" dirty="0"/>
              <a:t>ビッグデータを扱いやすい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666F07E4-E307-74AB-5D44-66073CFCD98C}"/>
              </a:ext>
            </a:extLst>
          </p:cNvPr>
          <p:cNvSpPr txBox="1"/>
          <p:nvPr/>
        </p:nvSpPr>
        <p:spPr>
          <a:xfrm>
            <a:off x="387458" y="5655569"/>
            <a:ext cx="7889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kumimoji="1" lang="ja-JP" altLang="en-US" dirty="0"/>
              <a:t>事前にクラスター数を設定する必要がある</a:t>
            </a:r>
            <a:endParaRPr kumimoji="1" lang="en-US" altLang="ja-JP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kumimoji="1" lang="ja-JP" altLang="en-US" dirty="0"/>
              <a:t>最初に指定する初期値がランダムなため、毎回分析結果が変わる</a:t>
            </a:r>
            <a:endParaRPr kumimoji="1" lang="en-US" altLang="ja-JP" dirty="0"/>
          </a:p>
          <a:p>
            <a:r>
              <a:rPr kumimoji="1" lang="ja-JP" altLang="en-US" dirty="0"/>
              <a:t>→初期値依存問題</a:t>
            </a:r>
          </a:p>
        </p:txBody>
      </p:sp>
      <p:pic>
        <p:nvPicPr>
          <p:cNvPr id="20" name="図 19" descr="バブル チャート&#10;&#10;自動的に生成された説明">
            <a:extLst>
              <a:ext uri="{FF2B5EF4-FFF2-40B4-BE49-F238E27FC236}">
                <a16:creationId xmlns:a16="http://schemas.microsoft.com/office/drawing/2014/main" id="{332F97ED-ED23-010A-67D3-95DA604529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2136" y="3703804"/>
            <a:ext cx="3124406" cy="2158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12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47191EB4-3C9D-E748-C0FC-8ED138917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3A895-F0CD-4D48-85A1-D832E591A489}" type="slidenum">
              <a:rPr kumimoji="1" lang="ja-JP" altLang="en-US" smtClean="0"/>
              <a:t>6</a:t>
            </a:fld>
            <a:endParaRPr kumimoji="1" lang="ja-JP" altLang="en-US"/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id="{77660674-89C1-0173-B898-2D50B0B14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855" y="105316"/>
            <a:ext cx="7886700" cy="692488"/>
          </a:xfrm>
        </p:spPr>
        <p:txBody>
          <a:bodyPr>
            <a:normAutofit fontScale="90000"/>
          </a:bodyPr>
          <a:lstStyle/>
          <a:p>
            <a:r>
              <a:rPr kumimoji="1" lang="ja-JP" altLang="en-US" b="1" dirty="0">
                <a:latin typeface="+mn-ea"/>
                <a:ea typeface="+mn-ea"/>
              </a:rPr>
              <a:t>クラスター分析の種類</a:t>
            </a:r>
            <a:r>
              <a:rPr kumimoji="1" lang="en-US" altLang="ja-JP" b="1" dirty="0">
                <a:latin typeface="+mn-ea"/>
                <a:ea typeface="+mn-ea"/>
              </a:rPr>
              <a:t>(1/2)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7D2CCF5-2803-E177-7011-949B51C5F0AB}"/>
              </a:ext>
            </a:extLst>
          </p:cNvPr>
          <p:cNvSpPr/>
          <p:nvPr/>
        </p:nvSpPr>
        <p:spPr>
          <a:xfrm flipH="1">
            <a:off x="243930" y="1005840"/>
            <a:ext cx="143528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47A72037-8D30-5DEE-C5C1-37EA8C3BD3E4}"/>
              </a:ext>
            </a:extLst>
          </p:cNvPr>
          <p:cNvSpPr txBox="1"/>
          <p:nvPr/>
        </p:nvSpPr>
        <p:spPr>
          <a:xfrm>
            <a:off x="475635" y="1442380"/>
            <a:ext cx="90806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似ているクラスター同士が同じクラスターになるように全体をを分割する手法</a:t>
            </a:r>
            <a:endParaRPr kumimoji="1" lang="en-US" altLang="ja-JP" dirty="0"/>
          </a:p>
          <a:p>
            <a:r>
              <a:rPr kumimoji="1" lang="ja-JP" altLang="en-US" dirty="0"/>
              <a:t>階層的な構造は用いない</a:t>
            </a:r>
            <a:endParaRPr kumimoji="1" lang="en-US" altLang="ja-JP" dirty="0"/>
          </a:p>
          <a:p>
            <a:r>
              <a:rPr kumimoji="1" lang="ja-JP" altLang="en-US" dirty="0"/>
              <a:t>事前にクラスター数を自身で設定する必要がある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33A55353-10E8-47B1-2B54-DA0267457A02}"/>
              </a:ext>
            </a:extLst>
          </p:cNvPr>
          <p:cNvSpPr txBox="1"/>
          <p:nvPr/>
        </p:nvSpPr>
        <p:spPr>
          <a:xfrm>
            <a:off x="526757" y="6153108"/>
            <a:ext cx="80904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参考文献：</a:t>
            </a:r>
            <a:r>
              <a:rPr kumimoji="1" lang="en" altLang="ja-JP" dirty="0">
                <a:hlinkClick r:id="rId3"/>
              </a:rPr>
              <a:t>https://www.macromill.com/service/data_analysis/cluster-analysis.html</a:t>
            </a:r>
            <a:endParaRPr kumimoji="1" lang="en" altLang="ja-JP" dirty="0"/>
          </a:p>
          <a:p>
            <a:endParaRPr kumimoji="1" lang="ja-JP" altLang="en-US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69995B72-3BCA-949C-9288-D526D889FAE0}"/>
              </a:ext>
            </a:extLst>
          </p:cNvPr>
          <p:cNvSpPr/>
          <p:nvPr/>
        </p:nvSpPr>
        <p:spPr>
          <a:xfrm>
            <a:off x="243930" y="934047"/>
            <a:ext cx="2707992" cy="51291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800" b="1" dirty="0"/>
              <a:t>非階層的クラスター分析</a:t>
            </a:r>
          </a:p>
        </p:txBody>
      </p:sp>
    </p:spTree>
    <p:extLst>
      <p:ext uri="{BB962C8B-B14F-4D97-AF65-F5344CB8AC3E}">
        <p14:creationId xmlns:p14="http://schemas.microsoft.com/office/powerpoint/2010/main" val="2178477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47191EB4-3C9D-E748-C0FC-8ED138917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3A895-F0CD-4D48-85A1-D832E591A489}" type="slidenum">
              <a:rPr kumimoji="1" lang="ja-JP" altLang="en-US" smtClean="0"/>
              <a:t>7</a:t>
            </a:fld>
            <a:endParaRPr kumimoji="1" lang="ja-JP" altLang="en-US"/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id="{77660674-89C1-0173-B898-2D50B0B14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855" y="105316"/>
            <a:ext cx="7886700" cy="692488"/>
          </a:xfrm>
        </p:spPr>
        <p:txBody>
          <a:bodyPr>
            <a:normAutofit fontScale="90000"/>
          </a:bodyPr>
          <a:lstStyle/>
          <a:p>
            <a:r>
              <a:rPr kumimoji="1" lang="ja-JP" altLang="en-US" b="1" dirty="0">
                <a:latin typeface="+mn-ea"/>
                <a:ea typeface="+mn-ea"/>
              </a:rPr>
              <a:t>クラスター分析の種類</a:t>
            </a:r>
            <a:r>
              <a:rPr kumimoji="1" lang="en-US" altLang="ja-JP" b="1" dirty="0">
                <a:latin typeface="+mn-ea"/>
                <a:ea typeface="+mn-ea"/>
              </a:rPr>
              <a:t>(1/2)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7D2CCF5-2803-E177-7011-949B51C5F0AB}"/>
              </a:ext>
            </a:extLst>
          </p:cNvPr>
          <p:cNvSpPr/>
          <p:nvPr/>
        </p:nvSpPr>
        <p:spPr>
          <a:xfrm flipH="1">
            <a:off x="243930" y="1005840"/>
            <a:ext cx="143528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1FF2B32-A83C-F820-033D-59F9D14F481E}"/>
              </a:ext>
            </a:extLst>
          </p:cNvPr>
          <p:cNvSpPr txBox="1"/>
          <p:nvPr/>
        </p:nvSpPr>
        <p:spPr>
          <a:xfrm>
            <a:off x="315694" y="1005840"/>
            <a:ext cx="90806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b="1" dirty="0"/>
              <a:t>階層的クラスター分析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47A72037-8D30-5DEE-C5C1-37EA8C3BD3E4}"/>
              </a:ext>
            </a:extLst>
          </p:cNvPr>
          <p:cNvSpPr txBox="1"/>
          <p:nvPr/>
        </p:nvSpPr>
        <p:spPr>
          <a:xfrm>
            <a:off x="475635" y="1442380"/>
            <a:ext cx="90806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似ているクラスター同士が同じクラスターになるように全体をを分割する手法</a:t>
            </a:r>
            <a:endParaRPr kumimoji="1" lang="en-US" altLang="ja-JP" dirty="0"/>
          </a:p>
          <a:p>
            <a:r>
              <a:rPr kumimoji="1" lang="ja-JP" altLang="en-US" dirty="0"/>
              <a:t>階層的な構造は用いない</a:t>
            </a:r>
            <a:endParaRPr kumimoji="1" lang="en-US" altLang="ja-JP" dirty="0"/>
          </a:p>
          <a:p>
            <a:r>
              <a:rPr kumimoji="1" lang="ja-JP" altLang="en-US" dirty="0"/>
              <a:t>事前にクラスター数を自身で設定する必要がある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33A55353-10E8-47B1-2B54-DA0267457A02}"/>
              </a:ext>
            </a:extLst>
          </p:cNvPr>
          <p:cNvSpPr txBox="1"/>
          <p:nvPr/>
        </p:nvSpPr>
        <p:spPr>
          <a:xfrm>
            <a:off x="526757" y="6153108"/>
            <a:ext cx="80904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参考文献：</a:t>
            </a:r>
            <a:r>
              <a:rPr kumimoji="1" lang="en" altLang="ja-JP" dirty="0">
                <a:hlinkClick r:id="rId3"/>
              </a:rPr>
              <a:t>https://www.macromill.com/service/data_analysis/cluster-analysis.html</a:t>
            </a:r>
            <a:endParaRPr kumimoji="1" lang="en" altLang="ja-JP" dirty="0"/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4186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47191EB4-3C9D-E748-C0FC-8ED138917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3A895-F0CD-4D48-85A1-D832E591A489}" type="slidenum">
              <a:rPr kumimoji="1" lang="ja-JP" altLang="en-US" smtClean="0"/>
              <a:t>8</a:t>
            </a:fld>
            <a:endParaRPr kumimoji="1" lang="ja-JP" altLang="en-US"/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id="{77660674-89C1-0173-B898-2D50B0B14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855" y="105316"/>
            <a:ext cx="7886700" cy="692488"/>
          </a:xfrm>
        </p:spPr>
        <p:txBody>
          <a:bodyPr>
            <a:normAutofit fontScale="90000"/>
          </a:bodyPr>
          <a:lstStyle/>
          <a:p>
            <a:r>
              <a:rPr kumimoji="1" lang="ja-JP" altLang="en-US" b="1" dirty="0">
                <a:latin typeface="+mn-ea"/>
                <a:ea typeface="+mn-ea"/>
              </a:rPr>
              <a:t>データセット毎の使い方</a:t>
            </a:r>
            <a:r>
              <a:rPr kumimoji="1" lang="en-US" altLang="ja-JP" b="1" dirty="0">
                <a:latin typeface="+mn-ea"/>
                <a:ea typeface="+mn-ea"/>
              </a:rPr>
              <a:t>(1/3)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7D2CCF5-2803-E177-7011-949B51C5F0AB}"/>
              </a:ext>
            </a:extLst>
          </p:cNvPr>
          <p:cNvSpPr/>
          <p:nvPr/>
        </p:nvSpPr>
        <p:spPr>
          <a:xfrm flipH="1">
            <a:off x="243930" y="1005840"/>
            <a:ext cx="143528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1FF2B32-A83C-F820-033D-59F9D14F481E}"/>
              </a:ext>
            </a:extLst>
          </p:cNvPr>
          <p:cNvSpPr txBox="1"/>
          <p:nvPr/>
        </p:nvSpPr>
        <p:spPr>
          <a:xfrm>
            <a:off x="315694" y="1005840"/>
            <a:ext cx="90806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b="1"/>
              <a:t>階層的クラスター分析</a:t>
            </a:r>
            <a:endParaRPr kumimoji="1" lang="ja-JP" altLang="en-US" sz="2000" b="1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47A72037-8D30-5DEE-C5C1-37EA8C3BD3E4}"/>
              </a:ext>
            </a:extLst>
          </p:cNvPr>
          <p:cNvSpPr txBox="1"/>
          <p:nvPr/>
        </p:nvSpPr>
        <p:spPr>
          <a:xfrm>
            <a:off x="475635" y="1442380"/>
            <a:ext cx="9080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お寿司の選好データから寿司ネタを分類</a:t>
            </a:r>
            <a:endParaRPr kumimoji="1" lang="ja-JP" altLang="en-US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33A55353-10E8-47B1-2B54-DA0267457A02}"/>
              </a:ext>
            </a:extLst>
          </p:cNvPr>
          <p:cNvSpPr txBox="1"/>
          <p:nvPr/>
        </p:nvSpPr>
        <p:spPr>
          <a:xfrm>
            <a:off x="526757" y="6153108"/>
            <a:ext cx="80904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参考文献：</a:t>
            </a:r>
            <a:r>
              <a:rPr kumimoji="1" lang="en" altLang="ja-JP" dirty="0">
                <a:hlinkClick r:id="rId3"/>
              </a:rPr>
              <a:t>https://www.macromill.com/service/data_analysis/cluster-analysis.html</a:t>
            </a:r>
            <a:endParaRPr kumimoji="1" lang="en" altLang="ja-JP" dirty="0"/>
          </a:p>
          <a:p>
            <a:endParaRPr kumimoji="1" lang="ja-JP" altLang="en-US"/>
          </a:p>
        </p:txBody>
      </p:sp>
      <p:pic>
        <p:nvPicPr>
          <p:cNvPr id="26" name="図 25" descr="グラフ, 箱ひげ図&#10;&#10;自動的に生成された説明">
            <a:extLst>
              <a:ext uri="{FF2B5EF4-FFF2-40B4-BE49-F238E27FC236}">
                <a16:creationId xmlns:a16="http://schemas.microsoft.com/office/drawing/2014/main" id="{2FF09A5D-8A3D-1794-C290-188DB79802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231" y="1870360"/>
            <a:ext cx="5951538" cy="4171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2272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47191EB4-3C9D-E748-C0FC-8ED138917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3A895-F0CD-4D48-85A1-D832E591A489}" type="slidenum">
              <a:rPr kumimoji="1" lang="ja-JP" altLang="en-US" smtClean="0"/>
              <a:t>9</a:t>
            </a:fld>
            <a:endParaRPr kumimoji="1" lang="ja-JP" altLang="en-US"/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id="{77660674-89C1-0173-B898-2D50B0B14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855" y="105316"/>
            <a:ext cx="7886700" cy="692488"/>
          </a:xfrm>
        </p:spPr>
        <p:txBody>
          <a:bodyPr>
            <a:normAutofit fontScale="90000"/>
          </a:bodyPr>
          <a:lstStyle/>
          <a:p>
            <a:r>
              <a:rPr kumimoji="1" lang="ja-JP" altLang="en-US" b="1" dirty="0">
                <a:latin typeface="+mn-ea"/>
                <a:ea typeface="+mn-ea"/>
              </a:rPr>
              <a:t>データセット毎の使い方</a:t>
            </a:r>
            <a:r>
              <a:rPr kumimoji="1" lang="en-US" altLang="ja-JP" b="1" dirty="0">
                <a:latin typeface="+mn-ea"/>
                <a:ea typeface="+mn-ea"/>
              </a:rPr>
              <a:t>(2/3)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7D2CCF5-2803-E177-7011-949B51C5F0AB}"/>
              </a:ext>
            </a:extLst>
          </p:cNvPr>
          <p:cNvSpPr/>
          <p:nvPr/>
        </p:nvSpPr>
        <p:spPr>
          <a:xfrm flipH="1">
            <a:off x="243930" y="1005840"/>
            <a:ext cx="143528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1FF2B32-A83C-F820-033D-59F9D14F481E}"/>
              </a:ext>
            </a:extLst>
          </p:cNvPr>
          <p:cNvSpPr txBox="1"/>
          <p:nvPr/>
        </p:nvSpPr>
        <p:spPr>
          <a:xfrm>
            <a:off x="315694" y="1005840"/>
            <a:ext cx="90806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b="1"/>
              <a:t>非階層的クラスター分析</a:t>
            </a:r>
            <a:endParaRPr kumimoji="1" lang="ja-JP" altLang="en-US" sz="2000" b="1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47A72037-8D30-5DEE-C5C1-37EA8C3BD3E4}"/>
              </a:ext>
            </a:extLst>
          </p:cNvPr>
          <p:cNvSpPr txBox="1"/>
          <p:nvPr/>
        </p:nvSpPr>
        <p:spPr>
          <a:xfrm>
            <a:off x="475635" y="1442380"/>
            <a:ext cx="9080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お寿司の選好データから人を分類</a:t>
            </a:r>
            <a:endParaRPr kumimoji="1" lang="ja-JP" altLang="en-US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33A55353-10E8-47B1-2B54-DA0267457A02}"/>
              </a:ext>
            </a:extLst>
          </p:cNvPr>
          <p:cNvSpPr txBox="1"/>
          <p:nvPr/>
        </p:nvSpPr>
        <p:spPr>
          <a:xfrm>
            <a:off x="603656" y="5719066"/>
            <a:ext cx="80904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参考文献：</a:t>
            </a:r>
            <a:r>
              <a:rPr kumimoji="1" lang="en" altLang="ja-JP" dirty="0">
                <a:hlinkClick r:id="rId3"/>
              </a:rPr>
              <a:t>https://www.macromill.com/service/data_analysis/cluster-analysis.html</a:t>
            </a:r>
            <a:endParaRPr kumimoji="1" lang="en" altLang="ja-JP"/>
          </a:p>
          <a:p>
            <a:endParaRPr kumimoji="1" lang="ja-JP" altLang="en-US"/>
          </a:p>
        </p:txBody>
      </p:sp>
      <p:pic>
        <p:nvPicPr>
          <p:cNvPr id="24" name="図 23" descr="グラフ, 折れ線グラフ&#10;&#10;自動的に生成された説明">
            <a:extLst>
              <a:ext uri="{FF2B5EF4-FFF2-40B4-BE49-F238E27FC236}">
                <a16:creationId xmlns:a16="http://schemas.microsoft.com/office/drawing/2014/main" id="{4B8947BE-00F2-9F1A-669C-2F5D3EC9F2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536" y="1848142"/>
            <a:ext cx="6129338" cy="3785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3007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5444</TotalTime>
  <Words>913</Words>
  <Application>Microsoft Office PowerPoint</Application>
  <PresentationFormat>画面に合わせる (4:3)</PresentationFormat>
  <Paragraphs>120</Paragraphs>
  <Slides>11</Slides>
  <Notes>8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9" baseType="lpstr">
      <vt:lpstr>ＭＳ Ｐゴシック</vt:lpstr>
      <vt:lpstr>Noto Sans JP</vt:lpstr>
      <vt:lpstr>游ゴシック</vt:lpstr>
      <vt:lpstr>Arial</vt:lpstr>
      <vt:lpstr>Calibri</vt:lpstr>
      <vt:lpstr>Calibri Light</vt:lpstr>
      <vt:lpstr>Wingdings</vt:lpstr>
      <vt:lpstr>Office テーマ</vt:lpstr>
      <vt:lpstr>クラスター分析について</vt:lpstr>
      <vt:lpstr>PowerPoint プレゼンテーション</vt:lpstr>
      <vt:lpstr>クラスター分析の目的</vt:lpstr>
      <vt:lpstr>クラスター分析の種類(1/2)</vt:lpstr>
      <vt:lpstr>クラスター分析の種類(2/2)</vt:lpstr>
      <vt:lpstr>クラスター分析の種類(1/2)</vt:lpstr>
      <vt:lpstr>クラスター分析の種類(1/2)</vt:lpstr>
      <vt:lpstr>データセット毎の使い方(1/3)</vt:lpstr>
      <vt:lpstr>データセット毎の使い方(2/3)</vt:lpstr>
      <vt:lpstr>データセット毎の使い方(3/3)</vt:lpstr>
      <vt:lpstr>クラスター分析に近しい手法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タイトル</dc:title>
  <dc:creator>徐　維那</dc:creator>
  <cp:lastModifiedBy>前川　光鷹</cp:lastModifiedBy>
  <cp:revision>64</cp:revision>
  <dcterms:created xsi:type="dcterms:W3CDTF">2021-05-07T04:13:19Z</dcterms:created>
  <dcterms:modified xsi:type="dcterms:W3CDTF">2022-10-24T03:26:05Z</dcterms:modified>
</cp:coreProperties>
</file>