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94" r:id="rId3"/>
    <p:sldId id="612" r:id="rId4"/>
    <p:sldId id="606" r:id="rId5"/>
    <p:sldId id="607" r:id="rId6"/>
    <p:sldId id="608" r:id="rId7"/>
    <p:sldId id="601" r:id="rId8"/>
    <p:sldId id="609" r:id="rId9"/>
    <p:sldId id="610" r:id="rId10"/>
    <p:sldId id="611" r:id="rId11"/>
    <p:sldId id="613" r:id="rId12"/>
    <p:sldId id="614" r:id="rId13"/>
    <p:sldId id="615" r:id="rId14"/>
    <p:sldId id="616" r:id="rId15"/>
    <p:sldId id="617" r:id="rId16"/>
    <p:sldId id="618" r:id="rId17"/>
    <p:sldId id="61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　維那" initials="徐　維那" lastIdx="19" clrIdx="0">
    <p:extLst>
      <p:ext uri="{19B8F6BF-5375-455C-9EA6-DF929625EA0E}">
        <p15:presenceInfo xmlns:p15="http://schemas.microsoft.com/office/powerpoint/2012/main" userId="徐　維那" providerId="None"/>
      </p:ext>
    </p:extLst>
  </p:cmAuthor>
  <p:cmAuthor id="2" name="前川　光鷹" initials="前川　光鷹" lastIdx="12" clrIdx="1">
    <p:extLst>
      <p:ext uri="{19B8F6BF-5375-455C-9EA6-DF929625EA0E}">
        <p15:presenceInfo xmlns:p15="http://schemas.microsoft.com/office/powerpoint/2012/main" userId="前川　光鷹"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3" autoAdjust="0"/>
    <p:restoredTop sz="83673" autoAdjust="0"/>
  </p:normalViewPr>
  <p:slideViewPr>
    <p:cSldViewPr snapToGrid="0">
      <p:cViewPr varScale="1">
        <p:scale>
          <a:sx n="106" d="100"/>
          <a:sy n="106" d="100"/>
        </p:scale>
        <p:origin x="2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B71D2-0AC6-40E5-8FE3-09C1BF832EA1}" type="datetimeFigureOut">
              <a:rPr kumimoji="1" lang="ja-JP" altLang="en-US" smtClean="0"/>
              <a:t>2022/11/5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F0648-8041-4DEF-B5AC-DB870412EF5D}" type="slidenum">
              <a:rPr kumimoji="1" lang="ja-JP" altLang="en-US" smtClean="0"/>
              <a:t>‹#›</a:t>
            </a:fld>
            <a:endParaRPr kumimoji="1" lang="ja-JP" altLang="en-US"/>
          </a:p>
        </p:txBody>
      </p:sp>
    </p:spTree>
    <p:extLst>
      <p:ext uri="{BB962C8B-B14F-4D97-AF65-F5344CB8AC3E}">
        <p14:creationId xmlns:p14="http://schemas.microsoft.com/office/powerpoint/2010/main" val="31349588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2BF0648-8041-4DEF-B5AC-DB870412EF5D}" type="slidenum">
              <a:rPr kumimoji="1" lang="ja-JP" altLang="en-US" smtClean="0"/>
              <a:t>11</a:t>
            </a:fld>
            <a:endParaRPr kumimoji="1" lang="ja-JP" altLang="en-US"/>
          </a:p>
        </p:txBody>
      </p:sp>
    </p:spTree>
    <p:extLst>
      <p:ext uri="{BB962C8B-B14F-4D97-AF65-F5344CB8AC3E}">
        <p14:creationId xmlns:p14="http://schemas.microsoft.com/office/powerpoint/2010/main" val="114655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観光地ブランドの明確化は、複数の観光資源領域における観光資源数の多さに依存せず、 複数領域の観光資源を充実する必要性が無い事を示している。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すなわち、観光地ブランドの明確化は、地域における観光資源総数に依存するのではなく、単一の観光資源の領域において観光資源の充実を行った場合に、観光地ブランドは明確化される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観光地ブランドの明確化は、地域特性の明確化を行うことである。地域の営みなど「ほこり」の明確化にし、個人の記憶の中などに埋もれているものが次世代への継承につながり、地域の記憶の断絶を防ぐことにつなが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多岐にわたる分類の資源が混在する地域は、観光地ブランドの形成は困難であり、結果として、 消費者にとって地域特性を伝えることが困難になる。</a:t>
            </a: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外来資源を中心とする多様な地域資源を観光地ブランド形成に用いず、当該地域での来訪者の回遊性向上に結びつけることを目的に用いるのが有効である。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観光資源は無い地域は、大規模テーマパークのように相当なる投資による充実を行わない限り、観光地としてのブランドを表すのは困難である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今後の課題は、観光地ブランドが地域の観光誘客にどのような影響を与えるのかを、定量的に 明らかにすることである。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E2BF0648-8041-4DEF-B5AC-DB870412EF5D}" type="slidenum">
              <a:rPr kumimoji="1" lang="ja-JP" altLang="en-US" smtClean="0"/>
              <a:t>12</a:t>
            </a:fld>
            <a:endParaRPr kumimoji="1" lang="ja-JP" altLang="en-US"/>
          </a:p>
        </p:txBody>
      </p:sp>
    </p:spTree>
    <p:extLst>
      <p:ext uri="{BB962C8B-B14F-4D97-AF65-F5344CB8AC3E}">
        <p14:creationId xmlns:p14="http://schemas.microsoft.com/office/powerpoint/2010/main" val="282567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観光地ブランドの明確化は、複数の観光資源領域における観光資源数の多さに依存せず、 複数領域の観光資源を充実する必要性が無い事を示している。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すなわち、観光地ブランドの明確化は、地域における観光資源総数に依存するのではなく、単一の観光資源の領域において観光資源の充実を行った場合に、観光地ブランドは明確化される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観光地ブランドの明確化は、地域特性の明確化を行うことである。地域の営みなど「ほこり」の明確化にし、個人の記憶の中などに埋もれているものが次世代への継承につながり、地域の記憶の断絶を防ぐことにつなが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多岐にわたる分類の資源が混在する地域は、観光地ブランドの形成は困難であり、結果として、 消費者にとって地域特性を伝えることが困難になる。</a:t>
            </a: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外来資源を中心とする多様な地域資源を観光地ブランド形成に用いず、当該地域での来訪者の回遊性向上に結びつけることを目的に用いるのが有効である。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観光資源は無い地域は、大規模テーマパークのように相当なる投資による充実を行わない限り、観光地としてのブランドを表すのは困難である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今後の課題は、観光地ブランドが地域の観光誘客にどのような影響を与えるのかを、定量的に 明らかにすることである。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E2BF0648-8041-4DEF-B5AC-DB870412EF5D}" type="slidenum">
              <a:rPr kumimoji="1" lang="ja-JP" altLang="en-US" smtClean="0"/>
              <a:t>13</a:t>
            </a:fld>
            <a:endParaRPr kumimoji="1" lang="ja-JP" altLang="en-US"/>
          </a:p>
        </p:txBody>
      </p:sp>
    </p:spTree>
    <p:extLst>
      <p:ext uri="{BB962C8B-B14F-4D97-AF65-F5344CB8AC3E}">
        <p14:creationId xmlns:p14="http://schemas.microsoft.com/office/powerpoint/2010/main" val="1083254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観光地ブランドの明確化は、複数の観光資源領域における観光資源数の多さに依存せず、 複数領域の観光資源を充実する必要性が無い事を示している。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すなわち、観光地ブランドの明確化は、地域における観光資源総数に依存するのではなく、単一の観光資源の領域において観光資源の充実を行った場合に、観光地ブランドは明確化される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観光地ブランドの明確化は、地域特性の明確化を行うことである。地域の営みなど「ほこり」の明確化にし、個人の記憶の中などに埋もれているものが次世代への継承につながり、地域の記憶の断絶を防ぐことにつなが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多岐にわたる分類の資源が混在する地域は、観光地ブランドの形成は困難であり、結果として、 消費者にとって地域特性を伝えることが困難になる。</a:t>
            </a: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外来資源を中心とする多様な地域資源を観光地ブランド形成に用いず、当該地域での来訪者の回遊性向上に結びつけることを目的に用いるのが有効である。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観光資源は無い地域は、大規模テーマパークのように相当なる投資による充実を行わない限り、観光地としてのブランドを表すのは困難である</a:t>
            </a:r>
          </a:p>
          <a:p>
            <a:pPr algn="just"/>
            <a:r>
              <a:rPr lang="en-US" altLang="ja-JP" sz="1800" kern="100" dirty="0">
                <a:effectLst/>
                <a:latin typeface="Calibri" panose="020F0502020204030204" pitchFamily="34" charset="0"/>
                <a:ea typeface="游明朝" panose="02020400000000000000" pitchFamily="18" charset="-128"/>
                <a:cs typeface="Times New Roman" panose="02020603050405020304" pitchFamily="18" charset="0"/>
              </a:rPr>
              <a:t> </a:t>
            </a:r>
            <a:endPar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endParaRPr>
          </a:p>
          <a:p>
            <a:pPr algn="just"/>
            <a:r>
              <a:rPr lang="ja-JP" altLang="ja-JP" sz="1800" kern="100" dirty="0">
                <a:effectLst/>
                <a:latin typeface="Calibri" panose="020F0502020204030204" pitchFamily="34" charset="0"/>
                <a:ea typeface="游明朝" panose="02020400000000000000" pitchFamily="18" charset="-128"/>
                <a:cs typeface="Times New Roman" panose="02020603050405020304" pitchFamily="18" charset="0"/>
              </a:rPr>
              <a:t>今後の課題は、観光地ブランドが地域の観光誘客にどのような影響を与えるのかを、定量的に 明らかにすることである。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E2BF0648-8041-4DEF-B5AC-DB870412EF5D}" type="slidenum">
              <a:rPr kumimoji="1" lang="ja-JP" altLang="en-US" smtClean="0"/>
              <a:t>14</a:t>
            </a:fld>
            <a:endParaRPr kumimoji="1" lang="ja-JP" altLang="en-US"/>
          </a:p>
        </p:txBody>
      </p:sp>
    </p:spTree>
    <p:extLst>
      <p:ext uri="{BB962C8B-B14F-4D97-AF65-F5344CB8AC3E}">
        <p14:creationId xmlns:p14="http://schemas.microsoft.com/office/powerpoint/2010/main" val="97302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4035771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310213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27778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66792" y="105316"/>
            <a:ext cx="7886700" cy="692488"/>
          </a:xfrm>
        </p:spPr>
        <p:txBody>
          <a:bodyPr/>
          <a:lstStyle/>
          <a:p>
            <a:r>
              <a:rPr lang="ja-JP" altLang="en-US"/>
              <a:t>マスター タイトルの書式設定</a:t>
            </a:r>
            <a:endParaRPr lang="en-US" dirty="0"/>
          </a:p>
        </p:txBody>
      </p:sp>
      <p:sp>
        <p:nvSpPr>
          <p:cNvPr id="7" name="正方形/長方形 6">
            <a:extLst>
              <a:ext uri="{FF2B5EF4-FFF2-40B4-BE49-F238E27FC236}">
                <a16:creationId xmlns:a16="http://schemas.microsoft.com/office/drawing/2014/main" id="{CC4B4370-E5CB-E2C8-0722-089ACAD16A08}"/>
              </a:ext>
            </a:extLst>
          </p:cNvPr>
          <p:cNvSpPr/>
          <p:nvPr userDrawn="1"/>
        </p:nvSpPr>
        <p:spPr>
          <a:xfrm flipV="1">
            <a:off x="-8582" y="6598912"/>
            <a:ext cx="9152581" cy="259086"/>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8" name="正方形/長方形 7">
            <a:extLst>
              <a:ext uri="{FF2B5EF4-FFF2-40B4-BE49-F238E27FC236}">
                <a16:creationId xmlns:a16="http://schemas.microsoft.com/office/drawing/2014/main" id="{49B8BDF7-28AF-3423-0B9B-15BBA5DAE8C7}"/>
              </a:ext>
            </a:extLst>
          </p:cNvPr>
          <p:cNvSpPr/>
          <p:nvPr userDrawn="1"/>
        </p:nvSpPr>
        <p:spPr>
          <a:xfrm flipV="1">
            <a:off x="156389" y="105319"/>
            <a:ext cx="101000" cy="5643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051" dirty="0">
              <a:solidFill>
                <a:schemeClr val="tx1"/>
              </a:solidFill>
            </a:endParaRPr>
          </a:p>
        </p:txBody>
      </p:sp>
      <p:sp>
        <p:nvSpPr>
          <p:cNvPr id="9" name="正方形/長方形 8">
            <a:extLst>
              <a:ext uri="{FF2B5EF4-FFF2-40B4-BE49-F238E27FC236}">
                <a16:creationId xmlns:a16="http://schemas.microsoft.com/office/drawing/2014/main" id="{39AFE2EC-DC12-B576-4BE5-241DCD4A8359}"/>
              </a:ext>
            </a:extLst>
          </p:cNvPr>
          <p:cNvSpPr/>
          <p:nvPr userDrawn="1"/>
        </p:nvSpPr>
        <p:spPr>
          <a:xfrm rot="5400000" flipH="1">
            <a:off x="4544850" y="-3778486"/>
            <a:ext cx="45719" cy="91525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051" dirty="0">
              <a:solidFill>
                <a:schemeClr val="tx1"/>
              </a:solidFill>
            </a:endParaRPr>
          </a:p>
        </p:txBody>
      </p:sp>
      <p:sp>
        <p:nvSpPr>
          <p:cNvPr id="10" name="正方形/長方形 9">
            <a:extLst>
              <a:ext uri="{FF2B5EF4-FFF2-40B4-BE49-F238E27FC236}">
                <a16:creationId xmlns:a16="http://schemas.microsoft.com/office/drawing/2014/main" id="{543385E2-CF25-1FA2-53AD-34B45E7CD110}"/>
              </a:ext>
            </a:extLst>
          </p:cNvPr>
          <p:cNvSpPr/>
          <p:nvPr userDrawn="1"/>
        </p:nvSpPr>
        <p:spPr>
          <a:xfrm rot="5400000" flipH="1">
            <a:off x="8519202" y="6233204"/>
            <a:ext cx="259088" cy="9905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051" dirty="0">
              <a:solidFill>
                <a:schemeClr val="tx1"/>
              </a:solidFill>
            </a:endParaRPr>
          </a:p>
        </p:txBody>
      </p:sp>
      <p:sp>
        <p:nvSpPr>
          <p:cNvPr id="6" name="Slide Number Placeholder 5"/>
          <p:cNvSpPr>
            <a:spLocks noGrp="1"/>
          </p:cNvSpPr>
          <p:nvPr>
            <p:ph type="sldNum" sz="quarter" idx="12"/>
          </p:nvPr>
        </p:nvSpPr>
        <p:spPr>
          <a:xfrm>
            <a:off x="8153492" y="6598910"/>
            <a:ext cx="990505" cy="262349"/>
          </a:xfrm>
        </p:spPr>
        <p:txBody>
          <a:bodyPr/>
          <a:lstStyle/>
          <a:p>
            <a:fld id="{1A43A895-F0CD-4D48-85A1-D832E591A489}" type="slidenum">
              <a:rPr kumimoji="1" lang="ja-JP" altLang="en-US" smtClean="0"/>
              <a:t>‹#›</a:t>
            </a:fld>
            <a:endParaRPr kumimoji="1" lang="ja-JP" altLang="en-US"/>
          </a:p>
        </p:txBody>
      </p:sp>
      <p:sp>
        <p:nvSpPr>
          <p:cNvPr id="5" name="Footer Placeholder 4"/>
          <p:cNvSpPr>
            <a:spLocks noGrp="1"/>
          </p:cNvSpPr>
          <p:nvPr>
            <p:ph type="ftr" sz="quarter" idx="11"/>
          </p:nvPr>
        </p:nvSpPr>
        <p:spPr>
          <a:xfrm>
            <a:off x="3024658" y="6598910"/>
            <a:ext cx="3086100" cy="259087"/>
          </a:xfrm>
        </p:spPr>
        <p:txBody>
          <a:bodyPr/>
          <a:lstStyle/>
          <a:p>
            <a:endParaRPr kumimoji="1" lang="ja-JP" altLang="en-US"/>
          </a:p>
        </p:txBody>
      </p:sp>
    </p:spTree>
    <p:extLst>
      <p:ext uri="{BB962C8B-B14F-4D97-AF65-F5344CB8AC3E}">
        <p14:creationId xmlns:p14="http://schemas.microsoft.com/office/powerpoint/2010/main" val="368096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395087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349959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89894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1008326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244996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266249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314184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3A895-F0CD-4D48-85A1-D832E591A489}" type="slidenum">
              <a:rPr kumimoji="1" lang="ja-JP" altLang="en-US" smtClean="0"/>
              <a:t>‹#›</a:t>
            </a:fld>
            <a:endParaRPr kumimoji="1" lang="ja-JP" altLang="en-US"/>
          </a:p>
        </p:txBody>
      </p:sp>
    </p:spTree>
    <p:extLst>
      <p:ext uri="{BB962C8B-B14F-4D97-AF65-F5344CB8AC3E}">
        <p14:creationId xmlns:p14="http://schemas.microsoft.com/office/powerpoint/2010/main" val="1219673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abi.jtb.or.jp/" TargetMode="External"/><Relationship Id="rId2" Type="http://schemas.openxmlformats.org/officeDocument/2006/relationships/hyperlink" Target="https://nlftp.mlit.go.jp/ksj/gml/datalist/KsjTmplt-P12-v2_2.html" TargetMode="External"/><Relationship Id="rId1" Type="http://schemas.openxmlformats.org/officeDocument/2006/relationships/slideLayout" Target="../slideLayouts/slideLayout2.xml"/><Relationship Id="rId4" Type="http://schemas.openxmlformats.org/officeDocument/2006/relationships/hyperlink" Target="https://www.nihon-kankou.or.jp/"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C3C2E1-5949-425B-A54F-37F04E854961}"/>
              </a:ext>
            </a:extLst>
          </p:cNvPr>
          <p:cNvSpPr>
            <a:spLocks noGrp="1"/>
          </p:cNvSpPr>
          <p:nvPr>
            <p:ph type="ctrTitle"/>
          </p:nvPr>
        </p:nvSpPr>
        <p:spPr/>
        <p:txBody>
          <a:bodyPr>
            <a:normAutofit/>
          </a:bodyPr>
          <a:lstStyle/>
          <a:p>
            <a:r>
              <a:rPr kumimoji="1" lang="ja-JP" altLang="en-US" sz="4000" dirty="0"/>
              <a:t>発表計画</a:t>
            </a:r>
            <a:br>
              <a:rPr kumimoji="1" lang="en-US" altLang="ja-JP" sz="4000" dirty="0"/>
            </a:br>
            <a:r>
              <a:rPr kumimoji="1" lang="en-US" altLang="ja-JP" sz="2400" dirty="0"/>
              <a:t>-</a:t>
            </a:r>
            <a:r>
              <a:rPr kumimoji="1" lang="ja-JP" altLang="en-US" sz="2400" dirty="0"/>
              <a:t>観光地ブランドの定量分析</a:t>
            </a:r>
            <a:r>
              <a:rPr kumimoji="1" lang="en-US" altLang="ja-JP" sz="2400" dirty="0"/>
              <a:t>-</a:t>
            </a:r>
            <a:endParaRPr kumimoji="1" lang="ja-JP" altLang="en-US" sz="4000" dirty="0"/>
          </a:p>
        </p:txBody>
      </p:sp>
      <p:sp>
        <p:nvSpPr>
          <p:cNvPr id="3" name="字幕 2">
            <a:extLst>
              <a:ext uri="{FF2B5EF4-FFF2-40B4-BE49-F238E27FC236}">
                <a16:creationId xmlns:a16="http://schemas.microsoft.com/office/drawing/2014/main" id="{1EB950BD-BC3E-4B6D-9B2D-75A95E67A1F2}"/>
              </a:ext>
            </a:extLst>
          </p:cNvPr>
          <p:cNvSpPr>
            <a:spLocks noGrp="1"/>
          </p:cNvSpPr>
          <p:nvPr>
            <p:ph type="subTitle" idx="1"/>
          </p:nvPr>
        </p:nvSpPr>
        <p:spPr/>
        <p:txBody>
          <a:bodyPr>
            <a:normAutofit/>
          </a:bodyPr>
          <a:lstStyle/>
          <a:p>
            <a:r>
              <a:rPr kumimoji="1" lang="en-US" altLang="ja-JP" dirty="0"/>
              <a:t>7422544 </a:t>
            </a:r>
            <a:r>
              <a:rPr kumimoji="1" lang="ja-JP" altLang="en-US" dirty="0"/>
              <a:t>前川光鷹</a:t>
            </a:r>
            <a:endParaRPr kumimoji="1" lang="en-US" altLang="ja-JP" dirty="0"/>
          </a:p>
          <a:p>
            <a:r>
              <a:rPr lang="en-US" altLang="ja-JP" dirty="0"/>
              <a:t>7419124 </a:t>
            </a:r>
            <a:r>
              <a:rPr lang="ja-JP" altLang="en-US" dirty="0"/>
              <a:t>リチョウキ</a:t>
            </a:r>
            <a:endParaRPr lang="en-US" altLang="ja-JP" dirty="0"/>
          </a:p>
          <a:p>
            <a:r>
              <a:rPr kumimoji="1" lang="en-US" altLang="ja-JP" dirty="0"/>
              <a:t>7419045 </a:t>
            </a:r>
            <a:r>
              <a:rPr kumimoji="1" lang="ja-JP" altLang="en-US"/>
              <a:t>小柴稔輝</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C02EABE-32DB-C634-F701-6B4C20017E7E}"/>
              </a:ext>
            </a:extLst>
          </p:cNvPr>
          <p:cNvSpPr>
            <a:spLocks noGrp="1"/>
          </p:cNvSpPr>
          <p:nvPr>
            <p:ph type="sldNum" sz="quarter" idx="12"/>
          </p:nvPr>
        </p:nvSpPr>
        <p:spPr/>
        <p:txBody>
          <a:bodyPr/>
          <a:lstStyle/>
          <a:p>
            <a:fld id="{1A43A895-F0CD-4D48-85A1-D832E591A489}" type="slidenum">
              <a:rPr kumimoji="1" lang="ja-JP" altLang="en-US" smtClean="0"/>
              <a:t>1</a:t>
            </a:fld>
            <a:endParaRPr kumimoji="1" lang="ja-JP" altLang="en-US"/>
          </a:p>
        </p:txBody>
      </p:sp>
    </p:spTree>
    <p:extLst>
      <p:ext uri="{BB962C8B-B14F-4D97-AF65-F5344CB8AC3E}">
        <p14:creationId xmlns:p14="http://schemas.microsoft.com/office/powerpoint/2010/main" val="293895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p:txBody>
          <a:bodyPr>
            <a:normAutofit/>
          </a:bodyPr>
          <a:lstStyle/>
          <a:p>
            <a:r>
              <a:rPr kumimoji="1" lang="ja-JP" altLang="en-US" sz="4000" b="1" dirty="0">
                <a:latin typeface="+mn-ea"/>
                <a:ea typeface="+mn-ea"/>
              </a:rPr>
              <a:t>結果</a:t>
            </a:r>
            <a:r>
              <a:rPr kumimoji="1" lang="en-US" altLang="ja-JP" sz="4000" b="1" dirty="0">
                <a:latin typeface="+mn-ea"/>
                <a:ea typeface="+mn-ea"/>
              </a:rPr>
              <a:t>(HHI</a:t>
            </a:r>
            <a:r>
              <a:rPr kumimoji="1" lang="ja-JP" altLang="en-US" sz="4000" b="1" dirty="0">
                <a:latin typeface="+mn-ea"/>
                <a:ea typeface="+mn-ea"/>
              </a:rPr>
              <a:t>指数</a:t>
            </a:r>
            <a:r>
              <a:rPr kumimoji="1" lang="en-US" altLang="ja-JP" sz="4000" b="1" dirty="0">
                <a:latin typeface="+mn-ea"/>
                <a:ea typeface="+mn-ea"/>
              </a:rPr>
              <a:t>)</a:t>
            </a:r>
            <a:endParaRPr kumimoji="1" lang="ja-JP" altLang="en-US" sz="4000" b="1" dirty="0">
              <a:latin typeface="+mn-ea"/>
              <a:ea typeface="+mn-ea"/>
            </a:endParaRP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10</a:t>
            </a:fld>
            <a:endParaRPr kumimoji="1" lang="ja-JP" altLang="en-US"/>
          </a:p>
        </p:txBody>
      </p:sp>
      <p:sp>
        <p:nvSpPr>
          <p:cNvPr id="5" name="正方形/長方形 4">
            <a:extLst>
              <a:ext uri="{FF2B5EF4-FFF2-40B4-BE49-F238E27FC236}">
                <a16:creationId xmlns:a16="http://schemas.microsoft.com/office/drawing/2014/main" id="{D32D85B4-6932-8094-C733-0EA5395E8254}"/>
              </a:ext>
            </a:extLst>
          </p:cNvPr>
          <p:cNvSpPr/>
          <p:nvPr/>
        </p:nvSpPr>
        <p:spPr>
          <a:xfrm>
            <a:off x="106325" y="1043724"/>
            <a:ext cx="1647319" cy="446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a:solidFill>
                    <a:schemeClr val="bg1"/>
                  </a:solidFill>
                </a:ln>
                <a:solidFill>
                  <a:schemeClr val="bg1"/>
                </a:solidFill>
              </a:rPr>
              <a:t>HHI</a:t>
            </a:r>
            <a:r>
              <a:rPr kumimoji="1" lang="ja-JP" altLang="en-US" dirty="0">
                <a:ln>
                  <a:solidFill>
                    <a:schemeClr val="bg1"/>
                  </a:solidFill>
                </a:ln>
                <a:solidFill>
                  <a:schemeClr val="bg1"/>
                </a:solidFill>
              </a:rPr>
              <a:t>指数</a:t>
            </a:r>
          </a:p>
        </p:txBody>
      </p:sp>
      <p:sp>
        <p:nvSpPr>
          <p:cNvPr id="6" name="テキスト ボックス 5">
            <a:extLst>
              <a:ext uri="{FF2B5EF4-FFF2-40B4-BE49-F238E27FC236}">
                <a16:creationId xmlns:a16="http://schemas.microsoft.com/office/drawing/2014/main" id="{A53BD43A-EE77-7C27-479F-A38CA19A3FAC}"/>
              </a:ext>
            </a:extLst>
          </p:cNvPr>
          <p:cNvSpPr txBox="1"/>
          <p:nvPr/>
        </p:nvSpPr>
        <p:spPr>
          <a:xfrm>
            <a:off x="63394" y="1580242"/>
            <a:ext cx="9017212" cy="1384995"/>
          </a:xfrm>
          <a:prstGeom prst="rect">
            <a:avLst/>
          </a:prstGeom>
          <a:noFill/>
        </p:spPr>
        <p:txBody>
          <a:bodyPr wrap="none" rtlCol="0">
            <a:spAutoFit/>
          </a:bodyPr>
          <a:lstStyle/>
          <a:p>
            <a:r>
              <a:rPr kumimoji="1" lang="ja-JP" altLang="en-US" sz="2800" b="1" dirty="0"/>
              <a:t>観光資源総数が</a:t>
            </a:r>
            <a:r>
              <a:rPr kumimoji="1" lang="en-US" altLang="ja-JP" sz="2800" b="1" dirty="0"/>
              <a:t>100</a:t>
            </a:r>
            <a:r>
              <a:rPr kumimoji="1" lang="ja-JP" altLang="en-US" sz="2800" b="1" dirty="0"/>
              <a:t>以下</a:t>
            </a:r>
            <a:r>
              <a:rPr kumimoji="1" lang="ja-JP" altLang="en-US" sz="2800" dirty="0"/>
              <a:t>で、</a:t>
            </a:r>
            <a:r>
              <a:rPr kumimoji="1" lang="en-US" altLang="ja-JP" sz="2800" b="1" dirty="0"/>
              <a:t>HHI</a:t>
            </a:r>
            <a:r>
              <a:rPr kumimoji="1" lang="ja-JP" altLang="en-US" sz="2800" b="1" dirty="0"/>
              <a:t>指数の値が</a:t>
            </a:r>
            <a:r>
              <a:rPr kumimoji="1" lang="en-US" altLang="ja-JP" sz="2800" b="1" dirty="0"/>
              <a:t>3,000</a:t>
            </a:r>
            <a:r>
              <a:rPr kumimoji="1" lang="ja-JP" altLang="en-US" sz="2800" b="1" dirty="0"/>
              <a:t>～</a:t>
            </a:r>
            <a:r>
              <a:rPr kumimoji="1" lang="en-US" altLang="ja-JP" sz="2800" b="1" dirty="0"/>
              <a:t>6,000</a:t>
            </a:r>
          </a:p>
          <a:p>
            <a:r>
              <a:rPr kumimoji="1" lang="ja-JP" altLang="en-US" sz="2800" dirty="0"/>
              <a:t>に多くの地域が分布している</a:t>
            </a:r>
          </a:p>
          <a:p>
            <a:r>
              <a:rPr kumimoji="1" lang="ja-JP" altLang="en-US" sz="2800" dirty="0"/>
              <a:t>各地域の観光資源総数と</a:t>
            </a:r>
            <a:r>
              <a:rPr kumimoji="1" lang="en-US" altLang="ja-JP" sz="2800" dirty="0"/>
              <a:t>HHI</a:t>
            </a:r>
            <a:r>
              <a:rPr kumimoji="1" lang="ja-JP" altLang="en-US" sz="2800" dirty="0"/>
              <a:t>指数の値の関係性がある</a:t>
            </a:r>
          </a:p>
        </p:txBody>
      </p:sp>
      <p:pic>
        <p:nvPicPr>
          <p:cNvPr id="4" name="図 3">
            <a:extLst>
              <a:ext uri="{FF2B5EF4-FFF2-40B4-BE49-F238E27FC236}">
                <a16:creationId xmlns:a16="http://schemas.microsoft.com/office/drawing/2014/main" id="{B9E07112-4BA6-278F-B2DB-E5418AE0A2C3}"/>
              </a:ext>
            </a:extLst>
          </p:cNvPr>
          <p:cNvPicPr>
            <a:picLocks noChangeAspect="1"/>
          </p:cNvPicPr>
          <p:nvPr/>
        </p:nvPicPr>
        <p:blipFill>
          <a:blip r:embed="rId2"/>
          <a:stretch>
            <a:fillRect/>
          </a:stretch>
        </p:blipFill>
        <p:spPr>
          <a:xfrm>
            <a:off x="1451817" y="3005859"/>
            <a:ext cx="5796421" cy="3387644"/>
          </a:xfrm>
          <a:prstGeom prst="rect">
            <a:avLst/>
          </a:prstGeom>
        </p:spPr>
      </p:pic>
    </p:spTree>
    <p:extLst>
      <p:ext uri="{BB962C8B-B14F-4D97-AF65-F5344CB8AC3E}">
        <p14:creationId xmlns:p14="http://schemas.microsoft.com/office/powerpoint/2010/main" val="837056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a:xfrm>
            <a:off x="266791" y="105316"/>
            <a:ext cx="8601635" cy="692488"/>
          </a:xfrm>
        </p:spPr>
        <p:txBody>
          <a:bodyPr>
            <a:normAutofit fontScale="90000"/>
          </a:bodyPr>
          <a:lstStyle/>
          <a:p>
            <a:r>
              <a:rPr kumimoji="1" lang="ja-JP" altLang="en-US" sz="4000" b="1" dirty="0">
                <a:latin typeface="+mn-ea"/>
                <a:ea typeface="+mn-ea"/>
              </a:rPr>
              <a:t>結果</a:t>
            </a:r>
            <a:r>
              <a:rPr kumimoji="1" lang="en-US" altLang="ja-JP" sz="4000" b="1" dirty="0">
                <a:latin typeface="+mn-ea"/>
                <a:ea typeface="+mn-ea"/>
              </a:rPr>
              <a:t>(</a:t>
            </a:r>
            <a:r>
              <a:rPr kumimoji="1" lang="ja-JP" altLang="en-US" sz="4000" b="1" dirty="0">
                <a:latin typeface="+mn-ea"/>
                <a:ea typeface="+mn-ea"/>
              </a:rPr>
              <a:t>観光地ブランドのクラスター分析</a:t>
            </a:r>
            <a:r>
              <a:rPr kumimoji="1" lang="en-US" altLang="ja-JP" sz="4000" b="1" dirty="0">
                <a:latin typeface="+mn-ea"/>
                <a:ea typeface="+mn-ea"/>
              </a:rPr>
              <a:t>)</a:t>
            </a:r>
            <a:endParaRPr kumimoji="1" lang="ja-JP" altLang="en-US" sz="4000" b="1" dirty="0">
              <a:latin typeface="+mn-ea"/>
              <a:ea typeface="+mn-ea"/>
            </a:endParaRP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11</a:t>
            </a:fld>
            <a:endParaRPr kumimoji="1" lang="ja-JP" altLang="en-US"/>
          </a:p>
        </p:txBody>
      </p:sp>
      <p:sp>
        <p:nvSpPr>
          <p:cNvPr id="5" name="正方形/長方形 4">
            <a:extLst>
              <a:ext uri="{FF2B5EF4-FFF2-40B4-BE49-F238E27FC236}">
                <a16:creationId xmlns:a16="http://schemas.microsoft.com/office/drawing/2014/main" id="{D32D85B4-6932-8094-C733-0EA5395E8254}"/>
              </a:ext>
            </a:extLst>
          </p:cNvPr>
          <p:cNvSpPr/>
          <p:nvPr/>
        </p:nvSpPr>
        <p:spPr>
          <a:xfrm>
            <a:off x="106325" y="1043724"/>
            <a:ext cx="1647319" cy="53651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chemeClr val="bg1"/>
                  </a:solidFill>
                </a:ln>
                <a:solidFill>
                  <a:schemeClr val="bg1"/>
                </a:solidFill>
              </a:rPr>
              <a:t>クラスター</a:t>
            </a:r>
            <a:endParaRPr kumimoji="1" lang="en-US" altLang="ja-JP" dirty="0">
              <a:ln>
                <a:solidFill>
                  <a:schemeClr val="bg1"/>
                </a:solidFill>
              </a:ln>
              <a:solidFill>
                <a:schemeClr val="bg1"/>
              </a:solidFill>
            </a:endParaRPr>
          </a:p>
          <a:p>
            <a:pPr algn="ctr"/>
            <a:r>
              <a:rPr kumimoji="1" lang="ja-JP" altLang="en-US" dirty="0">
                <a:ln>
                  <a:solidFill>
                    <a:schemeClr val="bg1"/>
                  </a:solidFill>
                </a:ln>
                <a:solidFill>
                  <a:schemeClr val="bg1"/>
                </a:solidFill>
              </a:rPr>
              <a:t>分析</a:t>
            </a:r>
          </a:p>
        </p:txBody>
      </p:sp>
      <p:sp>
        <p:nvSpPr>
          <p:cNvPr id="6" name="テキスト ボックス 5">
            <a:extLst>
              <a:ext uri="{FF2B5EF4-FFF2-40B4-BE49-F238E27FC236}">
                <a16:creationId xmlns:a16="http://schemas.microsoft.com/office/drawing/2014/main" id="{A53BD43A-EE77-7C27-479F-A38CA19A3FAC}"/>
              </a:ext>
            </a:extLst>
          </p:cNvPr>
          <p:cNvSpPr txBox="1"/>
          <p:nvPr/>
        </p:nvSpPr>
        <p:spPr>
          <a:xfrm>
            <a:off x="1753644" y="1008108"/>
            <a:ext cx="9080606" cy="646331"/>
          </a:xfrm>
          <a:prstGeom prst="rect">
            <a:avLst/>
          </a:prstGeom>
          <a:noFill/>
        </p:spPr>
        <p:txBody>
          <a:bodyPr wrap="square" rtlCol="0">
            <a:spAutoFit/>
          </a:bodyPr>
          <a:lstStyle/>
          <a:p>
            <a:r>
              <a:rPr kumimoji="1" lang="ja-JP" altLang="en-US" dirty="0"/>
              <a:t>非階層的クラスター分析を実施</a:t>
            </a:r>
            <a:endParaRPr kumimoji="1" lang="en-US" altLang="ja-JP" dirty="0"/>
          </a:p>
          <a:p>
            <a:r>
              <a:rPr kumimoji="1" lang="ja-JP" altLang="en-US" dirty="0"/>
              <a:t>各観光資源数と </a:t>
            </a:r>
            <a:r>
              <a:rPr kumimoji="1" lang="en-US" altLang="ja-JP" dirty="0"/>
              <a:t>HHI </a:t>
            </a:r>
            <a:r>
              <a:rPr kumimoji="1" lang="ja-JP" altLang="en-US" dirty="0"/>
              <a:t>指数との関連性に基づく分類を行う</a:t>
            </a:r>
          </a:p>
        </p:txBody>
      </p:sp>
      <p:sp>
        <p:nvSpPr>
          <p:cNvPr id="10" name="テキスト ボックス 9">
            <a:extLst>
              <a:ext uri="{FF2B5EF4-FFF2-40B4-BE49-F238E27FC236}">
                <a16:creationId xmlns:a16="http://schemas.microsoft.com/office/drawing/2014/main" id="{A6B890CE-C571-444D-7C32-289C1B33BF6C}"/>
              </a:ext>
            </a:extLst>
          </p:cNvPr>
          <p:cNvSpPr txBox="1"/>
          <p:nvPr/>
        </p:nvSpPr>
        <p:spPr>
          <a:xfrm>
            <a:off x="266791" y="1690055"/>
            <a:ext cx="8877206" cy="5139869"/>
          </a:xfrm>
          <a:prstGeom prst="rect">
            <a:avLst/>
          </a:prstGeom>
          <a:noFill/>
        </p:spPr>
        <p:txBody>
          <a:bodyPr wrap="square">
            <a:spAutoFit/>
          </a:bodyPr>
          <a:lstStyle/>
          <a:p>
            <a:r>
              <a:rPr lang="ja-JP" altLang="en-US" b="1" u="sng" dirty="0"/>
              <a:t>クラスター</a:t>
            </a:r>
            <a:r>
              <a:rPr lang="en-US" altLang="ja-JP" b="1" u="sng" dirty="0"/>
              <a:t>1</a:t>
            </a:r>
            <a:r>
              <a:rPr lang="ja-JP" altLang="en-US" dirty="0"/>
              <a:t>：</a:t>
            </a:r>
            <a:r>
              <a:rPr lang="ja-JP" altLang="en-US" i="1" dirty="0"/>
              <a:t>観光資源総数が最も少ない</a:t>
            </a:r>
            <a:endParaRPr lang="en-US" altLang="ja-JP" i="1" dirty="0"/>
          </a:p>
          <a:p>
            <a:r>
              <a:rPr lang="ja-JP" altLang="en-US" dirty="0"/>
              <a:t>観光資源が</a:t>
            </a:r>
            <a:r>
              <a:rPr lang="en-US" altLang="ja-JP" dirty="0"/>
              <a:t>1</a:t>
            </a:r>
            <a:r>
              <a:rPr lang="ja-JP" altLang="en-US" dirty="0"/>
              <a:t>つの観光資源領域</a:t>
            </a:r>
            <a:r>
              <a:rPr lang="en-US" altLang="ja-JP" dirty="0"/>
              <a:t>(</a:t>
            </a:r>
            <a:r>
              <a:rPr lang="ja-JP" altLang="en-US" dirty="0"/>
              <a:t>歴史観光資源</a:t>
            </a:r>
            <a:r>
              <a:rPr lang="en-US" altLang="ja-JP" dirty="0"/>
              <a:t>)</a:t>
            </a:r>
            <a:r>
              <a:rPr lang="ja-JP" altLang="en-US" dirty="0"/>
              <a:t>に特化している → </a:t>
            </a:r>
            <a:r>
              <a:rPr lang="en-US" altLang="ja-JP" b="1" dirty="0"/>
              <a:t>HHI </a:t>
            </a:r>
            <a:r>
              <a:rPr lang="ja-JP" altLang="en-US" b="1" dirty="0"/>
              <a:t>指数の値が高い</a:t>
            </a:r>
            <a:endParaRPr lang="en-US" altLang="ja-JP" b="1" dirty="0"/>
          </a:p>
          <a:p>
            <a:r>
              <a:rPr lang="ja-JP" altLang="en-US" sz="1400" dirty="0"/>
              <a:t>（高知県高知地区、京都府宇治地区、山口県津和野地区など）</a:t>
            </a:r>
          </a:p>
          <a:p>
            <a:endParaRPr lang="en-US" altLang="ja-JP" dirty="0"/>
          </a:p>
          <a:p>
            <a:r>
              <a:rPr lang="ja-JP" altLang="en-US" b="1" u="sng" dirty="0"/>
              <a:t>クラスター</a:t>
            </a:r>
            <a:r>
              <a:rPr lang="en-US" altLang="ja-JP" b="1" u="sng" dirty="0"/>
              <a:t>2</a:t>
            </a:r>
            <a:r>
              <a:rPr lang="ja-JP" altLang="en-US" dirty="0"/>
              <a:t>：</a:t>
            </a:r>
            <a:r>
              <a:rPr lang="ja-JP" altLang="en-US" i="1" dirty="0"/>
              <a:t>観光資源総数は</a:t>
            </a:r>
            <a:r>
              <a:rPr lang="en-US" altLang="ja-JP" i="1" dirty="0"/>
              <a:t>2</a:t>
            </a:r>
            <a:r>
              <a:rPr lang="ja-JP" altLang="en-US" i="1" dirty="0"/>
              <a:t>番目に少ない</a:t>
            </a:r>
            <a:endParaRPr lang="en-US" altLang="ja-JP" i="1" dirty="0"/>
          </a:p>
          <a:p>
            <a:r>
              <a:rPr lang="ja-JP" altLang="en-US" dirty="0"/>
              <a:t>観光資源が</a:t>
            </a:r>
            <a:r>
              <a:rPr lang="en-US" altLang="ja-JP" dirty="0"/>
              <a:t>2</a:t>
            </a:r>
            <a:r>
              <a:rPr lang="ja-JP" altLang="en-US" dirty="0"/>
              <a:t>つの観光資源領域（自然資源と歴史資源）で多い</a:t>
            </a:r>
            <a:endParaRPr lang="en-US" altLang="ja-JP" dirty="0"/>
          </a:p>
          <a:p>
            <a:r>
              <a:rPr lang="ja-JP" altLang="en-US" dirty="0"/>
              <a:t>→これらが混在しているため地域特性が不明確となり、</a:t>
            </a:r>
            <a:r>
              <a:rPr lang="en-US" altLang="ja-JP" b="1" dirty="0"/>
              <a:t>HHI</a:t>
            </a:r>
            <a:r>
              <a:rPr lang="ja-JP" altLang="en-US" b="1" dirty="0"/>
              <a:t>指数の値が低い</a:t>
            </a:r>
            <a:endParaRPr lang="en-US" altLang="ja-JP" b="1" dirty="0"/>
          </a:p>
          <a:p>
            <a:r>
              <a:rPr lang="ja-JP" altLang="en-US" sz="1400" dirty="0"/>
              <a:t>（新潟県上越地区、富山県南砺地区、奈良県吉野地区など）</a:t>
            </a:r>
          </a:p>
          <a:p>
            <a:endParaRPr lang="ja-JP" altLang="en-US" dirty="0"/>
          </a:p>
          <a:p>
            <a:r>
              <a:rPr lang="ja-JP" altLang="en-US" b="1" u="sng" dirty="0"/>
              <a:t>クラスター</a:t>
            </a:r>
            <a:r>
              <a:rPr lang="en-US" altLang="ja-JP" b="1" u="sng" dirty="0"/>
              <a:t>3</a:t>
            </a:r>
            <a:r>
              <a:rPr lang="ja-JP" altLang="en-US" dirty="0"/>
              <a:t>：</a:t>
            </a:r>
            <a:r>
              <a:rPr lang="ja-JP" altLang="en-US" i="1" dirty="0"/>
              <a:t>観光資源総数が最も多い</a:t>
            </a:r>
            <a:endParaRPr lang="en-US" altLang="ja-JP" i="1" dirty="0"/>
          </a:p>
          <a:p>
            <a:r>
              <a:rPr lang="ja-JP" altLang="en-US" dirty="0"/>
              <a:t>観光資源が</a:t>
            </a:r>
            <a:r>
              <a:rPr lang="en-US" altLang="ja-JP" dirty="0"/>
              <a:t>3</a:t>
            </a:r>
            <a:r>
              <a:rPr lang="ja-JP" altLang="en-US" dirty="0"/>
              <a:t>つの観光資源領域においてほぼ同じ数量で存在 → </a:t>
            </a:r>
            <a:r>
              <a:rPr lang="ja-JP" altLang="en-US" b="1" dirty="0"/>
              <a:t>地域特性が不明確</a:t>
            </a:r>
            <a:endParaRPr lang="en-US" altLang="ja-JP" b="1" dirty="0"/>
          </a:p>
          <a:p>
            <a:r>
              <a:rPr lang="ja-JP" altLang="en-US" sz="1400" dirty="0"/>
              <a:t>（福岡県久留米地区、 兵庫県神戸地区、福島県郡山地区など）</a:t>
            </a:r>
          </a:p>
          <a:p>
            <a:endParaRPr lang="ja-JP" altLang="en-US" dirty="0"/>
          </a:p>
          <a:p>
            <a:r>
              <a:rPr lang="ja-JP" altLang="en-US" b="1" u="sng" dirty="0"/>
              <a:t>クラスター</a:t>
            </a:r>
            <a:r>
              <a:rPr lang="en-US" altLang="ja-JP" b="1" u="sng" dirty="0"/>
              <a:t>4</a:t>
            </a:r>
            <a:r>
              <a:rPr lang="ja-JP" altLang="en-US" dirty="0"/>
              <a:t>：</a:t>
            </a:r>
            <a:r>
              <a:rPr lang="ja-JP" altLang="en-US" i="1" dirty="0"/>
              <a:t>観光資源総数は</a:t>
            </a:r>
            <a:r>
              <a:rPr lang="en-US" altLang="ja-JP" i="1" dirty="0"/>
              <a:t>2</a:t>
            </a:r>
            <a:r>
              <a:rPr lang="ja-JP" altLang="en-US" i="1" dirty="0"/>
              <a:t>番目に多い</a:t>
            </a:r>
            <a:endParaRPr lang="en-US" altLang="ja-JP" i="1" dirty="0"/>
          </a:p>
          <a:p>
            <a:r>
              <a:rPr lang="ja-JP" altLang="en-US" dirty="0"/>
              <a:t>観光資源が</a:t>
            </a:r>
            <a:r>
              <a:rPr lang="en-US" altLang="ja-JP" dirty="0"/>
              <a:t>1</a:t>
            </a:r>
            <a:r>
              <a:rPr lang="ja-JP" altLang="en-US" dirty="0"/>
              <a:t>つの観光資源領域</a:t>
            </a:r>
            <a:r>
              <a:rPr lang="en-US" altLang="ja-JP" dirty="0"/>
              <a:t>(</a:t>
            </a:r>
            <a:r>
              <a:rPr lang="ja-JP" altLang="en-US" dirty="0"/>
              <a:t>歴史観光資源</a:t>
            </a:r>
            <a:r>
              <a:rPr lang="en-US" altLang="ja-JP" dirty="0"/>
              <a:t>)</a:t>
            </a:r>
            <a:r>
              <a:rPr lang="ja-JP" altLang="en-US" dirty="0"/>
              <a:t>に特化している</a:t>
            </a:r>
            <a:endParaRPr lang="en-US" altLang="ja-JP" dirty="0"/>
          </a:p>
          <a:p>
            <a:r>
              <a:rPr lang="ja-JP" altLang="en-US" dirty="0"/>
              <a:t>しかし、他</a:t>
            </a:r>
            <a:r>
              <a:rPr lang="en-US" altLang="ja-JP" dirty="0"/>
              <a:t>2</a:t>
            </a:r>
            <a:r>
              <a:rPr lang="ja-JP" altLang="en-US" dirty="0"/>
              <a:t>つの観光資源領域においてもクラスター</a:t>
            </a:r>
            <a:r>
              <a:rPr lang="en-US" altLang="ja-JP" dirty="0"/>
              <a:t>1</a:t>
            </a:r>
            <a:r>
              <a:rPr lang="ja-JP" altLang="en-US" dirty="0"/>
              <a:t>より観光資源が多い</a:t>
            </a:r>
            <a:endParaRPr lang="en-US" altLang="ja-JP" dirty="0"/>
          </a:p>
          <a:p>
            <a:r>
              <a:rPr lang="ja-JP" altLang="en-US" dirty="0"/>
              <a:t>→自然資源や現在資源も混在するため地域特性が不明確なので、</a:t>
            </a:r>
            <a:r>
              <a:rPr lang="en-US" altLang="ja-JP" b="1" dirty="0"/>
              <a:t>HHI</a:t>
            </a:r>
            <a:r>
              <a:rPr lang="ja-JP" altLang="en-US" b="1" dirty="0"/>
              <a:t>は</a:t>
            </a:r>
            <a:r>
              <a:rPr lang="en-US" altLang="ja-JP" b="1" dirty="0"/>
              <a:t>2</a:t>
            </a:r>
            <a:r>
              <a:rPr lang="ja-JP" altLang="en-US" b="1" dirty="0"/>
              <a:t>番目に高い</a:t>
            </a:r>
            <a:r>
              <a:rPr lang="ja-JP" altLang="en-US" sz="1400" dirty="0"/>
              <a:t>（鹿児島県鹿児島 地区、山口県萩地区、北海道函館地区など）</a:t>
            </a:r>
          </a:p>
          <a:p>
            <a:endParaRPr lang="ja-JP" altLang="en-US" dirty="0"/>
          </a:p>
        </p:txBody>
      </p:sp>
    </p:spTree>
    <p:extLst>
      <p:ext uri="{BB962C8B-B14F-4D97-AF65-F5344CB8AC3E}">
        <p14:creationId xmlns:p14="http://schemas.microsoft.com/office/powerpoint/2010/main" val="72605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a:xfrm>
            <a:off x="266791" y="105316"/>
            <a:ext cx="8601635" cy="692488"/>
          </a:xfrm>
        </p:spPr>
        <p:txBody>
          <a:bodyPr>
            <a:normAutofit/>
          </a:bodyPr>
          <a:lstStyle/>
          <a:p>
            <a:r>
              <a:rPr kumimoji="1" lang="ja-JP" altLang="en-US" sz="4000" b="1" dirty="0">
                <a:latin typeface="+mn-ea"/>
                <a:ea typeface="+mn-ea"/>
              </a:rPr>
              <a:t>まとめ</a:t>
            </a: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12</a:t>
            </a:fld>
            <a:endParaRPr kumimoji="1" lang="ja-JP" altLang="en-US"/>
          </a:p>
        </p:txBody>
      </p:sp>
      <p:sp>
        <p:nvSpPr>
          <p:cNvPr id="6" name="テキスト ボックス 5">
            <a:extLst>
              <a:ext uri="{FF2B5EF4-FFF2-40B4-BE49-F238E27FC236}">
                <a16:creationId xmlns:a16="http://schemas.microsoft.com/office/drawing/2014/main" id="{A53BD43A-EE77-7C27-479F-A38CA19A3FAC}"/>
              </a:ext>
            </a:extLst>
          </p:cNvPr>
          <p:cNvSpPr txBox="1"/>
          <p:nvPr/>
        </p:nvSpPr>
        <p:spPr>
          <a:xfrm>
            <a:off x="63394" y="917912"/>
            <a:ext cx="9080606" cy="4278094"/>
          </a:xfrm>
          <a:prstGeom prst="rect">
            <a:avLst/>
          </a:prstGeom>
          <a:noFill/>
        </p:spPr>
        <p:txBody>
          <a:bodyPr wrap="square" rtlCol="0">
            <a:spAutoFit/>
          </a:bodyPr>
          <a:lstStyle/>
          <a:p>
            <a:r>
              <a:rPr kumimoji="1" lang="ja-JP" altLang="en-US" sz="2000" b="1" dirty="0"/>
              <a:t>観光地ブランドの明確化は、同じ領域の観光資源の充実に特化する</a:t>
            </a:r>
          </a:p>
          <a:p>
            <a:endParaRPr kumimoji="1" lang="ja-JP" altLang="en-US" dirty="0"/>
          </a:p>
          <a:p>
            <a:r>
              <a:rPr kumimoji="1" lang="ja-JP" altLang="en-US" sz="2400" u="sng" dirty="0"/>
              <a:t>観光地ブランドの明確化</a:t>
            </a:r>
            <a:endParaRPr kumimoji="1" lang="en-US" altLang="ja-JP" sz="2400" u="sng" dirty="0"/>
          </a:p>
          <a:p>
            <a:pPr marL="342900" indent="-342900">
              <a:buFont typeface="+mj-lt"/>
              <a:buAutoNum type="arabicPeriod"/>
            </a:pPr>
            <a:r>
              <a:rPr kumimoji="1" lang="ja-JP" altLang="en-US" sz="2400" dirty="0"/>
              <a:t>複数の観光資源領域における観光資源数の多さに依存しない</a:t>
            </a:r>
            <a:endParaRPr kumimoji="1" lang="en-US" altLang="ja-JP" sz="2400" dirty="0"/>
          </a:p>
          <a:p>
            <a:pPr marL="342900" indent="-342900">
              <a:buFont typeface="+mj-lt"/>
              <a:buAutoNum type="arabicPeriod"/>
            </a:pPr>
            <a:r>
              <a:rPr kumimoji="1" lang="ja-JP" altLang="en-US" sz="2400" dirty="0"/>
              <a:t>単一の観光資源の領域において観光資源の充実が重要</a:t>
            </a:r>
            <a:endParaRPr kumimoji="1" lang="en-US" altLang="ja-JP" sz="2400"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多岐にわたる分類の資源が混在する地域は、観光地ブランドの形成は困難</a:t>
            </a:r>
          </a:p>
          <a:p>
            <a:r>
              <a:rPr kumimoji="1" lang="ja-JP" altLang="en-US" dirty="0"/>
              <a:t>観光資源は無い地域は、大規模テーマパークのように相当な投資による充実を行わない限り、観光地としてのブランドを表すのは困難</a:t>
            </a:r>
          </a:p>
        </p:txBody>
      </p:sp>
      <p:sp>
        <p:nvSpPr>
          <p:cNvPr id="7" name="テキスト ボックス 6">
            <a:extLst>
              <a:ext uri="{FF2B5EF4-FFF2-40B4-BE49-F238E27FC236}">
                <a16:creationId xmlns:a16="http://schemas.microsoft.com/office/drawing/2014/main" id="{DBC569E5-C506-F0BC-3FCC-2C610CA33E88}"/>
              </a:ext>
            </a:extLst>
          </p:cNvPr>
          <p:cNvSpPr txBox="1"/>
          <p:nvPr/>
        </p:nvSpPr>
        <p:spPr>
          <a:xfrm>
            <a:off x="773864" y="2949237"/>
            <a:ext cx="7659666" cy="800219"/>
          </a:xfrm>
          <a:prstGeom prst="rect">
            <a:avLst/>
          </a:prstGeom>
          <a:noFill/>
        </p:spPr>
        <p:txBody>
          <a:bodyPr wrap="square">
            <a:spAutoFit/>
          </a:bodyPr>
          <a:lstStyle/>
          <a:p>
            <a:endParaRPr kumimoji="1" lang="ja-JP" altLang="en-US" dirty="0"/>
          </a:p>
          <a:p>
            <a:r>
              <a:rPr kumimoji="1" lang="ja-JP" altLang="en-US" sz="2800" b="1" dirty="0"/>
              <a:t>観光地ブランドの明確化＝地域特性の明確化</a:t>
            </a:r>
            <a:endParaRPr kumimoji="1" lang="en-US" altLang="ja-JP" sz="2800" b="1" dirty="0"/>
          </a:p>
        </p:txBody>
      </p:sp>
      <p:sp>
        <p:nvSpPr>
          <p:cNvPr id="8" name="正方形/長方形 7">
            <a:extLst>
              <a:ext uri="{FF2B5EF4-FFF2-40B4-BE49-F238E27FC236}">
                <a16:creationId xmlns:a16="http://schemas.microsoft.com/office/drawing/2014/main" id="{5729AAA3-4DDA-2C8B-2651-7ACB96628EEA}"/>
              </a:ext>
            </a:extLst>
          </p:cNvPr>
          <p:cNvSpPr/>
          <p:nvPr/>
        </p:nvSpPr>
        <p:spPr>
          <a:xfrm>
            <a:off x="266791" y="5214891"/>
            <a:ext cx="1647319" cy="446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chemeClr val="bg1"/>
                  </a:solidFill>
                </a:ln>
                <a:solidFill>
                  <a:schemeClr val="bg1"/>
                </a:solidFill>
              </a:rPr>
              <a:t>今後の課題</a:t>
            </a:r>
          </a:p>
        </p:txBody>
      </p:sp>
      <p:sp>
        <p:nvSpPr>
          <p:cNvPr id="11" name="テキスト ボックス 10">
            <a:extLst>
              <a:ext uri="{FF2B5EF4-FFF2-40B4-BE49-F238E27FC236}">
                <a16:creationId xmlns:a16="http://schemas.microsoft.com/office/drawing/2014/main" id="{783BD087-75B9-6E7A-1A42-AF4094BC0C20}"/>
              </a:ext>
            </a:extLst>
          </p:cNvPr>
          <p:cNvSpPr txBox="1"/>
          <p:nvPr/>
        </p:nvSpPr>
        <p:spPr>
          <a:xfrm>
            <a:off x="773863" y="5680344"/>
            <a:ext cx="7092481" cy="646331"/>
          </a:xfrm>
          <a:prstGeom prst="rect">
            <a:avLst/>
          </a:prstGeom>
          <a:noFill/>
        </p:spPr>
        <p:txBody>
          <a:bodyPr wrap="square">
            <a:spAutoFit/>
          </a:bodyPr>
          <a:lstStyle/>
          <a:p>
            <a:r>
              <a:rPr kumimoji="1" lang="ja-JP" altLang="en-US" dirty="0"/>
              <a:t>観光地ブランドが地域の観光誘客にどのような影響を与えるのかを定量的に明らかにすること</a:t>
            </a:r>
          </a:p>
        </p:txBody>
      </p:sp>
    </p:spTree>
    <p:extLst>
      <p:ext uri="{BB962C8B-B14F-4D97-AF65-F5344CB8AC3E}">
        <p14:creationId xmlns:p14="http://schemas.microsoft.com/office/powerpoint/2010/main" val="21243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a:xfrm>
            <a:off x="266791" y="105316"/>
            <a:ext cx="8601635" cy="692488"/>
          </a:xfrm>
        </p:spPr>
        <p:txBody>
          <a:bodyPr>
            <a:normAutofit/>
          </a:bodyPr>
          <a:lstStyle/>
          <a:p>
            <a:r>
              <a:rPr kumimoji="1" lang="ja-JP" altLang="en-US" sz="4000" b="1" dirty="0">
                <a:latin typeface="+mn-ea"/>
                <a:ea typeface="+mn-ea"/>
              </a:rPr>
              <a:t>考察</a:t>
            </a: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A53BD43A-EE77-7C27-479F-A38CA19A3FAC}"/>
              </a:ext>
            </a:extLst>
          </p:cNvPr>
          <p:cNvSpPr txBox="1"/>
          <p:nvPr/>
        </p:nvSpPr>
        <p:spPr>
          <a:xfrm>
            <a:off x="63394" y="917912"/>
            <a:ext cx="9080606" cy="4278094"/>
          </a:xfrm>
          <a:prstGeom prst="rect">
            <a:avLst/>
          </a:prstGeom>
          <a:noFill/>
        </p:spPr>
        <p:txBody>
          <a:bodyPr wrap="square" rtlCol="0">
            <a:spAutoFit/>
          </a:bodyPr>
          <a:lstStyle/>
          <a:p>
            <a:r>
              <a:rPr kumimoji="1" lang="ja-JP" altLang="en-US" sz="2000" b="1" dirty="0"/>
              <a:t>観光地ブランドの明確化は、同じ領域の観光資源の充実に特化する</a:t>
            </a:r>
          </a:p>
          <a:p>
            <a:endParaRPr kumimoji="1" lang="ja-JP" altLang="en-US" dirty="0"/>
          </a:p>
          <a:p>
            <a:r>
              <a:rPr kumimoji="1" lang="ja-JP" altLang="en-US" sz="2400" u="sng" dirty="0"/>
              <a:t>観光地ブランドの明確化</a:t>
            </a:r>
            <a:endParaRPr kumimoji="1" lang="en-US" altLang="ja-JP" sz="2400" u="sng" dirty="0"/>
          </a:p>
          <a:p>
            <a:pPr marL="342900" indent="-342900">
              <a:buFont typeface="+mj-lt"/>
              <a:buAutoNum type="arabicPeriod"/>
            </a:pPr>
            <a:r>
              <a:rPr kumimoji="1" lang="ja-JP" altLang="en-US" sz="2400" dirty="0"/>
              <a:t>複数の観光資源領域における観光資源数の多さに依存しない</a:t>
            </a:r>
            <a:endParaRPr kumimoji="1" lang="en-US" altLang="ja-JP" sz="2400" dirty="0"/>
          </a:p>
          <a:p>
            <a:pPr marL="342900" indent="-342900">
              <a:buFont typeface="+mj-lt"/>
              <a:buAutoNum type="arabicPeriod"/>
            </a:pPr>
            <a:r>
              <a:rPr kumimoji="1" lang="ja-JP" altLang="en-US" sz="2400" dirty="0"/>
              <a:t>単一の観光資源の領域において観光資源の充実が重要</a:t>
            </a:r>
            <a:endParaRPr kumimoji="1" lang="en-US" altLang="ja-JP" sz="2400"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多岐にわたる分類の資源が混在する地域は、観光地ブランドの形成は困難</a:t>
            </a:r>
          </a:p>
          <a:p>
            <a:r>
              <a:rPr kumimoji="1" lang="ja-JP" altLang="en-US" dirty="0"/>
              <a:t>観光資源は無い地域は、大規模テーマパークのように相当な投資による充実を行わない限り、観光地としてのブランドを表すのは困難</a:t>
            </a:r>
          </a:p>
        </p:txBody>
      </p:sp>
      <p:sp>
        <p:nvSpPr>
          <p:cNvPr id="7" name="テキスト ボックス 6">
            <a:extLst>
              <a:ext uri="{FF2B5EF4-FFF2-40B4-BE49-F238E27FC236}">
                <a16:creationId xmlns:a16="http://schemas.microsoft.com/office/drawing/2014/main" id="{DBC569E5-C506-F0BC-3FCC-2C610CA33E88}"/>
              </a:ext>
            </a:extLst>
          </p:cNvPr>
          <p:cNvSpPr txBox="1"/>
          <p:nvPr/>
        </p:nvSpPr>
        <p:spPr>
          <a:xfrm>
            <a:off x="773864" y="2949237"/>
            <a:ext cx="7659666" cy="800219"/>
          </a:xfrm>
          <a:prstGeom prst="rect">
            <a:avLst/>
          </a:prstGeom>
          <a:noFill/>
        </p:spPr>
        <p:txBody>
          <a:bodyPr wrap="square">
            <a:spAutoFit/>
          </a:bodyPr>
          <a:lstStyle/>
          <a:p>
            <a:endParaRPr kumimoji="1" lang="ja-JP" altLang="en-US" dirty="0"/>
          </a:p>
          <a:p>
            <a:r>
              <a:rPr kumimoji="1" lang="ja-JP" altLang="en-US" sz="2800" b="1" dirty="0"/>
              <a:t>観光地ブランドの明確化＝地域特性の明確化</a:t>
            </a:r>
            <a:endParaRPr kumimoji="1" lang="en-US" altLang="ja-JP" sz="2800" b="1" dirty="0"/>
          </a:p>
        </p:txBody>
      </p:sp>
      <p:sp>
        <p:nvSpPr>
          <p:cNvPr id="8" name="正方形/長方形 7">
            <a:extLst>
              <a:ext uri="{FF2B5EF4-FFF2-40B4-BE49-F238E27FC236}">
                <a16:creationId xmlns:a16="http://schemas.microsoft.com/office/drawing/2014/main" id="{5729AAA3-4DDA-2C8B-2651-7ACB96628EEA}"/>
              </a:ext>
            </a:extLst>
          </p:cNvPr>
          <p:cNvSpPr/>
          <p:nvPr/>
        </p:nvSpPr>
        <p:spPr>
          <a:xfrm>
            <a:off x="266791" y="5214891"/>
            <a:ext cx="1647319" cy="446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chemeClr val="bg1"/>
                  </a:solidFill>
                </a:ln>
                <a:solidFill>
                  <a:schemeClr val="bg1"/>
                </a:solidFill>
              </a:rPr>
              <a:t>今後の課題</a:t>
            </a:r>
          </a:p>
        </p:txBody>
      </p:sp>
      <p:sp>
        <p:nvSpPr>
          <p:cNvPr id="11" name="テキスト ボックス 10">
            <a:extLst>
              <a:ext uri="{FF2B5EF4-FFF2-40B4-BE49-F238E27FC236}">
                <a16:creationId xmlns:a16="http://schemas.microsoft.com/office/drawing/2014/main" id="{783BD087-75B9-6E7A-1A42-AF4094BC0C20}"/>
              </a:ext>
            </a:extLst>
          </p:cNvPr>
          <p:cNvSpPr txBox="1"/>
          <p:nvPr/>
        </p:nvSpPr>
        <p:spPr>
          <a:xfrm>
            <a:off x="773863" y="5680344"/>
            <a:ext cx="7092481" cy="646331"/>
          </a:xfrm>
          <a:prstGeom prst="rect">
            <a:avLst/>
          </a:prstGeom>
          <a:noFill/>
        </p:spPr>
        <p:txBody>
          <a:bodyPr wrap="square">
            <a:spAutoFit/>
          </a:bodyPr>
          <a:lstStyle/>
          <a:p>
            <a:r>
              <a:rPr kumimoji="1" lang="ja-JP" altLang="en-US" dirty="0"/>
              <a:t>観光地ブランドが地域の観光誘客にどのような影響を与えるのかを定量的に明らかにすること</a:t>
            </a:r>
          </a:p>
        </p:txBody>
      </p:sp>
    </p:spTree>
    <p:extLst>
      <p:ext uri="{BB962C8B-B14F-4D97-AF65-F5344CB8AC3E}">
        <p14:creationId xmlns:p14="http://schemas.microsoft.com/office/powerpoint/2010/main" val="8965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a:xfrm>
            <a:off x="266791" y="105316"/>
            <a:ext cx="8601635" cy="692488"/>
          </a:xfrm>
        </p:spPr>
        <p:txBody>
          <a:bodyPr>
            <a:normAutofit/>
          </a:bodyPr>
          <a:lstStyle/>
          <a:p>
            <a:r>
              <a:rPr lang="ja-JP" altLang="en-US" sz="4000" b="1" dirty="0">
                <a:latin typeface="+mn-ea"/>
                <a:ea typeface="+mn-ea"/>
              </a:rPr>
              <a:t>まとめ</a:t>
            </a:r>
            <a:endParaRPr kumimoji="1" lang="ja-JP" altLang="en-US" sz="4000" b="1" dirty="0">
              <a:latin typeface="+mn-ea"/>
              <a:ea typeface="+mn-ea"/>
            </a:endParaRP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14</a:t>
            </a:fld>
            <a:endParaRPr kumimoji="1" lang="ja-JP" altLang="en-US"/>
          </a:p>
        </p:txBody>
      </p:sp>
      <p:sp>
        <p:nvSpPr>
          <p:cNvPr id="11" name="テキスト ボックス 10">
            <a:extLst>
              <a:ext uri="{FF2B5EF4-FFF2-40B4-BE49-F238E27FC236}">
                <a16:creationId xmlns:a16="http://schemas.microsoft.com/office/drawing/2014/main" id="{783BD087-75B9-6E7A-1A42-AF4094BC0C20}"/>
              </a:ext>
            </a:extLst>
          </p:cNvPr>
          <p:cNvSpPr txBox="1"/>
          <p:nvPr/>
        </p:nvSpPr>
        <p:spPr>
          <a:xfrm>
            <a:off x="392050" y="974093"/>
            <a:ext cx="7987862" cy="5447645"/>
          </a:xfrm>
          <a:prstGeom prst="rect">
            <a:avLst/>
          </a:prstGeom>
          <a:noFill/>
        </p:spPr>
        <p:txBody>
          <a:bodyPr wrap="square">
            <a:spAutoFit/>
          </a:bodyPr>
          <a:lstStyle/>
          <a:p>
            <a:r>
              <a:rPr kumimoji="1" lang="ja-JP" altLang="en-US" sz="2000" dirty="0">
                <a:solidFill>
                  <a:schemeClr val="accent1"/>
                </a:solidFill>
              </a:rPr>
              <a:t>■</a:t>
            </a:r>
            <a:r>
              <a:rPr kumimoji="1" lang="ja-JP" altLang="en-US" sz="2000" u="sng" dirty="0"/>
              <a:t>⽬的</a:t>
            </a:r>
            <a:r>
              <a:rPr kumimoji="1" lang="ja-JP" altLang="en-US" sz="2000" dirty="0">
                <a:solidFill>
                  <a:schemeClr val="accent1"/>
                </a:solidFill>
              </a:rPr>
              <a:t>■</a:t>
            </a:r>
            <a:endParaRPr kumimoji="1" lang="en-US" altLang="ja-JP" sz="2000" dirty="0">
              <a:solidFill>
                <a:schemeClr val="accent1"/>
              </a:solidFill>
            </a:endParaRPr>
          </a:p>
          <a:p>
            <a:r>
              <a:rPr kumimoji="1" lang="ja-JP" altLang="en-US" sz="2000" dirty="0"/>
              <a:t>全国各地域の観光地ブランドがどのような状態であるかを定量的に</a:t>
            </a:r>
            <a:endParaRPr kumimoji="1" lang="en-US" altLang="ja-JP" sz="2000" dirty="0"/>
          </a:p>
          <a:p>
            <a:r>
              <a:rPr kumimoji="1" lang="ja-JP" altLang="en-US" sz="2000" dirty="0"/>
              <a:t>明らかとすること</a:t>
            </a:r>
            <a:endParaRPr kumimoji="1" lang="en-US" altLang="ja-JP" sz="2000" dirty="0"/>
          </a:p>
          <a:p>
            <a:endParaRPr kumimoji="1" lang="ja-JP" altLang="en-US" sz="1200" dirty="0">
              <a:solidFill>
                <a:schemeClr val="accent1"/>
              </a:solidFill>
            </a:endParaRPr>
          </a:p>
          <a:p>
            <a:r>
              <a:rPr kumimoji="1" lang="ja-JP" altLang="en-US" sz="2000" dirty="0">
                <a:solidFill>
                  <a:schemeClr val="accent1"/>
                </a:solidFill>
              </a:rPr>
              <a:t>■</a:t>
            </a:r>
            <a:r>
              <a:rPr kumimoji="1" lang="ja-JP" altLang="en-US" sz="2000" u="sng" dirty="0"/>
              <a:t>提案手法</a:t>
            </a:r>
            <a:r>
              <a:rPr kumimoji="1" lang="ja-JP" altLang="en-US" sz="2000" dirty="0">
                <a:solidFill>
                  <a:schemeClr val="accent1"/>
                </a:solidFill>
              </a:rPr>
              <a:t>■</a:t>
            </a:r>
            <a:endParaRPr kumimoji="1" lang="en-US" altLang="ja-JP" sz="2000" dirty="0">
              <a:solidFill>
                <a:schemeClr val="accent1"/>
              </a:solidFill>
            </a:endParaRPr>
          </a:p>
          <a:p>
            <a:r>
              <a:rPr kumimoji="1" lang="ja-JP" altLang="en-US" sz="2000" dirty="0"/>
              <a:t>ハーフィンダール・ハーシュマン指数</a:t>
            </a:r>
            <a:r>
              <a:rPr kumimoji="1" lang="en-US" altLang="ja-JP" sz="2000" dirty="0"/>
              <a:t>(HHI) </a:t>
            </a:r>
            <a:r>
              <a:rPr kumimoji="1" lang="ja-JP" altLang="en-US" sz="2000" dirty="0"/>
              <a:t>を用いた、全国各地域のクラスター分析</a:t>
            </a:r>
            <a:endParaRPr kumimoji="1" lang="en-US" altLang="ja-JP" sz="2000" dirty="0"/>
          </a:p>
          <a:p>
            <a:endParaRPr kumimoji="1" lang="en-US" altLang="ja-JP" sz="1200" dirty="0">
              <a:solidFill>
                <a:schemeClr val="accent1"/>
              </a:solidFill>
            </a:endParaRPr>
          </a:p>
          <a:p>
            <a:r>
              <a:rPr kumimoji="1" lang="ja-JP" altLang="en-US" sz="2000" dirty="0">
                <a:solidFill>
                  <a:schemeClr val="accent1"/>
                </a:solidFill>
              </a:rPr>
              <a:t>■</a:t>
            </a:r>
            <a:r>
              <a:rPr kumimoji="1" lang="ja-JP" altLang="en-US" sz="2000" u="sng" dirty="0"/>
              <a:t>結果</a:t>
            </a:r>
            <a:r>
              <a:rPr kumimoji="1" lang="ja-JP" altLang="en-US" sz="2000" dirty="0">
                <a:solidFill>
                  <a:schemeClr val="accent1"/>
                </a:solidFill>
              </a:rPr>
              <a:t>■</a:t>
            </a:r>
          </a:p>
          <a:p>
            <a:r>
              <a:rPr kumimoji="1" lang="ja-JP" altLang="en-US" sz="2000" dirty="0"/>
              <a:t>各地域の観光資源総数と</a:t>
            </a:r>
            <a:r>
              <a:rPr kumimoji="1" lang="en-US" altLang="ja-JP" sz="2000" dirty="0"/>
              <a:t>HHI</a:t>
            </a:r>
            <a:r>
              <a:rPr kumimoji="1" lang="ja-JP" altLang="en-US" sz="2000" dirty="0"/>
              <a:t>指数の値の関係性が見られた</a:t>
            </a:r>
            <a:endParaRPr kumimoji="1" lang="en-US" altLang="ja-JP" sz="2000" dirty="0"/>
          </a:p>
          <a:p>
            <a:r>
              <a:rPr kumimoji="1" lang="ja-JP" altLang="en-US" sz="2000" dirty="0"/>
              <a:t>全国の各観光地を</a:t>
            </a:r>
            <a:r>
              <a:rPr kumimoji="1" lang="en-US" altLang="ja-JP" sz="2000" dirty="0"/>
              <a:t>4</a:t>
            </a:r>
            <a:r>
              <a:rPr kumimoji="1" lang="ja-JP" altLang="en-US" sz="2000" dirty="0"/>
              <a:t>つのクラスターに分類した</a:t>
            </a:r>
            <a:endParaRPr kumimoji="1" lang="en-US" altLang="ja-JP" sz="2000" dirty="0"/>
          </a:p>
          <a:p>
            <a:endParaRPr kumimoji="1" lang="en-US" altLang="ja-JP" sz="1200" dirty="0">
              <a:solidFill>
                <a:schemeClr val="accent1"/>
              </a:solidFill>
            </a:endParaRPr>
          </a:p>
          <a:p>
            <a:r>
              <a:rPr kumimoji="1" lang="ja-JP" altLang="en-US" sz="2000" dirty="0">
                <a:solidFill>
                  <a:schemeClr val="accent1"/>
                </a:solidFill>
              </a:rPr>
              <a:t>■</a:t>
            </a:r>
            <a:r>
              <a:rPr kumimoji="1" lang="ja-JP" altLang="en-US" sz="2000" u="sng" dirty="0"/>
              <a:t>考察</a:t>
            </a:r>
            <a:r>
              <a:rPr kumimoji="1" lang="ja-JP" altLang="en-US" sz="2000" dirty="0">
                <a:solidFill>
                  <a:schemeClr val="accent1"/>
                </a:solidFill>
              </a:rPr>
              <a:t>■</a:t>
            </a:r>
            <a:endParaRPr kumimoji="1" lang="en-US" altLang="ja-JP" sz="2000" dirty="0">
              <a:solidFill>
                <a:schemeClr val="accent1"/>
              </a:solidFill>
            </a:endParaRPr>
          </a:p>
          <a:p>
            <a:r>
              <a:rPr kumimoji="1" lang="ja-JP" altLang="en-US" sz="2000" dirty="0"/>
              <a:t>観光地ブランドの明確化は、地域特性の明確化に等しい</a:t>
            </a:r>
            <a:endParaRPr kumimoji="1" lang="en-US" altLang="ja-JP" sz="2000" dirty="0"/>
          </a:p>
          <a:p>
            <a:r>
              <a:rPr kumimoji="1" lang="ja-JP" altLang="en-US" sz="2000" dirty="0"/>
              <a:t>観光地ブランドの明確化は、同じ領域の観光資源の充実に特化する</a:t>
            </a:r>
            <a:endParaRPr kumimoji="1" lang="en-US" altLang="ja-JP" sz="2000" dirty="0"/>
          </a:p>
          <a:p>
            <a:endParaRPr kumimoji="1" lang="en-US" altLang="ja-JP" sz="1200" dirty="0">
              <a:solidFill>
                <a:schemeClr val="accent1"/>
              </a:solidFill>
            </a:endParaRPr>
          </a:p>
          <a:p>
            <a:r>
              <a:rPr kumimoji="1" lang="ja-JP" altLang="en-US" sz="2000" dirty="0">
                <a:solidFill>
                  <a:schemeClr val="accent1"/>
                </a:solidFill>
              </a:rPr>
              <a:t>■</a:t>
            </a:r>
            <a:r>
              <a:rPr kumimoji="1" lang="ja-JP" altLang="en-US" sz="2000" u="sng" dirty="0"/>
              <a:t>今後の課題</a:t>
            </a:r>
            <a:r>
              <a:rPr kumimoji="1" lang="ja-JP" altLang="en-US" sz="2000" dirty="0">
                <a:solidFill>
                  <a:schemeClr val="accent1"/>
                </a:solidFill>
              </a:rPr>
              <a:t>■</a:t>
            </a:r>
          </a:p>
          <a:p>
            <a:r>
              <a:rPr kumimoji="1" lang="ja-JP" altLang="en-US" sz="2000" dirty="0"/>
              <a:t>観光地ブランドが地域の観光誘客にどのような影響を与えるのかを定量的に明らかに</a:t>
            </a:r>
            <a:r>
              <a:rPr kumimoji="1" lang="ja-JP" altLang="en-US" sz="2000"/>
              <a:t>すること</a:t>
            </a:r>
            <a:endParaRPr kumimoji="1" lang="ja-JP" altLang="en-US" sz="2000" dirty="0"/>
          </a:p>
        </p:txBody>
      </p:sp>
    </p:spTree>
    <p:extLst>
      <p:ext uri="{BB962C8B-B14F-4D97-AF65-F5344CB8AC3E}">
        <p14:creationId xmlns:p14="http://schemas.microsoft.com/office/powerpoint/2010/main" val="41472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C5FE2F-9B2A-4261-AF0B-27B1F27F7094}"/>
              </a:ext>
            </a:extLst>
          </p:cNvPr>
          <p:cNvSpPr>
            <a:spLocks noGrp="1"/>
          </p:cNvSpPr>
          <p:nvPr>
            <p:ph type="title"/>
          </p:nvPr>
        </p:nvSpPr>
        <p:spPr/>
        <p:txBody>
          <a:bodyPr>
            <a:normAutofit fontScale="90000"/>
          </a:bodyPr>
          <a:lstStyle/>
          <a:p>
            <a:r>
              <a:rPr kumimoji="1" lang="ja-JP" altLang="en-US" b="1">
                <a:latin typeface="+mn-ea"/>
                <a:ea typeface="+mn-ea"/>
              </a:rPr>
              <a:t>自分の班の発表計画</a:t>
            </a:r>
            <a:endParaRPr kumimoji="1" lang="ja-JP" altLang="en-US" b="1"/>
          </a:p>
        </p:txBody>
      </p:sp>
      <p:sp>
        <p:nvSpPr>
          <p:cNvPr id="3" name="スライド番号プレースホルダー 2">
            <a:extLst>
              <a:ext uri="{FF2B5EF4-FFF2-40B4-BE49-F238E27FC236}">
                <a16:creationId xmlns:a16="http://schemas.microsoft.com/office/drawing/2014/main" id="{E822B363-30ED-FB58-D0C1-B28116689450}"/>
              </a:ext>
            </a:extLst>
          </p:cNvPr>
          <p:cNvSpPr>
            <a:spLocks noGrp="1"/>
          </p:cNvSpPr>
          <p:nvPr>
            <p:ph type="sldNum" sz="quarter" idx="12"/>
          </p:nvPr>
        </p:nvSpPr>
        <p:spPr/>
        <p:txBody>
          <a:bodyPr/>
          <a:lstStyle/>
          <a:p>
            <a:fld id="{1A43A895-F0CD-4D48-85A1-D832E591A489}" type="slidenum">
              <a:rPr kumimoji="1" lang="ja-JP" altLang="en-US" smtClean="0"/>
              <a:t>15</a:t>
            </a:fld>
            <a:endParaRPr kumimoji="1" lang="ja-JP" altLang="en-US"/>
          </a:p>
        </p:txBody>
      </p:sp>
      <p:sp>
        <p:nvSpPr>
          <p:cNvPr id="4" name="テキスト ボックス 3">
            <a:extLst>
              <a:ext uri="{FF2B5EF4-FFF2-40B4-BE49-F238E27FC236}">
                <a16:creationId xmlns:a16="http://schemas.microsoft.com/office/drawing/2014/main" id="{0F9A9D80-72A6-E23A-DAF0-C710C00C041D}"/>
              </a:ext>
            </a:extLst>
          </p:cNvPr>
          <p:cNvSpPr txBox="1"/>
          <p:nvPr/>
        </p:nvSpPr>
        <p:spPr>
          <a:xfrm>
            <a:off x="392050" y="974093"/>
            <a:ext cx="7987862" cy="4832092"/>
          </a:xfrm>
          <a:prstGeom prst="rect">
            <a:avLst/>
          </a:prstGeom>
          <a:noFill/>
        </p:spPr>
        <p:txBody>
          <a:bodyPr wrap="square">
            <a:spAutoFit/>
          </a:bodyPr>
          <a:lstStyle/>
          <a:p>
            <a:r>
              <a:rPr kumimoji="1" lang="ja-JP" altLang="en-US" sz="2000" dirty="0">
                <a:solidFill>
                  <a:schemeClr val="accent1"/>
                </a:solidFill>
              </a:rPr>
              <a:t>■</a:t>
            </a:r>
            <a:r>
              <a:rPr kumimoji="1" lang="ja-JP" altLang="en-US" sz="2000" u="sng" dirty="0"/>
              <a:t>⽬的</a:t>
            </a:r>
            <a:r>
              <a:rPr kumimoji="1" lang="ja-JP" altLang="en-US" sz="2000" dirty="0">
                <a:solidFill>
                  <a:schemeClr val="accent1"/>
                </a:solidFill>
              </a:rPr>
              <a:t>■</a:t>
            </a:r>
            <a:endParaRPr kumimoji="1" lang="en-US" altLang="ja-JP" sz="2000" dirty="0">
              <a:solidFill>
                <a:schemeClr val="accent1"/>
              </a:solidFill>
            </a:endParaRPr>
          </a:p>
          <a:p>
            <a:r>
              <a:rPr kumimoji="1" lang="ja-JP" altLang="en-US" sz="2000" b="1"/>
              <a:t>特定の地域</a:t>
            </a:r>
            <a:r>
              <a:rPr kumimoji="1" lang="ja-JP" altLang="en-US" sz="2000"/>
              <a:t>を対象に観光ブランドの現状を定量的に明らかにする</a:t>
            </a:r>
            <a:endParaRPr kumimoji="1" lang="en-US" altLang="ja-JP" sz="2000" dirty="0"/>
          </a:p>
          <a:p>
            <a:endParaRPr kumimoji="1" lang="ja-JP" altLang="en-US" sz="1200" dirty="0">
              <a:solidFill>
                <a:schemeClr val="accent1"/>
              </a:solidFill>
            </a:endParaRPr>
          </a:p>
          <a:p>
            <a:r>
              <a:rPr kumimoji="1" lang="ja-JP" altLang="en-US" sz="2000">
                <a:solidFill>
                  <a:schemeClr val="accent1"/>
                </a:solidFill>
              </a:rPr>
              <a:t>■</a:t>
            </a:r>
            <a:r>
              <a:rPr kumimoji="1" lang="ja-JP" altLang="en-US" sz="2000" u="sng"/>
              <a:t>使用する手法</a:t>
            </a:r>
            <a:r>
              <a:rPr kumimoji="1" lang="ja-JP" altLang="en-US" sz="2000" dirty="0">
                <a:solidFill>
                  <a:schemeClr val="accent1"/>
                </a:solidFill>
              </a:rPr>
              <a:t>■</a:t>
            </a:r>
            <a:endParaRPr kumimoji="1" lang="en-US" altLang="ja-JP" sz="2000" dirty="0">
              <a:solidFill>
                <a:schemeClr val="accent1"/>
              </a:solidFill>
            </a:endParaRPr>
          </a:p>
          <a:p>
            <a:r>
              <a:rPr kumimoji="1" lang="ja-JP" altLang="en-US" sz="2000" dirty="0"/>
              <a:t>ハーフィンダール・ハーシュマン指数</a:t>
            </a:r>
            <a:r>
              <a:rPr kumimoji="1" lang="en-US" altLang="ja-JP" sz="2000" dirty="0"/>
              <a:t>(HHI) </a:t>
            </a:r>
            <a:r>
              <a:rPr kumimoji="1" lang="ja-JP" altLang="en-US" sz="2000"/>
              <a:t>・クラスター</a:t>
            </a:r>
            <a:r>
              <a:rPr kumimoji="1" lang="ja-JP" altLang="en-US" sz="2000" dirty="0"/>
              <a:t>分析</a:t>
            </a:r>
            <a:endParaRPr kumimoji="1" lang="en-US" altLang="ja-JP" sz="2000" dirty="0"/>
          </a:p>
          <a:p>
            <a:endParaRPr kumimoji="1" lang="en-US" altLang="ja-JP" sz="1200" dirty="0">
              <a:solidFill>
                <a:schemeClr val="accent1"/>
              </a:solidFill>
            </a:endParaRPr>
          </a:p>
          <a:p>
            <a:r>
              <a:rPr kumimoji="1" lang="ja-JP" altLang="en-US" sz="2000">
                <a:solidFill>
                  <a:schemeClr val="accent1"/>
                </a:solidFill>
              </a:rPr>
              <a:t>■</a:t>
            </a:r>
            <a:r>
              <a:rPr kumimoji="1" lang="ja-JP" altLang="en-US" sz="2000" u="sng"/>
              <a:t>地域の候補</a:t>
            </a:r>
            <a:r>
              <a:rPr kumimoji="1" lang="ja-JP" altLang="en-US" sz="2000">
                <a:solidFill>
                  <a:schemeClr val="accent1"/>
                </a:solidFill>
              </a:rPr>
              <a:t>■</a:t>
            </a:r>
            <a:endParaRPr kumimoji="1" lang="ja-JP" altLang="en-US" sz="2000" dirty="0">
              <a:solidFill>
                <a:schemeClr val="accent1"/>
              </a:solidFill>
            </a:endParaRPr>
          </a:p>
          <a:p>
            <a:r>
              <a:rPr kumimoji="1" lang="ja-JP" altLang="en-US" sz="2000" b="1"/>
              <a:t>次のスライドで説明</a:t>
            </a:r>
            <a:endParaRPr kumimoji="1" lang="en-US" altLang="ja-JP" sz="2000" b="1" dirty="0"/>
          </a:p>
          <a:p>
            <a:endParaRPr kumimoji="1" lang="en-US" altLang="ja-JP" sz="1200" dirty="0">
              <a:solidFill>
                <a:schemeClr val="accent1"/>
              </a:solidFill>
            </a:endParaRPr>
          </a:p>
          <a:p>
            <a:r>
              <a:rPr kumimoji="1" lang="ja-JP" altLang="en-US" sz="2000">
                <a:solidFill>
                  <a:schemeClr val="accent1"/>
                </a:solidFill>
              </a:rPr>
              <a:t>■</a:t>
            </a:r>
            <a:r>
              <a:rPr kumimoji="1" lang="ja-JP" altLang="en-US" sz="2000" u="sng"/>
              <a:t>課題</a:t>
            </a:r>
            <a:r>
              <a:rPr kumimoji="1" lang="ja-JP" altLang="en-US" sz="2000">
                <a:solidFill>
                  <a:schemeClr val="accent1"/>
                </a:solidFill>
              </a:rPr>
              <a:t>■</a:t>
            </a:r>
            <a:endParaRPr kumimoji="1" lang="en-US" altLang="ja-JP" sz="2000" dirty="0">
              <a:solidFill>
                <a:schemeClr val="accent1"/>
              </a:solidFill>
            </a:endParaRPr>
          </a:p>
          <a:p>
            <a:r>
              <a:rPr kumimoji="1" lang="ja-JP" altLang="en-US" sz="2000"/>
              <a:t>データを集めるのに少し労力がいる</a:t>
            </a:r>
            <a:endParaRPr kumimoji="1" lang="en-US" altLang="ja-JP" sz="2000" dirty="0"/>
          </a:p>
          <a:p>
            <a:endParaRPr kumimoji="1" lang="en-US" altLang="ja-JP" sz="1200" dirty="0">
              <a:solidFill>
                <a:schemeClr val="accent1"/>
              </a:solidFill>
            </a:endParaRPr>
          </a:p>
          <a:p>
            <a:r>
              <a:rPr kumimoji="1" lang="ja-JP" altLang="en-US" sz="2000" dirty="0">
                <a:solidFill>
                  <a:schemeClr val="accent1"/>
                </a:solidFill>
              </a:rPr>
              <a:t>■</a:t>
            </a:r>
            <a:r>
              <a:rPr kumimoji="1" lang="ja-JP" altLang="en-US" sz="2000" u="sng"/>
              <a:t>今後の展望</a:t>
            </a:r>
            <a:r>
              <a:rPr kumimoji="1" lang="ja-JP" altLang="en-US" sz="2000">
                <a:solidFill>
                  <a:schemeClr val="accent1"/>
                </a:solidFill>
              </a:rPr>
              <a:t>■</a:t>
            </a:r>
            <a:endParaRPr kumimoji="1" lang="ja-JP" altLang="en-US" sz="2000" dirty="0">
              <a:solidFill>
                <a:schemeClr val="accent1"/>
              </a:solidFill>
            </a:endParaRPr>
          </a:p>
          <a:p>
            <a:r>
              <a:rPr kumimoji="1" lang="ja-JP" altLang="en-US" sz="2000"/>
              <a:t>データを元に特定の地域を限定</a:t>
            </a:r>
            <a:endParaRPr kumimoji="1" lang="en-US" altLang="ja-JP" sz="2000" dirty="0"/>
          </a:p>
          <a:p>
            <a:r>
              <a:rPr kumimoji="1" lang="ja-JP" altLang="en-US" sz="2000"/>
              <a:t>ハーフィンダール・ハーシュマン指数</a:t>
            </a:r>
            <a:r>
              <a:rPr kumimoji="1" lang="en-US" altLang="ja-JP" sz="2000" dirty="0"/>
              <a:t>(HHI)</a:t>
            </a:r>
            <a:r>
              <a:rPr kumimoji="1" lang="ja-JP" altLang="en-US" sz="2000"/>
              <a:t>を計算・クラスター分析</a:t>
            </a:r>
            <a:endParaRPr kumimoji="1" lang="en-US" altLang="ja-JP" sz="2000" dirty="0"/>
          </a:p>
          <a:p>
            <a:r>
              <a:rPr kumimoji="1" lang="ja-JP" altLang="en-US" sz="2000"/>
              <a:t>結果を元に考察</a:t>
            </a:r>
            <a:endParaRPr kumimoji="1" lang="en-US" altLang="ja-JP" sz="2000" dirty="0"/>
          </a:p>
          <a:p>
            <a:r>
              <a:rPr kumimoji="1" lang="ja-JP" altLang="en-US" sz="2000"/>
              <a:t>分析して得た結果や課題をまとめる</a:t>
            </a:r>
            <a:endParaRPr kumimoji="1" lang="ja-JP" altLang="en-US" sz="2000" dirty="0"/>
          </a:p>
        </p:txBody>
      </p:sp>
    </p:spTree>
    <p:extLst>
      <p:ext uri="{BB962C8B-B14F-4D97-AF65-F5344CB8AC3E}">
        <p14:creationId xmlns:p14="http://schemas.microsoft.com/office/powerpoint/2010/main" val="99549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5E5B-30BD-E930-F51E-28592D520C0E}"/>
              </a:ext>
            </a:extLst>
          </p:cNvPr>
          <p:cNvSpPr>
            <a:spLocks noGrp="1"/>
          </p:cNvSpPr>
          <p:nvPr>
            <p:ph type="title"/>
          </p:nvPr>
        </p:nvSpPr>
        <p:spPr/>
        <p:txBody>
          <a:bodyPr>
            <a:normAutofit fontScale="90000"/>
          </a:bodyPr>
          <a:lstStyle/>
          <a:p>
            <a:r>
              <a:rPr kumimoji="1" lang="ja-JP" altLang="en-US" b="1">
                <a:latin typeface="+mn-ea"/>
                <a:ea typeface="+mn-ea"/>
              </a:rPr>
              <a:t>分析対象の地域の候補</a:t>
            </a:r>
            <a:endParaRPr kumimoji="1" lang="ja-JP" altLang="en-US"/>
          </a:p>
        </p:txBody>
      </p:sp>
      <p:sp>
        <p:nvSpPr>
          <p:cNvPr id="3" name="スライド番号プレースホルダー 2">
            <a:extLst>
              <a:ext uri="{FF2B5EF4-FFF2-40B4-BE49-F238E27FC236}">
                <a16:creationId xmlns:a16="http://schemas.microsoft.com/office/drawing/2014/main" id="{3535EDF4-FFC4-9795-CFD9-41CCB4D0CB73}"/>
              </a:ext>
            </a:extLst>
          </p:cNvPr>
          <p:cNvSpPr>
            <a:spLocks noGrp="1"/>
          </p:cNvSpPr>
          <p:nvPr>
            <p:ph type="sldNum" sz="quarter" idx="12"/>
          </p:nvPr>
        </p:nvSpPr>
        <p:spPr/>
        <p:txBody>
          <a:bodyPr/>
          <a:lstStyle/>
          <a:p>
            <a:fld id="{1A43A895-F0CD-4D48-85A1-D832E591A489}" type="slidenum">
              <a:rPr kumimoji="1" lang="ja-JP" altLang="en-US" smtClean="0"/>
              <a:t>16</a:t>
            </a:fld>
            <a:endParaRPr kumimoji="1" lang="ja-JP" altLang="en-US"/>
          </a:p>
        </p:txBody>
      </p:sp>
      <p:sp>
        <p:nvSpPr>
          <p:cNvPr id="4" name="正方形/長方形 3">
            <a:extLst>
              <a:ext uri="{FF2B5EF4-FFF2-40B4-BE49-F238E27FC236}">
                <a16:creationId xmlns:a16="http://schemas.microsoft.com/office/drawing/2014/main" id="{A3053B5D-C676-CD0E-C5EA-58B4D86C0D76}"/>
              </a:ext>
            </a:extLst>
          </p:cNvPr>
          <p:cNvSpPr/>
          <p:nvPr/>
        </p:nvSpPr>
        <p:spPr>
          <a:xfrm flipH="1">
            <a:off x="243930" y="1005840"/>
            <a:ext cx="143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C903D0F-6396-CDC6-D14B-AD42C3AA2772}"/>
              </a:ext>
            </a:extLst>
          </p:cNvPr>
          <p:cNvSpPr txBox="1"/>
          <p:nvPr/>
        </p:nvSpPr>
        <p:spPr>
          <a:xfrm>
            <a:off x="315694" y="1005840"/>
            <a:ext cx="9080606" cy="400110"/>
          </a:xfrm>
          <a:prstGeom prst="rect">
            <a:avLst/>
          </a:prstGeom>
          <a:noFill/>
        </p:spPr>
        <p:txBody>
          <a:bodyPr wrap="square" rtlCol="0">
            <a:spAutoFit/>
          </a:bodyPr>
          <a:lstStyle/>
          <a:p>
            <a:r>
              <a:rPr kumimoji="1" lang="ja-JP" altLang="en-US" sz="2000" b="1"/>
              <a:t>パターン</a:t>
            </a:r>
            <a:r>
              <a:rPr kumimoji="1" lang="en-US" altLang="ja-JP" sz="2000" b="1" dirty="0"/>
              <a:t>A</a:t>
            </a:r>
            <a:r>
              <a:rPr kumimoji="1" lang="ja-JP" altLang="en-US" sz="2000" b="1"/>
              <a:t>：</a:t>
            </a:r>
            <a:r>
              <a:rPr kumimoji="1" lang="ja-JP" altLang="en-US" sz="2000" b="1">
                <a:solidFill>
                  <a:srgbClr val="FF0000"/>
                </a:solidFill>
              </a:rPr>
              <a:t>国土交通省</a:t>
            </a:r>
            <a:r>
              <a:rPr kumimoji="1" lang="ja-JP" altLang="en-US" sz="2000" b="1"/>
              <a:t>の情報を元に</a:t>
            </a:r>
            <a:r>
              <a:rPr kumimoji="1" lang="ja-JP" altLang="en-US" sz="2000" b="1">
                <a:solidFill>
                  <a:srgbClr val="FF0000"/>
                </a:solidFill>
              </a:rPr>
              <a:t>日本</a:t>
            </a:r>
            <a:r>
              <a:rPr kumimoji="1" lang="ja-JP" altLang="en-US" sz="2000" b="1"/>
              <a:t>を対象に観光ブランドの定量化</a:t>
            </a:r>
            <a:endParaRPr kumimoji="1" lang="ja-JP" altLang="en-US" sz="2000" b="1" dirty="0"/>
          </a:p>
        </p:txBody>
      </p:sp>
      <p:sp>
        <p:nvSpPr>
          <p:cNvPr id="6" name="正方形/長方形 5">
            <a:extLst>
              <a:ext uri="{FF2B5EF4-FFF2-40B4-BE49-F238E27FC236}">
                <a16:creationId xmlns:a16="http://schemas.microsoft.com/office/drawing/2014/main" id="{08C9B1DF-CC8C-1F18-C1C6-6DF2CFFE5478}"/>
              </a:ext>
            </a:extLst>
          </p:cNvPr>
          <p:cNvSpPr/>
          <p:nvPr/>
        </p:nvSpPr>
        <p:spPr>
          <a:xfrm flipH="1">
            <a:off x="243930" y="2770765"/>
            <a:ext cx="143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E10F400-E2B7-4C02-6014-50BFCD12BA5B}"/>
              </a:ext>
            </a:extLst>
          </p:cNvPr>
          <p:cNvSpPr txBox="1"/>
          <p:nvPr/>
        </p:nvSpPr>
        <p:spPr>
          <a:xfrm>
            <a:off x="315694" y="2770765"/>
            <a:ext cx="9080606" cy="400110"/>
          </a:xfrm>
          <a:prstGeom prst="rect">
            <a:avLst/>
          </a:prstGeom>
          <a:noFill/>
        </p:spPr>
        <p:txBody>
          <a:bodyPr wrap="square" rtlCol="0">
            <a:spAutoFit/>
          </a:bodyPr>
          <a:lstStyle/>
          <a:p>
            <a:r>
              <a:rPr kumimoji="1" lang="ja-JP" altLang="en-US" sz="2000" b="1"/>
              <a:t>パターン</a:t>
            </a:r>
            <a:r>
              <a:rPr kumimoji="1" lang="en-US" altLang="ja-JP" sz="2000" b="1" dirty="0"/>
              <a:t>B</a:t>
            </a:r>
            <a:r>
              <a:rPr kumimoji="1" lang="ja-JP" altLang="en-US" sz="2000" b="1"/>
              <a:t>：</a:t>
            </a:r>
            <a:r>
              <a:rPr kumimoji="1" lang="ja-JP" altLang="en-US" sz="2000" b="1">
                <a:solidFill>
                  <a:srgbClr val="FF0000"/>
                </a:solidFill>
              </a:rPr>
              <a:t>交通公社</a:t>
            </a:r>
            <a:r>
              <a:rPr kumimoji="1" lang="ja-JP" altLang="en-US" sz="2000" b="1"/>
              <a:t>の情報を元に</a:t>
            </a:r>
            <a:r>
              <a:rPr kumimoji="1" lang="ja-JP" altLang="en-US" sz="2000" b="1">
                <a:solidFill>
                  <a:srgbClr val="FF0000"/>
                </a:solidFill>
              </a:rPr>
              <a:t>日本</a:t>
            </a:r>
            <a:r>
              <a:rPr kumimoji="1" lang="ja-JP" altLang="en-US" sz="2000" b="1"/>
              <a:t>を対象に観光ブランドの定量化</a:t>
            </a:r>
            <a:endParaRPr kumimoji="1" lang="ja-JP" altLang="en-US" sz="2000" b="1" dirty="0"/>
          </a:p>
        </p:txBody>
      </p:sp>
      <p:sp>
        <p:nvSpPr>
          <p:cNvPr id="8" name="正方形/長方形 7">
            <a:extLst>
              <a:ext uri="{FF2B5EF4-FFF2-40B4-BE49-F238E27FC236}">
                <a16:creationId xmlns:a16="http://schemas.microsoft.com/office/drawing/2014/main" id="{6C7DC868-EFC5-FF46-19C9-7316EEAF91FA}"/>
              </a:ext>
            </a:extLst>
          </p:cNvPr>
          <p:cNvSpPr/>
          <p:nvPr/>
        </p:nvSpPr>
        <p:spPr>
          <a:xfrm flipH="1">
            <a:off x="243930" y="4427618"/>
            <a:ext cx="143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5944700-1D63-D464-3E38-75979693945B}"/>
              </a:ext>
            </a:extLst>
          </p:cNvPr>
          <p:cNvSpPr txBox="1"/>
          <p:nvPr/>
        </p:nvSpPr>
        <p:spPr>
          <a:xfrm>
            <a:off x="315694" y="4427618"/>
            <a:ext cx="9080606" cy="400110"/>
          </a:xfrm>
          <a:prstGeom prst="rect">
            <a:avLst/>
          </a:prstGeom>
          <a:noFill/>
        </p:spPr>
        <p:txBody>
          <a:bodyPr wrap="square" rtlCol="0">
            <a:spAutoFit/>
          </a:bodyPr>
          <a:lstStyle/>
          <a:p>
            <a:r>
              <a:rPr kumimoji="1" lang="ja-JP" altLang="en-US" sz="2000" b="1"/>
              <a:t>パターン</a:t>
            </a:r>
            <a:r>
              <a:rPr kumimoji="1" lang="en-US" altLang="ja-JP" sz="2000" b="1" dirty="0"/>
              <a:t>C</a:t>
            </a:r>
            <a:r>
              <a:rPr kumimoji="1" lang="ja-JP" altLang="en-US" sz="2000" b="1"/>
              <a:t>：</a:t>
            </a:r>
            <a:r>
              <a:rPr kumimoji="1" lang="ja-JP" altLang="en-US" sz="2000" b="1">
                <a:solidFill>
                  <a:srgbClr val="FF0000"/>
                </a:solidFill>
              </a:rPr>
              <a:t>観光協会</a:t>
            </a:r>
            <a:r>
              <a:rPr kumimoji="1" lang="ja-JP" altLang="en-US" sz="2000" b="1"/>
              <a:t>の情報を元に</a:t>
            </a:r>
            <a:r>
              <a:rPr kumimoji="1" lang="ja-JP" altLang="en-US" sz="2000" b="1">
                <a:solidFill>
                  <a:srgbClr val="FF0000"/>
                </a:solidFill>
              </a:rPr>
              <a:t>日本</a:t>
            </a:r>
            <a:r>
              <a:rPr kumimoji="1" lang="en-US" altLang="ja-JP" sz="2000" b="1" dirty="0">
                <a:solidFill>
                  <a:srgbClr val="FF0000"/>
                </a:solidFill>
              </a:rPr>
              <a:t>or</a:t>
            </a:r>
            <a:r>
              <a:rPr kumimoji="1" lang="ja-JP" altLang="en-US" sz="2000" b="1">
                <a:solidFill>
                  <a:srgbClr val="FF0000"/>
                </a:solidFill>
              </a:rPr>
              <a:t>県</a:t>
            </a:r>
            <a:r>
              <a:rPr kumimoji="1" lang="ja-JP" altLang="en-US" sz="2000" b="1"/>
              <a:t>を対象に観光ブランドの定量化</a:t>
            </a:r>
            <a:endParaRPr kumimoji="1" lang="ja-JP" altLang="en-US" sz="2000" b="1" dirty="0"/>
          </a:p>
        </p:txBody>
      </p:sp>
      <p:sp>
        <p:nvSpPr>
          <p:cNvPr id="11" name="テキスト ボックス 10">
            <a:extLst>
              <a:ext uri="{FF2B5EF4-FFF2-40B4-BE49-F238E27FC236}">
                <a16:creationId xmlns:a16="http://schemas.microsoft.com/office/drawing/2014/main" id="{179DFEF5-F03F-614A-761A-55067134B765}"/>
              </a:ext>
            </a:extLst>
          </p:cNvPr>
          <p:cNvSpPr txBox="1"/>
          <p:nvPr/>
        </p:nvSpPr>
        <p:spPr>
          <a:xfrm>
            <a:off x="475635" y="1442380"/>
            <a:ext cx="9080606" cy="369332"/>
          </a:xfrm>
          <a:prstGeom prst="rect">
            <a:avLst/>
          </a:prstGeom>
          <a:noFill/>
        </p:spPr>
        <p:txBody>
          <a:bodyPr wrap="square" rtlCol="0">
            <a:spAutoFit/>
          </a:bodyPr>
          <a:lstStyle/>
          <a:p>
            <a:r>
              <a:rPr kumimoji="1" lang="ja-JP" altLang="en-US"/>
              <a:t>使用するデータ：国土交通省　観光資源データ</a:t>
            </a:r>
            <a:endParaRPr kumimoji="1" lang="ja-JP" altLang="en-US" dirty="0"/>
          </a:p>
        </p:txBody>
      </p:sp>
      <p:sp>
        <p:nvSpPr>
          <p:cNvPr id="12" name="テキスト ボックス 11">
            <a:extLst>
              <a:ext uri="{FF2B5EF4-FFF2-40B4-BE49-F238E27FC236}">
                <a16:creationId xmlns:a16="http://schemas.microsoft.com/office/drawing/2014/main" id="{5B375B7F-0520-A26C-06CB-FD4A4F15EA56}"/>
              </a:ext>
            </a:extLst>
          </p:cNvPr>
          <p:cNvSpPr txBox="1"/>
          <p:nvPr/>
        </p:nvSpPr>
        <p:spPr>
          <a:xfrm>
            <a:off x="475635" y="1942339"/>
            <a:ext cx="9080606" cy="369332"/>
          </a:xfrm>
          <a:prstGeom prst="rect">
            <a:avLst/>
          </a:prstGeom>
          <a:noFill/>
        </p:spPr>
        <p:txBody>
          <a:bodyPr wrap="square" rtlCol="0">
            <a:spAutoFit/>
          </a:bodyPr>
          <a:lstStyle/>
          <a:p>
            <a:r>
              <a:rPr kumimoji="1" lang="ja-JP" altLang="en-US"/>
              <a:t>得られる情報　：都道府県における観光資源とそのカテゴリ　データ少</a:t>
            </a:r>
            <a:endParaRPr kumimoji="1" lang="ja-JP" altLang="en-US" dirty="0"/>
          </a:p>
        </p:txBody>
      </p:sp>
      <p:sp>
        <p:nvSpPr>
          <p:cNvPr id="13" name="テキスト ボックス 12">
            <a:extLst>
              <a:ext uri="{FF2B5EF4-FFF2-40B4-BE49-F238E27FC236}">
                <a16:creationId xmlns:a16="http://schemas.microsoft.com/office/drawing/2014/main" id="{B9F64C18-BD2F-2C90-2088-94E99EF20B33}"/>
              </a:ext>
            </a:extLst>
          </p:cNvPr>
          <p:cNvSpPr txBox="1"/>
          <p:nvPr/>
        </p:nvSpPr>
        <p:spPr>
          <a:xfrm>
            <a:off x="475635" y="3244340"/>
            <a:ext cx="9080606" cy="369332"/>
          </a:xfrm>
          <a:prstGeom prst="rect">
            <a:avLst/>
          </a:prstGeom>
          <a:noFill/>
        </p:spPr>
        <p:txBody>
          <a:bodyPr wrap="square" rtlCol="0">
            <a:spAutoFit/>
          </a:bodyPr>
          <a:lstStyle/>
          <a:p>
            <a:r>
              <a:rPr kumimoji="1" lang="ja-JP" altLang="en-US"/>
              <a:t>使用するデータ：日本交通公社　全国観光資源台帳</a:t>
            </a:r>
            <a:endParaRPr kumimoji="1" lang="ja-JP" altLang="en-US" dirty="0"/>
          </a:p>
        </p:txBody>
      </p:sp>
      <p:sp>
        <p:nvSpPr>
          <p:cNvPr id="14" name="テキスト ボックス 13">
            <a:extLst>
              <a:ext uri="{FF2B5EF4-FFF2-40B4-BE49-F238E27FC236}">
                <a16:creationId xmlns:a16="http://schemas.microsoft.com/office/drawing/2014/main" id="{42A19394-FA8B-349D-3E12-FF33F2967558}"/>
              </a:ext>
            </a:extLst>
          </p:cNvPr>
          <p:cNvSpPr txBox="1"/>
          <p:nvPr/>
        </p:nvSpPr>
        <p:spPr>
          <a:xfrm>
            <a:off x="475635" y="3744299"/>
            <a:ext cx="9080606" cy="369332"/>
          </a:xfrm>
          <a:prstGeom prst="rect">
            <a:avLst/>
          </a:prstGeom>
          <a:noFill/>
        </p:spPr>
        <p:txBody>
          <a:bodyPr wrap="square" rtlCol="0">
            <a:spAutoFit/>
          </a:bodyPr>
          <a:lstStyle/>
          <a:p>
            <a:r>
              <a:rPr kumimoji="1" lang="ja-JP" altLang="en-US"/>
              <a:t>得られる情報　：都道府県における観光資源とそのカテゴリ　データ少</a:t>
            </a:r>
            <a:endParaRPr kumimoji="1" lang="ja-JP" altLang="en-US" dirty="0"/>
          </a:p>
        </p:txBody>
      </p:sp>
      <p:sp>
        <p:nvSpPr>
          <p:cNvPr id="15" name="テキスト ボックス 14">
            <a:extLst>
              <a:ext uri="{FF2B5EF4-FFF2-40B4-BE49-F238E27FC236}">
                <a16:creationId xmlns:a16="http://schemas.microsoft.com/office/drawing/2014/main" id="{108F119E-A26F-720C-0103-F30D79ED84CA}"/>
              </a:ext>
            </a:extLst>
          </p:cNvPr>
          <p:cNvSpPr txBox="1"/>
          <p:nvPr/>
        </p:nvSpPr>
        <p:spPr>
          <a:xfrm>
            <a:off x="475635" y="4957704"/>
            <a:ext cx="9080606" cy="369332"/>
          </a:xfrm>
          <a:prstGeom prst="rect">
            <a:avLst/>
          </a:prstGeom>
          <a:noFill/>
        </p:spPr>
        <p:txBody>
          <a:bodyPr wrap="square" rtlCol="0">
            <a:spAutoFit/>
          </a:bodyPr>
          <a:lstStyle/>
          <a:p>
            <a:r>
              <a:rPr kumimoji="1" lang="ja-JP" altLang="en-US"/>
              <a:t>使用するデータ：日本観光振興協会　全国観るナビ</a:t>
            </a:r>
            <a:endParaRPr kumimoji="1" lang="ja-JP" altLang="en-US" dirty="0"/>
          </a:p>
        </p:txBody>
      </p:sp>
      <p:sp>
        <p:nvSpPr>
          <p:cNvPr id="16" name="テキスト ボックス 15">
            <a:extLst>
              <a:ext uri="{FF2B5EF4-FFF2-40B4-BE49-F238E27FC236}">
                <a16:creationId xmlns:a16="http://schemas.microsoft.com/office/drawing/2014/main" id="{5BCBA4E5-8BE5-2541-1095-B64367C87659}"/>
              </a:ext>
            </a:extLst>
          </p:cNvPr>
          <p:cNvSpPr txBox="1"/>
          <p:nvPr/>
        </p:nvSpPr>
        <p:spPr>
          <a:xfrm>
            <a:off x="475635" y="5457663"/>
            <a:ext cx="9080606" cy="369332"/>
          </a:xfrm>
          <a:prstGeom prst="rect">
            <a:avLst/>
          </a:prstGeom>
          <a:noFill/>
        </p:spPr>
        <p:txBody>
          <a:bodyPr wrap="square" rtlCol="0">
            <a:spAutoFit/>
          </a:bodyPr>
          <a:lstStyle/>
          <a:p>
            <a:r>
              <a:rPr kumimoji="1" lang="ja-JP" altLang="en-US"/>
              <a:t>得られる情報　：都道府県における観光資源とそのカテゴリ　データ多</a:t>
            </a:r>
            <a:endParaRPr kumimoji="1" lang="ja-JP" altLang="en-US" dirty="0"/>
          </a:p>
        </p:txBody>
      </p:sp>
      <p:sp>
        <p:nvSpPr>
          <p:cNvPr id="17" name="テキスト ボックス 16">
            <a:extLst>
              <a:ext uri="{FF2B5EF4-FFF2-40B4-BE49-F238E27FC236}">
                <a16:creationId xmlns:a16="http://schemas.microsoft.com/office/drawing/2014/main" id="{5AC9821C-5250-251B-A117-CE351D577AA1}"/>
              </a:ext>
            </a:extLst>
          </p:cNvPr>
          <p:cNvSpPr txBox="1"/>
          <p:nvPr/>
        </p:nvSpPr>
        <p:spPr>
          <a:xfrm>
            <a:off x="4911634" y="2397674"/>
            <a:ext cx="6132549" cy="276999"/>
          </a:xfrm>
          <a:prstGeom prst="rect">
            <a:avLst/>
          </a:prstGeom>
          <a:noFill/>
        </p:spPr>
        <p:txBody>
          <a:bodyPr wrap="square" rtlCol="0">
            <a:spAutoFit/>
          </a:bodyPr>
          <a:lstStyle/>
          <a:p>
            <a:r>
              <a:rPr kumimoji="1" lang="en" altLang="ja-JP" sz="1200" dirty="0">
                <a:hlinkClick r:id="rId2"/>
              </a:rPr>
              <a:t>https://nlftp.mlit.go.jp/ksj/gml/datalist/KsjTmplt-P12-v2_2.html</a:t>
            </a:r>
            <a:endParaRPr kumimoji="1" lang="en" altLang="ja-JP" sz="1200" dirty="0"/>
          </a:p>
        </p:txBody>
      </p:sp>
      <p:sp>
        <p:nvSpPr>
          <p:cNvPr id="18" name="テキスト ボックス 17">
            <a:extLst>
              <a:ext uri="{FF2B5EF4-FFF2-40B4-BE49-F238E27FC236}">
                <a16:creationId xmlns:a16="http://schemas.microsoft.com/office/drawing/2014/main" id="{CCC9472D-4D36-31D2-D07D-944F6154BDA2}"/>
              </a:ext>
            </a:extLst>
          </p:cNvPr>
          <p:cNvSpPr txBox="1"/>
          <p:nvPr/>
        </p:nvSpPr>
        <p:spPr>
          <a:xfrm>
            <a:off x="4911634" y="4131472"/>
            <a:ext cx="1422954" cy="461665"/>
          </a:xfrm>
          <a:prstGeom prst="rect">
            <a:avLst/>
          </a:prstGeom>
          <a:noFill/>
        </p:spPr>
        <p:txBody>
          <a:bodyPr wrap="none" rtlCol="0">
            <a:spAutoFit/>
          </a:bodyPr>
          <a:lstStyle/>
          <a:p>
            <a:r>
              <a:rPr kumimoji="1" lang="en" altLang="ja-JP" sz="1200" dirty="0">
                <a:hlinkClick r:id="rId3"/>
              </a:rPr>
              <a:t>https://tabi.jtb.or.jp</a:t>
            </a:r>
            <a:endParaRPr kumimoji="1" lang="en" altLang="ja-JP" sz="1200" dirty="0"/>
          </a:p>
          <a:p>
            <a:endParaRPr kumimoji="1" lang="ja-JP" altLang="en-US" sz="1200"/>
          </a:p>
        </p:txBody>
      </p:sp>
      <p:sp>
        <p:nvSpPr>
          <p:cNvPr id="19" name="テキスト ボックス 18">
            <a:extLst>
              <a:ext uri="{FF2B5EF4-FFF2-40B4-BE49-F238E27FC236}">
                <a16:creationId xmlns:a16="http://schemas.microsoft.com/office/drawing/2014/main" id="{107ACDCE-7F91-90D8-6A4C-1D5BF17363DD}"/>
              </a:ext>
            </a:extLst>
          </p:cNvPr>
          <p:cNvSpPr txBox="1"/>
          <p:nvPr/>
        </p:nvSpPr>
        <p:spPr>
          <a:xfrm>
            <a:off x="4911634" y="5957622"/>
            <a:ext cx="2192139" cy="276999"/>
          </a:xfrm>
          <a:prstGeom prst="rect">
            <a:avLst/>
          </a:prstGeom>
          <a:noFill/>
        </p:spPr>
        <p:txBody>
          <a:bodyPr wrap="none" rtlCol="0">
            <a:spAutoFit/>
          </a:bodyPr>
          <a:lstStyle/>
          <a:p>
            <a:r>
              <a:rPr kumimoji="1" lang="en" altLang="ja-JP" sz="1200" dirty="0">
                <a:hlinkClick r:id="rId4"/>
              </a:rPr>
              <a:t>https://www.nihon-kankou.or.jp</a:t>
            </a:r>
            <a:endParaRPr kumimoji="1" lang="en" altLang="ja-JP" sz="1200" dirty="0"/>
          </a:p>
        </p:txBody>
      </p:sp>
    </p:spTree>
    <p:extLst>
      <p:ext uri="{BB962C8B-B14F-4D97-AF65-F5344CB8AC3E}">
        <p14:creationId xmlns:p14="http://schemas.microsoft.com/office/powerpoint/2010/main" val="284906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47191EB4-3C9D-E748-C0FC-8ED138917442}"/>
              </a:ext>
            </a:extLst>
          </p:cNvPr>
          <p:cNvSpPr>
            <a:spLocks noGrp="1"/>
          </p:cNvSpPr>
          <p:nvPr>
            <p:ph type="sldNum" sz="quarter" idx="12"/>
          </p:nvPr>
        </p:nvSpPr>
        <p:spPr/>
        <p:txBody>
          <a:bodyPr/>
          <a:lstStyle/>
          <a:p>
            <a:fld id="{1A43A895-F0CD-4D48-85A1-D832E591A489}" type="slidenum">
              <a:rPr kumimoji="1" lang="ja-JP" altLang="en-US" smtClean="0"/>
              <a:t>17</a:t>
            </a:fld>
            <a:endParaRPr kumimoji="1" lang="ja-JP" altLang="en-US"/>
          </a:p>
        </p:txBody>
      </p:sp>
      <p:sp>
        <p:nvSpPr>
          <p:cNvPr id="4" name="タイトル 1">
            <a:extLst>
              <a:ext uri="{FF2B5EF4-FFF2-40B4-BE49-F238E27FC236}">
                <a16:creationId xmlns:a16="http://schemas.microsoft.com/office/drawing/2014/main" id="{77660674-89C1-0173-B898-2D50B0B1435C}"/>
              </a:ext>
            </a:extLst>
          </p:cNvPr>
          <p:cNvSpPr>
            <a:spLocks noGrp="1"/>
          </p:cNvSpPr>
          <p:nvPr>
            <p:ph type="title"/>
          </p:nvPr>
        </p:nvSpPr>
        <p:spPr>
          <a:xfrm>
            <a:off x="279855" y="105316"/>
            <a:ext cx="7886700" cy="692488"/>
          </a:xfrm>
        </p:spPr>
        <p:txBody>
          <a:bodyPr>
            <a:normAutofit fontScale="90000"/>
          </a:bodyPr>
          <a:lstStyle/>
          <a:p>
            <a:r>
              <a:rPr kumimoji="1" lang="ja-JP" altLang="en-US" b="1">
                <a:latin typeface="+mn-ea"/>
                <a:ea typeface="+mn-ea"/>
              </a:rPr>
              <a:t>データを扱う上での注意点</a:t>
            </a:r>
            <a:endParaRPr kumimoji="1" lang="ja-JP" altLang="en-US"/>
          </a:p>
        </p:txBody>
      </p:sp>
      <p:sp>
        <p:nvSpPr>
          <p:cNvPr id="7" name="正方形/長方形 6">
            <a:extLst>
              <a:ext uri="{FF2B5EF4-FFF2-40B4-BE49-F238E27FC236}">
                <a16:creationId xmlns:a16="http://schemas.microsoft.com/office/drawing/2014/main" id="{47D2CCF5-2803-E177-7011-949B51C5F0AB}"/>
              </a:ext>
            </a:extLst>
          </p:cNvPr>
          <p:cNvSpPr/>
          <p:nvPr/>
        </p:nvSpPr>
        <p:spPr>
          <a:xfrm flipH="1">
            <a:off x="243930" y="1005840"/>
            <a:ext cx="143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1FF2B32-A83C-F820-033D-59F9D14F481E}"/>
              </a:ext>
            </a:extLst>
          </p:cNvPr>
          <p:cNvSpPr txBox="1"/>
          <p:nvPr/>
        </p:nvSpPr>
        <p:spPr>
          <a:xfrm>
            <a:off x="315694" y="1005840"/>
            <a:ext cx="9080606" cy="400110"/>
          </a:xfrm>
          <a:prstGeom prst="rect">
            <a:avLst/>
          </a:prstGeom>
          <a:noFill/>
        </p:spPr>
        <p:txBody>
          <a:bodyPr wrap="square" rtlCol="0">
            <a:spAutoFit/>
          </a:bodyPr>
          <a:lstStyle/>
          <a:p>
            <a:r>
              <a:rPr kumimoji="1" lang="ja-JP" altLang="en-US" sz="2000" b="1"/>
              <a:t>地域毎のデータの数に大きな隔たりがあってはいけない</a:t>
            </a:r>
            <a:endParaRPr kumimoji="1" lang="ja-JP" altLang="en-US" sz="2000" b="1" dirty="0"/>
          </a:p>
        </p:txBody>
      </p:sp>
      <p:sp>
        <p:nvSpPr>
          <p:cNvPr id="9" name="正方形/長方形 8">
            <a:extLst>
              <a:ext uri="{FF2B5EF4-FFF2-40B4-BE49-F238E27FC236}">
                <a16:creationId xmlns:a16="http://schemas.microsoft.com/office/drawing/2014/main" id="{82C7C40A-122F-068D-67AC-4FA3CEF47DB0}"/>
              </a:ext>
            </a:extLst>
          </p:cNvPr>
          <p:cNvSpPr/>
          <p:nvPr/>
        </p:nvSpPr>
        <p:spPr>
          <a:xfrm flipH="1">
            <a:off x="243930" y="2770765"/>
            <a:ext cx="143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2BF34BB-4C45-B1F5-D2DE-92B02511A8DD}"/>
              </a:ext>
            </a:extLst>
          </p:cNvPr>
          <p:cNvSpPr txBox="1"/>
          <p:nvPr/>
        </p:nvSpPr>
        <p:spPr>
          <a:xfrm>
            <a:off x="315694" y="2770765"/>
            <a:ext cx="9080606" cy="400110"/>
          </a:xfrm>
          <a:prstGeom prst="rect">
            <a:avLst/>
          </a:prstGeom>
          <a:noFill/>
        </p:spPr>
        <p:txBody>
          <a:bodyPr wrap="square" rtlCol="0">
            <a:spAutoFit/>
          </a:bodyPr>
          <a:lstStyle/>
          <a:p>
            <a:r>
              <a:rPr kumimoji="1" lang="ja-JP" altLang="en-US" sz="2000" b="1"/>
              <a:t>データのカテゴライズのされ方に注意</a:t>
            </a:r>
            <a:endParaRPr kumimoji="1" lang="ja-JP" altLang="en-US" sz="2000" b="1" dirty="0"/>
          </a:p>
        </p:txBody>
      </p:sp>
      <p:sp>
        <p:nvSpPr>
          <p:cNvPr id="11" name="正方形/長方形 10">
            <a:extLst>
              <a:ext uri="{FF2B5EF4-FFF2-40B4-BE49-F238E27FC236}">
                <a16:creationId xmlns:a16="http://schemas.microsoft.com/office/drawing/2014/main" id="{4A60C2FF-185F-CAF6-5B21-83749FFFD79B}"/>
              </a:ext>
            </a:extLst>
          </p:cNvPr>
          <p:cNvSpPr/>
          <p:nvPr/>
        </p:nvSpPr>
        <p:spPr>
          <a:xfrm flipH="1">
            <a:off x="243930" y="4427618"/>
            <a:ext cx="143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3F9DB7A-5812-35B2-64B7-A9CF6065A6EC}"/>
              </a:ext>
            </a:extLst>
          </p:cNvPr>
          <p:cNvSpPr txBox="1"/>
          <p:nvPr/>
        </p:nvSpPr>
        <p:spPr>
          <a:xfrm>
            <a:off x="315694" y="4427618"/>
            <a:ext cx="9080606" cy="400110"/>
          </a:xfrm>
          <a:prstGeom prst="rect">
            <a:avLst/>
          </a:prstGeom>
          <a:noFill/>
        </p:spPr>
        <p:txBody>
          <a:bodyPr wrap="square" rtlCol="0">
            <a:spAutoFit/>
          </a:bodyPr>
          <a:lstStyle/>
          <a:p>
            <a:r>
              <a:rPr kumimoji="1" lang="ja-JP" altLang="en-US" sz="2000" b="1"/>
              <a:t>クラスター分析のクラスター数に注意</a:t>
            </a:r>
            <a:endParaRPr kumimoji="1" lang="ja-JP" altLang="en-US" sz="2000" b="1" dirty="0"/>
          </a:p>
        </p:txBody>
      </p:sp>
      <p:sp>
        <p:nvSpPr>
          <p:cNvPr id="13" name="テキスト ボックス 12">
            <a:extLst>
              <a:ext uri="{FF2B5EF4-FFF2-40B4-BE49-F238E27FC236}">
                <a16:creationId xmlns:a16="http://schemas.microsoft.com/office/drawing/2014/main" id="{47A72037-8D30-5DEE-C5C1-37EA8C3BD3E4}"/>
              </a:ext>
            </a:extLst>
          </p:cNvPr>
          <p:cNvSpPr txBox="1"/>
          <p:nvPr/>
        </p:nvSpPr>
        <p:spPr>
          <a:xfrm>
            <a:off x="475635" y="1442380"/>
            <a:ext cx="9080606" cy="369332"/>
          </a:xfrm>
          <a:prstGeom prst="rect">
            <a:avLst/>
          </a:prstGeom>
          <a:noFill/>
        </p:spPr>
        <p:txBody>
          <a:bodyPr wrap="square" rtlCol="0">
            <a:spAutoFit/>
          </a:bodyPr>
          <a:lstStyle/>
          <a:p>
            <a:r>
              <a:rPr kumimoji="1" lang="ja-JP" altLang="en-US"/>
              <a:t>データ不均衡だと評価指標の妥当性が失われる</a:t>
            </a:r>
            <a:endParaRPr kumimoji="1" lang="ja-JP" altLang="en-US" dirty="0"/>
          </a:p>
        </p:txBody>
      </p:sp>
      <p:sp>
        <p:nvSpPr>
          <p:cNvPr id="15" name="テキスト ボックス 14">
            <a:extLst>
              <a:ext uri="{FF2B5EF4-FFF2-40B4-BE49-F238E27FC236}">
                <a16:creationId xmlns:a16="http://schemas.microsoft.com/office/drawing/2014/main" id="{B1F40253-72A8-D736-6F8B-9FF7DF39AB46}"/>
              </a:ext>
            </a:extLst>
          </p:cNvPr>
          <p:cNvSpPr txBox="1"/>
          <p:nvPr/>
        </p:nvSpPr>
        <p:spPr>
          <a:xfrm>
            <a:off x="475635" y="3244340"/>
            <a:ext cx="9080606" cy="369332"/>
          </a:xfrm>
          <a:prstGeom prst="rect">
            <a:avLst/>
          </a:prstGeom>
          <a:noFill/>
        </p:spPr>
        <p:txBody>
          <a:bodyPr wrap="square" rtlCol="0">
            <a:spAutoFit/>
          </a:bodyPr>
          <a:lstStyle/>
          <a:p>
            <a:r>
              <a:rPr kumimoji="1" lang="ja-JP" altLang="en-US"/>
              <a:t>データの発行元によってカテゴリの分け方が違う</a:t>
            </a:r>
            <a:endParaRPr kumimoji="1" lang="ja-JP" altLang="en-US" dirty="0"/>
          </a:p>
        </p:txBody>
      </p:sp>
      <p:sp>
        <p:nvSpPr>
          <p:cNvPr id="16" name="テキスト ボックス 15">
            <a:extLst>
              <a:ext uri="{FF2B5EF4-FFF2-40B4-BE49-F238E27FC236}">
                <a16:creationId xmlns:a16="http://schemas.microsoft.com/office/drawing/2014/main" id="{D0F238FC-E03D-C441-F514-1C57EE32F179}"/>
              </a:ext>
            </a:extLst>
          </p:cNvPr>
          <p:cNvSpPr txBox="1"/>
          <p:nvPr/>
        </p:nvSpPr>
        <p:spPr>
          <a:xfrm>
            <a:off x="475635" y="3744299"/>
            <a:ext cx="9080606" cy="369332"/>
          </a:xfrm>
          <a:prstGeom prst="rect">
            <a:avLst/>
          </a:prstGeom>
          <a:noFill/>
        </p:spPr>
        <p:txBody>
          <a:bodyPr wrap="square" rtlCol="0">
            <a:spAutoFit/>
          </a:bodyPr>
          <a:lstStyle/>
          <a:p>
            <a:r>
              <a:rPr kumimoji="1" lang="ja-JP" altLang="en-US"/>
              <a:t>自分達でカテゴリを設定し分類し直す必要がある</a:t>
            </a:r>
            <a:endParaRPr kumimoji="1" lang="ja-JP" altLang="en-US" dirty="0"/>
          </a:p>
        </p:txBody>
      </p:sp>
      <p:sp>
        <p:nvSpPr>
          <p:cNvPr id="17" name="テキスト ボックス 16">
            <a:extLst>
              <a:ext uri="{FF2B5EF4-FFF2-40B4-BE49-F238E27FC236}">
                <a16:creationId xmlns:a16="http://schemas.microsoft.com/office/drawing/2014/main" id="{FFFA6776-9149-044A-CCBF-BAE8115BF595}"/>
              </a:ext>
            </a:extLst>
          </p:cNvPr>
          <p:cNvSpPr txBox="1"/>
          <p:nvPr/>
        </p:nvSpPr>
        <p:spPr>
          <a:xfrm>
            <a:off x="475635" y="4957704"/>
            <a:ext cx="9080606" cy="369332"/>
          </a:xfrm>
          <a:prstGeom prst="rect">
            <a:avLst/>
          </a:prstGeom>
          <a:noFill/>
        </p:spPr>
        <p:txBody>
          <a:bodyPr wrap="square" rtlCol="0">
            <a:spAutoFit/>
          </a:bodyPr>
          <a:lstStyle/>
          <a:p>
            <a:r>
              <a:rPr kumimoji="1" lang="ja-JP" altLang="en-US"/>
              <a:t>参考文献では４つにクラスター分類している</a:t>
            </a:r>
            <a:endParaRPr kumimoji="1" lang="ja-JP" altLang="en-US" dirty="0"/>
          </a:p>
        </p:txBody>
      </p:sp>
      <p:sp>
        <p:nvSpPr>
          <p:cNvPr id="18" name="テキスト ボックス 17">
            <a:extLst>
              <a:ext uri="{FF2B5EF4-FFF2-40B4-BE49-F238E27FC236}">
                <a16:creationId xmlns:a16="http://schemas.microsoft.com/office/drawing/2014/main" id="{FA5B817C-D1EB-A9DE-3532-1009A414EDDC}"/>
              </a:ext>
            </a:extLst>
          </p:cNvPr>
          <p:cNvSpPr txBox="1"/>
          <p:nvPr/>
        </p:nvSpPr>
        <p:spPr>
          <a:xfrm>
            <a:off x="475635" y="5457663"/>
            <a:ext cx="9080606" cy="369332"/>
          </a:xfrm>
          <a:prstGeom prst="rect">
            <a:avLst/>
          </a:prstGeom>
          <a:noFill/>
        </p:spPr>
        <p:txBody>
          <a:bodyPr wrap="square" rtlCol="0">
            <a:spAutoFit/>
          </a:bodyPr>
          <a:lstStyle/>
          <a:p>
            <a:r>
              <a:rPr kumimoji="1" lang="ja-JP" altLang="en-US"/>
              <a:t>使用するデータによってはクラスターの数を増やしたり減らしたりする必要がある</a:t>
            </a:r>
            <a:endParaRPr kumimoji="1" lang="ja-JP" altLang="en-US" dirty="0"/>
          </a:p>
        </p:txBody>
      </p:sp>
      <p:pic>
        <p:nvPicPr>
          <p:cNvPr id="19" name="図 18">
            <a:extLst>
              <a:ext uri="{FF2B5EF4-FFF2-40B4-BE49-F238E27FC236}">
                <a16:creationId xmlns:a16="http://schemas.microsoft.com/office/drawing/2014/main" id="{1821D0AF-8D4E-791B-F725-7EEF7A85D643}"/>
              </a:ext>
            </a:extLst>
          </p:cNvPr>
          <p:cNvPicPr>
            <a:picLocks noChangeAspect="1"/>
          </p:cNvPicPr>
          <p:nvPr/>
        </p:nvPicPr>
        <p:blipFill rotWithShape="1">
          <a:blip r:embed="rId2"/>
          <a:srcRect l="38854" r="35904" b="66177"/>
          <a:stretch/>
        </p:blipFill>
        <p:spPr>
          <a:xfrm>
            <a:off x="2398167" y="1832168"/>
            <a:ext cx="2168434" cy="695857"/>
          </a:xfrm>
          <a:prstGeom prst="rect">
            <a:avLst/>
          </a:prstGeom>
        </p:spPr>
      </p:pic>
      <p:pic>
        <p:nvPicPr>
          <p:cNvPr id="20" name="図 19">
            <a:extLst>
              <a:ext uri="{FF2B5EF4-FFF2-40B4-BE49-F238E27FC236}">
                <a16:creationId xmlns:a16="http://schemas.microsoft.com/office/drawing/2014/main" id="{2D80113E-4FFC-EC6F-AC8D-50E6FCAB44CA}"/>
              </a:ext>
            </a:extLst>
          </p:cNvPr>
          <p:cNvPicPr>
            <a:picLocks noChangeAspect="1"/>
          </p:cNvPicPr>
          <p:nvPr/>
        </p:nvPicPr>
        <p:blipFill rotWithShape="1">
          <a:blip r:embed="rId2"/>
          <a:srcRect l="30260" t="42173" r="30357" b="38379"/>
          <a:stretch/>
        </p:blipFill>
        <p:spPr>
          <a:xfrm>
            <a:off x="5265464" y="1956769"/>
            <a:ext cx="3383280" cy="400110"/>
          </a:xfrm>
          <a:prstGeom prst="rect">
            <a:avLst/>
          </a:prstGeom>
        </p:spPr>
      </p:pic>
      <p:pic>
        <p:nvPicPr>
          <p:cNvPr id="21" name="図 20">
            <a:extLst>
              <a:ext uri="{FF2B5EF4-FFF2-40B4-BE49-F238E27FC236}">
                <a16:creationId xmlns:a16="http://schemas.microsoft.com/office/drawing/2014/main" id="{518375E5-2ED6-3052-A38D-829EAE69031D}"/>
              </a:ext>
            </a:extLst>
          </p:cNvPr>
          <p:cNvPicPr>
            <a:picLocks noChangeAspect="1"/>
          </p:cNvPicPr>
          <p:nvPr/>
        </p:nvPicPr>
        <p:blipFill rotWithShape="1">
          <a:blip r:embed="rId2"/>
          <a:srcRect l="30260" t="74328" r="30357" b="6224"/>
          <a:stretch/>
        </p:blipFill>
        <p:spPr>
          <a:xfrm>
            <a:off x="4429441" y="2262582"/>
            <a:ext cx="3383280" cy="400111"/>
          </a:xfrm>
          <a:prstGeom prst="rect">
            <a:avLst/>
          </a:prstGeom>
        </p:spPr>
      </p:pic>
    </p:spTree>
    <p:extLst>
      <p:ext uri="{BB962C8B-B14F-4D97-AF65-F5344CB8AC3E}">
        <p14:creationId xmlns:p14="http://schemas.microsoft.com/office/powerpoint/2010/main" val="65933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9096489-6A91-464A-92C9-587AF2A93BDA}"/>
              </a:ext>
            </a:extLst>
          </p:cNvPr>
          <p:cNvSpPr txBox="1"/>
          <p:nvPr/>
        </p:nvSpPr>
        <p:spPr>
          <a:xfrm>
            <a:off x="172851" y="179249"/>
            <a:ext cx="1483098" cy="677108"/>
          </a:xfrm>
          <a:prstGeom prst="rect">
            <a:avLst/>
          </a:prstGeom>
          <a:noFill/>
        </p:spPr>
        <p:txBody>
          <a:bodyPr wrap="none" rtlCol="0">
            <a:spAutoFit/>
          </a:bodyPr>
          <a:lstStyle/>
          <a:p>
            <a:r>
              <a:rPr kumimoji="1" lang="ja-JP" altLang="en-US" sz="3800" dirty="0">
                <a:latin typeface="ＭＳ Ｐゴシック" panose="020B0600070205080204" pitchFamily="50" charset="-128"/>
                <a:ea typeface="ＭＳ Ｐゴシック" panose="020B0600070205080204" pitchFamily="50" charset="-128"/>
              </a:rPr>
              <a:t>　目次</a:t>
            </a:r>
            <a:endParaRPr kumimoji="1" lang="en-US" altLang="ja-JP" sz="38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a:extLst>
              <a:ext uri="{FF2B5EF4-FFF2-40B4-BE49-F238E27FC236}">
                <a16:creationId xmlns:a16="http://schemas.microsoft.com/office/drawing/2014/main" id="{4F095E43-0217-421F-825A-D6CF2FF43939}"/>
              </a:ext>
            </a:extLst>
          </p:cNvPr>
          <p:cNvSpPr>
            <a:spLocks noGrp="1"/>
          </p:cNvSpPr>
          <p:nvPr>
            <p:ph type="sldNum" sz="quarter" idx="12"/>
          </p:nvPr>
        </p:nvSpPr>
        <p:spPr/>
        <p:txBody>
          <a:bodyPr/>
          <a:lstStyle/>
          <a:p>
            <a:fld id="{DF26DABA-64BB-4553-94EC-E987834429CD}" type="slidenum">
              <a:rPr kumimoji="1" lang="ja-JP" altLang="en-US" smtClean="0"/>
              <a:t>2</a:t>
            </a:fld>
            <a:endParaRPr kumimoji="1" lang="ja-JP" altLang="en-US"/>
          </a:p>
        </p:txBody>
      </p:sp>
      <p:sp>
        <p:nvSpPr>
          <p:cNvPr id="4" name="正方形/長方形 3">
            <a:extLst>
              <a:ext uri="{FF2B5EF4-FFF2-40B4-BE49-F238E27FC236}">
                <a16:creationId xmlns:a16="http://schemas.microsoft.com/office/drawing/2014/main" id="{40DED33F-E416-439B-A330-279DDF5F532C}"/>
              </a:ext>
            </a:extLst>
          </p:cNvPr>
          <p:cNvSpPr/>
          <p:nvPr/>
        </p:nvSpPr>
        <p:spPr>
          <a:xfrm>
            <a:off x="397685" y="856357"/>
            <a:ext cx="10381150" cy="5016758"/>
          </a:xfrm>
          <a:prstGeom prst="rect">
            <a:avLst/>
          </a:prstGeom>
        </p:spPr>
        <p:txBody>
          <a:bodyPr wrap="square">
            <a:spAutoFit/>
          </a:bodyPr>
          <a:lstStyle/>
          <a:p>
            <a:pPr lvl="0"/>
            <a:r>
              <a:rPr kumimoji="1" lang="ja-JP" altLang="en-US" sz="3200" dirty="0">
                <a:solidFill>
                  <a:prstClr val="black"/>
                </a:solidFill>
              </a:rPr>
              <a:t>先行研究の紹介</a:t>
            </a:r>
            <a:endParaRPr kumimoji="1" lang="en-US" altLang="ja-JP" sz="3200" dirty="0">
              <a:solidFill>
                <a:prstClr val="black"/>
              </a:solidFill>
            </a:endParaRPr>
          </a:p>
          <a:p>
            <a:pPr lvl="0"/>
            <a:r>
              <a:rPr kumimoji="1" lang="ja-JP" altLang="en-US" sz="3200" dirty="0">
                <a:solidFill>
                  <a:prstClr val="black"/>
                </a:solidFill>
              </a:rPr>
              <a:t>　はじめに</a:t>
            </a:r>
            <a:endParaRPr kumimoji="1" lang="en-US" altLang="ja-JP" sz="3200" dirty="0">
              <a:solidFill>
                <a:prstClr val="black"/>
              </a:solidFill>
            </a:endParaRPr>
          </a:p>
          <a:p>
            <a:pPr lvl="0"/>
            <a:r>
              <a:rPr kumimoji="1" lang="ja-JP" altLang="en-US" sz="3200" dirty="0">
                <a:solidFill>
                  <a:prstClr val="black"/>
                </a:solidFill>
              </a:rPr>
              <a:t>　観光資源、観光地ブランドとは</a:t>
            </a:r>
            <a:endParaRPr kumimoji="1" lang="en-US" altLang="ja-JP" sz="3200" dirty="0">
              <a:solidFill>
                <a:prstClr val="black"/>
              </a:solidFill>
            </a:endParaRPr>
          </a:p>
          <a:p>
            <a:pPr lvl="0"/>
            <a:r>
              <a:rPr kumimoji="1" lang="ja-JP" altLang="en-US" sz="3200" dirty="0">
                <a:solidFill>
                  <a:prstClr val="black"/>
                </a:solidFill>
              </a:rPr>
              <a:t>　</a:t>
            </a:r>
            <a:r>
              <a:rPr kumimoji="1" lang="en-US" altLang="ja-JP" sz="3200" dirty="0">
                <a:solidFill>
                  <a:prstClr val="black"/>
                </a:solidFill>
              </a:rPr>
              <a:t>HHI</a:t>
            </a:r>
            <a:r>
              <a:rPr kumimoji="1" lang="ja-JP" altLang="en-US" sz="3200" dirty="0">
                <a:solidFill>
                  <a:prstClr val="black"/>
                </a:solidFill>
              </a:rPr>
              <a:t>指数</a:t>
            </a:r>
            <a:endParaRPr kumimoji="1" lang="en-US" altLang="ja-JP" sz="3200" dirty="0">
              <a:solidFill>
                <a:prstClr val="black"/>
              </a:solidFill>
            </a:endParaRPr>
          </a:p>
          <a:p>
            <a:pPr lvl="0"/>
            <a:r>
              <a:rPr kumimoji="1" lang="ja-JP" altLang="en-US" sz="3200" dirty="0">
                <a:solidFill>
                  <a:prstClr val="black"/>
                </a:solidFill>
              </a:rPr>
              <a:t>　分析の詳細</a:t>
            </a:r>
            <a:endParaRPr kumimoji="1" lang="en-US" altLang="ja-JP" sz="3200" dirty="0">
              <a:solidFill>
                <a:prstClr val="black"/>
              </a:solidFill>
            </a:endParaRPr>
          </a:p>
          <a:p>
            <a:pPr lvl="0"/>
            <a:r>
              <a:rPr kumimoji="1" lang="ja-JP" altLang="en-US" sz="3200" dirty="0">
                <a:solidFill>
                  <a:prstClr val="black"/>
                </a:solidFill>
              </a:rPr>
              <a:t>　結果</a:t>
            </a:r>
            <a:endParaRPr kumimoji="1" lang="en-US" altLang="ja-JP" sz="3200" dirty="0">
              <a:solidFill>
                <a:prstClr val="black"/>
              </a:solidFill>
            </a:endParaRPr>
          </a:p>
          <a:p>
            <a:pPr lvl="0"/>
            <a:r>
              <a:rPr kumimoji="1" lang="ja-JP" altLang="en-US" sz="3200" dirty="0">
                <a:solidFill>
                  <a:prstClr val="black"/>
                </a:solidFill>
              </a:rPr>
              <a:t>　考察</a:t>
            </a:r>
            <a:endParaRPr kumimoji="1" lang="en-US" altLang="ja-JP" sz="3200" dirty="0">
              <a:solidFill>
                <a:prstClr val="black"/>
              </a:solidFill>
            </a:endParaRPr>
          </a:p>
          <a:p>
            <a:pPr lvl="0"/>
            <a:r>
              <a:rPr kumimoji="1" lang="ja-JP" altLang="en-US" sz="3200" dirty="0">
                <a:solidFill>
                  <a:prstClr val="black"/>
                </a:solidFill>
              </a:rPr>
              <a:t>　まとめ</a:t>
            </a:r>
            <a:endParaRPr kumimoji="1" lang="en-US" altLang="ja-JP" sz="3200" dirty="0">
              <a:solidFill>
                <a:prstClr val="black"/>
              </a:solidFill>
            </a:endParaRPr>
          </a:p>
          <a:p>
            <a:pPr lvl="0"/>
            <a:r>
              <a:rPr kumimoji="1" lang="ja-JP" altLang="en-US" sz="3200" dirty="0">
                <a:solidFill>
                  <a:prstClr val="black"/>
                </a:solidFill>
              </a:rPr>
              <a:t>自分らの班の発表計画について</a:t>
            </a:r>
            <a:endParaRPr kumimoji="1" lang="en-US" altLang="ja-JP" sz="3200" dirty="0">
              <a:solidFill>
                <a:prstClr val="black"/>
              </a:solidFill>
            </a:endParaRPr>
          </a:p>
          <a:p>
            <a:pPr lvl="0"/>
            <a:endParaRPr kumimoji="1" lang="en-US" altLang="ja-JP" sz="3200" dirty="0">
              <a:solidFill>
                <a:prstClr val="black"/>
              </a:solidFill>
            </a:endParaRPr>
          </a:p>
        </p:txBody>
      </p:sp>
    </p:spTree>
    <p:extLst>
      <p:ext uri="{BB962C8B-B14F-4D97-AF65-F5344CB8AC3E}">
        <p14:creationId xmlns:p14="http://schemas.microsoft.com/office/powerpoint/2010/main" val="216839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C3C2E1-5949-425B-A54F-37F04E854961}"/>
              </a:ext>
            </a:extLst>
          </p:cNvPr>
          <p:cNvSpPr>
            <a:spLocks noGrp="1"/>
          </p:cNvSpPr>
          <p:nvPr>
            <p:ph type="ctrTitle"/>
          </p:nvPr>
        </p:nvSpPr>
        <p:spPr>
          <a:xfrm>
            <a:off x="486949" y="2984436"/>
            <a:ext cx="8170101" cy="2387600"/>
          </a:xfrm>
        </p:spPr>
        <p:txBody>
          <a:bodyPr>
            <a:normAutofit fontScale="90000"/>
          </a:bodyPr>
          <a:lstStyle/>
          <a:p>
            <a:r>
              <a:rPr kumimoji="1" lang="ja-JP" altLang="en-US" sz="4000" dirty="0"/>
              <a:t>先行研究</a:t>
            </a:r>
            <a:br>
              <a:rPr kumimoji="1" lang="en-US" altLang="ja-JP" sz="4000" dirty="0"/>
            </a:br>
            <a:r>
              <a:rPr kumimoji="1" lang="en-US" altLang="ja-JP" sz="4800" dirty="0"/>
              <a:t>-</a:t>
            </a:r>
            <a:r>
              <a:rPr kumimoji="1" lang="ja-JP" altLang="en-US" sz="4800" dirty="0"/>
              <a:t>観光地ブランドの定量分析</a:t>
            </a:r>
            <a:r>
              <a:rPr kumimoji="1" lang="en-US" altLang="ja-JP" sz="4800" dirty="0"/>
              <a:t>-</a:t>
            </a:r>
            <a:br>
              <a:rPr kumimoji="1" lang="en-US" altLang="ja-JP" sz="4800" dirty="0"/>
            </a:br>
            <a:br>
              <a:rPr kumimoji="1" lang="en-US" altLang="ja-JP" sz="4800" dirty="0"/>
            </a:br>
            <a:endParaRPr kumimoji="1" lang="ja-JP" altLang="en-US" sz="7200" dirty="0"/>
          </a:p>
        </p:txBody>
      </p:sp>
      <p:sp>
        <p:nvSpPr>
          <p:cNvPr id="4" name="スライド番号プレースホルダー 3">
            <a:extLst>
              <a:ext uri="{FF2B5EF4-FFF2-40B4-BE49-F238E27FC236}">
                <a16:creationId xmlns:a16="http://schemas.microsoft.com/office/drawing/2014/main" id="{BC02EABE-32DB-C634-F701-6B4C20017E7E}"/>
              </a:ext>
            </a:extLst>
          </p:cNvPr>
          <p:cNvSpPr>
            <a:spLocks noGrp="1"/>
          </p:cNvSpPr>
          <p:nvPr>
            <p:ph type="sldNum" sz="quarter" idx="12"/>
          </p:nvPr>
        </p:nvSpPr>
        <p:spPr/>
        <p:txBody>
          <a:bodyPr/>
          <a:lstStyle/>
          <a:p>
            <a:fld id="{1A43A895-F0CD-4D48-85A1-D832E591A489}"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393002B0-7E14-9FA1-BE1A-BF47D690B2C6}"/>
              </a:ext>
            </a:extLst>
          </p:cNvPr>
          <p:cNvSpPr txBox="1"/>
          <p:nvPr/>
        </p:nvSpPr>
        <p:spPr>
          <a:xfrm>
            <a:off x="1106989" y="4709445"/>
            <a:ext cx="7849121" cy="923330"/>
          </a:xfrm>
          <a:prstGeom prst="rect">
            <a:avLst/>
          </a:prstGeom>
          <a:noFill/>
        </p:spPr>
        <p:txBody>
          <a:bodyPr wrap="square">
            <a:spAutoFit/>
          </a:bodyPr>
          <a:lstStyle/>
          <a:p>
            <a:r>
              <a:rPr lang="ja-JP" altLang="en-US" sz="1800" dirty="0"/>
              <a:t>著者：香月義之</a:t>
            </a:r>
            <a:r>
              <a:rPr lang="en-US" altLang="ja-JP" sz="1800" dirty="0"/>
              <a:t>(2020)</a:t>
            </a:r>
            <a:br>
              <a:rPr lang="en-US" altLang="ja-JP" sz="1800" dirty="0"/>
            </a:br>
            <a:r>
              <a:rPr lang="ja-JP" altLang="en-US" sz="1800" dirty="0"/>
              <a:t>出典：</a:t>
            </a:r>
            <a:r>
              <a:rPr lang="en-US" altLang="ja-JP" dirty="0" err="1"/>
              <a:t>Morisita</a:t>
            </a:r>
            <a:r>
              <a:rPr lang="en-US" altLang="ja-JP" dirty="0"/>
              <a:t> Memorial &amp; Research Foundation Journal of </a:t>
            </a:r>
            <a:r>
              <a:rPr lang="en-US" altLang="ja-JP" dirty="0" err="1"/>
              <a:t>Morisita</a:t>
            </a:r>
            <a:r>
              <a:rPr lang="en-US" altLang="ja-JP" dirty="0"/>
              <a:t> Memorial 	</a:t>
            </a:r>
            <a:r>
              <a:rPr lang="ja-JP" altLang="en-US" dirty="0"/>
              <a:t>　</a:t>
            </a:r>
            <a:r>
              <a:rPr lang="en-US" altLang="ja-JP" dirty="0"/>
              <a:t>Research No.5 </a:t>
            </a:r>
            <a:endParaRPr lang="ja-JP" altLang="en-US" dirty="0"/>
          </a:p>
        </p:txBody>
      </p:sp>
    </p:spTree>
    <p:extLst>
      <p:ext uri="{BB962C8B-B14F-4D97-AF65-F5344CB8AC3E}">
        <p14:creationId xmlns:p14="http://schemas.microsoft.com/office/powerpoint/2010/main" val="171969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p:txBody>
          <a:bodyPr>
            <a:normAutofit/>
          </a:bodyPr>
          <a:lstStyle/>
          <a:p>
            <a:r>
              <a:rPr kumimoji="1" lang="ja-JP" altLang="en-US" sz="4000" b="1" dirty="0">
                <a:latin typeface="+mn-ea"/>
                <a:ea typeface="+mn-ea"/>
              </a:rPr>
              <a:t>はじめに</a:t>
            </a: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A53BD43A-EE77-7C27-479F-A38CA19A3FAC}"/>
              </a:ext>
            </a:extLst>
          </p:cNvPr>
          <p:cNvSpPr txBox="1"/>
          <p:nvPr/>
        </p:nvSpPr>
        <p:spPr>
          <a:xfrm>
            <a:off x="4479086" y="2145544"/>
            <a:ext cx="4185761" cy="461665"/>
          </a:xfrm>
          <a:prstGeom prst="rect">
            <a:avLst/>
          </a:prstGeom>
          <a:noFill/>
        </p:spPr>
        <p:txBody>
          <a:bodyPr wrap="none" rtlCol="0">
            <a:spAutoFit/>
          </a:bodyPr>
          <a:lstStyle/>
          <a:p>
            <a:r>
              <a:rPr kumimoji="1" lang="ja-JP" altLang="en-US" sz="2400" b="1" dirty="0"/>
              <a:t>観光地ブランドの形成が重要</a:t>
            </a:r>
            <a:endParaRPr kumimoji="1" lang="en-US" altLang="ja-JP" sz="2400" b="1" dirty="0"/>
          </a:p>
        </p:txBody>
      </p:sp>
      <p:sp>
        <p:nvSpPr>
          <p:cNvPr id="7" name="テキスト ボックス 6">
            <a:extLst>
              <a:ext uri="{FF2B5EF4-FFF2-40B4-BE49-F238E27FC236}">
                <a16:creationId xmlns:a16="http://schemas.microsoft.com/office/drawing/2014/main" id="{CAA85424-27F6-1AAA-3817-2B1B7273F8C1}"/>
              </a:ext>
            </a:extLst>
          </p:cNvPr>
          <p:cNvSpPr txBox="1"/>
          <p:nvPr/>
        </p:nvSpPr>
        <p:spPr>
          <a:xfrm>
            <a:off x="663560" y="1734973"/>
            <a:ext cx="3044423" cy="1384995"/>
          </a:xfrm>
          <a:prstGeom prst="rect">
            <a:avLst/>
          </a:prstGeom>
          <a:noFill/>
        </p:spPr>
        <p:txBody>
          <a:bodyPr wrap="none" rtlCol="0">
            <a:spAutoFit/>
          </a:bodyPr>
          <a:lstStyle/>
          <a:p>
            <a:pPr marL="342900" indent="-342900">
              <a:buFont typeface="+mj-lt"/>
              <a:buAutoNum type="arabicPeriod"/>
            </a:pPr>
            <a:r>
              <a:rPr kumimoji="1" lang="ja-JP" altLang="en-US" sz="2800" dirty="0"/>
              <a:t>観光客誘致</a:t>
            </a:r>
            <a:endParaRPr kumimoji="1" lang="en-US" altLang="ja-JP" sz="2800" dirty="0"/>
          </a:p>
          <a:p>
            <a:pPr marL="342900" indent="-342900">
              <a:buFont typeface="+mj-lt"/>
              <a:buAutoNum type="arabicPeriod"/>
            </a:pPr>
            <a:endParaRPr kumimoji="1" lang="en-US" altLang="ja-JP" sz="2800" dirty="0"/>
          </a:p>
          <a:p>
            <a:pPr marL="342900" indent="-342900">
              <a:buFont typeface="+mj-lt"/>
              <a:buAutoNum type="arabicPeriod"/>
            </a:pPr>
            <a:r>
              <a:rPr kumimoji="1" lang="ja-JP" altLang="en-US" sz="2800" dirty="0"/>
              <a:t>観光地域づくり</a:t>
            </a:r>
          </a:p>
        </p:txBody>
      </p:sp>
      <p:sp>
        <p:nvSpPr>
          <p:cNvPr id="10" name="右大かっこ 9">
            <a:extLst>
              <a:ext uri="{FF2B5EF4-FFF2-40B4-BE49-F238E27FC236}">
                <a16:creationId xmlns:a16="http://schemas.microsoft.com/office/drawing/2014/main" id="{D0D4E906-9164-BDB6-8CB7-38BBAE042CF0}"/>
              </a:ext>
            </a:extLst>
          </p:cNvPr>
          <p:cNvSpPr/>
          <p:nvPr/>
        </p:nvSpPr>
        <p:spPr>
          <a:xfrm>
            <a:off x="4035231" y="1860698"/>
            <a:ext cx="116607" cy="1031358"/>
          </a:xfrm>
          <a:prstGeom prst="rightBracket">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B3C9A7B-77F5-ED27-444F-0AEA89CF6D90}"/>
              </a:ext>
            </a:extLst>
          </p:cNvPr>
          <p:cNvSpPr txBox="1"/>
          <p:nvPr/>
        </p:nvSpPr>
        <p:spPr>
          <a:xfrm>
            <a:off x="419192" y="1256430"/>
            <a:ext cx="2954655" cy="461665"/>
          </a:xfrm>
          <a:prstGeom prst="rect">
            <a:avLst/>
          </a:prstGeom>
          <a:noFill/>
        </p:spPr>
        <p:txBody>
          <a:bodyPr wrap="none" rtlCol="0">
            <a:spAutoFit/>
          </a:bodyPr>
          <a:lstStyle/>
          <a:p>
            <a:r>
              <a:rPr kumimoji="1" lang="ja-JP" altLang="en-US" sz="2400" b="1" dirty="0"/>
              <a:t>観光による町おこし</a:t>
            </a:r>
            <a:endParaRPr kumimoji="1" lang="en-US" altLang="ja-JP" sz="2400" b="1" dirty="0"/>
          </a:p>
        </p:txBody>
      </p:sp>
      <p:sp>
        <p:nvSpPr>
          <p:cNvPr id="12" name="正方形/長方形 11">
            <a:extLst>
              <a:ext uri="{FF2B5EF4-FFF2-40B4-BE49-F238E27FC236}">
                <a16:creationId xmlns:a16="http://schemas.microsoft.com/office/drawing/2014/main" id="{835FE491-4085-3D42-94D7-2DF2EF6F4C59}"/>
              </a:ext>
            </a:extLst>
          </p:cNvPr>
          <p:cNvSpPr/>
          <p:nvPr/>
        </p:nvSpPr>
        <p:spPr>
          <a:xfrm>
            <a:off x="519684" y="4670913"/>
            <a:ext cx="1265275" cy="446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chemeClr val="bg1"/>
                  </a:solidFill>
                </a:ln>
                <a:solidFill>
                  <a:schemeClr val="bg1"/>
                </a:solidFill>
              </a:rPr>
              <a:t>目的</a:t>
            </a:r>
          </a:p>
        </p:txBody>
      </p:sp>
      <p:sp>
        <p:nvSpPr>
          <p:cNvPr id="13" name="テキスト ボックス 12">
            <a:extLst>
              <a:ext uri="{FF2B5EF4-FFF2-40B4-BE49-F238E27FC236}">
                <a16:creationId xmlns:a16="http://schemas.microsoft.com/office/drawing/2014/main" id="{8DC16914-0684-61A1-4671-578018683A79}"/>
              </a:ext>
            </a:extLst>
          </p:cNvPr>
          <p:cNvSpPr txBox="1"/>
          <p:nvPr/>
        </p:nvSpPr>
        <p:spPr>
          <a:xfrm>
            <a:off x="663560" y="5451313"/>
            <a:ext cx="8186857" cy="830997"/>
          </a:xfrm>
          <a:prstGeom prst="rect">
            <a:avLst/>
          </a:prstGeom>
          <a:noFill/>
        </p:spPr>
        <p:txBody>
          <a:bodyPr wrap="none" rtlCol="0">
            <a:spAutoFit/>
          </a:bodyPr>
          <a:lstStyle/>
          <a:p>
            <a:r>
              <a:rPr kumimoji="1" lang="ja-JP" altLang="en-US" sz="2400" b="1" dirty="0"/>
              <a:t>全国各地域の観光地ブランドがどのような状態であるかを</a:t>
            </a:r>
            <a:endParaRPr kumimoji="1" lang="en-US" altLang="ja-JP" sz="2400" b="1" dirty="0"/>
          </a:p>
          <a:p>
            <a:r>
              <a:rPr kumimoji="1" lang="ja-JP" altLang="en-US" sz="2400" b="1" dirty="0"/>
              <a:t>定量的に明らかとすること</a:t>
            </a:r>
            <a:endParaRPr kumimoji="1" lang="en-US" altLang="ja-JP" sz="2400" b="1" dirty="0"/>
          </a:p>
        </p:txBody>
      </p:sp>
      <p:sp>
        <p:nvSpPr>
          <p:cNvPr id="15" name="テキスト ボックス 14">
            <a:extLst>
              <a:ext uri="{FF2B5EF4-FFF2-40B4-BE49-F238E27FC236}">
                <a16:creationId xmlns:a16="http://schemas.microsoft.com/office/drawing/2014/main" id="{FA63431E-89CA-940E-FA9F-C31F546DF396}"/>
              </a:ext>
            </a:extLst>
          </p:cNvPr>
          <p:cNvSpPr txBox="1"/>
          <p:nvPr/>
        </p:nvSpPr>
        <p:spPr>
          <a:xfrm>
            <a:off x="2617513" y="3466126"/>
            <a:ext cx="3908973" cy="1138773"/>
          </a:xfrm>
          <a:prstGeom prst="rect">
            <a:avLst/>
          </a:prstGeom>
          <a:noFill/>
        </p:spPr>
        <p:txBody>
          <a:bodyPr wrap="square">
            <a:spAutoFit/>
          </a:bodyPr>
          <a:lstStyle/>
          <a:p>
            <a:pPr algn="ctr"/>
            <a:r>
              <a:rPr lang="ja-JP" altLang="en-US" sz="2000" dirty="0"/>
              <a:t>同じ属性を持つ観光資源の充実</a:t>
            </a:r>
            <a:endParaRPr lang="en-US" altLang="ja-JP" sz="2000" dirty="0"/>
          </a:p>
          <a:p>
            <a:pPr algn="ctr"/>
            <a:r>
              <a:rPr lang="ja-JP" altLang="en-US" sz="2800" b="1" dirty="0"/>
              <a:t>↓　</a:t>
            </a:r>
            <a:r>
              <a:rPr lang="ja-JP" altLang="en-US" sz="2000" dirty="0"/>
              <a:t>　　　　　　　</a:t>
            </a:r>
            <a:endParaRPr lang="en-US" altLang="ja-JP" sz="2000" b="1" dirty="0"/>
          </a:p>
          <a:p>
            <a:pPr algn="ctr"/>
            <a:r>
              <a:rPr lang="ja-JP" altLang="en-US" sz="2000" dirty="0"/>
              <a:t>観光地ブランドの明確化　　　</a:t>
            </a:r>
          </a:p>
        </p:txBody>
      </p:sp>
    </p:spTree>
    <p:extLst>
      <p:ext uri="{BB962C8B-B14F-4D97-AF65-F5344CB8AC3E}">
        <p14:creationId xmlns:p14="http://schemas.microsoft.com/office/powerpoint/2010/main" val="422004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p:txBody>
          <a:bodyPr>
            <a:normAutofit/>
          </a:bodyPr>
          <a:lstStyle/>
          <a:p>
            <a:r>
              <a:rPr kumimoji="1" lang="ja-JP" altLang="en-US" sz="4000" b="1" dirty="0">
                <a:latin typeface="+mn-ea"/>
                <a:ea typeface="+mn-ea"/>
              </a:rPr>
              <a:t>観光資源と観光地ブランド</a:t>
            </a: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5</a:t>
            </a:fld>
            <a:endParaRPr kumimoji="1" lang="ja-JP" altLang="en-US"/>
          </a:p>
        </p:txBody>
      </p:sp>
      <p:sp>
        <p:nvSpPr>
          <p:cNvPr id="5" name="正方形/長方形 4">
            <a:extLst>
              <a:ext uri="{FF2B5EF4-FFF2-40B4-BE49-F238E27FC236}">
                <a16:creationId xmlns:a16="http://schemas.microsoft.com/office/drawing/2014/main" id="{D32D85B4-6932-8094-C733-0EA5395E8254}"/>
              </a:ext>
            </a:extLst>
          </p:cNvPr>
          <p:cNvSpPr/>
          <p:nvPr/>
        </p:nvSpPr>
        <p:spPr>
          <a:xfrm>
            <a:off x="106325" y="1043724"/>
            <a:ext cx="1265275" cy="446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chemeClr val="bg1"/>
                  </a:solidFill>
                </a:ln>
                <a:solidFill>
                  <a:schemeClr val="bg1"/>
                </a:solidFill>
              </a:rPr>
              <a:t>観光資源</a:t>
            </a:r>
          </a:p>
        </p:txBody>
      </p:sp>
      <p:sp>
        <p:nvSpPr>
          <p:cNvPr id="6" name="テキスト ボックス 5">
            <a:extLst>
              <a:ext uri="{FF2B5EF4-FFF2-40B4-BE49-F238E27FC236}">
                <a16:creationId xmlns:a16="http://schemas.microsoft.com/office/drawing/2014/main" id="{A53BD43A-EE77-7C27-479F-A38CA19A3FAC}"/>
              </a:ext>
            </a:extLst>
          </p:cNvPr>
          <p:cNvSpPr txBox="1"/>
          <p:nvPr/>
        </p:nvSpPr>
        <p:spPr>
          <a:xfrm>
            <a:off x="1519307" y="1104030"/>
            <a:ext cx="6955750" cy="461665"/>
          </a:xfrm>
          <a:prstGeom prst="rect">
            <a:avLst/>
          </a:prstGeom>
          <a:noFill/>
        </p:spPr>
        <p:txBody>
          <a:bodyPr wrap="none" rtlCol="0">
            <a:spAutoFit/>
          </a:bodyPr>
          <a:lstStyle/>
          <a:p>
            <a:r>
              <a:rPr kumimoji="1" lang="ja-JP" altLang="en-US" sz="2400" b="1" dirty="0"/>
              <a:t>観光資源とは、</a:t>
            </a:r>
            <a:r>
              <a:rPr kumimoji="1" lang="ja-JP" altLang="en-US" sz="2000" dirty="0"/>
              <a:t>人々の観光活動の一要素となりうるもの</a:t>
            </a:r>
            <a:endParaRPr kumimoji="1" lang="en-US" altLang="ja-JP" sz="2400" dirty="0"/>
          </a:p>
        </p:txBody>
      </p:sp>
      <p:pic>
        <p:nvPicPr>
          <p:cNvPr id="10" name="図 9" descr="領収書 が含まれている画像&#10;&#10;自動的に生成された説明">
            <a:extLst>
              <a:ext uri="{FF2B5EF4-FFF2-40B4-BE49-F238E27FC236}">
                <a16:creationId xmlns:a16="http://schemas.microsoft.com/office/drawing/2014/main" id="{DA225CA8-7237-B95F-BBC9-300BBE5F93E7}"/>
              </a:ext>
            </a:extLst>
          </p:cNvPr>
          <p:cNvPicPr>
            <a:picLocks noChangeAspect="1"/>
          </p:cNvPicPr>
          <p:nvPr/>
        </p:nvPicPr>
        <p:blipFill>
          <a:blip r:embed="rId2"/>
          <a:stretch>
            <a:fillRect/>
          </a:stretch>
        </p:blipFill>
        <p:spPr>
          <a:xfrm>
            <a:off x="198966" y="1565695"/>
            <a:ext cx="8746068" cy="2714130"/>
          </a:xfrm>
          <a:prstGeom prst="rect">
            <a:avLst/>
          </a:prstGeom>
        </p:spPr>
      </p:pic>
      <p:sp>
        <p:nvSpPr>
          <p:cNvPr id="11" name="正方形/長方形 10">
            <a:extLst>
              <a:ext uri="{FF2B5EF4-FFF2-40B4-BE49-F238E27FC236}">
                <a16:creationId xmlns:a16="http://schemas.microsoft.com/office/drawing/2014/main" id="{50C963C3-722C-2585-E410-FB32703A6028}"/>
              </a:ext>
            </a:extLst>
          </p:cNvPr>
          <p:cNvSpPr/>
          <p:nvPr/>
        </p:nvSpPr>
        <p:spPr>
          <a:xfrm>
            <a:off x="112589" y="4355228"/>
            <a:ext cx="1259012" cy="59255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chemeClr val="bg1"/>
                  </a:solidFill>
                </a:ln>
                <a:solidFill>
                  <a:schemeClr val="bg1"/>
                </a:solidFill>
              </a:rPr>
              <a:t>観光地</a:t>
            </a:r>
            <a:endParaRPr kumimoji="1" lang="en-US" altLang="ja-JP" dirty="0">
              <a:ln>
                <a:solidFill>
                  <a:schemeClr val="bg1"/>
                </a:solidFill>
              </a:ln>
              <a:solidFill>
                <a:schemeClr val="bg1"/>
              </a:solidFill>
            </a:endParaRPr>
          </a:p>
          <a:p>
            <a:pPr algn="ctr"/>
            <a:r>
              <a:rPr kumimoji="1" lang="ja-JP" altLang="en-US" dirty="0">
                <a:ln>
                  <a:solidFill>
                    <a:schemeClr val="bg1"/>
                  </a:solidFill>
                </a:ln>
                <a:solidFill>
                  <a:schemeClr val="bg1"/>
                </a:solidFill>
              </a:rPr>
              <a:t>ブランド</a:t>
            </a:r>
          </a:p>
        </p:txBody>
      </p:sp>
      <p:sp>
        <p:nvSpPr>
          <p:cNvPr id="12" name="テキスト ボックス 11">
            <a:extLst>
              <a:ext uri="{FF2B5EF4-FFF2-40B4-BE49-F238E27FC236}">
                <a16:creationId xmlns:a16="http://schemas.microsoft.com/office/drawing/2014/main" id="{84DD1028-782C-B08F-EE37-459A69B4527C}"/>
              </a:ext>
            </a:extLst>
          </p:cNvPr>
          <p:cNvSpPr txBox="1"/>
          <p:nvPr/>
        </p:nvSpPr>
        <p:spPr>
          <a:xfrm>
            <a:off x="1371600" y="4430631"/>
            <a:ext cx="7879080" cy="2000548"/>
          </a:xfrm>
          <a:prstGeom prst="rect">
            <a:avLst/>
          </a:prstGeom>
          <a:noFill/>
        </p:spPr>
        <p:txBody>
          <a:bodyPr wrap="none" rtlCol="0">
            <a:spAutoFit/>
          </a:bodyPr>
          <a:lstStyle/>
          <a:p>
            <a:r>
              <a:rPr kumimoji="1" lang="ja-JP" altLang="en-US" sz="2400" b="1" dirty="0"/>
              <a:t>観光地ブランドとは、</a:t>
            </a:r>
            <a:r>
              <a:rPr kumimoji="1" lang="ja-JP" altLang="en-US" sz="2000" dirty="0"/>
              <a:t>観光資源から構成されるもの。</a:t>
            </a:r>
            <a:endParaRPr kumimoji="1" lang="en-US" altLang="ja-JP" sz="2000" dirty="0"/>
          </a:p>
          <a:p>
            <a:endParaRPr kumimoji="1" lang="en-US" altLang="ja-JP" sz="2000" dirty="0"/>
          </a:p>
          <a:p>
            <a:r>
              <a:rPr kumimoji="1" lang="ja-JP" altLang="en-US" sz="2000" dirty="0"/>
              <a:t>その観光地が観光客にとってどのように位置づけられるかについて</a:t>
            </a:r>
            <a:endParaRPr kumimoji="1" lang="en-US" altLang="ja-JP" sz="2000" dirty="0"/>
          </a:p>
          <a:p>
            <a:r>
              <a:rPr kumimoji="1" lang="ja-JP" altLang="en-US" sz="2000" dirty="0"/>
              <a:t>地域で共有する視点を持つ。</a:t>
            </a:r>
            <a:endParaRPr kumimoji="1" lang="en-US" altLang="ja-JP" sz="2000" dirty="0"/>
          </a:p>
          <a:p>
            <a:pPr marL="457200" indent="-457200">
              <a:buFont typeface="+mj-lt"/>
              <a:buAutoNum type="arabicPeriod"/>
            </a:pPr>
            <a:r>
              <a:rPr kumimoji="1" lang="ja-JP" altLang="en-US" sz="2000" dirty="0"/>
              <a:t>観光地の中心的・本質的部分</a:t>
            </a:r>
            <a:endParaRPr kumimoji="1" lang="en-US" altLang="ja-JP" sz="2000" dirty="0"/>
          </a:p>
          <a:p>
            <a:pPr marL="457200" indent="-457200">
              <a:buFont typeface="+mj-lt"/>
              <a:buAutoNum type="arabicPeriod"/>
            </a:pPr>
            <a:r>
              <a:rPr kumimoji="1" lang="ja-JP" altLang="en-US" sz="2000" dirty="0"/>
              <a:t>観光地の特性</a:t>
            </a:r>
            <a:endParaRPr kumimoji="1" lang="en-US" altLang="ja-JP" sz="2400" dirty="0"/>
          </a:p>
        </p:txBody>
      </p:sp>
    </p:spTree>
    <p:extLst>
      <p:ext uri="{BB962C8B-B14F-4D97-AF65-F5344CB8AC3E}">
        <p14:creationId xmlns:p14="http://schemas.microsoft.com/office/powerpoint/2010/main" val="265737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p:txBody>
          <a:bodyPr>
            <a:normAutofit/>
          </a:bodyPr>
          <a:lstStyle/>
          <a:p>
            <a:r>
              <a:rPr kumimoji="1" lang="ja-JP" altLang="en-US" sz="4000" b="1" dirty="0">
                <a:latin typeface="+mn-ea"/>
                <a:ea typeface="+mn-ea"/>
              </a:rPr>
              <a:t>観光地ブランドの定量化</a:t>
            </a: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6</a:t>
            </a:fld>
            <a:endParaRPr kumimoji="1" lang="ja-JP" altLang="en-US"/>
          </a:p>
        </p:txBody>
      </p:sp>
      <p:sp>
        <p:nvSpPr>
          <p:cNvPr id="5" name="正方形/長方形 4">
            <a:extLst>
              <a:ext uri="{FF2B5EF4-FFF2-40B4-BE49-F238E27FC236}">
                <a16:creationId xmlns:a16="http://schemas.microsoft.com/office/drawing/2014/main" id="{D32D85B4-6932-8094-C733-0EA5395E8254}"/>
              </a:ext>
            </a:extLst>
          </p:cNvPr>
          <p:cNvSpPr/>
          <p:nvPr/>
        </p:nvSpPr>
        <p:spPr>
          <a:xfrm>
            <a:off x="106325" y="1043724"/>
            <a:ext cx="1265275" cy="446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chemeClr val="bg1"/>
                  </a:solidFill>
                </a:ln>
                <a:solidFill>
                  <a:schemeClr val="bg1"/>
                </a:solidFill>
              </a:rPr>
              <a:t>分析方法</a:t>
            </a:r>
          </a:p>
        </p:txBody>
      </p:sp>
      <p:sp>
        <p:nvSpPr>
          <p:cNvPr id="6" name="テキスト ボックス 5">
            <a:extLst>
              <a:ext uri="{FF2B5EF4-FFF2-40B4-BE49-F238E27FC236}">
                <a16:creationId xmlns:a16="http://schemas.microsoft.com/office/drawing/2014/main" id="{A53BD43A-EE77-7C27-479F-A38CA19A3FAC}"/>
              </a:ext>
            </a:extLst>
          </p:cNvPr>
          <p:cNvSpPr txBox="1"/>
          <p:nvPr/>
        </p:nvSpPr>
        <p:spPr>
          <a:xfrm>
            <a:off x="266792" y="1673277"/>
            <a:ext cx="8666155" cy="3046988"/>
          </a:xfrm>
          <a:prstGeom prst="rect">
            <a:avLst/>
          </a:prstGeom>
          <a:noFill/>
        </p:spPr>
        <p:txBody>
          <a:bodyPr wrap="none" rtlCol="0">
            <a:spAutoFit/>
          </a:bodyPr>
          <a:lstStyle/>
          <a:p>
            <a:pPr marL="457200" indent="-457200">
              <a:buFont typeface="+mj-lt"/>
              <a:buAutoNum type="arabicPeriod"/>
            </a:pPr>
            <a:r>
              <a:rPr kumimoji="1" lang="ja-JP" altLang="en-US" sz="2800" dirty="0"/>
              <a:t>ハーフィンダール・ハーシュマン指数</a:t>
            </a:r>
            <a:r>
              <a:rPr kumimoji="1" lang="en-US" altLang="ja-JP" sz="2800" dirty="0"/>
              <a:t>(HHI)</a:t>
            </a:r>
            <a:r>
              <a:rPr kumimoji="1" lang="ja-JP" altLang="en-US" sz="2800" dirty="0"/>
              <a:t> を算出</a:t>
            </a:r>
            <a:endParaRPr kumimoji="1" lang="en-US" altLang="ja-JP" sz="2800" dirty="0"/>
          </a:p>
          <a:p>
            <a:pPr marL="457200" indent="-457200">
              <a:buFont typeface="+mj-lt"/>
              <a:buAutoNum type="arabicPeriod"/>
            </a:pPr>
            <a:r>
              <a:rPr kumimoji="1" lang="en-US" altLang="ja-JP" sz="2800" dirty="0"/>
              <a:t>HHI</a:t>
            </a:r>
            <a:r>
              <a:rPr kumimoji="1" lang="ja-JP" altLang="en-US" sz="2800" dirty="0"/>
              <a:t>を用いてクラスター分析を実施</a:t>
            </a:r>
            <a:endParaRPr kumimoji="1" lang="en-US" altLang="ja-JP" sz="2800" dirty="0"/>
          </a:p>
          <a:p>
            <a:pPr marL="457200" indent="-457200">
              <a:buFont typeface="+mj-lt"/>
              <a:buAutoNum type="arabicPeriod"/>
            </a:pPr>
            <a:r>
              <a:rPr kumimoji="1" lang="ja-JP" altLang="en-US" sz="2800" dirty="0"/>
              <a:t>区分した各地域の観光地ブランドの状態を分類</a:t>
            </a:r>
            <a:endParaRPr kumimoji="1" lang="en-US" altLang="ja-JP" sz="2800" dirty="0"/>
          </a:p>
          <a:p>
            <a:endParaRPr kumimoji="1" lang="en-US" altLang="ja-JP" sz="2000" dirty="0"/>
          </a:p>
          <a:p>
            <a:r>
              <a:rPr kumimoji="1" lang="ja-JP" altLang="en-US" sz="2000" dirty="0"/>
              <a:t>結果の予測としては</a:t>
            </a:r>
            <a:r>
              <a:rPr kumimoji="1" lang="en-US" altLang="ja-JP" sz="2000" dirty="0"/>
              <a:t>…</a:t>
            </a:r>
          </a:p>
          <a:p>
            <a:endParaRPr kumimoji="1" lang="en-US" altLang="ja-JP" sz="2000" dirty="0"/>
          </a:p>
          <a:p>
            <a:r>
              <a:rPr kumimoji="1" lang="ja-JP" altLang="en-US" sz="2000" dirty="0"/>
              <a:t>同じ領域の観光資源に集中した場合</a:t>
            </a:r>
            <a:endParaRPr kumimoji="1" lang="en-US" altLang="ja-JP" sz="2000" dirty="0"/>
          </a:p>
          <a:p>
            <a:r>
              <a:rPr kumimoji="1" lang="ja-JP" altLang="en-US" sz="2800" dirty="0"/>
              <a:t>→当該地の観光地ブランドは明確になると言える</a:t>
            </a:r>
            <a:endParaRPr kumimoji="1" lang="en-US" altLang="ja-JP" sz="3200" dirty="0"/>
          </a:p>
        </p:txBody>
      </p:sp>
    </p:spTree>
    <p:extLst>
      <p:ext uri="{BB962C8B-B14F-4D97-AF65-F5344CB8AC3E}">
        <p14:creationId xmlns:p14="http://schemas.microsoft.com/office/powerpoint/2010/main" val="56776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a:xfrm>
            <a:off x="266791" y="105316"/>
            <a:ext cx="9140255" cy="692488"/>
          </a:xfrm>
        </p:spPr>
        <p:txBody>
          <a:bodyPr>
            <a:noAutofit/>
          </a:bodyPr>
          <a:lstStyle/>
          <a:p>
            <a:r>
              <a:rPr kumimoji="1" lang="ja-JP" altLang="en-US" sz="3200" b="1" dirty="0">
                <a:latin typeface="+mn-ea"/>
                <a:ea typeface="+mn-ea"/>
              </a:rPr>
              <a:t>ハーフィンダール・ハーシュマン指数の定義</a:t>
            </a: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7</a:t>
            </a:fld>
            <a:endParaRPr kumimoji="1" lang="ja-JP" altLang="en-US"/>
          </a:p>
        </p:txBody>
      </p:sp>
      <p:sp>
        <p:nvSpPr>
          <p:cNvPr id="5" name="正方形/長方形 4">
            <a:extLst>
              <a:ext uri="{FF2B5EF4-FFF2-40B4-BE49-F238E27FC236}">
                <a16:creationId xmlns:a16="http://schemas.microsoft.com/office/drawing/2014/main" id="{D32D85B4-6932-8094-C733-0EA5395E8254}"/>
              </a:ext>
            </a:extLst>
          </p:cNvPr>
          <p:cNvSpPr/>
          <p:nvPr/>
        </p:nvSpPr>
        <p:spPr>
          <a:xfrm>
            <a:off x="106325" y="1043724"/>
            <a:ext cx="1265275" cy="446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a:solidFill>
                    <a:schemeClr val="bg1"/>
                  </a:solidFill>
                </a:ln>
                <a:solidFill>
                  <a:schemeClr val="bg1"/>
                </a:solidFill>
              </a:rPr>
              <a:t>HHI</a:t>
            </a:r>
            <a:endParaRPr kumimoji="1" lang="ja-JP" altLang="en-US" dirty="0">
              <a:ln>
                <a:solidFill>
                  <a:schemeClr val="bg1"/>
                </a:solidFill>
              </a:ln>
              <a:solidFill>
                <a:schemeClr val="bg1"/>
              </a:solidFill>
            </a:endParaRPr>
          </a:p>
        </p:txBody>
      </p:sp>
      <p:sp>
        <p:nvSpPr>
          <p:cNvPr id="8" name="テキスト ボックス 7">
            <a:extLst>
              <a:ext uri="{FF2B5EF4-FFF2-40B4-BE49-F238E27FC236}">
                <a16:creationId xmlns:a16="http://schemas.microsoft.com/office/drawing/2014/main" id="{66D1C318-7F70-CE1B-D2A5-690AA20C14AC}"/>
              </a:ext>
            </a:extLst>
          </p:cNvPr>
          <p:cNvSpPr txBox="1"/>
          <p:nvPr/>
        </p:nvSpPr>
        <p:spPr>
          <a:xfrm>
            <a:off x="106325" y="1565695"/>
            <a:ext cx="9034846" cy="4508927"/>
          </a:xfrm>
          <a:prstGeom prst="rect">
            <a:avLst/>
          </a:prstGeom>
          <a:noFill/>
        </p:spPr>
        <p:txBody>
          <a:bodyPr wrap="none" rtlCol="0">
            <a:spAutoFit/>
          </a:bodyPr>
          <a:lstStyle/>
          <a:p>
            <a:r>
              <a:rPr kumimoji="1" lang="ja-JP" altLang="en-US" sz="2000" dirty="0"/>
              <a:t>市場の集中度を測る指標として用いられる</a:t>
            </a:r>
            <a:endParaRPr kumimoji="1" lang="en-US" altLang="ja-JP" sz="2000" dirty="0"/>
          </a:p>
          <a:p>
            <a:endParaRPr kumimoji="1" lang="en-US" altLang="ja-JP" sz="1100" dirty="0"/>
          </a:p>
          <a:p>
            <a:r>
              <a:rPr kumimoji="1" lang="ja-JP" altLang="en-US" sz="1600" u="sng" dirty="0"/>
              <a:t>計算手順</a:t>
            </a:r>
          </a:p>
          <a:p>
            <a:pPr marL="457200" indent="-457200">
              <a:buFont typeface="+mj-lt"/>
              <a:buAutoNum type="arabicPeriod"/>
            </a:pPr>
            <a:r>
              <a:rPr kumimoji="1" lang="ja-JP" altLang="en-US" sz="2000" dirty="0"/>
              <a:t>市場に参入している企業の市場占有率を二乗</a:t>
            </a:r>
            <a:endParaRPr kumimoji="1" lang="en-US" altLang="ja-JP" sz="2000" dirty="0"/>
          </a:p>
          <a:p>
            <a:pPr marL="457200" indent="-457200">
              <a:buFont typeface="+mj-lt"/>
              <a:buAutoNum type="arabicPeriod"/>
            </a:pPr>
            <a:r>
              <a:rPr kumimoji="1" lang="ja-JP" altLang="en-US" sz="2000" dirty="0"/>
              <a:t>すべての企業における総和を求める</a:t>
            </a:r>
            <a:endParaRPr kumimoji="1" lang="en-US" altLang="ja-JP" sz="2000" dirty="0"/>
          </a:p>
          <a:p>
            <a:endParaRPr kumimoji="1" lang="en-US" altLang="ja-JP" sz="2000" dirty="0"/>
          </a:p>
          <a:p>
            <a:endParaRPr kumimoji="1" lang="en-US" altLang="ja-JP" sz="2000" dirty="0"/>
          </a:p>
          <a:p>
            <a:endParaRPr kumimoji="1" lang="en-US" altLang="ja-JP" sz="2000" dirty="0"/>
          </a:p>
          <a:p>
            <a:endParaRPr kumimoji="1" lang="en-US" altLang="ja-JP" sz="2000" dirty="0"/>
          </a:p>
          <a:p>
            <a:endParaRPr kumimoji="1" lang="en-US" altLang="ja-JP" sz="2000" dirty="0"/>
          </a:p>
          <a:p>
            <a:endParaRPr kumimoji="1" lang="en-US" altLang="ja-JP" sz="2000" dirty="0"/>
          </a:p>
          <a:p>
            <a:endParaRPr kumimoji="1" lang="en-US" altLang="ja-JP" sz="2000" dirty="0"/>
          </a:p>
          <a:p>
            <a:r>
              <a:rPr kumimoji="1" lang="ja-JP" altLang="en-US" sz="2000" dirty="0"/>
              <a:t>本研究：</a:t>
            </a:r>
            <a:endParaRPr kumimoji="1" lang="en-US" altLang="ja-JP" sz="2000" dirty="0"/>
          </a:p>
          <a:p>
            <a:r>
              <a:rPr kumimoji="1" lang="ja-JP" altLang="en-US" sz="2000" dirty="0"/>
              <a:t>歴史資源数、自然資源数、現代資源数に</a:t>
            </a:r>
            <a:r>
              <a:rPr kumimoji="1" lang="en-US" altLang="ja-JP" sz="2000" dirty="0"/>
              <a:t>3</a:t>
            </a:r>
            <a:r>
              <a:rPr kumimoji="1" lang="ja-JP" altLang="en-US" sz="2000" dirty="0"/>
              <a:t>分類し、各資源数の資源全体占有率</a:t>
            </a:r>
            <a:endParaRPr kumimoji="1" lang="en-US" altLang="ja-JP" sz="2000" dirty="0"/>
          </a:p>
          <a:p>
            <a:r>
              <a:rPr kumimoji="1" lang="ja-JP" altLang="en-US" sz="2000" dirty="0"/>
              <a:t>を二乗した値の総和を求める。</a:t>
            </a:r>
          </a:p>
        </p:txBody>
      </p:sp>
      <p:sp>
        <p:nvSpPr>
          <p:cNvPr id="10" name="テキスト ボックス 9">
            <a:extLst>
              <a:ext uri="{FF2B5EF4-FFF2-40B4-BE49-F238E27FC236}">
                <a16:creationId xmlns:a16="http://schemas.microsoft.com/office/drawing/2014/main" id="{1548FD2F-C444-107D-0D01-A084DDB9AF39}"/>
              </a:ext>
            </a:extLst>
          </p:cNvPr>
          <p:cNvSpPr txBox="1"/>
          <p:nvPr/>
        </p:nvSpPr>
        <p:spPr>
          <a:xfrm>
            <a:off x="1519307" y="1104030"/>
            <a:ext cx="6694461" cy="461665"/>
          </a:xfrm>
          <a:prstGeom prst="rect">
            <a:avLst/>
          </a:prstGeom>
          <a:noFill/>
        </p:spPr>
        <p:txBody>
          <a:bodyPr wrap="none" rtlCol="0">
            <a:spAutoFit/>
          </a:bodyPr>
          <a:lstStyle/>
          <a:p>
            <a:r>
              <a:rPr kumimoji="1" lang="ja-JP" altLang="en-US" sz="2400" b="1" dirty="0"/>
              <a:t>ハーフィンダール・ハーシュマン指数</a:t>
            </a:r>
            <a:r>
              <a:rPr kumimoji="1" lang="en-US" altLang="ja-JP" sz="2400" b="1" dirty="0"/>
              <a:t>(HHI)</a:t>
            </a:r>
            <a:r>
              <a:rPr kumimoji="1" lang="ja-JP" altLang="en-US" sz="2400" b="1" dirty="0"/>
              <a:t>とは</a:t>
            </a:r>
            <a:endParaRPr kumimoji="1" lang="en-US" altLang="ja-JP" sz="2400" dirty="0"/>
          </a:p>
        </p:txBody>
      </p:sp>
      <p:pic>
        <p:nvPicPr>
          <p:cNvPr id="12" name="図 11">
            <a:extLst>
              <a:ext uri="{FF2B5EF4-FFF2-40B4-BE49-F238E27FC236}">
                <a16:creationId xmlns:a16="http://schemas.microsoft.com/office/drawing/2014/main" id="{005D4CEB-6B4E-2C87-320E-7516AD6D6FB0}"/>
              </a:ext>
            </a:extLst>
          </p:cNvPr>
          <p:cNvPicPr>
            <a:picLocks noChangeAspect="1"/>
          </p:cNvPicPr>
          <p:nvPr/>
        </p:nvPicPr>
        <p:blipFill>
          <a:blip r:embed="rId2"/>
          <a:stretch>
            <a:fillRect/>
          </a:stretch>
        </p:blipFill>
        <p:spPr>
          <a:xfrm>
            <a:off x="106325" y="3140901"/>
            <a:ext cx="8590788" cy="2057400"/>
          </a:xfrm>
          <a:prstGeom prst="rect">
            <a:avLst/>
          </a:prstGeom>
        </p:spPr>
      </p:pic>
    </p:spTree>
    <p:extLst>
      <p:ext uri="{BB962C8B-B14F-4D97-AF65-F5344CB8AC3E}">
        <p14:creationId xmlns:p14="http://schemas.microsoft.com/office/powerpoint/2010/main" val="3839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p:txBody>
          <a:bodyPr>
            <a:normAutofit/>
          </a:bodyPr>
          <a:lstStyle/>
          <a:p>
            <a:r>
              <a:rPr kumimoji="1" lang="ja-JP" altLang="en-US" sz="4000" b="1" dirty="0">
                <a:latin typeface="+mn-ea"/>
                <a:ea typeface="+mn-ea"/>
              </a:rPr>
              <a:t>情報収集対象</a:t>
            </a: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8</a:t>
            </a:fld>
            <a:endParaRPr kumimoji="1" lang="ja-JP" altLang="en-US"/>
          </a:p>
        </p:txBody>
      </p:sp>
      <p:sp>
        <p:nvSpPr>
          <p:cNvPr id="5" name="正方形/長方形 4">
            <a:extLst>
              <a:ext uri="{FF2B5EF4-FFF2-40B4-BE49-F238E27FC236}">
                <a16:creationId xmlns:a16="http://schemas.microsoft.com/office/drawing/2014/main" id="{D32D85B4-6932-8094-C733-0EA5395E8254}"/>
              </a:ext>
            </a:extLst>
          </p:cNvPr>
          <p:cNvSpPr/>
          <p:nvPr/>
        </p:nvSpPr>
        <p:spPr>
          <a:xfrm>
            <a:off x="106325" y="1043724"/>
            <a:ext cx="1647319" cy="446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chemeClr val="bg1"/>
                  </a:solidFill>
                </a:ln>
                <a:solidFill>
                  <a:schemeClr val="bg1"/>
                </a:solidFill>
              </a:rPr>
              <a:t>各地域の定義</a:t>
            </a:r>
          </a:p>
        </p:txBody>
      </p:sp>
      <p:sp>
        <p:nvSpPr>
          <p:cNvPr id="6" name="テキスト ボックス 5">
            <a:extLst>
              <a:ext uri="{FF2B5EF4-FFF2-40B4-BE49-F238E27FC236}">
                <a16:creationId xmlns:a16="http://schemas.microsoft.com/office/drawing/2014/main" id="{A53BD43A-EE77-7C27-479F-A38CA19A3FAC}"/>
              </a:ext>
            </a:extLst>
          </p:cNvPr>
          <p:cNvSpPr txBox="1"/>
          <p:nvPr/>
        </p:nvSpPr>
        <p:spPr>
          <a:xfrm>
            <a:off x="266792" y="1736212"/>
            <a:ext cx="8084264" cy="954107"/>
          </a:xfrm>
          <a:prstGeom prst="rect">
            <a:avLst/>
          </a:prstGeom>
          <a:noFill/>
        </p:spPr>
        <p:txBody>
          <a:bodyPr wrap="none" rtlCol="0">
            <a:spAutoFit/>
          </a:bodyPr>
          <a:lstStyle/>
          <a:p>
            <a:r>
              <a:rPr kumimoji="1" lang="ja-JP" altLang="en-US" sz="2800" dirty="0"/>
              <a:t>国土交通省による全国幹線旅客純流動調査を元に</a:t>
            </a:r>
            <a:endParaRPr kumimoji="1" lang="en-US" altLang="ja-JP" sz="2800" dirty="0"/>
          </a:p>
          <a:p>
            <a:r>
              <a:rPr kumimoji="1" lang="ja-JP" altLang="en-US" sz="2800" dirty="0"/>
              <a:t>日本全国を</a:t>
            </a:r>
            <a:r>
              <a:rPr kumimoji="1" lang="en-US" altLang="ja-JP" sz="2800" dirty="0"/>
              <a:t>207</a:t>
            </a:r>
            <a:r>
              <a:rPr kumimoji="1" lang="ja-JP" altLang="en-US" sz="2800" dirty="0"/>
              <a:t>に区分したものを採用</a:t>
            </a:r>
            <a:r>
              <a:rPr kumimoji="1" lang="en-US" altLang="ja-JP" sz="2800" dirty="0"/>
              <a:t>(2010)</a:t>
            </a:r>
            <a:endParaRPr kumimoji="1" lang="en-US" altLang="ja-JP" sz="3200" dirty="0"/>
          </a:p>
        </p:txBody>
      </p:sp>
      <p:sp>
        <p:nvSpPr>
          <p:cNvPr id="4" name="正方形/長方形 3">
            <a:extLst>
              <a:ext uri="{FF2B5EF4-FFF2-40B4-BE49-F238E27FC236}">
                <a16:creationId xmlns:a16="http://schemas.microsoft.com/office/drawing/2014/main" id="{8CAEAE9C-6FC0-AAEF-D3AD-74761ED7B06D}"/>
              </a:ext>
            </a:extLst>
          </p:cNvPr>
          <p:cNvSpPr/>
          <p:nvPr/>
        </p:nvSpPr>
        <p:spPr>
          <a:xfrm>
            <a:off x="106325" y="2819932"/>
            <a:ext cx="1647319" cy="60906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chemeClr val="bg1"/>
                  </a:solidFill>
                </a:ln>
                <a:solidFill>
                  <a:schemeClr val="bg1"/>
                </a:solidFill>
              </a:rPr>
              <a:t>観光資源のソース</a:t>
            </a:r>
          </a:p>
        </p:txBody>
      </p:sp>
      <p:sp>
        <p:nvSpPr>
          <p:cNvPr id="8" name="テキスト ボックス 7">
            <a:extLst>
              <a:ext uri="{FF2B5EF4-FFF2-40B4-BE49-F238E27FC236}">
                <a16:creationId xmlns:a16="http://schemas.microsoft.com/office/drawing/2014/main" id="{537B72E9-36A1-7D9B-8BB7-70A9AE867AC9}"/>
              </a:ext>
            </a:extLst>
          </p:cNvPr>
          <p:cNvSpPr txBox="1"/>
          <p:nvPr/>
        </p:nvSpPr>
        <p:spPr>
          <a:xfrm>
            <a:off x="258656" y="3752288"/>
            <a:ext cx="8626687" cy="954107"/>
          </a:xfrm>
          <a:prstGeom prst="rect">
            <a:avLst/>
          </a:prstGeom>
          <a:noFill/>
        </p:spPr>
        <p:txBody>
          <a:bodyPr wrap="square">
            <a:spAutoFit/>
          </a:bodyPr>
          <a:lstStyle/>
          <a:p>
            <a:r>
              <a:rPr lang="ja-JP" altLang="en-US" sz="2800" dirty="0"/>
              <a:t>観光協会ホームページ</a:t>
            </a:r>
            <a:endParaRPr lang="en-US" altLang="ja-JP" sz="2800" dirty="0"/>
          </a:p>
          <a:p>
            <a:r>
              <a:rPr lang="ja-JP" altLang="en-US" sz="2800" dirty="0"/>
              <a:t>（観光協会がない地域は地方自治体ホームページ）</a:t>
            </a:r>
          </a:p>
        </p:txBody>
      </p:sp>
    </p:spTree>
    <p:extLst>
      <p:ext uri="{BB962C8B-B14F-4D97-AF65-F5344CB8AC3E}">
        <p14:creationId xmlns:p14="http://schemas.microsoft.com/office/powerpoint/2010/main" val="120082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02320-5C7C-B48C-65B9-4F34A1D73FBC}"/>
              </a:ext>
            </a:extLst>
          </p:cNvPr>
          <p:cNvSpPr>
            <a:spLocks noGrp="1"/>
          </p:cNvSpPr>
          <p:nvPr>
            <p:ph type="title"/>
          </p:nvPr>
        </p:nvSpPr>
        <p:spPr/>
        <p:txBody>
          <a:bodyPr>
            <a:normAutofit/>
          </a:bodyPr>
          <a:lstStyle/>
          <a:p>
            <a:r>
              <a:rPr kumimoji="1" lang="ja-JP" altLang="en-US" sz="4000" b="1" dirty="0">
                <a:latin typeface="+mn-ea"/>
                <a:ea typeface="+mn-ea"/>
              </a:rPr>
              <a:t>結果</a:t>
            </a:r>
            <a:r>
              <a:rPr kumimoji="1" lang="en-US" altLang="ja-JP" sz="4000" b="1" dirty="0">
                <a:latin typeface="+mn-ea"/>
                <a:ea typeface="+mn-ea"/>
              </a:rPr>
              <a:t>(HHI</a:t>
            </a:r>
            <a:r>
              <a:rPr kumimoji="1" lang="ja-JP" altLang="en-US" sz="4000" b="1" dirty="0">
                <a:latin typeface="+mn-ea"/>
                <a:ea typeface="+mn-ea"/>
              </a:rPr>
              <a:t>指数</a:t>
            </a:r>
            <a:r>
              <a:rPr kumimoji="1" lang="en-US" altLang="ja-JP" sz="4000" b="1" dirty="0">
                <a:latin typeface="+mn-ea"/>
                <a:ea typeface="+mn-ea"/>
              </a:rPr>
              <a:t>)</a:t>
            </a:r>
            <a:endParaRPr kumimoji="1" lang="ja-JP" altLang="en-US" sz="4000" b="1" dirty="0">
              <a:latin typeface="+mn-ea"/>
              <a:ea typeface="+mn-ea"/>
            </a:endParaRPr>
          </a:p>
        </p:txBody>
      </p:sp>
      <p:sp>
        <p:nvSpPr>
          <p:cNvPr id="3" name="スライド番号プレースホルダー 2">
            <a:extLst>
              <a:ext uri="{FF2B5EF4-FFF2-40B4-BE49-F238E27FC236}">
                <a16:creationId xmlns:a16="http://schemas.microsoft.com/office/drawing/2014/main" id="{2E06B90C-1130-5FC4-3FC2-8F76D324E0D1}"/>
              </a:ext>
            </a:extLst>
          </p:cNvPr>
          <p:cNvSpPr>
            <a:spLocks noGrp="1"/>
          </p:cNvSpPr>
          <p:nvPr>
            <p:ph type="sldNum" sz="quarter" idx="12"/>
          </p:nvPr>
        </p:nvSpPr>
        <p:spPr/>
        <p:txBody>
          <a:bodyPr/>
          <a:lstStyle/>
          <a:p>
            <a:fld id="{1A43A895-F0CD-4D48-85A1-D832E591A489}" type="slidenum">
              <a:rPr kumimoji="1" lang="ja-JP" altLang="en-US" smtClean="0"/>
              <a:t>9</a:t>
            </a:fld>
            <a:endParaRPr kumimoji="1" lang="ja-JP" altLang="en-US"/>
          </a:p>
        </p:txBody>
      </p:sp>
      <p:sp>
        <p:nvSpPr>
          <p:cNvPr id="5" name="正方形/長方形 4">
            <a:extLst>
              <a:ext uri="{FF2B5EF4-FFF2-40B4-BE49-F238E27FC236}">
                <a16:creationId xmlns:a16="http://schemas.microsoft.com/office/drawing/2014/main" id="{D32D85B4-6932-8094-C733-0EA5395E8254}"/>
              </a:ext>
            </a:extLst>
          </p:cNvPr>
          <p:cNvSpPr/>
          <p:nvPr/>
        </p:nvSpPr>
        <p:spPr>
          <a:xfrm>
            <a:off x="106325" y="1043724"/>
            <a:ext cx="1647319" cy="4465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a:solidFill>
                    <a:schemeClr val="bg1"/>
                  </a:solidFill>
                </a:ln>
                <a:solidFill>
                  <a:schemeClr val="bg1"/>
                </a:solidFill>
              </a:rPr>
              <a:t>HHI</a:t>
            </a:r>
            <a:r>
              <a:rPr kumimoji="1" lang="ja-JP" altLang="en-US" dirty="0">
                <a:ln>
                  <a:solidFill>
                    <a:schemeClr val="bg1"/>
                  </a:solidFill>
                </a:ln>
                <a:solidFill>
                  <a:schemeClr val="bg1"/>
                </a:solidFill>
              </a:rPr>
              <a:t>指数</a:t>
            </a:r>
          </a:p>
        </p:txBody>
      </p:sp>
      <p:sp>
        <p:nvSpPr>
          <p:cNvPr id="6" name="テキスト ボックス 5">
            <a:extLst>
              <a:ext uri="{FF2B5EF4-FFF2-40B4-BE49-F238E27FC236}">
                <a16:creationId xmlns:a16="http://schemas.microsoft.com/office/drawing/2014/main" id="{A53BD43A-EE77-7C27-479F-A38CA19A3FAC}"/>
              </a:ext>
            </a:extLst>
          </p:cNvPr>
          <p:cNvSpPr txBox="1"/>
          <p:nvPr/>
        </p:nvSpPr>
        <p:spPr>
          <a:xfrm>
            <a:off x="266792" y="1736212"/>
            <a:ext cx="6017994" cy="1384995"/>
          </a:xfrm>
          <a:prstGeom prst="rect">
            <a:avLst/>
          </a:prstGeom>
          <a:noFill/>
        </p:spPr>
        <p:txBody>
          <a:bodyPr wrap="none" rtlCol="0">
            <a:spAutoFit/>
          </a:bodyPr>
          <a:lstStyle/>
          <a:p>
            <a:r>
              <a:rPr kumimoji="1" lang="en-US" altLang="ja-JP" sz="2800" dirty="0"/>
              <a:t>HHI</a:t>
            </a:r>
            <a:r>
              <a:rPr kumimoji="1" lang="ja-JP" altLang="en-US" sz="2800" dirty="0"/>
              <a:t>指数＞</a:t>
            </a:r>
            <a:r>
              <a:rPr kumimoji="1" lang="en-US" altLang="ja-JP" sz="2800" dirty="0"/>
              <a:t>9,001 </a:t>
            </a:r>
            <a:r>
              <a:rPr kumimoji="1" lang="ja-JP" altLang="en-US" sz="2800" dirty="0"/>
              <a:t>：</a:t>
            </a:r>
            <a:r>
              <a:rPr kumimoji="1" lang="en-US" altLang="ja-JP" sz="2800" dirty="0">
                <a:solidFill>
                  <a:schemeClr val="bg1"/>
                </a:solidFill>
              </a:rPr>
              <a:t>1</a:t>
            </a:r>
            <a:r>
              <a:rPr kumimoji="1" lang="en-US" altLang="ja-JP" sz="2800" dirty="0"/>
              <a:t>5</a:t>
            </a:r>
            <a:r>
              <a:rPr kumimoji="1" lang="ja-JP" altLang="en-US" sz="2800" dirty="0"/>
              <a:t>地域（</a:t>
            </a:r>
            <a:r>
              <a:rPr kumimoji="1" lang="en-US" altLang="ja-JP" sz="2800" dirty="0"/>
              <a:t>2.86%</a:t>
            </a:r>
            <a:r>
              <a:rPr kumimoji="1" lang="ja-JP" altLang="en-US" sz="2800" dirty="0"/>
              <a:t>）</a:t>
            </a:r>
          </a:p>
          <a:p>
            <a:r>
              <a:rPr kumimoji="1" lang="en-US" altLang="ja-JP" sz="2800" dirty="0"/>
              <a:t>HHI</a:t>
            </a:r>
            <a:r>
              <a:rPr kumimoji="1" lang="ja-JP" altLang="en-US" sz="2800" dirty="0"/>
              <a:t>指数＞</a:t>
            </a:r>
            <a:r>
              <a:rPr kumimoji="1" lang="en-US" altLang="ja-JP" sz="2800" dirty="0"/>
              <a:t>7,001 </a:t>
            </a:r>
            <a:r>
              <a:rPr kumimoji="1" lang="ja-JP" altLang="en-US" sz="2800" dirty="0"/>
              <a:t>：</a:t>
            </a:r>
            <a:r>
              <a:rPr kumimoji="1" lang="en-US" altLang="ja-JP" sz="2800" dirty="0"/>
              <a:t>19</a:t>
            </a:r>
            <a:r>
              <a:rPr kumimoji="1" lang="ja-JP" altLang="en-US" sz="2800" dirty="0"/>
              <a:t>地域（</a:t>
            </a:r>
            <a:r>
              <a:rPr kumimoji="1" lang="en-US" altLang="ja-JP" sz="2800" dirty="0"/>
              <a:t>10.86%</a:t>
            </a:r>
            <a:r>
              <a:rPr kumimoji="1" lang="ja-JP" altLang="en-US" sz="2800" dirty="0"/>
              <a:t>）</a:t>
            </a:r>
          </a:p>
          <a:p>
            <a:r>
              <a:rPr kumimoji="1" lang="en-US" altLang="ja-JP" sz="2800" dirty="0"/>
              <a:t>HHI</a:t>
            </a:r>
            <a:r>
              <a:rPr kumimoji="1" lang="ja-JP" altLang="en-US" sz="2800" dirty="0"/>
              <a:t>指数＞</a:t>
            </a:r>
            <a:r>
              <a:rPr kumimoji="1" lang="en-US" altLang="ja-JP" sz="2800" dirty="0"/>
              <a:t>5,001 </a:t>
            </a:r>
            <a:r>
              <a:rPr kumimoji="1" lang="ja-JP" altLang="en-US" sz="2800" dirty="0"/>
              <a:t>：</a:t>
            </a:r>
            <a:r>
              <a:rPr kumimoji="1" lang="en-US" altLang="ja-JP" sz="2800" dirty="0"/>
              <a:t>85</a:t>
            </a:r>
            <a:r>
              <a:rPr kumimoji="1" lang="ja-JP" altLang="en-US" sz="2800" dirty="0"/>
              <a:t>地域（</a:t>
            </a:r>
            <a:r>
              <a:rPr kumimoji="1" lang="en-US" altLang="ja-JP" sz="2800" dirty="0"/>
              <a:t>48.57%</a:t>
            </a:r>
            <a:r>
              <a:rPr kumimoji="1" lang="ja-JP" altLang="en-US" sz="2800" dirty="0"/>
              <a:t>）</a:t>
            </a:r>
          </a:p>
        </p:txBody>
      </p:sp>
      <p:pic>
        <p:nvPicPr>
          <p:cNvPr id="7" name="図 6" descr="グラフ, ヒストグラム&#10;&#10;自動的に生成された説明">
            <a:extLst>
              <a:ext uri="{FF2B5EF4-FFF2-40B4-BE49-F238E27FC236}">
                <a16:creationId xmlns:a16="http://schemas.microsoft.com/office/drawing/2014/main" id="{D07A4144-F48A-3067-EBE9-8EAA38C42BDD}"/>
              </a:ext>
            </a:extLst>
          </p:cNvPr>
          <p:cNvPicPr>
            <a:picLocks noChangeAspect="1"/>
          </p:cNvPicPr>
          <p:nvPr/>
        </p:nvPicPr>
        <p:blipFill>
          <a:blip r:embed="rId2"/>
          <a:stretch>
            <a:fillRect/>
          </a:stretch>
        </p:blipFill>
        <p:spPr>
          <a:xfrm>
            <a:off x="3824959" y="3236342"/>
            <a:ext cx="5319038" cy="3103393"/>
          </a:xfrm>
          <a:prstGeom prst="rect">
            <a:avLst/>
          </a:prstGeom>
        </p:spPr>
      </p:pic>
      <p:sp>
        <p:nvSpPr>
          <p:cNvPr id="9" name="テキスト ボックス 8">
            <a:extLst>
              <a:ext uri="{FF2B5EF4-FFF2-40B4-BE49-F238E27FC236}">
                <a16:creationId xmlns:a16="http://schemas.microsoft.com/office/drawing/2014/main" id="{3F59D2C0-6E2B-6FEA-3189-751512F5A64C}"/>
              </a:ext>
            </a:extLst>
          </p:cNvPr>
          <p:cNvSpPr txBox="1"/>
          <p:nvPr/>
        </p:nvSpPr>
        <p:spPr>
          <a:xfrm>
            <a:off x="266792" y="3721061"/>
            <a:ext cx="3581430" cy="1938992"/>
          </a:xfrm>
          <a:prstGeom prst="rect">
            <a:avLst/>
          </a:prstGeom>
          <a:noFill/>
        </p:spPr>
        <p:txBody>
          <a:bodyPr wrap="none" rtlCol="0">
            <a:spAutoFit/>
          </a:bodyPr>
          <a:lstStyle/>
          <a:p>
            <a:r>
              <a:rPr kumimoji="1" lang="ja-JP" altLang="en-US" sz="1600" u="sng" dirty="0"/>
              <a:t>地域例</a:t>
            </a:r>
            <a:endParaRPr kumimoji="1" lang="en-US" altLang="ja-JP" sz="1600" u="sng" dirty="0"/>
          </a:p>
          <a:p>
            <a:endParaRPr kumimoji="1" lang="en-US" altLang="ja-JP" sz="1600" dirty="0"/>
          </a:p>
          <a:p>
            <a:r>
              <a:rPr kumimoji="1" lang="ja-JP" altLang="en-US" sz="1400" dirty="0"/>
              <a:t>自然資源：自然北海道北見地区</a:t>
            </a:r>
            <a:r>
              <a:rPr kumimoji="1" lang="en-US" altLang="ja-JP" sz="1400" dirty="0"/>
              <a:t>(HHI:10000)</a:t>
            </a:r>
          </a:p>
          <a:p>
            <a:r>
              <a:rPr kumimoji="1" lang="ja-JP" altLang="en-US" sz="1400" dirty="0"/>
              <a:t>　　　　　鹿児島県奄美地区</a:t>
            </a:r>
            <a:r>
              <a:rPr kumimoji="1" lang="en-US" altLang="ja-JP" sz="1400" dirty="0"/>
              <a:t>(HHI:10000)</a:t>
            </a:r>
          </a:p>
          <a:p>
            <a:endParaRPr kumimoji="1" lang="en-US" altLang="ja-JP" sz="1400" dirty="0"/>
          </a:p>
          <a:p>
            <a:r>
              <a:rPr kumimoji="1" lang="ja-JP" altLang="en-US" sz="1400" dirty="0"/>
              <a:t>歴史資源：高知県高知地区</a:t>
            </a:r>
            <a:r>
              <a:rPr kumimoji="1" lang="en-US" altLang="ja-JP" sz="1400" dirty="0"/>
              <a:t>(HHI:9524)</a:t>
            </a:r>
          </a:p>
          <a:p>
            <a:r>
              <a:rPr kumimoji="1" lang="ja-JP" altLang="en-US" sz="1400" dirty="0"/>
              <a:t>　　　　　京都府京都地区</a:t>
            </a:r>
            <a:r>
              <a:rPr kumimoji="1" lang="en-US" altLang="ja-JP" sz="1400" dirty="0"/>
              <a:t>(HHI:8808)</a:t>
            </a:r>
            <a:endParaRPr kumimoji="1" lang="ja-JP" altLang="en-US" sz="1400" dirty="0"/>
          </a:p>
          <a:p>
            <a:endParaRPr kumimoji="1" lang="en-US" altLang="ja-JP" dirty="0"/>
          </a:p>
        </p:txBody>
      </p:sp>
    </p:spTree>
    <p:extLst>
      <p:ext uri="{BB962C8B-B14F-4D97-AF65-F5344CB8AC3E}">
        <p14:creationId xmlns:p14="http://schemas.microsoft.com/office/powerpoint/2010/main" val="307857910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5295</TotalTime>
  <Words>2407</Words>
  <Application>Microsoft Macintosh PowerPoint</Application>
  <PresentationFormat>画面に合わせる (4:3)</PresentationFormat>
  <Paragraphs>264</Paragraphs>
  <Slides>17</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游ゴシック</vt:lpstr>
      <vt:lpstr>Arial</vt:lpstr>
      <vt:lpstr>Calibri</vt:lpstr>
      <vt:lpstr>Calibri Light</vt:lpstr>
      <vt:lpstr>Office テーマ</vt:lpstr>
      <vt:lpstr>発表計画 -観光地ブランドの定量分析-</vt:lpstr>
      <vt:lpstr>PowerPoint プレゼンテーション</vt:lpstr>
      <vt:lpstr>先行研究 -観光地ブランドの定量分析-  </vt:lpstr>
      <vt:lpstr>はじめに</vt:lpstr>
      <vt:lpstr>観光資源と観光地ブランド</vt:lpstr>
      <vt:lpstr>観光地ブランドの定量化</vt:lpstr>
      <vt:lpstr>ハーフィンダール・ハーシュマン指数の定義</vt:lpstr>
      <vt:lpstr>情報収集対象</vt:lpstr>
      <vt:lpstr>結果(HHI指数)</vt:lpstr>
      <vt:lpstr>結果(HHI指数)</vt:lpstr>
      <vt:lpstr>結果(観光地ブランドのクラスター分析)</vt:lpstr>
      <vt:lpstr>まとめ</vt:lpstr>
      <vt:lpstr>考察</vt:lpstr>
      <vt:lpstr>まとめ</vt:lpstr>
      <vt:lpstr>自分の班の発表計画</vt:lpstr>
      <vt:lpstr>分析対象の地域の候補</vt:lpstr>
      <vt:lpstr>データを扱う上での注意点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徐　維那</dc:creator>
  <cp:lastModifiedBy>Toshiki Koshiba</cp:lastModifiedBy>
  <cp:revision>56</cp:revision>
  <dcterms:created xsi:type="dcterms:W3CDTF">2021-05-07T04:13:19Z</dcterms:created>
  <dcterms:modified xsi:type="dcterms:W3CDTF">2022-11-05T07:26:44Z</dcterms:modified>
</cp:coreProperties>
</file>