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1"/>
  </p:notesMasterIdLst>
  <p:handoutMasterIdLst>
    <p:handoutMasterId r:id="rId32"/>
  </p:handoutMasterIdLst>
  <p:sldIdLst>
    <p:sldId id="2448" r:id="rId5"/>
    <p:sldId id="2462" r:id="rId6"/>
    <p:sldId id="2451" r:id="rId7"/>
    <p:sldId id="2432" r:id="rId8"/>
    <p:sldId id="2479" r:id="rId9"/>
    <p:sldId id="259" r:id="rId10"/>
    <p:sldId id="2480" r:id="rId11"/>
    <p:sldId id="2481" r:id="rId12"/>
    <p:sldId id="2465" r:id="rId13"/>
    <p:sldId id="2433" r:id="rId14"/>
    <p:sldId id="2482" r:id="rId15"/>
    <p:sldId id="2485" r:id="rId16"/>
    <p:sldId id="2486" r:id="rId17"/>
    <p:sldId id="2489" r:id="rId18"/>
    <p:sldId id="2488" r:id="rId19"/>
    <p:sldId id="2491" r:id="rId20"/>
    <p:sldId id="2492" r:id="rId21"/>
    <p:sldId id="2487" r:id="rId22"/>
    <p:sldId id="2490" r:id="rId23"/>
    <p:sldId id="2484" r:id="rId24"/>
    <p:sldId id="2483" r:id="rId25"/>
    <p:sldId id="2493" r:id="rId26"/>
    <p:sldId id="2494" r:id="rId27"/>
    <p:sldId id="2496" r:id="rId28"/>
    <p:sldId id="2495" r:id="rId29"/>
    <p:sldId id="243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vanagouda Patil" initials="SP" lastIdx="1" clrIdx="0">
    <p:extLst>
      <p:ext uri="{19B8F6BF-5375-455C-9EA6-DF929625EA0E}">
        <p15:presenceInfo xmlns:p15="http://schemas.microsoft.com/office/powerpoint/2012/main" userId="S::2ke17cs040@kleit.ac.in::3769bc85-86fe-4758-93b0-fbdcc5a117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342"/>
    <a:srgbClr val="01023B"/>
    <a:srgbClr val="898989"/>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guide orient="horz" pos="1992"/>
        <p:guide pos="3840"/>
        <p:guide orient="horz" pos="141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30T20:59:16.282" idx="1">
    <p:pos x="10" y="10"/>
    <p:text>The Transformer is a deep learning model introduced in 2017, used primarily in the field of natural language processing (NLP). Like recurrent neural networks (RNNs), Transformers are designed to handle sequential data, such as natural language, for tasks such as translation and text summarization.</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4/11/2023</a:t>
            </a:fld>
            <a:endParaRPr lang="en-US"/>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4/11/2023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a:p>
        </p:txBody>
      </p:sp>
    </p:spTree>
    <p:extLst>
      <p:ext uri="{BB962C8B-B14F-4D97-AF65-F5344CB8AC3E}">
        <p14:creationId xmlns:p14="http://schemas.microsoft.com/office/powerpoint/2010/main" val="1632949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a:cs typeface="Biome Light" panose="020B0303030204020804" pitchFamily="34" charset="0"/>
              </a:rPr>
              <a:t>Click to edit master text style.</a:t>
            </a:r>
          </a:p>
          <a:p>
            <a:pPr marL="0" indent="0">
              <a:buNone/>
            </a:pPr>
            <a:endParaRPr lang="en-US"/>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a:cs typeface="Biome Light" panose="020B0303030204020804" pitchFamily="34" charset="0"/>
              </a:rPr>
              <a:t>Click to edit master text style.</a:t>
            </a:r>
          </a:p>
          <a:p>
            <a:pPr marL="0" indent="0">
              <a:buNone/>
            </a:pPr>
            <a:endParaRPr lang="en-US"/>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10sp.github.io/" TargetMode="Externa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blog.gelin.ru/2015/06/influxdb.html" TargetMode="External"/><Relationship Id="rId7" Type="http://schemas.openxmlformats.org/officeDocument/2006/relationships/hyperlink" Target="https://en.wikipedia.org/wiki/Hash_table" TargetMode="External"/><Relationship Id="rId2" Type="http://schemas.openxmlformats.org/officeDocument/2006/relationships/image" Target="../media/image6.jp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hyperlink" Target="https://stackoverflow.com/questions/20881714/differentiate-programatically-between-linkedlist-and-list"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hyperlink" Target="https://raw.githubusercontent.com/10sp/10sp.github.io/master/Blast%20furnace%20monitoring%20system.zip" TargetMode="Externa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s://creativecommons.org/licenses/by-nc-sa/3.0/" TargetMode="External"/><Relationship Id="rId4" Type="http://schemas.openxmlformats.org/officeDocument/2006/relationships/hyperlink" Target="https://desciclopedia.org/wiki/WALL%C2%B7E" TargetMode="Externa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Blast furnace system design</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vert="horz" lIns="91440" tIns="45720" rIns="91440" bIns="45720" rtlCol="0" anchor="t">
            <a:noAutofit/>
          </a:bodyPr>
          <a:lstStyle/>
          <a:p>
            <a:r>
              <a:rPr lang="en-US" dirty="0">
                <a:cs typeface="Calibri"/>
              </a:rPr>
              <a:t>11.04.2023</a:t>
            </a:r>
            <a:endParaRPr lang="en-US" dirty="0"/>
          </a:p>
        </p:txBody>
      </p:sp>
      <p:sp>
        <p:nvSpPr>
          <p:cNvPr id="7" name="Text Placeholder 6">
            <a:extLst>
              <a:ext uri="{FF2B5EF4-FFF2-40B4-BE49-F238E27FC236}">
                <a16:creationId xmlns:a16="http://schemas.microsoft.com/office/drawing/2014/main" id="{5D865526-EC39-4780-A2A8-274A80A5C19B}"/>
              </a:ext>
            </a:extLst>
          </p:cNvPr>
          <p:cNvSpPr>
            <a:spLocks noGrp="1"/>
          </p:cNvSpPr>
          <p:nvPr>
            <p:ph type="body" idx="1"/>
          </p:nvPr>
        </p:nvSpPr>
        <p:spPr/>
        <p:txBody>
          <a:bodyPr vert="horz" lIns="91440" tIns="45720" rIns="91440" bIns="45720" rtlCol="0" anchor="t">
            <a:noAutofit/>
          </a:bodyPr>
          <a:lstStyle/>
          <a:p>
            <a:r>
              <a:rPr lang="en-IN" dirty="0">
                <a:cs typeface="Calibri"/>
              </a:rPr>
              <a:t>Product document</a:t>
            </a:r>
            <a:endParaRPr lang="en-US" dirty="0"/>
          </a:p>
        </p:txBody>
      </p:sp>
      <p:sp>
        <p:nvSpPr>
          <p:cNvPr id="14" name="Rectangle 13">
            <a:extLst>
              <a:ext uri="{FF2B5EF4-FFF2-40B4-BE49-F238E27FC236}">
                <a16:creationId xmlns:a16="http://schemas.microsoft.com/office/drawing/2014/main" id="{1E6E2331-88E6-43E7-BC77-E674BAD0DEF0}"/>
              </a:ext>
            </a:extLst>
          </p:cNvPr>
          <p:cNvSpPr/>
          <p:nvPr/>
        </p:nvSpPr>
        <p:spPr>
          <a:xfrm>
            <a:off x="6001" y="782"/>
            <a:ext cx="12191999" cy="18475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F456ED4-515B-4B83-8F83-45C951DBAD6D}"/>
              </a:ext>
            </a:extLst>
          </p:cNvPr>
          <p:cNvSpPr txBox="1"/>
          <p:nvPr/>
        </p:nvSpPr>
        <p:spPr>
          <a:xfrm>
            <a:off x="2880104" y="453620"/>
            <a:ext cx="6431787"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b="0" i="0" dirty="0" err="1">
                <a:solidFill>
                  <a:srgbClr val="343541"/>
                </a:solidFill>
                <a:effectLst/>
                <a:latin typeface="Söhne"/>
              </a:rPr>
              <a:t>OrangeCells</a:t>
            </a:r>
            <a:r>
              <a:rPr lang="en-US" sz="6600" b="0" i="0" dirty="0">
                <a:solidFill>
                  <a:srgbClr val="343541"/>
                </a:solidFill>
                <a:effectLst/>
                <a:latin typeface="Söhne"/>
              </a:rPr>
              <a:t> Lab</a:t>
            </a:r>
            <a:endParaRPr lang="en-US" sz="6600" dirty="0">
              <a:solidFill>
                <a:srgbClr val="262626"/>
              </a:solidFill>
              <a:cs typeface="Calibri"/>
            </a:endParaRPr>
          </a:p>
        </p:txBody>
      </p:sp>
      <p:sp>
        <p:nvSpPr>
          <p:cNvPr id="19" name="TextBox 18">
            <a:extLst>
              <a:ext uri="{FF2B5EF4-FFF2-40B4-BE49-F238E27FC236}">
                <a16:creationId xmlns:a16="http://schemas.microsoft.com/office/drawing/2014/main" id="{99479717-3688-4B8E-9B2B-680032875DF3}"/>
              </a:ext>
            </a:extLst>
          </p:cNvPr>
          <p:cNvSpPr txBox="1"/>
          <p:nvPr/>
        </p:nvSpPr>
        <p:spPr>
          <a:xfrm>
            <a:off x="298537" y="4724400"/>
            <a:ext cx="379747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rPr>
              <a:t>SHIVANAGOUDA R PATIL</a:t>
            </a:r>
          </a:p>
          <a:p>
            <a:r>
              <a:rPr lang="en-US" sz="2400" b="1" dirty="0">
                <a:cs typeface="Calibri"/>
              </a:rPr>
              <a:t>Senior </a:t>
            </a:r>
            <a:r>
              <a:rPr lang="en-IN" sz="2400" b="1" dirty="0">
                <a:cs typeface="Calibri"/>
              </a:rPr>
              <a:t>Software Engineer</a:t>
            </a:r>
            <a:endParaRPr lang="en-US" sz="2400" b="1" dirty="0">
              <a:cs typeface="Calibri"/>
            </a:endParaRPr>
          </a:p>
        </p:txBody>
      </p:sp>
      <p:sp>
        <p:nvSpPr>
          <p:cNvPr id="20" name="TextBox 19">
            <a:extLst>
              <a:ext uri="{FF2B5EF4-FFF2-40B4-BE49-F238E27FC236}">
                <a16:creationId xmlns:a16="http://schemas.microsoft.com/office/drawing/2014/main" id="{1201BCBF-DDE7-4A33-8778-9E711855F26C}"/>
              </a:ext>
            </a:extLst>
          </p:cNvPr>
          <p:cNvSpPr txBox="1"/>
          <p:nvPr/>
        </p:nvSpPr>
        <p:spPr>
          <a:xfrm>
            <a:off x="7532318" y="4724399"/>
            <a:ext cx="451771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cs typeface="Calibri"/>
                <a:hlinkClick r:id="rId4">
                  <a:extLst>
                    <a:ext uri="{A12FA001-AC4F-418D-AE19-62706E023703}">
                      <ahyp:hlinkClr xmlns:ahyp="http://schemas.microsoft.com/office/drawing/2018/hyperlinkcolor" val="tx"/>
                    </a:ext>
                  </a:extLst>
                </a:hlinkClick>
              </a:rPr>
              <a:t>10SP.GITHUB.IO</a:t>
            </a:r>
            <a:endParaRPr lang="en-US" sz="2400" b="1" dirty="0">
              <a:cs typeface="Calibri"/>
            </a:endParaRPr>
          </a:p>
          <a:p>
            <a:r>
              <a:rPr lang="en-US" sz="2400" b="1" dirty="0">
                <a:cs typeface="Calibri"/>
              </a:rPr>
              <a:t>+91 7975 113388</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C2F439-9B68-4159-977F-8EC563FB1552}"/>
              </a:ext>
            </a:extLst>
          </p:cNvPr>
          <p:cNvSpPr>
            <a:spLocks noGrp="1"/>
          </p:cNvSpPr>
          <p:nvPr>
            <p:ph type="sldNum" sz="quarter" idx="11"/>
          </p:nvPr>
        </p:nvSpPr>
        <p:spPr/>
        <p:txBody>
          <a:bodyPr/>
          <a:lstStyle/>
          <a:p>
            <a:fld id="{8C2E478F-E849-4A8C-AF1F-CBCC78A7CBFA}" type="slidenum">
              <a:rPr lang="en-US" smtClean="0"/>
              <a:t>10</a:t>
            </a:fld>
            <a:endParaRPr lang="en-US"/>
          </a:p>
        </p:txBody>
      </p:sp>
      <p:sp>
        <p:nvSpPr>
          <p:cNvPr id="3" name="Text Placeholder 15">
            <a:extLst>
              <a:ext uri="{FF2B5EF4-FFF2-40B4-BE49-F238E27FC236}">
                <a16:creationId xmlns:a16="http://schemas.microsoft.com/office/drawing/2014/main" id="{C8390B19-8848-4A53-9969-344A0E0A45F0}"/>
              </a:ext>
            </a:extLst>
          </p:cNvPr>
          <p:cNvSpPr txBox="1">
            <a:spLocks/>
          </p:cNvSpPr>
          <p:nvPr/>
        </p:nvSpPr>
        <p:spPr>
          <a:xfrm>
            <a:off x="243462" y="-14907"/>
            <a:ext cx="12192794" cy="6865144"/>
          </a:xfrm>
          <a:prstGeom prst="rect">
            <a:avLst/>
          </a:prstGeom>
        </p:spPr>
        <p:txBody>
          <a:bodyPr vert="horz" lIns="91440" tIns="45720" rIns="91440" bIns="45720" rtlCol="0" anchor="t">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endParaRPr lang="en-US" sz="2400" dirty="0">
              <a:cs typeface="Calibri" panose="020F0502020204030204"/>
            </a:endParaRPr>
          </a:p>
        </p:txBody>
      </p:sp>
      <p:pic>
        <p:nvPicPr>
          <p:cNvPr id="9" name="Picture 8">
            <a:extLst>
              <a:ext uri="{FF2B5EF4-FFF2-40B4-BE49-F238E27FC236}">
                <a16:creationId xmlns:a16="http://schemas.microsoft.com/office/drawing/2014/main" id="{5D3C55C5-6117-32DC-0E46-22C4E0C74132}"/>
              </a:ext>
            </a:extLst>
          </p:cNvPr>
          <p:cNvPicPr>
            <a:picLocks noChangeAspect="1"/>
          </p:cNvPicPr>
          <p:nvPr/>
        </p:nvPicPr>
        <p:blipFill>
          <a:blip r:embed="rId2"/>
          <a:stretch>
            <a:fillRect/>
          </a:stretch>
        </p:blipFill>
        <p:spPr>
          <a:xfrm>
            <a:off x="-1" y="7763"/>
            <a:ext cx="10454853" cy="6825665"/>
          </a:xfrm>
          <a:prstGeom prst="rect">
            <a:avLst/>
          </a:prstGeom>
        </p:spPr>
      </p:pic>
      <p:sp>
        <p:nvSpPr>
          <p:cNvPr id="10" name="Rectangle 9">
            <a:extLst>
              <a:ext uri="{FF2B5EF4-FFF2-40B4-BE49-F238E27FC236}">
                <a16:creationId xmlns:a16="http://schemas.microsoft.com/office/drawing/2014/main" id="{82D81236-4804-4F0D-1901-79C1797FF39D}"/>
              </a:ext>
            </a:extLst>
          </p:cNvPr>
          <p:cNvSpPr/>
          <p:nvPr/>
        </p:nvSpPr>
        <p:spPr>
          <a:xfrm>
            <a:off x="8595360" y="5205046"/>
            <a:ext cx="2082018" cy="16283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9095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89B1-2025-2796-2DC6-970365F9A778}"/>
              </a:ext>
            </a:extLst>
          </p:cNvPr>
          <p:cNvSpPr>
            <a:spLocks noGrp="1"/>
          </p:cNvSpPr>
          <p:nvPr>
            <p:ph type="title"/>
          </p:nvPr>
        </p:nvSpPr>
        <p:spPr>
          <a:xfrm>
            <a:off x="594519" y="267286"/>
            <a:ext cx="11002962" cy="6201017"/>
          </a:xfrm>
        </p:spPr>
        <p:txBody>
          <a:bodyPr/>
          <a:lstStyle/>
          <a:p>
            <a:pPr algn="l"/>
            <a:r>
              <a:rPr lang="en-GB" sz="1600" b="1" dirty="0"/>
              <a:t>1. </a:t>
            </a:r>
            <a:r>
              <a:rPr lang="en-GB" sz="1600" dirty="0"/>
              <a:t>Set up sensors at various locations on the surface of the lining of the blast furnace.</a:t>
            </a:r>
            <a:br>
              <a:rPr lang="en-GB" sz="1600" dirty="0"/>
            </a:br>
            <a:r>
              <a:rPr lang="en-GB" sz="1600" dirty="0"/>
              <a:t>└──&gt; Continuously monitor the temperature of the lining and send the data to the signal processor.</a:t>
            </a:r>
            <a:br>
              <a:rPr lang="en-GB" sz="1600" dirty="0"/>
            </a:br>
            <a:r>
              <a:rPr lang="en-GB" sz="1600" b="1" dirty="0"/>
              <a:t>2. </a:t>
            </a:r>
            <a:r>
              <a:rPr lang="en-GB" sz="1600" dirty="0"/>
              <a:t>Use the signal processor to process the temperature data received from the sensors.</a:t>
            </a:r>
            <a:br>
              <a:rPr lang="en-GB" sz="1600" dirty="0"/>
            </a:br>
            <a:r>
              <a:rPr lang="en-GB" sz="1600" dirty="0"/>
              <a:t>└──&gt; Convert the raw sensor data into easily interpretable data.</a:t>
            </a:r>
            <a:br>
              <a:rPr lang="en-GB" sz="1600" dirty="0"/>
            </a:br>
            <a:r>
              <a:rPr lang="en-GB" sz="1600" b="1" dirty="0"/>
              <a:t>3. </a:t>
            </a:r>
            <a:r>
              <a:rPr lang="en-GB" sz="1600" dirty="0"/>
              <a:t>Set the desired temperature range for each furnace.</a:t>
            </a:r>
            <a:br>
              <a:rPr lang="en-GB" sz="1600" dirty="0"/>
            </a:br>
            <a:r>
              <a:rPr lang="en-GB" sz="1600" b="1" dirty="0"/>
              <a:t>4. </a:t>
            </a:r>
            <a:r>
              <a:rPr lang="en-GB" sz="1600" dirty="0"/>
              <a:t>Continuously compare the temperature data received from the sensors with the desired temperature range for each furnace.</a:t>
            </a:r>
            <a:br>
              <a:rPr lang="en-GB" sz="1600" dirty="0"/>
            </a:br>
            <a:r>
              <a:rPr lang="en-GB" sz="1600" dirty="0"/>
              <a:t>└──&gt; If the temperature goes out of the specified range, trigger an alert.</a:t>
            </a:r>
            <a:br>
              <a:rPr lang="en-GB" sz="1600" dirty="0"/>
            </a:br>
            <a:r>
              <a:rPr lang="en-GB" sz="1600" dirty="0"/>
              <a:t>└──&gt; Store the alert data in a database.</a:t>
            </a:r>
            <a:br>
              <a:rPr lang="en-GB" sz="1600" dirty="0"/>
            </a:br>
            <a:r>
              <a:rPr lang="en-GB" sz="1600" b="1" dirty="0"/>
              <a:t>5. </a:t>
            </a:r>
            <a:r>
              <a:rPr lang="en-GB" sz="1600" dirty="0"/>
              <a:t>Use machine learning algorithms to detect if the lining begins to form a crack.</a:t>
            </a:r>
            <a:br>
              <a:rPr lang="en-GB" sz="1600" dirty="0"/>
            </a:br>
            <a:r>
              <a:rPr lang="en-GB" sz="1600" dirty="0"/>
              <a:t>└──&gt; Analyse the temperature data for each sensor.</a:t>
            </a:r>
            <a:br>
              <a:rPr lang="en-GB" sz="1600" dirty="0"/>
            </a:br>
            <a:r>
              <a:rPr lang="en-GB" sz="1600" dirty="0"/>
              <a:t>└──&gt; Identify any unusual patterns that may indicate the lining is cracking.</a:t>
            </a:r>
            <a:br>
              <a:rPr lang="en-GB" sz="1600" dirty="0"/>
            </a:br>
            <a:r>
              <a:rPr lang="en-GB" sz="1600" dirty="0"/>
              <a:t>└──&gt; Store the crack detection data in a database.</a:t>
            </a:r>
            <a:br>
              <a:rPr lang="en-GB" sz="1600" dirty="0"/>
            </a:br>
            <a:r>
              <a:rPr lang="en-GB" sz="1600" b="1" dirty="0"/>
              <a:t>6. </a:t>
            </a:r>
            <a:r>
              <a:rPr lang="en-GB" sz="1600" dirty="0"/>
              <a:t>Generate daily, weekly, or monthly reports for each furnace based on the data stored in the database.</a:t>
            </a:r>
            <a:br>
              <a:rPr lang="en-GB" sz="1600" dirty="0"/>
            </a:br>
            <a:r>
              <a:rPr lang="en-GB" sz="1600" dirty="0"/>
              <a:t>└──&gt; Show the temperature readings and crack detection data for each sensor location.</a:t>
            </a:r>
            <a:br>
              <a:rPr lang="en-GB" sz="1600" dirty="0"/>
            </a:br>
            <a:br>
              <a:rPr lang="en-GB" sz="1600" dirty="0"/>
            </a:br>
            <a:r>
              <a:rPr lang="en-GB" sz="1600" dirty="0"/>
              <a:t>This </a:t>
            </a:r>
            <a:r>
              <a:rPr lang="en-GB" sz="1600" b="1" dirty="0"/>
              <a:t>flowchart</a:t>
            </a:r>
            <a:r>
              <a:rPr lang="en-GB" sz="1600" dirty="0"/>
              <a:t> represents the algorithm designed to continuously monitor the temperature of the blast furnace lining, detect cracks, and generate reports.</a:t>
            </a:r>
            <a:br>
              <a:rPr lang="en-GB" sz="1600" dirty="0"/>
            </a:br>
            <a:endParaRPr lang="en-US" sz="1600" dirty="0"/>
          </a:p>
        </p:txBody>
      </p:sp>
      <p:sp>
        <p:nvSpPr>
          <p:cNvPr id="3" name="Slide Number Placeholder 2">
            <a:extLst>
              <a:ext uri="{FF2B5EF4-FFF2-40B4-BE49-F238E27FC236}">
                <a16:creationId xmlns:a16="http://schemas.microsoft.com/office/drawing/2014/main" id="{5D7E9F41-C3F4-554A-C838-E7B108C96D98}"/>
              </a:ext>
            </a:extLst>
          </p:cNvPr>
          <p:cNvSpPr>
            <a:spLocks noGrp="1"/>
          </p:cNvSpPr>
          <p:nvPr>
            <p:ph type="sldNum" sz="quarter" idx="11"/>
          </p:nvPr>
        </p:nvSpPr>
        <p:spPr/>
        <p:txBody>
          <a:bodyPr/>
          <a:lstStyle/>
          <a:p>
            <a:fld id="{8C2E478F-E849-4A8C-AF1F-CBCC78A7CBFA}" type="slidenum">
              <a:rPr lang="en-US" smtClean="0"/>
              <a:t>11</a:t>
            </a:fld>
            <a:endParaRPr lang="en-US"/>
          </a:p>
        </p:txBody>
      </p:sp>
    </p:spTree>
    <p:extLst>
      <p:ext uri="{BB962C8B-B14F-4D97-AF65-F5344CB8AC3E}">
        <p14:creationId xmlns:p14="http://schemas.microsoft.com/office/powerpoint/2010/main" val="1512880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7180028" y="3376123"/>
            <a:ext cx="4515147" cy="1529232"/>
          </a:xfrm>
        </p:spPr>
        <p:txBody>
          <a:bodyPr vert="horz" lIns="91440" tIns="45720" rIns="91440" bIns="45720" rtlCol="0" anchor="b">
            <a:normAutofit/>
          </a:bodyPr>
          <a:lstStyle/>
          <a:p>
            <a:pPr algn="r">
              <a:lnSpc>
                <a:spcPct val="90000"/>
              </a:lnSpc>
            </a:pPr>
            <a:r>
              <a:rPr lang="en-IN" sz="4400" dirty="0"/>
              <a:t>Data Structures </a:t>
            </a:r>
            <a:endParaRPr lang="en-US" sz="4400" dirty="0"/>
          </a:p>
        </p:txBody>
      </p:sp>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7529886" y="4905356"/>
            <a:ext cx="4165290" cy="617620"/>
          </a:xfrm>
        </p:spPr>
        <p:txBody>
          <a:bodyPr vert="horz" lIns="91440" tIns="45720" rIns="91440" bIns="45720" rtlCol="0">
            <a:normAutofit/>
          </a:bodyPr>
          <a:lstStyle/>
          <a:p>
            <a:pPr algn="r">
              <a:lnSpc>
                <a:spcPct val="90000"/>
              </a:lnSpc>
            </a:pPr>
            <a:r>
              <a:rPr lang="en-US" sz="2400" dirty="0"/>
              <a:t>Lets define </a:t>
            </a:r>
            <a:r>
              <a:rPr lang="en-US" sz="2400" dirty="0" err="1"/>
              <a:t>em</a:t>
            </a:r>
            <a:r>
              <a:rPr lang="en-US" sz="2400" dirty="0"/>
              <a:t> all</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12633" r="5360" b="3"/>
          <a:stretch/>
        </p:blipFill>
        <p:spPr>
          <a:xfrm>
            <a:off x="-2192" y="10"/>
            <a:ext cx="8436340" cy="6857990"/>
          </a:xfrm>
          <a:custGeom>
            <a:avLst/>
            <a:gdLst/>
            <a:ahLst/>
            <a:cxnLst/>
            <a:rect l="l" t="t" r="r" b="b"/>
            <a:pathLst>
              <a:path w="8436340" h="6858000">
                <a:moveTo>
                  <a:pt x="6950358" y="3911316"/>
                </a:moveTo>
                <a:lnTo>
                  <a:pt x="6950358" y="3925503"/>
                </a:lnTo>
                <a:lnTo>
                  <a:pt x="6948404" y="3918409"/>
                </a:lnTo>
                <a:close/>
                <a:moveTo>
                  <a:pt x="890899" y="2071857"/>
                </a:moveTo>
                <a:cubicBezTo>
                  <a:pt x="890899" y="2071857"/>
                  <a:pt x="890899" y="2071857"/>
                  <a:pt x="4934362" y="2071857"/>
                </a:cubicBezTo>
                <a:cubicBezTo>
                  <a:pt x="5187625" y="2071857"/>
                  <a:pt x="5432153" y="2211072"/>
                  <a:pt x="5554418" y="2437296"/>
                </a:cubicBezTo>
                <a:cubicBezTo>
                  <a:pt x="5554418" y="2437296"/>
                  <a:pt x="5554418" y="2437296"/>
                  <a:pt x="7580515" y="5926372"/>
                </a:cubicBezTo>
                <a:cubicBezTo>
                  <a:pt x="7711513" y="6143896"/>
                  <a:pt x="7711513" y="6422327"/>
                  <a:pt x="7580515" y="6639850"/>
                </a:cubicBezTo>
                <a:cubicBezTo>
                  <a:pt x="7580515" y="6639850"/>
                  <a:pt x="7580515" y="6639850"/>
                  <a:pt x="7473670" y="6823844"/>
                </a:cubicBezTo>
                <a:lnTo>
                  <a:pt x="7453836" y="6858000"/>
                </a:lnTo>
                <a:lnTo>
                  <a:pt x="0" y="6858000"/>
                </a:lnTo>
                <a:lnTo>
                  <a:pt x="0" y="2890622"/>
                </a:lnTo>
                <a:lnTo>
                  <a:pt x="78831" y="2754282"/>
                </a:lnTo>
                <a:cubicBezTo>
                  <a:pt x="137995" y="2651956"/>
                  <a:pt x="199068" y="2546330"/>
                  <a:pt x="262110" y="2437296"/>
                </a:cubicBezTo>
                <a:cubicBezTo>
                  <a:pt x="393108" y="2211072"/>
                  <a:pt x="628904" y="2071857"/>
                  <a:pt x="890899" y="2071857"/>
                </a:cubicBezTo>
                <a:close/>
                <a:moveTo>
                  <a:pt x="6355444" y="753840"/>
                </a:moveTo>
                <a:cubicBezTo>
                  <a:pt x="6355444" y="753840"/>
                  <a:pt x="6355444" y="753840"/>
                  <a:pt x="7595013" y="753840"/>
                </a:cubicBezTo>
                <a:cubicBezTo>
                  <a:pt x="7672653" y="753840"/>
                  <a:pt x="7747616" y="796518"/>
                  <a:pt x="7785098" y="865869"/>
                </a:cubicBezTo>
                <a:cubicBezTo>
                  <a:pt x="7785098" y="865869"/>
                  <a:pt x="7785098" y="865869"/>
                  <a:pt x="8406222" y="1935484"/>
                </a:cubicBezTo>
                <a:cubicBezTo>
                  <a:pt x="8446380" y="2002169"/>
                  <a:pt x="8446380" y="2087523"/>
                  <a:pt x="8406222" y="2154207"/>
                </a:cubicBezTo>
                <a:cubicBezTo>
                  <a:pt x="8406222" y="2154207"/>
                  <a:pt x="8406222" y="2154207"/>
                  <a:pt x="7785098" y="3223823"/>
                </a:cubicBezTo>
                <a:cubicBezTo>
                  <a:pt x="7747616" y="3293174"/>
                  <a:pt x="7672653" y="3335852"/>
                  <a:pt x="7595013" y="3335852"/>
                </a:cubicBezTo>
                <a:cubicBezTo>
                  <a:pt x="7595013" y="3335852"/>
                  <a:pt x="7595013" y="3335852"/>
                  <a:pt x="6355444" y="3335852"/>
                </a:cubicBezTo>
                <a:cubicBezTo>
                  <a:pt x="6275127" y="3335852"/>
                  <a:pt x="6202841" y="3293174"/>
                  <a:pt x="6162682" y="3223823"/>
                </a:cubicBezTo>
                <a:cubicBezTo>
                  <a:pt x="6162682" y="3223823"/>
                  <a:pt x="6162682" y="3223823"/>
                  <a:pt x="5544237" y="2154207"/>
                </a:cubicBezTo>
                <a:cubicBezTo>
                  <a:pt x="5504078" y="2087523"/>
                  <a:pt x="5504078" y="2002169"/>
                  <a:pt x="5544237" y="1935484"/>
                </a:cubicBezTo>
                <a:cubicBezTo>
                  <a:pt x="5544237" y="1935484"/>
                  <a:pt x="5544237" y="1935484"/>
                  <a:pt x="6162682" y="865869"/>
                </a:cubicBezTo>
                <a:cubicBezTo>
                  <a:pt x="6202841" y="796518"/>
                  <a:pt x="6275127" y="753840"/>
                  <a:pt x="6355444" y="753840"/>
                </a:cubicBezTo>
                <a:close/>
                <a:moveTo>
                  <a:pt x="0" y="0"/>
                </a:moveTo>
                <a:lnTo>
                  <a:pt x="6535339" y="0"/>
                </a:lnTo>
                <a:lnTo>
                  <a:pt x="6421432" y="196155"/>
                </a:lnTo>
                <a:cubicBezTo>
                  <a:pt x="6196056" y="584267"/>
                  <a:pt x="5928944" y="1044253"/>
                  <a:pt x="5612367" y="1589421"/>
                </a:cubicBezTo>
                <a:cubicBezTo>
                  <a:pt x="5490102" y="1815646"/>
                  <a:pt x="5245573" y="1954861"/>
                  <a:pt x="4992310" y="1954861"/>
                </a:cubicBezTo>
                <a:cubicBezTo>
                  <a:pt x="4992310" y="1954861"/>
                  <a:pt x="4992310" y="1954861"/>
                  <a:pt x="948847" y="1954861"/>
                </a:cubicBezTo>
                <a:cubicBezTo>
                  <a:pt x="686852" y="1954861"/>
                  <a:pt x="451057" y="1815646"/>
                  <a:pt x="320058" y="1589421"/>
                </a:cubicBezTo>
                <a:cubicBezTo>
                  <a:pt x="320058" y="1589421"/>
                  <a:pt x="320058" y="1589421"/>
                  <a:pt x="4048" y="1042874"/>
                </a:cubicBezTo>
                <a:lnTo>
                  <a:pt x="0" y="1035874"/>
                </a:lnTo>
                <a:close/>
              </a:path>
            </a:pathLst>
          </a:custGeom>
        </p:spPr>
      </p:pic>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defRPr/>
            </a:pPr>
            <a:fld id="{8C2E478F-E849-4A8C-AF1F-CBCC78A7CBFA}" type="slidenum">
              <a:rPr lang="en-US">
                <a:solidFill>
                  <a:schemeClr val="bg1"/>
                </a:solidFill>
                <a:latin typeface="Calibri" panose="020F0502020204030204"/>
              </a:rPr>
              <a:pPr algn="ctr">
                <a:spcAft>
                  <a:spcPts val="600"/>
                </a:spcAft>
                <a:defRPr/>
              </a:pPr>
              <a:t>12</a:t>
            </a:fld>
            <a:endParaRPr lang="en-US">
              <a:solidFill>
                <a:schemeClr val="bg1"/>
              </a:solidFill>
              <a:latin typeface="Calibri" panose="020F0502020204030204"/>
            </a:endParaRPr>
          </a:p>
        </p:txBody>
      </p:sp>
    </p:spTree>
    <p:extLst>
      <p:ext uri="{BB962C8B-B14F-4D97-AF65-F5344CB8AC3E}">
        <p14:creationId xmlns:p14="http://schemas.microsoft.com/office/powerpoint/2010/main" val="166902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ECD0-9C96-081E-9586-CE5459298B63}"/>
              </a:ext>
            </a:extLst>
          </p:cNvPr>
          <p:cNvSpPr>
            <a:spLocks noGrp="1"/>
          </p:cNvSpPr>
          <p:nvPr>
            <p:ph type="title"/>
          </p:nvPr>
        </p:nvSpPr>
        <p:spPr>
          <a:xfrm>
            <a:off x="594519" y="407963"/>
            <a:ext cx="11002962" cy="5345723"/>
          </a:xfrm>
        </p:spPr>
        <p:txBody>
          <a:bodyPr/>
          <a:lstStyle/>
          <a:p>
            <a:pPr algn="l">
              <a:lnSpc>
                <a:spcPct val="107000"/>
              </a:lnSpc>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Data is of type Time series</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More specifically</a:t>
            </a:r>
            <a:br>
              <a:rPr lang="en-US" sz="1800" dirty="0">
                <a:effectLst/>
                <a:latin typeface="Calibri" panose="020F0502020204030204" pitchFamily="34" charset="0"/>
                <a:ea typeface="Calibri" panose="020F0502020204030204" pitchFamily="34" charset="0"/>
                <a:cs typeface="Mangal" panose="02040503050203030202" pitchFamily="18" charset="0"/>
              </a:rPr>
            </a:b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Data Structures:</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Arrays: to store the temperature and crack data for each furnace.</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Linked lists: to store the time-stamped data generated by the sensors.</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Hash maps: to store the temperature range and crack size limits for each furnace.</a:t>
            </a:r>
            <a:br>
              <a:rPr lang="en-US" sz="1800" dirty="0">
                <a:effectLst/>
                <a:latin typeface="Calibri" panose="020F0502020204030204" pitchFamily="34" charset="0"/>
                <a:ea typeface="Calibri" panose="020F0502020204030204" pitchFamily="34" charset="0"/>
                <a:cs typeface="Mangal" panose="02040503050203030202" pitchFamily="18" charset="0"/>
              </a:rPr>
            </a:br>
            <a:br>
              <a:rPr lang="en-US" sz="1800" dirty="0">
                <a:latin typeface="Calibri" panose="020F0502020204030204" pitchFamily="34" charset="0"/>
                <a:ea typeface="Calibri" panose="020F0502020204030204" pitchFamily="34" charset="0"/>
                <a:cs typeface="Mangal" panose="02040503050203030202" pitchFamily="18" charset="0"/>
              </a:rPr>
            </a:br>
            <a:r>
              <a:rPr lang="en-US" sz="1800" dirty="0">
                <a:latin typeface="Calibri" panose="020F0502020204030204" pitchFamily="34" charset="0"/>
                <a:ea typeface="Calibri" panose="020F0502020204030204" pitchFamily="34" charset="0"/>
                <a:cs typeface="Mangal" panose="02040503050203030202" pitchFamily="18" charset="0"/>
              </a:rPr>
              <a:t>A more </a:t>
            </a:r>
            <a:r>
              <a:rPr lang="en-IN" sz="1800" dirty="0">
                <a:latin typeface="Calibri" panose="020F0502020204030204" pitchFamily="34" charset="0"/>
                <a:ea typeface="Calibri" panose="020F0502020204030204" pitchFamily="34" charset="0"/>
                <a:cs typeface="Mangal" panose="02040503050203030202" pitchFamily="18" charset="0"/>
              </a:rPr>
              <a:t>convenient solution is influx </a:t>
            </a:r>
            <a:r>
              <a:rPr lang="en-IN" sz="1800" dirty="0" err="1">
                <a:latin typeface="Calibri" panose="020F0502020204030204" pitchFamily="34" charset="0"/>
                <a:ea typeface="Calibri" panose="020F0502020204030204" pitchFamily="34" charset="0"/>
                <a:cs typeface="Mangal" panose="02040503050203030202" pitchFamily="18" charset="0"/>
              </a:rPr>
              <a:t>db</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3" name="Slide Number Placeholder 2">
            <a:extLst>
              <a:ext uri="{FF2B5EF4-FFF2-40B4-BE49-F238E27FC236}">
                <a16:creationId xmlns:a16="http://schemas.microsoft.com/office/drawing/2014/main" id="{41970FAC-3D77-F018-A574-E6379CDE6BD4}"/>
              </a:ext>
            </a:extLst>
          </p:cNvPr>
          <p:cNvSpPr>
            <a:spLocks noGrp="1"/>
          </p:cNvSpPr>
          <p:nvPr>
            <p:ph type="sldNum" sz="quarter" idx="11"/>
          </p:nvPr>
        </p:nvSpPr>
        <p:spPr/>
        <p:txBody>
          <a:bodyPr/>
          <a:lstStyle/>
          <a:p>
            <a:fld id="{8C2E478F-E849-4A8C-AF1F-CBCC78A7CBFA}" type="slidenum">
              <a:rPr lang="en-US" smtClean="0"/>
              <a:t>13</a:t>
            </a:fld>
            <a:endParaRPr lang="en-US"/>
          </a:p>
        </p:txBody>
      </p:sp>
      <p:pic>
        <p:nvPicPr>
          <p:cNvPr id="5" name="Picture 4">
            <a:extLst>
              <a:ext uri="{FF2B5EF4-FFF2-40B4-BE49-F238E27FC236}">
                <a16:creationId xmlns:a16="http://schemas.microsoft.com/office/drawing/2014/main" id="{344125BF-A6FF-7A34-5C7B-AC155EB6D71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836898" y="4107604"/>
            <a:ext cx="5156319" cy="2618193"/>
          </a:xfrm>
          <a:prstGeom prst="rect">
            <a:avLst/>
          </a:prstGeom>
        </p:spPr>
      </p:pic>
      <p:pic>
        <p:nvPicPr>
          <p:cNvPr id="8" name="Picture 7">
            <a:extLst>
              <a:ext uri="{FF2B5EF4-FFF2-40B4-BE49-F238E27FC236}">
                <a16:creationId xmlns:a16="http://schemas.microsoft.com/office/drawing/2014/main" id="{B42AB591-B82B-0442-8F58-FFFFE357470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383098" y="-564148"/>
            <a:ext cx="4610119" cy="2472093"/>
          </a:xfrm>
          <a:prstGeom prst="rect">
            <a:avLst/>
          </a:prstGeom>
        </p:spPr>
      </p:pic>
      <p:pic>
        <p:nvPicPr>
          <p:cNvPr id="11" name="Picture 10">
            <a:extLst>
              <a:ext uri="{FF2B5EF4-FFF2-40B4-BE49-F238E27FC236}">
                <a16:creationId xmlns:a16="http://schemas.microsoft.com/office/drawing/2014/main" id="{7F6D2A71-96D1-8293-63FA-4C7E25D76638}"/>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594518" y="4489007"/>
            <a:ext cx="3246953" cy="2236790"/>
          </a:xfrm>
          <a:prstGeom prst="rect">
            <a:avLst/>
          </a:prstGeom>
        </p:spPr>
      </p:pic>
    </p:spTree>
    <p:extLst>
      <p:ext uri="{BB962C8B-B14F-4D97-AF65-F5344CB8AC3E}">
        <p14:creationId xmlns:p14="http://schemas.microsoft.com/office/powerpoint/2010/main" val="223393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7180028" y="3376123"/>
            <a:ext cx="4515147" cy="1529232"/>
          </a:xfrm>
        </p:spPr>
        <p:txBody>
          <a:bodyPr vert="horz" lIns="91440" tIns="45720" rIns="91440" bIns="45720" rtlCol="0" anchor="b">
            <a:normAutofit/>
          </a:bodyPr>
          <a:lstStyle/>
          <a:p>
            <a:pPr algn="r">
              <a:lnSpc>
                <a:spcPct val="90000"/>
              </a:lnSpc>
            </a:pPr>
            <a:r>
              <a:rPr lang="en-IN" sz="4400" dirty="0"/>
              <a:t>efficiency</a:t>
            </a:r>
            <a:endParaRPr lang="en-US" sz="4400" dirty="0"/>
          </a:p>
        </p:txBody>
      </p:sp>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7529886" y="4905356"/>
            <a:ext cx="4165290" cy="617620"/>
          </a:xfrm>
        </p:spPr>
        <p:txBody>
          <a:bodyPr vert="horz" lIns="91440" tIns="45720" rIns="91440" bIns="45720" rtlCol="0">
            <a:normAutofit/>
          </a:bodyPr>
          <a:lstStyle/>
          <a:p>
            <a:pPr algn="r">
              <a:lnSpc>
                <a:spcPct val="90000"/>
              </a:lnSpc>
            </a:pPr>
            <a:r>
              <a:rPr lang="en-IN" sz="2400" dirty="0"/>
              <a:t>Let’s rev it up</a:t>
            </a:r>
            <a:endParaRPr lang="en-US" sz="2400" dirty="0"/>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12633" r="5360" b="3"/>
          <a:stretch/>
        </p:blipFill>
        <p:spPr>
          <a:xfrm>
            <a:off x="-2192" y="10"/>
            <a:ext cx="8436340" cy="6857990"/>
          </a:xfrm>
          <a:custGeom>
            <a:avLst/>
            <a:gdLst/>
            <a:ahLst/>
            <a:cxnLst/>
            <a:rect l="l" t="t" r="r" b="b"/>
            <a:pathLst>
              <a:path w="8436340" h="6858000">
                <a:moveTo>
                  <a:pt x="6950358" y="3911316"/>
                </a:moveTo>
                <a:lnTo>
                  <a:pt x="6950358" y="3925503"/>
                </a:lnTo>
                <a:lnTo>
                  <a:pt x="6948404" y="3918409"/>
                </a:lnTo>
                <a:close/>
                <a:moveTo>
                  <a:pt x="890899" y="2071857"/>
                </a:moveTo>
                <a:cubicBezTo>
                  <a:pt x="890899" y="2071857"/>
                  <a:pt x="890899" y="2071857"/>
                  <a:pt x="4934362" y="2071857"/>
                </a:cubicBezTo>
                <a:cubicBezTo>
                  <a:pt x="5187625" y="2071857"/>
                  <a:pt x="5432153" y="2211072"/>
                  <a:pt x="5554418" y="2437296"/>
                </a:cubicBezTo>
                <a:cubicBezTo>
                  <a:pt x="5554418" y="2437296"/>
                  <a:pt x="5554418" y="2437296"/>
                  <a:pt x="7580515" y="5926372"/>
                </a:cubicBezTo>
                <a:cubicBezTo>
                  <a:pt x="7711513" y="6143896"/>
                  <a:pt x="7711513" y="6422327"/>
                  <a:pt x="7580515" y="6639850"/>
                </a:cubicBezTo>
                <a:cubicBezTo>
                  <a:pt x="7580515" y="6639850"/>
                  <a:pt x="7580515" y="6639850"/>
                  <a:pt x="7473670" y="6823844"/>
                </a:cubicBezTo>
                <a:lnTo>
                  <a:pt x="7453836" y="6858000"/>
                </a:lnTo>
                <a:lnTo>
                  <a:pt x="0" y="6858000"/>
                </a:lnTo>
                <a:lnTo>
                  <a:pt x="0" y="2890622"/>
                </a:lnTo>
                <a:lnTo>
                  <a:pt x="78831" y="2754282"/>
                </a:lnTo>
                <a:cubicBezTo>
                  <a:pt x="137995" y="2651956"/>
                  <a:pt x="199068" y="2546330"/>
                  <a:pt x="262110" y="2437296"/>
                </a:cubicBezTo>
                <a:cubicBezTo>
                  <a:pt x="393108" y="2211072"/>
                  <a:pt x="628904" y="2071857"/>
                  <a:pt x="890899" y="2071857"/>
                </a:cubicBezTo>
                <a:close/>
                <a:moveTo>
                  <a:pt x="6355444" y="753840"/>
                </a:moveTo>
                <a:cubicBezTo>
                  <a:pt x="6355444" y="753840"/>
                  <a:pt x="6355444" y="753840"/>
                  <a:pt x="7595013" y="753840"/>
                </a:cubicBezTo>
                <a:cubicBezTo>
                  <a:pt x="7672653" y="753840"/>
                  <a:pt x="7747616" y="796518"/>
                  <a:pt x="7785098" y="865869"/>
                </a:cubicBezTo>
                <a:cubicBezTo>
                  <a:pt x="7785098" y="865869"/>
                  <a:pt x="7785098" y="865869"/>
                  <a:pt x="8406222" y="1935484"/>
                </a:cubicBezTo>
                <a:cubicBezTo>
                  <a:pt x="8446380" y="2002169"/>
                  <a:pt x="8446380" y="2087523"/>
                  <a:pt x="8406222" y="2154207"/>
                </a:cubicBezTo>
                <a:cubicBezTo>
                  <a:pt x="8406222" y="2154207"/>
                  <a:pt x="8406222" y="2154207"/>
                  <a:pt x="7785098" y="3223823"/>
                </a:cubicBezTo>
                <a:cubicBezTo>
                  <a:pt x="7747616" y="3293174"/>
                  <a:pt x="7672653" y="3335852"/>
                  <a:pt x="7595013" y="3335852"/>
                </a:cubicBezTo>
                <a:cubicBezTo>
                  <a:pt x="7595013" y="3335852"/>
                  <a:pt x="7595013" y="3335852"/>
                  <a:pt x="6355444" y="3335852"/>
                </a:cubicBezTo>
                <a:cubicBezTo>
                  <a:pt x="6275127" y="3335852"/>
                  <a:pt x="6202841" y="3293174"/>
                  <a:pt x="6162682" y="3223823"/>
                </a:cubicBezTo>
                <a:cubicBezTo>
                  <a:pt x="6162682" y="3223823"/>
                  <a:pt x="6162682" y="3223823"/>
                  <a:pt x="5544237" y="2154207"/>
                </a:cubicBezTo>
                <a:cubicBezTo>
                  <a:pt x="5504078" y="2087523"/>
                  <a:pt x="5504078" y="2002169"/>
                  <a:pt x="5544237" y="1935484"/>
                </a:cubicBezTo>
                <a:cubicBezTo>
                  <a:pt x="5544237" y="1935484"/>
                  <a:pt x="5544237" y="1935484"/>
                  <a:pt x="6162682" y="865869"/>
                </a:cubicBezTo>
                <a:cubicBezTo>
                  <a:pt x="6202841" y="796518"/>
                  <a:pt x="6275127" y="753840"/>
                  <a:pt x="6355444" y="753840"/>
                </a:cubicBezTo>
                <a:close/>
                <a:moveTo>
                  <a:pt x="0" y="0"/>
                </a:moveTo>
                <a:lnTo>
                  <a:pt x="6535339" y="0"/>
                </a:lnTo>
                <a:lnTo>
                  <a:pt x="6421432" y="196155"/>
                </a:lnTo>
                <a:cubicBezTo>
                  <a:pt x="6196056" y="584267"/>
                  <a:pt x="5928944" y="1044253"/>
                  <a:pt x="5612367" y="1589421"/>
                </a:cubicBezTo>
                <a:cubicBezTo>
                  <a:pt x="5490102" y="1815646"/>
                  <a:pt x="5245573" y="1954861"/>
                  <a:pt x="4992310" y="1954861"/>
                </a:cubicBezTo>
                <a:cubicBezTo>
                  <a:pt x="4992310" y="1954861"/>
                  <a:pt x="4992310" y="1954861"/>
                  <a:pt x="948847" y="1954861"/>
                </a:cubicBezTo>
                <a:cubicBezTo>
                  <a:pt x="686852" y="1954861"/>
                  <a:pt x="451057" y="1815646"/>
                  <a:pt x="320058" y="1589421"/>
                </a:cubicBezTo>
                <a:cubicBezTo>
                  <a:pt x="320058" y="1589421"/>
                  <a:pt x="320058" y="1589421"/>
                  <a:pt x="4048" y="1042874"/>
                </a:cubicBezTo>
                <a:lnTo>
                  <a:pt x="0" y="1035874"/>
                </a:lnTo>
                <a:close/>
              </a:path>
            </a:pathLst>
          </a:custGeom>
        </p:spPr>
      </p:pic>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defRPr/>
            </a:pPr>
            <a:fld id="{8C2E478F-E849-4A8C-AF1F-CBCC78A7CBFA}" type="slidenum">
              <a:rPr lang="en-US">
                <a:solidFill>
                  <a:schemeClr val="bg1"/>
                </a:solidFill>
                <a:latin typeface="Calibri" panose="020F0502020204030204"/>
              </a:rPr>
              <a:pPr algn="ctr">
                <a:spcAft>
                  <a:spcPts val="600"/>
                </a:spcAft>
                <a:defRPr/>
              </a:pPr>
              <a:t>14</a:t>
            </a:fld>
            <a:endParaRPr lang="en-US">
              <a:solidFill>
                <a:schemeClr val="bg1"/>
              </a:solidFill>
              <a:latin typeface="Calibri" panose="020F0502020204030204"/>
            </a:endParaRPr>
          </a:p>
        </p:txBody>
      </p:sp>
    </p:spTree>
    <p:extLst>
      <p:ext uri="{BB962C8B-B14F-4D97-AF65-F5344CB8AC3E}">
        <p14:creationId xmlns:p14="http://schemas.microsoft.com/office/powerpoint/2010/main" val="98024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ECD0-9C96-081E-9586-CE5459298B63}"/>
              </a:ext>
            </a:extLst>
          </p:cNvPr>
          <p:cNvSpPr>
            <a:spLocks noGrp="1"/>
          </p:cNvSpPr>
          <p:nvPr>
            <p:ph type="title"/>
          </p:nvPr>
        </p:nvSpPr>
        <p:spPr>
          <a:xfrm>
            <a:off x="594519" y="407963"/>
            <a:ext cx="11002962" cy="5345723"/>
          </a:xfrm>
        </p:spPr>
        <p:txBody>
          <a:bodyPr/>
          <a:lstStyle/>
          <a:p>
            <a:pPr algn="l"/>
            <a:r>
              <a:rPr lang="en-GB" sz="2400" dirty="0"/>
              <a:t>Efficiency:</a:t>
            </a:r>
            <a:br>
              <a:rPr lang="en-GB" sz="2400" dirty="0"/>
            </a:br>
            <a:r>
              <a:rPr lang="en-GB" sz="2400" dirty="0"/>
              <a:t>The algorithm is efficient in terms of both space and time complexity since it involves the use of simple data structures and real-time processing of sensor data.</a:t>
            </a:r>
          </a:p>
        </p:txBody>
      </p:sp>
      <p:sp>
        <p:nvSpPr>
          <p:cNvPr id="3" name="Slide Number Placeholder 2">
            <a:extLst>
              <a:ext uri="{FF2B5EF4-FFF2-40B4-BE49-F238E27FC236}">
                <a16:creationId xmlns:a16="http://schemas.microsoft.com/office/drawing/2014/main" id="{41970FAC-3D77-F018-A574-E6379CDE6BD4}"/>
              </a:ext>
            </a:extLst>
          </p:cNvPr>
          <p:cNvSpPr>
            <a:spLocks noGrp="1"/>
          </p:cNvSpPr>
          <p:nvPr>
            <p:ph type="sldNum" sz="quarter" idx="11"/>
          </p:nvPr>
        </p:nvSpPr>
        <p:spPr/>
        <p:txBody>
          <a:bodyPr/>
          <a:lstStyle/>
          <a:p>
            <a:fld id="{8C2E478F-E849-4A8C-AF1F-CBCC78A7CBFA}" type="slidenum">
              <a:rPr lang="en-US" smtClean="0"/>
              <a:t>15</a:t>
            </a:fld>
            <a:endParaRPr lang="en-US"/>
          </a:p>
        </p:txBody>
      </p:sp>
    </p:spTree>
    <p:extLst>
      <p:ext uri="{BB962C8B-B14F-4D97-AF65-F5344CB8AC3E}">
        <p14:creationId xmlns:p14="http://schemas.microsoft.com/office/powerpoint/2010/main" val="908217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7180028" y="3376123"/>
            <a:ext cx="4515147" cy="1529232"/>
          </a:xfrm>
        </p:spPr>
        <p:txBody>
          <a:bodyPr vert="horz" lIns="91440" tIns="45720" rIns="91440" bIns="45720" rtlCol="0" anchor="b">
            <a:normAutofit/>
          </a:bodyPr>
          <a:lstStyle/>
          <a:p>
            <a:pPr algn="r">
              <a:lnSpc>
                <a:spcPct val="90000"/>
              </a:lnSpc>
            </a:pPr>
            <a:r>
              <a:rPr lang="en-IN" sz="4400" dirty="0"/>
              <a:t>Database schema</a:t>
            </a:r>
            <a:endParaRPr lang="en-US" sz="4400" dirty="0"/>
          </a:p>
        </p:txBody>
      </p:sp>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7529886" y="4905356"/>
            <a:ext cx="4165290" cy="617620"/>
          </a:xfrm>
        </p:spPr>
        <p:txBody>
          <a:bodyPr vert="horz" lIns="91440" tIns="45720" rIns="91440" bIns="45720" rtlCol="0">
            <a:normAutofit fontScale="92500" lnSpcReduction="20000"/>
          </a:bodyPr>
          <a:lstStyle/>
          <a:p>
            <a:pPr algn="r">
              <a:lnSpc>
                <a:spcPct val="90000"/>
              </a:lnSpc>
            </a:pPr>
            <a:r>
              <a:rPr lang="en-IN" sz="2400" dirty="0"/>
              <a:t>Let’s Draw and normalize</a:t>
            </a:r>
            <a:endParaRPr lang="en-US" sz="2400" dirty="0"/>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12633" r="5360" b="3"/>
          <a:stretch/>
        </p:blipFill>
        <p:spPr>
          <a:xfrm>
            <a:off x="-2192" y="10"/>
            <a:ext cx="8436340" cy="6857990"/>
          </a:xfrm>
          <a:custGeom>
            <a:avLst/>
            <a:gdLst/>
            <a:ahLst/>
            <a:cxnLst/>
            <a:rect l="l" t="t" r="r" b="b"/>
            <a:pathLst>
              <a:path w="8436340" h="6858000">
                <a:moveTo>
                  <a:pt x="6950358" y="3911316"/>
                </a:moveTo>
                <a:lnTo>
                  <a:pt x="6950358" y="3925503"/>
                </a:lnTo>
                <a:lnTo>
                  <a:pt x="6948404" y="3918409"/>
                </a:lnTo>
                <a:close/>
                <a:moveTo>
                  <a:pt x="890899" y="2071857"/>
                </a:moveTo>
                <a:cubicBezTo>
                  <a:pt x="890899" y="2071857"/>
                  <a:pt x="890899" y="2071857"/>
                  <a:pt x="4934362" y="2071857"/>
                </a:cubicBezTo>
                <a:cubicBezTo>
                  <a:pt x="5187625" y="2071857"/>
                  <a:pt x="5432153" y="2211072"/>
                  <a:pt x="5554418" y="2437296"/>
                </a:cubicBezTo>
                <a:cubicBezTo>
                  <a:pt x="5554418" y="2437296"/>
                  <a:pt x="5554418" y="2437296"/>
                  <a:pt x="7580515" y="5926372"/>
                </a:cubicBezTo>
                <a:cubicBezTo>
                  <a:pt x="7711513" y="6143896"/>
                  <a:pt x="7711513" y="6422327"/>
                  <a:pt x="7580515" y="6639850"/>
                </a:cubicBezTo>
                <a:cubicBezTo>
                  <a:pt x="7580515" y="6639850"/>
                  <a:pt x="7580515" y="6639850"/>
                  <a:pt x="7473670" y="6823844"/>
                </a:cubicBezTo>
                <a:lnTo>
                  <a:pt x="7453836" y="6858000"/>
                </a:lnTo>
                <a:lnTo>
                  <a:pt x="0" y="6858000"/>
                </a:lnTo>
                <a:lnTo>
                  <a:pt x="0" y="2890622"/>
                </a:lnTo>
                <a:lnTo>
                  <a:pt x="78831" y="2754282"/>
                </a:lnTo>
                <a:cubicBezTo>
                  <a:pt x="137995" y="2651956"/>
                  <a:pt x="199068" y="2546330"/>
                  <a:pt x="262110" y="2437296"/>
                </a:cubicBezTo>
                <a:cubicBezTo>
                  <a:pt x="393108" y="2211072"/>
                  <a:pt x="628904" y="2071857"/>
                  <a:pt x="890899" y="2071857"/>
                </a:cubicBezTo>
                <a:close/>
                <a:moveTo>
                  <a:pt x="6355444" y="753840"/>
                </a:moveTo>
                <a:cubicBezTo>
                  <a:pt x="6355444" y="753840"/>
                  <a:pt x="6355444" y="753840"/>
                  <a:pt x="7595013" y="753840"/>
                </a:cubicBezTo>
                <a:cubicBezTo>
                  <a:pt x="7672653" y="753840"/>
                  <a:pt x="7747616" y="796518"/>
                  <a:pt x="7785098" y="865869"/>
                </a:cubicBezTo>
                <a:cubicBezTo>
                  <a:pt x="7785098" y="865869"/>
                  <a:pt x="7785098" y="865869"/>
                  <a:pt x="8406222" y="1935484"/>
                </a:cubicBezTo>
                <a:cubicBezTo>
                  <a:pt x="8446380" y="2002169"/>
                  <a:pt x="8446380" y="2087523"/>
                  <a:pt x="8406222" y="2154207"/>
                </a:cubicBezTo>
                <a:cubicBezTo>
                  <a:pt x="8406222" y="2154207"/>
                  <a:pt x="8406222" y="2154207"/>
                  <a:pt x="7785098" y="3223823"/>
                </a:cubicBezTo>
                <a:cubicBezTo>
                  <a:pt x="7747616" y="3293174"/>
                  <a:pt x="7672653" y="3335852"/>
                  <a:pt x="7595013" y="3335852"/>
                </a:cubicBezTo>
                <a:cubicBezTo>
                  <a:pt x="7595013" y="3335852"/>
                  <a:pt x="7595013" y="3335852"/>
                  <a:pt x="6355444" y="3335852"/>
                </a:cubicBezTo>
                <a:cubicBezTo>
                  <a:pt x="6275127" y="3335852"/>
                  <a:pt x="6202841" y="3293174"/>
                  <a:pt x="6162682" y="3223823"/>
                </a:cubicBezTo>
                <a:cubicBezTo>
                  <a:pt x="6162682" y="3223823"/>
                  <a:pt x="6162682" y="3223823"/>
                  <a:pt x="5544237" y="2154207"/>
                </a:cubicBezTo>
                <a:cubicBezTo>
                  <a:pt x="5504078" y="2087523"/>
                  <a:pt x="5504078" y="2002169"/>
                  <a:pt x="5544237" y="1935484"/>
                </a:cubicBezTo>
                <a:cubicBezTo>
                  <a:pt x="5544237" y="1935484"/>
                  <a:pt x="5544237" y="1935484"/>
                  <a:pt x="6162682" y="865869"/>
                </a:cubicBezTo>
                <a:cubicBezTo>
                  <a:pt x="6202841" y="796518"/>
                  <a:pt x="6275127" y="753840"/>
                  <a:pt x="6355444" y="753840"/>
                </a:cubicBezTo>
                <a:close/>
                <a:moveTo>
                  <a:pt x="0" y="0"/>
                </a:moveTo>
                <a:lnTo>
                  <a:pt x="6535339" y="0"/>
                </a:lnTo>
                <a:lnTo>
                  <a:pt x="6421432" y="196155"/>
                </a:lnTo>
                <a:cubicBezTo>
                  <a:pt x="6196056" y="584267"/>
                  <a:pt x="5928944" y="1044253"/>
                  <a:pt x="5612367" y="1589421"/>
                </a:cubicBezTo>
                <a:cubicBezTo>
                  <a:pt x="5490102" y="1815646"/>
                  <a:pt x="5245573" y="1954861"/>
                  <a:pt x="4992310" y="1954861"/>
                </a:cubicBezTo>
                <a:cubicBezTo>
                  <a:pt x="4992310" y="1954861"/>
                  <a:pt x="4992310" y="1954861"/>
                  <a:pt x="948847" y="1954861"/>
                </a:cubicBezTo>
                <a:cubicBezTo>
                  <a:pt x="686852" y="1954861"/>
                  <a:pt x="451057" y="1815646"/>
                  <a:pt x="320058" y="1589421"/>
                </a:cubicBezTo>
                <a:cubicBezTo>
                  <a:pt x="320058" y="1589421"/>
                  <a:pt x="320058" y="1589421"/>
                  <a:pt x="4048" y="1042874"/>
                </a:cubicBezTo>
                <a:lnTo>
                  <a:pt x="0" y="1035874"/>
                </a:lnTo>
                <a:close/>
              </a:path>
            </a:pathLst>
          </a:custGeom>
        </p:spPr>
      </p:pic>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defRPr/>
            </a:pPr>
            <a:fld id="{8C2E478F-E849-4A8C-AF1F-CBCC78A7CBFA}" type="slidenum">
              <a:rPr lang="en-US">
                <a:solidFill>
                  <a:schemeClr val="bg1"/>
                </a:solidFill>
                <a:latin typeface="Calibri" panose="020F0502020204030204"/>
              </a:rPr>
              <a:pPr algn="ctr">
                <a:spcAft>
                  <a:spcPts val="600"/>
                </a:spcAft>
                <a:defRPr/>
              </a:pPr>
              <a:t>16</a:t>
            </a:fld>
            <a:endParaRPr lang="en-US">
              <a:solidFill>
                <a:schemeClr val="bg1"/>
              </a:solidFill>
              <a:latin typeface="Calibri" panose="020F0502020204030204"/>
            </a:endParaRPr>
          </a:p>
        </p:txBody>
      </p:sp>
    </p:spTree>
    <p:extLst>
      <p:ext uri="{BB962C8B-B14F-4D97-AF65-F5344CB8AC3E}">
        <p14:creationId xmlns:p14="http://schemas.microsoft.com/office/powerpoint/2010/main" val="216126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970FAC-3D77-F018-A574-E6379CDE6BD4}"/>
              </a:ext>
            </a:extLst>
          </p:cNvPr>
          <p:cNvSpPr>
            <a:spLocks noGrp="1"/>
          </p:cNvSpPr>
          <p:nvPr>
            <p:ph type="sldNum" sz="quarter" idx="11"/>
          </p:nvPr>
        </p:nvSpPr>
        <p:spPr/>
        <p:txBody>
          <a:bodyPr/>
          <a:lstStyle/>
          <a:p>
            <a:fld id="{8C2E478F-E849-4A8C-AF1F-CBCC78A7CBFA}" type="slidenum">
              <a:rPr lang="en-US" smtClean="0"/>
              <a:t>17</a:t>
            </a:fld>
            <a:endParaRPr lang="en-US"/>
          </a:p>
        </p:txBody>
      </p:sp>
      <p:pic>
        <p:nvPicPr>
          <p:cNvPr id="4" name="Picture 3">
            <a:extLst>
              <a:ext uri="{FF2B5EF4-FFF2-40B4-BE49-F238E27FC236}">
                <a16:creationId xmlns:a16="http://schemas.microsoft.com/office/drawing/2014/main" id="{BE6D11CC-44FF-94C5-472B-E4907D43B21C}"/>
              </a:ext>
            </a:extLst>
          </p:cNvPr>
          <p:cNvPicPr>
            <a:picLocks noChangeAspect="1"/>
          </p:cNvPicPr>
          <p:nvPr/>
        </p:nvPicPr>
        <p:blipFill>
          <a:blip r:embed="rId2"/>
          <a:stretch>
            <a:fillRect/>
          </a:stretch>
        </p:blipFill>
        <p:spPr>
          <a:xfrm>
            <a:off x="198783" y="24572"/>
            <a:ext cx="10691446" cy="6980130"/>
          </a:xfrm>
          <a:prstGeom prst="rect">
            <a:avLst/>
          </a:prstGeom>
        </p:spPr>
      </p:pic>
      <p:sp>
        <p:nvSpPr>
          <p:cNvPr id="5" name="Rectangle 4">
            <a:extLst>
              <a:ext uri="{FF2B5EF4-FFF2-40B4-BE49-F238E27FC236}">
                <a16:creationId xmlns:a16="http://schemas.microsoft.com/office/drawing/2014/main" id="{5BB18A8E-C0FC-294F-F1CB-61DC372F581E}"/>
              </a:ext>
            </a:extLst>
          </p:cNvPr>
          <p:cNvSpPr/>
          <p:nvPr/>
        </p:nvSpPr>
        <p:spPr>
          <a:xfrm>
            <a:off x="9734843" y="5430129"/>
            <a:ext cx="1477108" cy="17021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4699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7180028" y="3376123"/>
            <a:ext cx="4515147" cy="1529232"/>
          </a:xfrm>
        </p:spPr>
        <p:txBody>
          <a:bodyPr vert="horz" lIns="91440" tIns="45720" rIns="91440" bIns="45720" rtlCol="0" anchor="b">
            <a:normAutofit/>
          </a:bodyPr>
          <a:lstStyle/>
          <a:p>
            <a:pPr algn="r">
              <a:lnSpc>
                <a:spcPct val="90000"/>
              </a:lnSpc>
            </a:pPr>
            <a:r>
              <a:rPr lang="en-IN" sz="4400" dirty="0"/>
              <a:t>Problems </a:t>
            </a:r>
            <a:endParaRPr lang="en-US" sz="4400" dirty="0"/>
          </a:p>
        </p:txBody>
      </p:sp>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7529886" y="4905356"/>
            <a:ext cx="4165290" cy="617620"/>
          </a:xfrm>
        </p:spPr>
        <p:txBody>
          <a:bodyPr vert="horz" lIns="91440" tIns="45720" rIns="91440" bIns="45720" rtlCol="0">
            <a:normAutofit/>
          </a:bodyPr>
          <a:lstStyle/>
          <a:p>
            <a:pPr algn="r">
              <a:lnSpc>
                <a:spcPct val="90000"/>
              </a:lnSpc>
            </a:pPr>
            <a:r>
              <a:rPr lang="en-US" sz="2400" dirty="0"/>
              <a:t>&amp; mitigations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12633" r="5360" b="3"/>
          <a:stretch/>
        </p:blipFill>
        <p:spPr>
          <a:xfrm>
            <a:off x="-2192" y="10"/>
            <a:ext cx="8436340" cy="6857990"/>
          </a:xfrm>
          <a:custGeom>
            <a:avLst/>
            <a:gdLst/>
            <a:ahLst/>
            <a:cxnLst/>
            <a:rect l="l" t="t" r="r" b="b"/>
            <a:pathLst>
              <a:path w="8436340" h="6858000">
                <a:moveTo>
                  <a:pt x="6950358" y="3911316"/>
                </a:moveTo>
                <a:lnTo>
                  <a:pt x="6950358" y="3925503"/>
                </a:lnTo>
                <a:lnTo>
                  <a:pt x="6948404" y="3918409"/>
                </a:lnTo>
                <a:close/>
                <a:moveTo>
                  <a:pt x="890899" y="2071857"/>
                </a:moveTo>
                <a:cubicBezTo>
                  <a:pt x="890899" y="2071857"/>
                  <a:pt x="890899" y="2071857"/>
                  <a:pt x="4934362" y="2071857"/>
                </a:cubicBezTo>
                <a:cubicBezTo>
                  <a:pt x="5187625" y="2071857"/>
                  <a:pt x="5432153" y="2211072"/>
                  <a:pt x="5554418" y="2437296"/>
                </a:cubicBezTo>
                <a:cubicBezTo>
                  <a:pt x="5554418" y="2437296"/>
                  <a:pt x="5554418" y="2437296"/>
                  <a:pt x="7580515" y="5926372"/>
                </a:cubicBezTo>
                <a:cubicBezTo>
                  <a:pt x="7711513" y="6143896"/>
                  <a:pt x="7711513" y="6422327"/>
                  <a:pt x="7580515" y="6639850"/>
                </a:cubicBezTo>
                <a:cubicBezTo>
                  <a:pt x="7580515" y="6639850"/>
                  <a:pt x="7580515" y="6639850"/>
                  <a:pt x="7473670" y="6823844"/>
                </a:cubicBezTo>
                <a:lnTo>
                  <a:pt x="7453836" y="6858000"/>
                </a:lnTo>
                <a:lnTo>
                  <a:pt x="0" y="6858000"/>
                </a:lnTo>
                <a:lnTo>
                  <a:pt x="0" y="2890622"/>
                </a:lnTo>
                <a:lnTo>
                  <a:pt x="78831" y="2754282"/>
                </a:lnTo>
                <a:cubicBezTo>
                  <a:pt x="137995" y="2651956"/>
                  <a:pt x="199068" y="2546330"/>
                  <a:pt x="262110" y="2437296"/>
                </a:cubicBezTo>
                <a:cubicBezTo>
                  <a:pt x="393108" y="2211072"/>
                  <a:pt x="628904" y="2071857"/>
                  <a:pt x="890899" y="2071857"/>
                </a:cubicBezTo>
                <a:close/>
                <a:moveTo>
                  <a:pt x="6355444" y="753840"/>
                </a:moveTo>
                <a:cubicBezTo>
                  <a:pt x="6355444" y="753840"/>
                  <a:pt x="6355444" y="753840"/>
                  <a:pt x="7595013" y="753840"/>
                </a:cubicBezTo>
                <a:cubicBezTo>
                  <a:pt x="7672653" y="753840"/>
                  <a:pt x="7747616" y="796518"/>
                  <a:pt x="7785098" y="865869"/>
                </a:cubicBezTo>
                <a:cubicBezTo>
                  <a:pt x="7785098" y="865869"/>
                  <a:pt x="7785098" y="865869"/>
                  <a:pt x="8406222" y="1935484"/>
                </a:cubicBezTo>
                <a:cubicBezTo>
                  <a:pt x="8446380" y="2002169"/>
                  <a:pt x="8446380" y="2087523"/>
                  <a:pt x="8406222" y="2154207"/>
                </a:cubicBezTo>
                <a:cubicBezTo>
                  <a:pt x="8406222" y="2154207"/>
                  <a:pt x="8406222" y="2154207"/>
                  <a:pt x="7785098" y="3223823"/>
                </a:cubicBezTo>
                <a:cubicBezTo>
                  <a:pt x="7747616" y="3293174"/>
                  <a:pt x="7672653" y="3335852"/>
                  <a:pt x="7595013" y="3335852"/>
                </a:cubicBezTo>
                <a:cubicBezTo>
                  <a:pt x="7595013" y="3335852"/>
                  <a:pt x="7595013" y="3335852"/>
                  <a:pt x="6355444" y="3335852"/>
                </a:cubicBezTo>
                <a:cubicBezTo>
                  <a:pt x="6275127" y="3335852"/>
                  <a:pt x="6202841" y="3293174"/>
                  <a:pt x="6162682" y="3223823"/>
                </a:cubicBezTo>
                <a:cubicBezTo>
                  <a:pt x="6162682" y="3223823"/>
                  <a:pt x="6162682" y="3223823"/>
                  <a:pt x="5544237" y="2154207"/>
                </a:cubicBezTo>
                <a:cubicBezTo>
                  <a:pt x="5504078" y="2087523"/>
                  <a:pt x="5504078" y="2002169"/>
                  <a:pt x="5544237" y="1935484"/>
                </a:cubicBezTo>
                <a:cubicBezTo>
                  <a:pt x="5544237" y="1935484"/>
                  <a:pt x="5544237" y="1935484"/>
                  <a:pt x="6162682" y="865869"/>
                </a:cubicBezTo>
                <a:cubicBezTo>
                  <a:pt x="6202841" y="796518"/>
                  <a:pt x="6275127" y="753840"/>
                  <a:pt x="6355444" y="753840"/>
                </a:cubicBezTo>
                <a:close/>
                <a:moveTo>
                  <a:pt x="0" y="0"/>
                </a:moveTo>
                <a:lnTo>
                  <a:pt x="6535339" y="0"/>
                </a:lnTo>
                <a:lnTo>
                  <a:pt x="6421432" y="196155"/>
                </a:lnTo>
                <a:cubicBezTo>
                  <a:pt x="6196056" y="584267"/>
                  <a:pt x="5928944" y="1044253"/>
                  <a:pt x="5612367" y="1589421"/>
                </a:cubicBezTo>
                <a:cubicBezTo>
                  <a:pt x="5490102" y="1815646"/>
                  <a:pt x="5245573" y="1954861"/>
                  <a:pt x="4992310" y="1954861"/>
                </a:cubicBezTo>
                <a:cubicBezTo>
                  <a:pt x="4992310" y="1954861"/>
                  <a:pt x="4992310" y="1954861"/>
                  <a:pt x="948847" y="1954861"/>
                </a:cubicBezTo>
                <a:cubicBezTo>
                  <a:pt x="686852" y="1954861"/>
                  <a:pt x="451057" y="1815646"/>
                  <a:pt x="320058" y="1589421"/>
                </a:cubicBezTo>
                <a:cubicBezTo>
                  <a:pt x="320058" y="1589421"/>
                  <a:pt x="320058" y="1589421"/>
                  <a:pt x="4048" y="1042874"/>
                </a:cubicBezTo>
                <a:lnTo>
                  <a:pt x="0" y="1035874"/>
                </a:lnTo>
                <a:close/>
              </a:path>
            </a:pathLst>
          </a:custGeom>
        </p:spPr>
      </p:pic>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defRPr/>
            </a:pPr>
            <a:fld id="{8C2E478F-E849-4A8C-AF1F-CBCC78A7CBFA}" type="slidenum">
              <a:rPr lang="en-US">
                <a:solidFill>
                  <a:schemeClr val="bg1"/>
                </a:solidFill>
                <a:latin typeface="Calibri" panose="020F0502020204030204"/>
              </a:rPr>
              <a:pPr algn="ctr">
                <a:spcAft>
                  <a:spcPts val="600"/>
                </a:spcAft>
                <a:defRPr/>
              </a:pPr>
              <a:t>18</a:t>
            </a:fld>
            <a:endParaRPr lang="en-US">
              <a:solidFill>
                <a:schemeClr val="bg1"/>
              </a:solidFill>
              <a:latin typeface="Calibri" panose="020F0502020204030204"/>
            </a:endParaRPr>
          </a:p>
        </p:txBody>
      </p:sp>
    </p:spTree>
    <p:extLst>
      <p:ext uri="{BB962C8B-B14F-4D97-AF65-F5344CB8AC3E}">
        <p14:creationId xmlns:p14="http://schemas.microsoft.com/office/powerpoint/2010/main" val="11636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ECD0-9C96-081E-9586-CE5459298B63}"/>
              </a:ext>
            </a:extLst>
          </p:cNvPr>
          <p:cNvSpPr>
            <a:spLocks noGrp="1"/>
          </p:cNvSpPr>
          <p:nvPr>
            <p:ph type="title"/>
          </p:nvPr>
        </p:nvSpPr>
        <p:spPr>
          <a:xfrm>
            <a:off x="594519" y="407963"/>
            <a:ext cx="11002962" cy="5345723"/>
          </a:xfrm>
        </p:spPr>
        <p:txBody>
          <a:bodyPr/>
          <a:lstStyle/>
          <a:p>
            <a:pPr algn="l">
              <a:lnSpc>
                <a:spcPct val="107000"/>
              </a:lnSpc>
              <a:spcAft>
                <a:spcPts val="800"/>
              </a:spcAft>
            </a:pPr>
            <a:r>
              <a:rPr lang="en-US" sz="1800" dirty="0">
                <a:effectLst/>
                <a:latin typeface="Calibri" panose="020F0502020204030204" pitchFamily="34" charset="0"/>
                <a:ea typeface="Calibri" panose="020F0502020204030204" pitchFamily="34" charset="0"/>
                <a:cs typeface="Mangal" panose="02040503050203030202" pitchFamily="18" charset="0"/>
              </a:rPr>
              <a:t>Possible problems and mitigations: </a:t>
            </a:r>
            <a:br>
              <a:rPr lang="en-US" sz="1800" dirty="0">
                <a:latin typeface="Calibri" panose="020F0502020204030204" pitchFamily="34" charset="0"/>
                <a:ea typeface="Calibri" panose="020F0502020204030204" pitchFamily="34" charset="0"/>
                <a:cs typeface="Mangal" panose="02040503050203030202" pitchFamily="18" charset="0"/>
              </a:rPr>
            </a:b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One possible problem is the accuracy of the temperature sensors over time. </a:t>
            </a:r>
            <a:br>
              <a:rPr lang="en-US" sz="1800" dirty="0">
                <a:effectLst/>
                <a:latin typeface="Calibri" panose="020F0502020204030204" pitchFamily="34" charset="0"/>
                <a:ea typeface="Calibri" panose="020F0502020204030204" pitchFamily="34" charset="0"/>
                <a:cs typeface="Mangal" panose="02040503050203030202" pitchFamily="18" charset="0"/>
              </a:rPr>
            </a:b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To mitigate this problem,</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regular calibration of the sensors can be done. </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Another problem is the false detection of cracks due to sensor errors.</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 </a:t>
            </a:r>
            <a:br>
              <a:rPr lang="en-US" sz="1800" dirty="0">
                <a:effectLst/>
                <a:latin typeface="Calibri" panose="020F0502020204030204" pitchFamily="34" charset="0"/>
                <a:ea typeface="Calibri" panose="020F0502020204030204" pitchFamily="34" charset="0"/>
                <a:cs typeface="Mangal" panose="02040503050203030202" pitchFamily="18" charset="0"/>
              </a:rPr>
            </a:br>
            <a:r>
              <a:rPr lang="en-US" sz="1800" dirty="0">
                <a:effectLst/>
                <a:latin typeface="Calibri" panose="020F0502020204030204" pitchFamily="34" charset="0"/>
                <a:ea typeface="Calibri" panose="020F0502020204030204" pitchFamily="34" charset="0"/>
                <a:cs typeface="Mangal" panose="02040503050203030202" pitchFamily="18" charset="0"/>
              </a:rPr>
              <a:t>To mitigate this problem, machine learning algorithms can be trained using a large dataset to improve the accuracy of crack detection</a:t>
            </a:r>
          </a:p>
        </p:txBody>
      </p:sp>
      <p:sp>
        <p:nvSpPr>
          <p:cNvPr id="3" name="Slide Number Placeholder 2">
            <a:extLst>
              <a:ext uri="{FF2B5EF4-FFF2-40B4-BE49-F238E27FC236}">
                <a16:creationId xmlns:a16="http://schemas.microsoft.com/office/drawing/2014/main" id="{41970FAC-3D77-F018-A574-E6379CDE6BD4}"/>
              </a:ext>
            </a:extLst>
          </p:cNvPr>
          <p:cNvSpPr>
            <a:spLocks noGrp="1"/>
          </p:cNvSpPr>
          <p:nvPr>
            <p:ph type="sldNum" sz="quarter" idx="11"/>
          </p:nvPr>
        </p:nvSpPr>
        <p:spPr/>
        <p:txBody>
          <a:bodyPr/>
          <a:lstStyle/>
          <a:p>
            <a:fld id="{8C2E478F-E849-4A8C-AF1F-CBCC78A7CBFA}" type="slidenum">
              <a:rPr lang="en-US" smtClean="0"/>
              <a:t>19</a:t>
            </a:fld>
            <a:endParaRPr lang="en-US"/>
          </a:p>
        </p:txBody>
      </p:sp>
    </p:spTree>
    <p:extLst>
      <p:ext uri="{BB962C8B-B14F-4D97-AF65-F5344CB8AC3E}">
        <p14:creationId xmlns:p14="http://schemas.microsoft.com/office/powerpoint/2010/main" val="3700435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a:t>Agenda</a:t>
            </a:r>
          </a:p>
        </p:txBody>
      </p:sp>
      <p:pic>
        <p:nvPicPr>
          <p:cNvPr id="8" name="Picture Placeholder 7" descr="A group of people sitting at a table in front of a computer&#10;&#10;Description automatically generated">
            <a:extLst>
              <a:ext uri="{FF2B5EF4-FFF2-40B4-BE49-F238E27FC236}">
                <a16:creationId xmlns:a16="http://schemas.microsoft.com/office/drawing/2014/main" id="{BB76F5AB-0940-46E1-85F9-6A870D7D04C9}"/>
              </a:ext>
            </a:extLst>
          </p:cNvPr>
          <p:cNvPicPr>
            <a:picLocks noGrp="1" noChangeAspect="1"/>
          </p:cNvPicPr>
          <p:nvPr>
            <p:ph type="pic" sz="quarter" idx="13"/>
          </p:nvPr>
        </p:nvPicPr>
        <p:blipFill rotWithShape="1">
          <a:blip r:embed="rId2"/>
          <a:srcRect l="20464" r="20464"/>
          <a:stretch/>
        </p:blipFill>
        <p:spPr>
          <a:xfrm>
            <a:off x="0" y="0"/>
            <a:ext cx="6096000" cy="6858000"/>
          </a:xfrm>
        </p:spPr>
      </p:pic>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vert="horz" lIns="91440" tIns="45720" rIns="91440" bIns="45720" rtlCol="0" anchor="t">
            <a:noAutofit/>
          </a:bodyPr>
          <a:lstStyle/>
          <a:p>
            <a:r>
              <a:rPr lang="en-US" dirty="0">
                <a:cs typeface="Calibri" panose="020F0502020204030204"/>
              </a:rPr>
              <a:t>Problem Statement.</a:t>
            </a:r>
          </a:p>
          <a:p>
            <a:r>
              <a:rPr lang="en-US" dirty="0">
                <a:cs typeface="Calibri" panose="020F0502020204030204"/>
              </a:rPr>
              <a:t>One word Solution.</a:t>
            </a:r>
          </a:p>
          <a:p>
            <a:r>
              <a:rPr lang="en-US" dirty="0">
                <a:cs typeface="Calibri" panose="020F0502020204030204"/>
              </a:rPr>
              <a:t>The task given to me.</a:t>
            </a:r>
          </a:p>
          <a:p>
            <a:r>
              <a:rPr lang="en-IN" dirty="0">
                <a:cs typeface="Calibri" panose="020F0502020204030204"/>
              </a:rPr>
              <a:t>Solution.</a:t>
            </a:r>
          </a:p>
          <a:p>
            <a:r>
              <a:rPr lang="en-US" dirty="0">
                <a:cs typeface="Calibri" panose="020F0502020204030204"/>
              </a:rPr>
              <a:t>IoT Arch.</a:t>
            </a:r>
          </a:p>
          <a:p>
            <a:r>
              <a:rPr lang="en-US" dirty="0">
                <a:cs typeface="Calibri" panose="020F0502020204030204"/>
              </a:rPr>
              <a:t>Possible wireframe screen.</a:t>
            </a:r>
          </a:p>
          <a:p>
            <a:endParaRPr lang="en-US" dirty="0">
              <a:cs typeface="Calibri" panose="020F0502020204030204"/>
            </a:endParaRPr>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a:p>
        </p:txBody>
      </p:sp>
    </p:spTree>
    <p:extLst>
      <p:ext uri="{BB962C8B-B14F-4D97-AF65-F5344CB8AC3E}">
        <p14:creationId xmlns:p14="http://schemas.microsoft.com/office/powerpoint/2010/main"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7180028" y="3376123"/>
            <a:ext cx="4515147" cy="1529232"/>
          </a:xfrm>
        </p:spPr>
        <p:txBody>
          <a:bodyPr vert="horz" lIns="91440" tIns="45720" rIns="91440" bIns="45720" rtlCol="0" anchor="b">
            <a:normAutofit/>
          </a:bodyPr>
          <a:lstStyle/>
          <a:p>
            <a:pPr algn="r">
              <a:lnSpc>
                <a:spcPct val="90000"/>
              </a:lnSpc>
            </a:pPr>
            <a:r>
              <a:rPr lang="en-US" sz="4400" dirty="0"/>
              <a:t>IoT </a:t>
            </a:r>
            <a:r>
              <a:rPr lang="en-IN" sz="4400" dirty="0" err="1"/>
              <a:t>architrecture</a:t>
            </a:r>
            <a:r>
              <a:rPr lang="en-IN" sz="4400" dirty="0"/>
              <a:t> </a:t>
            </a:r>
            <a:endParaRPr lang="en-US" sz="4400" dirty="0"/>
          </a:p>
        </p:txBody>
      </p:sp>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7529886" y="4905356"/>
            <a:ext cx="4165290" cy="617620"/>
          </a:xfrm>
        </p:spPr>
        <p:txBody>
          <a:bodyPr vert="horz" lIns="91440" tIns="45720" rIns="91440" bIns="45720" rtlCol="0">
            <a:normAutofit/>
          </a:bodyPr>
          <a:lstStyle/>
          <a:p>
            <a:pPr algn="r">
              <a:lnSpc>
                <a:spcPct val="90000"/>
              </a:lnSpc>
            </a:pPr>
            <a:r>
              <a:rPr lang="en-US" sz="2400" dirty="0" err="1"/>
              <a:t>layerwise</a:t>
            </a:r>
            <a:endParaRPr lang="en-US" sz="2400" dirty="0"/>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12633" r="5360" b="3"/>
          <a:stretch/>
        </p:blipFill>
        <p:spPr>
          <a:xfrm>
            <a:off x="-2192" y="10"/>
            <a:ext cx="8436340" cy="6857990"/>
          </a:xfrm>
          <a:custGeom>
            <a:avLst/>
            <a:gdLst/>
            <a:ahLst/>
            <a:cxnLst/>
            <a:rect l="l" t="t" r="r" b="b"/>
            <a:pathLst>
              <a:path w="8436340" h="6858000">
                <a:moveTo>
                  <a:pt x="6950358" y="3911316"/>
                </a:moveTo>
                <a:lnTo>
                  <a:pt x="6950358" y="3925503"/>
                </a:lnTo>
                <a:lnTo>
                  <a:pt x="6948404" y="3918409"/>
                </a:lnTo>
                <a:close/>
                <a:moveTo>
                  <a:pt x="890899" y="2071857"/>
                </a:moveTo>
                <a:cubicBezTo>
                  <a:pt x="890899" y="2071857"/>
                  <a:pt x="890899" y="2071857"/>
                  <a:pt x="4934362" y="2071857"/>
                </a:cubicBezTo>
                <a:cubicBezTo>
                  <a:pt x="5187625" y="2071857"/>
                  <a:pt x="5432153" y="2211072"/>
                  <a:pt x="5554418" y="2437296"/>
                </a:cubicBezTo>
                <a:cubicBezTo>
                  <a:pt x="5554418" y="2437296"/>
                  <a:pt x="5554418" y="2437296"/>
                  <a:pt x="7580515" y="5926372"/>
                </a:cubicBezTo>
                <a:cubicBezTo>
                  <a:pt x="7711513" y="6143896"/>
                  <a:pt x="7711513" y="6422327"/>
                  <a:pt x="7580515" y="6639850"/>
                </a:cubicBezTo>
                <a:cubicBezTo>
                  <a:pt x="7580515" y="6639850"/>
                  <a:pt x="7580515" y="6639850"/>
                  <a:pt x="7473670" y="6823844"/>
                </a:cubicBezTo>
                <a:lnTo>
                  <a:pt x="7453836" y="6858000"/>
                </a:lnTo>
                <a:lnTo>
                  <a:pt x="0" y="6858000"/>
                </a:lnTo>
                <a:lnTo>
                  <a:pt x="0" y="2890622"/>
                </a:lnTo>
                <a:lnTo>
                  <a:pt x="78831" y="2754282"/>
                </a:lnTo>
                <a:cubicBezTo>
                  <a:pt x="137995" y="2651956"/>
                  <a:pt x="199068" y="2546330"/>
                  <a:pt x="262110" y="2437296"/>
                </a:cubicBezTo>
                <a:cubicBezTo>
                  <a:pt x="393108" y="2211072"/>
                  <a:pt x="628904" y="2071857"/>
                  <a:pt x="890899" y="2071857"/>
                </a:cubicBezTo>
                <a:close/>
                <a:moveTo>
                  <a:pt x="6355444" y="753840"/>
                </a:moveTo>
                <a:cubicBezTo>
                  <a:pt x="6355444" y="753840"/>
                  <a:pt x="6355444" y="753840"/>
                  <a:pt x="7595013" y="753840"/>
                </a:cubicBezTo>
                <a:cubicBezTo>
                  <a:pt x="7672653" y="753840"/>
                  <a:pt x="7747616" y="796518"/>
                  <a:pt x="7785098" y="865869"/>
                </a:cubicBezTo>
                <a:cubicBezTo>
                  <a:pt x="7785098" y="865869"/>
                  <a:pt x="7785098" y="865869"/>
                  <a:pt x="8406222" y="1935484"/>
                </a:cubicBezTo>
                <a:cubicBezTo>
                  <a:pt x="8446380" y="2002169"/>
                  <a:pt x="8446380" y="2087523"/>
                  <a:pt x="8406222" y="2154207"/>
                </a:cubicBezTo>
                <a:cubicBezTo>
                  <a:pt x="8406222" y="2154207"/>
                  <a:pt x="8406222" y="2154207"/>
                  <a:pt x="7785098" y="3223823"/>
                </a:cubicBezTo>
                <a:cubicBezTo>
                  <a:pt x="7747616" y="3293174"/>
                  <a:pt x="7672653" y="3335852"/>
                  <a:pt x="7595013" y="3335852"/>
                </a:cubicBezTo>
                <a:cubicBezTo>
                  <a:pt x="7595013" y="3335852"/>
                  <a:pt x="7595013" y="3335852"/>
                  <a:pt x="6355444" y="3335852"/>
                </a:cubicBezTo>
                <a:cubicBezTo>
                  <a:pt x="6275127" y="3335852"/>
                  <a:pt x="6202841" y="3293174"/>
                  <a:pt x="6162682" y="3223823"/>
                </a:cubicBezTo>
                <a:cubicBezTo>
                  <a:pt x="6162682" y="3223823"/>
                  <a:pt x="6162682" y="3223823"/>
                  <a:pt x="5544237" y="2154207"/>
                </a:cubicBezTo>
                <a:cubicBezTo>
                  <a:pt x="5504078" y="2087523"/>
                  <a:pt x="5504078" y="2002169"/>
                  <a:pt x="5544237" y="1935484"/>
                </a:cubicBezTo>
                <a:cubicBezTo>
                  <a:pt x="5544237" y="1935484"/>
                  <a:pt x="5544237" y="1935484"/>
                  <a:pt x="6162682" y="865869"/>
                </a:cubicBezTo>
                <a:cubicBezTo>
                  <a:pt x="6202841" y="796518"/>
                  <a:pt x="6275127" y="753840"/>
                  <a:pt x="6355444" y="753840"/>
                </a:cubicBezTo>
                <a:close/>
                <a:moveTo>
                  <a:pt x="0" y="0"/>
                </a:moveTo>
                <a:lnTo>
                  <a:pt x="6535339" y="0"/>
                </a:lnTo>
                <a:lnTo>
                  <a:pt x="6421432" y="196155"/>
                </a:lnTo>
                <a:cubicBezTo>
                  <a:pt x="6196056" y="584267"/>
                  <a:pt x="5928944" y="1044253"/>
                  <a:pt x="5612367" y="1589421"/>
                </a:cubicBezTo>
                <a:cubicBezTo>
                  <a:pt x="5490102" y="1815646"/>
                  <a:pt x="5245573" y="1954861"/>
                  <a:pt x="4992310" y="1954861"/>
                </a:cubicBezTo>
                <a:cubicBezTo>
                  <a:pt x="4992310" y="1954861"/>
                  <a:pt x="4992310" y="1954861"/>
                  <a:pt x="948847" y="1954861"/>
                </a:cubicBezTo>
                <a:cubicBezTo>
                  <a:pt x="686852" y="1954861"/>
                  <a:pt x="451057" y="1815646"/>
                  <a:pt x="320058" y="1589421"/>
                </a:cubicBezTo>
                <a:cubicBezTo>
                  <a:pt x="320058" y="1589421"/>
                  <a:pt x="320058" y="1589421"/>
                  <a:pt x="4048" y="1042874"/>
                </a:cubicBezTo>
                <a:lnTo>
                  <a:pt x="0" y="1035874"/>
                </a:lnTo>
                <a:close/>
              </a:path>
            </a:pathLst>
          </a:custGeom>
        </p:spPr>
      </p:pic>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defRPr/>
            </a:pPr>
            <a:fld id="{8C2E478F-E849-4A8C-AF1F-CBCC78A7CBFA}" type="slidenum">
              <a:rPr lang="en-US">
                <a:solidFill>
                  <a:schemeClr val="bg1"/>
                </a:solidFill>
                <a:latin typeface="Calibri" panose="020F0502020204030204"/>
              </a:rPr>
              <a:pPr algn="ctr">
                <a:spcAft>
                  <a:spcPts val="600"/>
                </a:spcAft>
                <a:defRPr/>
              </a:pPr>
              <a:t>20</a:t>
            </a:fld>
            <a:endParaRPr lang="en-US">
              <a:solidFill>
                <a:schemeClr val="bg1"/>
              </a:solidFill>
              <a:latin typeface="Calibri" panose="020F0502020204030204"/>
            </a:endParaRPr>
          </a:p>
        </p:txBody>
      </p:sp>
    </p:spTree>
    <p:extLst>
      <p:ext uri="{BB962C8B-B14F-4D97-AF65-F5344CB8AC3E}">
        <p14:creationId xmlns:p14="http://schemas.microsoft.com/office/powerpoint/2010/main" val="216597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ECD0-9C96-081E-9586-CE5459298B63}"/>
              </a:ext>
            </a:extLst>
          </p:cNvPr>
          <p:cNvSpPr>
            <a:spLocks noGrp="1"/>
          </p:cNvSpPr>
          <p:nvPr>
            <p:ph type="title"/>
          </p:nvPr>
        </p:nvSpPr>
        <p:spPr>
          <a:xfrm>
            <a:off x="118608" y="-24572"/>
            <a:ext cx="11954783" cy="6858000"/>
          </a:xfrm>
        </p:spPr>
        <p:txBody>
          <a:bodyPr/>
          <a:lstStyle/>
          <a:p>
            <a:pPr algn="l"/>
            <a:r>
              <a:rPr lang="en-GB" sz="1800" b="0" i="0" dirty="0">
                <a:solidFill>
                  <a:srgbClr val="374151"/>
                </a:solidFill>
                <a:effectLst/>
                <a:latin typeface="Söhne"/>
              </a:rPr>
              <a:t>1.For a blast furnace monitoring system, the IoT architecture would need to be tailored to the specific requirements of monitoring the operation of a blast furnace.</a:t>
            </a:r>
            <a:br>
              <a:rPr lang="en-GB" sz="1800" b="0" i="0" dirty="0">
                <a:solidFill>
                  <a:srgbClr val="374151"/>
                </a:solidFill>
                <a:effectLst/>
                <a:latin typeface="Söhne"/>
              </a:rPr>
            </a:br>
            <a:br>
              <a:rPr lang="en-GB" sz="1800" b="0" i="0" dirty="0">
                <a:solidFill>
                  <a:srgbClr val="374151"/>
                </a:solidFill>
                <a:effectLst/>
                <a:latin typeface="Söhne"/>
              </a:rPr>
            </a:br>
            <a:r>
              <a:rPr lang="en-GB" sz="1800" b="0" i="0" dirty="0">
                <a:solidFill>
                  <a:srgbClr val="374151"/>
                </a:solidFill>
                <a:effectLst/>
                <a:latin typeface="Söhne"/>
              </a:rPr>
              <a:t>2.The perception layer would consist of various sensors to collect data on the temperature, pressure, gas composition, and other relevant parameters within the blast furnace. This data would be transmitted through a reliable network layer to the application layer, where it would be processed and analysed.</a:t>
            </a:r>
            <a:br>
              <a:rPr lang="en-GB" sz="1800" b="0" i="0" dirty="0">
                <a:solidFill>
                  <a:srgbClr val="374151"/>
                </a:solidFill>
                <a:effectLst/>
                <a:latin typeface="Söhne"/>
              </a:rPr>
            </a:br>
            <a:br>
              <a:rPr lang="en-GB" sz="1800" b="0" i="0" dirty="0">
                <a:solidFill>
                  <a:srgbClr val="374151"/>
                </a:solidFill>
                <a:effectLst/>
                <a:latin typeface="Söhne"/>
              </a:rPr>
            </a:br>
            <a:r>
              <a:rPr lang="en-GB" sz="1800" b="0" i="0" dirty="0">
                <a:solidFill>
                  <a:srgbClr val="374151"/>
                </a:solidFill>
                <a:effectLst/>
                <a:latin typeface="Söhne"/>
              </a:rPr>
              <a:t>3.The application layer would include algorithms and models to process the data collected from the sensors, detect abnormalities or deviations from normal operation, and provide alerts and recommendations to operators or maintenance personnel. This layer may also include a user interface for visualization of the data and control of the system.</a:t>
            </a:r>
            <a:br>
              <a:rPr lang="en-GB" sz="1800" b="0" i="0" dirty="0">
                <a:solidFill>
                  <a:srgbClr val="374151"/>
                </a:solidFill>
                <a:effectLst/>
                <a:latin typeface="Söhne"/>
              </a:rPr>
            </a:br>
            <a:br>
              <a:rPr lang="en-GB" sz="1800" b="0" i="0" dirty="0">
                <a:solidFill>
                  <a:srgbClr val="374151"/>
                </a:solidFill>
                <a:effectLst/>
                <a:latin typeface="Söhne"/>
              </a:rPr>
            </a:br>
            <a:r>
              <a:rPr lang="en-GB" sz="1800" b="0" i="0" dirty="0">
                <a:solidFill>
                  <a:srgbClr val="374151"/>
                </a:solidFill>
                <a:effectLst/>
                <a:latin typeface="Söhne"/>
              </a:rPr>
              <a:t>4.Security and safety are critical considerations in the design of a blast furnace monitoring system. The IoT architecture would need to incorporate robust security measures, such as authentication and authorization protocols, encryption, and secure communication channels, to prevent unauthorized access or tampering with the system.</a:t>
            </a:r>
            <a:br>
              <a:rPr lang="en-GB" sz="1800" b="0" i="0" dirty="0">
                <a:solidFill>
                  <a:srgbClr val="374151"/>
                </a:solidFill>
                <a:effectLst/>
                <a:latin typeface="Söhne"/>
              </a:rPr>
            </a:br>
            <a:endParaRPr lang="en-US" sz="1800" dirty="0"/>
          </a:p>
        </p:txBody>
      </p:sp>
      <p:sp>
        <p:nvSpPr>
          <p:cNvPr id="3" name="Slide Number Placeholder 2">
            <a:extLst>
              <a:ext uri="{FF2B5EF4-FFF2-40B4-BE49-F238E27FC236}">
                <a16:creationId xmlns:a16="http://schemas.microsoft.com/office/drawing/2014/main" id="{41970FAC-3D77-F018-A574-E6379CDE6BD4}"/>
              </a:ext>
            </a:extLst>
          </p:cNvPr>
          <p:cNvSpPr>
            <a:spLocks noGrp="1"/>
          </p:cNvSpPr>
          <p:nvPr>
            <p:ph type="sldNum" sz="quarter" idx="11"/>
          </p:nvPr>
        </p:nvSpPr>
        <p:spPr/>
        <p:txBody>
          <a:bodyPr/>
          <a:lstStyle/>
          <a:p>
            <a:fld id="{8C2E478F-E849-4A8C-AF1F-CBCC78A7CBFA}" type="slidenum">
              <a:rPr lang="en-US" smtClean="0"/>
              <a:t>21</a:t>
            </a:fld>
            <a:endParaRPr lang="en-US"/>
          </a:p>
        </p:txBody>
      </p:sp>
    </p:spTree>
    <p:extLst>
      <p:ext uri="{BB962C8B-B14F-4D97-AF65-F5344CB8AC3E}">
        <p14:creationId xmlns:p14="http://schemas.microsoft.com/office/powerpoint/2010/main" val="1312125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7180028" y="3376123"/>
            <a:ext cx="4515147" cy="1529232"/>
          </a:xfrm>
        </p:spPr>
        <p:txBody>
          <a:bodyPr vert="horz" lIns="91440" tIns="45720" rIns="91440" bIns="45720" rtlCol="0" anchor="b">
            <a:normAutofit/>
          </a:bodyPr>
          <a:lstStyle/>
          <a:p>
            <a:pPr algn="r">
              <a:lnSpc>
                <a:spcPct val="90000"/>
              </a:lnSpc>
            </a:pPr>
            <a:r>
              <a:rPr lang="en-IN" sz="4400" dirty="0"/>
              <a:t>Wireframes</a:t>
            </a:r>
            <a:endParaRPr lang="en-US" sz="4400" dirty="0"/>
          </a:p>
        </p:txBody>
      </p:sp>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7529886" y="4905356"/>
            <a:ext cx="4165290" cy="617620"/>
          </a:xfrm>
        </p:spPr>
        <p:txBody>
          <a:bodyPr vert="horz" lIns="91440" tIns="45720" rIns="91440" bIns="45720" rtlCol="0">
            <a:normAutofit fontScale="92500" lnSpcReduction="20000"/>
          </a:bodyPr>
          <a:lstStyle/>
          <a:p>
            <a:pPr algn="r">
              <a:lnSpc>
                <a:spcPct val="90000"/>
              </a:lnSpc>
            </a:pPr>
            <a:r>
              <a:rPr lang="en-US" sz="2400" dirty="0"/>
              <a:t>Lets see how it looks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12633" r="5360" b="3"/>
          <a:stretch/>
        </p:blipFill>
        <p:spPr>
          <a:xfrm>
            <a:off x="-2192" y="10"/>
            <a:ext cx="8436340" cy="6857990"/>
          </a:xfrm>
          <a:custGeom>
            <a:avLst/>
            <a:gdLst/>
            <a:ahLst/>
            <a:cxnLst/>
            <a:rect l="l" t="t" r="r" b="b"/>
            <a:pathLst>
              <a:path w="8436340" h="6858000">
                <a:moveTo>
                  <a:pt x="6950358" y="3911316"/>
                </a:moveTo>
                <a:lnTo>
                  <a:pt x="6950358" y="3925503"/>
                </a:lnTo>
                <a:lnTo>
                  <a:pt x="6948404" y="3918409"/>
                </a:lnTo>
                <a:close/>
                <a:moveTo>
                  <a:pt x="890899" y="2071857"/>
                </a:moveTo>
                <a:cubicBezTo>
                  <a:pt x="890899" y="2071857"/>
                  <a:pt x="890899" y="2071857"/>
                  <a:pt x="4934362" y="2071857"/>
                </a:cubicBezTo>
                <a:cubicBezTo>
                  <a:pt x="5187625" y="2071857"/>
                  <a:pt x="5432153" y="2211072"/>
                  <a:pt x="5554418" y="2437296"/>
                </a:cubicBezTo>
                <a:cubicBezTo>
                  <a:pt x="5554418" y="2437296"/>
                  <a:pt x="5554418" y="2437296"/>
                  <a:pt x="7580515" y="5926372"/>
                </a:cubicBezTo>
                <a:cubicBezTo>
                  <a:pt x="7711513" y="6143896"/>
                  <a:pt x="7711513" y="6422327"/>
                  <a:pt x="7580515" y="6639850"/>
                </a:cubicBezTo>
                <a:cubicBezTo>
                  <a:pt x="7580515" y="6639850"/>
                  <a:pt x="7580515" y="6639850"/>
                  <a:pt x="7473670" y="6823844"/>
                </a:cubicBezTo>
                <a:lnTo>
                  <a:pt x="7453836" y="6858000"/>
                </a:lnTo>
                <a:lnTo>
                  <a:pt x="0" y="6858000"/>
                </a:lnTo>
                <a:lnTo>
                  <a:pt x="0" y="2890622"/>
                </a:lnTo>
                <a:lnTo>
                  <a:pt x="78831" y="2754282"/>
                </a:lnTo>
                <a:cubicBezTo>
                  <a:pt x="137995" y="2651956"/>
                  <a:pt x="199068" y="2546330"/>
                  <a:pt x="262110" y="2437296"/>
                </a:cubicBezTo>
                <a:cubicBezTo>
                  <a:pt x="393108" y="2211072"/>
                  <a:pt x="628904" y="2071857"/>
                  <a:pt x="890899" y="2071857"/>
                </a:cubicBezTo>
                <a:close/>
                <a:moveTo>
                  <a:pt x="6355444" y="753840"/>
                </a:moveTo>
                <a:cubicBezTo>
                  <a:pt x="6355444" y="753840"/>
                  <a:pt x="6355444" y="753840"/>
                  <a:pt x="7595013" y="753840"/>
                </a:cubicBezTo>
                <a:cubicBezTo>
                  <a:pt x="7672653" y="753840"/>
                  <a:pt x="7747616" y="796518"/>
                  <a:pt x="7785098" y="865869"/>
                </a:cubicBezTo>
                <a:cubicBezTo>
                  <a:pt x="7785098" y="865869"/>
                  <a:pt x="7785098" y="865869"/>
                  <a:pt x="8406222" y="1935484"/>
                </a:cubicBezTo>
                <a:cubicBezTo>
                  <a:pt x="8446380" y="2002169"/>
                  <a:pt x="8446380" y="2087523"/>
                  <a:pt x="8406222" y="2154207"/>
                </a:cubicBezTo>
                <a:cubicBezTo>
                  <a:pt x="8406222" y="2154207"/>
                  <a:pt x="8406222" y="2154207"/>
                  <a:pt x="7785098" y="3223823"/>
                </a:cubicBezTo>
                <a:cubicBezTo>
                  <a:pt x="7747616" y="3293174"/>
                  <a:pt x="7672653" y="3335852"/>
                  <a:pt x="7595013" y="3335852"/>
                </a:cubicBezTo>
                <a:cubicBezTo>
                  <a:pt x="7595013" y="3335852"/>
                  <a:pt x="7595013" y="3335852"/>
                  <a:pt x="6355444" y="3335852"/>
                </a:cubicBezTo>
                <a:cubicBezTo>
                  <a:pt x="6275127" y="3335852"/>
                  <a:pt x="6202841" y="3293174"/>
                  <a:pt x="6162682" y="3223823"/>
                </a:cubicBezTo>
                <a:cubicBezTo>
                  <a:pt x="6162682" y="3223823"/>
                  <a:pt x="6162682" y="3223823"/>
                  <a:pt x="5544237" y="2154207"/>
                </a:cubicBezTo>
                <a:cubicBezTo>
                  <a:pt x="5504078" y="2087523"/>
                  <a:pt x="5504078" y="2002169"/>
                  <a:pt x="5544237" y="1935484"/>
                </a:cubicBezTo>
                <a:cubicBezTo>
                  <a:pt x="5544237" y="1935484"/>
                  <a:pt x="5544237" y="1935484"/>
                  <a:pt x="6162682" y="865869"/>
                </a:cubicBezTo>
                <a:cubicBezTo>
                  <a:pt x="6202841" y="796518"/>
                  <a:pt x="6275127" y="753840"/>
                  <a:pt x="6355444" y="753840"/>
                </a:cubicBezTo>
                <a:close/>
                <a:moveTo>
                  <a:pt x="0" y="0"/>
                </a:moveTo>
                <a:lnTo>
                  <a:pt x="6535339" y="0"/>
                </a:lnTo>
                <a:lnTo>
                  <a:pt x="6421432" y="196155"/>
                </a:lnTo>
                <a:cubicBezTo>
                  <a:pt x="6196056" y="584267"/>
                  <a:pt x="5928944" y="1044253"/>
                  <a:pt x="5612367" y="1589421"/>
                </a:cubicBezTo>
                <a:cubicBezTo>
                  <a:pt x="5490102" y="1815646"/>
                  <a:pt x="5245573" y="1954861"/>
                  <a:pt x="4992310" y="1954861"/>
                </a:cubicBezTo>
                <a:cubicBezTo>
                  <a:pt x="4992310" y="1954861"/>
                  <a:pt x="4992310" y="1954861"/>
                  <a:pt x="948847" y="1954861"/>
                </a:cubicBezTo>
                <a:cubicBezTo>
                  <a:pt x="686852" y="1954861"/>
                  <a:pt x="451057" y="1815646"/>
                  <a:pt x="320058" y="1589421"/>
                </a:cubicBezTo>
                <a:cubicBezTo>
                  <a:pt x="320058" y="1589421"/>
                  <a:pt x="320058" y="1589421"/>
                  <a:pt x="4048" y="1042874"/>
                </a:cubicBezTo>
                <a:lnTo>
                  <a:pt x="0" y="1035874"/>
                </a:lnTo>
                <a:close/>
              </a:path>
            </a:pathLst>
          </a:custGeom>
        </p:spPr>
      </p:pic>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defRPr/>
            </a:pPr>
            <a:fld id="{8C2E478F-E849-4A8C-AF1F-CBCC78A7CBFA}" type="slidenum">
              <a:rPr lang="en-US">
                <a:solidFill>
                  <a:schemeClr val="bg1"/>
                </a:solidFill>
                <a:latin typeface="Calibri" panose="020F0502020204030204"/>
              </a:rPr>
              <a:pPr algn="ctr">
                <a:spcAft>
                  <a:spcPts val="600"/>
                </a:spcAft>
                <a:defRPr/>
              </a:pPr>
              <a:t>22</a:t>
            </a:fld>
            <a:endParaRPr lang="en-US">
              <a:solidFill>
                <a:schemeClr val="bg1"/>
              </a:solidFill>
              <a:latin typeface="Calibri" panose="020F0502020204030204"/>
            </a:endParaRPr>
          </a:p>
        </p:txBody>
      </p:sp>
    </p:spTree>
    <p:extLst>
      <p:ext uri="{BB962C8B-B14F-4D97-AF65-F5344CB8AC3E}">
        <p14:creationId xmlns:p14="http://schemas.microsoft.com/office/powerpoint/2010/main" val="39805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ECD0-9C96-081E-9586-CE5459298B63}"/>
              </a:ext>
            </a:extLst>
          </p:cNvPr>
          <p:cNvSpPr>
            <a:spLocks noGrp="1"/>
          </p:cNvSpPr>
          <p:nvPr>
            <p:ph type="title"/>
          </p:nvPr>
        </p:nvSpPr>
        <p:spPr>
          <a:xfrm>
            <a:off x="594519" y="3032691"/>
            <a:ext cx="11002962" cy="823913"/>
          </a:xfrm>
        </p:spPr>
        <p:txBody>
          <a:bodyPr/>
          <a:lstStyle/>
          <a:p>
            <a:pPr algn="l"/>
            <a:endParaRPr lang="en-US" sz="1800" dirty="0"/>
          </a:p>
        </p:txBody>
      </p:sp>
      <p:sp>
        <p:nvSpPr>
          <p:cNvPr id="3" name="Slide Number Placeholder 2">
            <a:extLst>
              <a:ext uri="{FF2B5EF4-FFF2-40B4-BE49-F238E27FC236}">
                <a16:creationId xmlns:a16="http://schemas.microsoft.com/office/drawing/2014/main" id="{41970FAC-3D77-F018-A574-E6379CDE6BD4}"/>
              </a:ext>
            </a:extLst>
          </p:cNvPr>
          <p:cNvSpPr>
            <a:spLocks noGrp="1"/>
          </p:cNvSpPr>
          <p:nvPr>
            <p:ph type="sldNum" sz="quarter" idx="11"/>
          </p:nvPr>
        </p:nvSpPr>
        <p:spPr/>
        <p:txBody>
          <a:bodyPr/>
          <a:lstStyle/>
          <a:p>
            <a:fld id="{8C2E478F-E849-4A8C-AF1F-CBCC78A7CBFA}" type="slidenum">
              <a:rPr lang="en-US" smtClean="0"/>
              <a:t>23</a:t>
            </a:fld>
            <a:endParaRPr lang="en-US"/>
          </a:p>
        </p:txBody>
      </p:sp>
      <p:pic>
        <p:nvPicPr>
          <p:cNvPr id="5" name="Picture 4">
            <a:extLst>
              <a:ext uri="{FF2B5EF4-FFF2-40B4-BE49-F238E27FC236}">
                <a16:creationId xmlns:a16="http://schemas.microsoft.com/office/drawing/2014/main" id="{FABEEE72-0BE3-DDBE-3ED8-2861B13EB5FD}"/>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1757950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7180028" y="3376123"/>
            <a:ext cx="4515147" cy="1529232"/>
          </a:xfrm>
        </p:spPr>
        <p:txBody>
          <a:bodyPr vert="horz" lIns="91440" tIns="45720" rIns="91440" bIns="45720" rtlCol="0" anchor="b">
            <a:normAutofit fontScale="90000"/>
          </a:bodyPr>
          <a:lstStyle/>
          <a:p>
            <a:pPr algn="r">
              <a:lnSpc>
                <a:spcPct val="90000"/>
              </a:lnSpc>
            </a:pPr>
            <a:br>
              <a:rPr lang="en-IN" sz="4400" dirty="0"/>
            </a:br>
            <a:r>
              <a:rPr lang="en-IN" sz="4400" dirty="0" err="1"/>
              <a:t>demonstartion</a:t>
            </a:r>
            <a:endParaRPr lang="en-US" sz="4400" dirty="0"/>
          </a:p>
        </p:txBody>
      </p:sp>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7529886" y="4905356"/>
            <a:ext cx="4165290" cy="617620"/>
          </a:xfrm>
        </p:spPr>
        <p:txBody>
          <a:bodyPr vert="horz" lIns="91440" tIns="45720" rIns="91440" bIns="45720" rtlCol="0">
            <a:normAutofit fontScale="92500" lnSpcReduction="20000"/>
          </a:bodyPr>
          <a:lstStyle/>
          <a:p>
            <a:pPr algn="r">
              <a:lnSpc>
                <a:spcPct val="90000"/>
              </a:lnSpc>
            </a:pPr>
            <a:r>
              <a:rPr lang="en-US" sz="2400" dirty="0"/>
              <a:t>Lets see how it looks and works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12633" r="5360" b="3"/>
          <a:stretch/>
        </p:blipFill>
        <p:spPr>
          <a:xfrm>
            <a:off x="-2192" y="10"/>
            <a:ext cx="8436340" cy="6857990"/>
          </a:xfrm>
          <a:custGeom>
            <a:avLst/>
            <a:gdLst/>
            <a:ahLst/>
            <a:cxnLst/>
            <a:rect l="l" t="t" r="r" b="b"/>
            <a:pathLst>
              <a:path w="8436340" h="6858000">
                <a:moveTo>
                  <a:pt x="6950358" y="3911316"/>
                </a:moveTo>
                <a:lnTo>
                  <a:pt x="6950358" y="3925503"/>
                </a:lnTo>
                <a:lnTo>
                  <a:pt x="6948404" y="3918409"/>
                </a:lnTo>
                <a:close/>
                <a:moveTo>
                  <a:pt x="890899" y="2071857"/>
                </a:moveTo>
                <a:cubicBezTo>
                  <a:pt x="890899" y="2071857"/>
                  <a:pt x="890899" y="2071857"/>
                  <a:pt x="4934362" y="2071857"/>
                </a:cubicBezTo>
                <a:cubicBezTo>
                  <a:pt x="5187625" y="2071857"/>
                  <a:pt x="5432153" y="2211072"/>
                  <a:pt x="5554418" y="2437296"/>
                </a:cubicBezTo>
                <a:cubicBezTo>
                  <a:pt x="5554418" y="2437296"/>
                  <a:pt x="5554418" y="2437296"/>
                  <a:pt x="7580515" y="5926372"/>
                </a:cubicBezTo>
                <a:cubicBezTo>
                  <a:pt x="7711513" y="6143896"/>
                  <a:pt x="7711513" y="6422327"/>
                  <a:pt x="7580515" y="6639850"/>
                </a:cubicBezTo>
                <a:cubicBezTo>
                  <a:pt x="7580515" y="6639850"/>
                  <a:pt x="7580515" y="6639850"/>
                  <a:pt x="7473670" y="6823844"/>
                </a:cubicBezTo>
                <a:lnTo>
                  <a:pt x="7453836" y="6858000"/>
                </a:lnTo>
                <a:lnTo>
                  <a:pt x="0" y="6858000"/>
                </a:lnTo>
                <a:lnTo>
                  <a:pt x="0" y="2890622"/>
                </a:lnTo>
                <a:lnTo>
                  <a:pt x="78831" y="2754282"/>
                </a:lnTo>
                <a:cubicBezTo>
                  <a:pt x="137995" y="2651956"/>
                  <a:pt x="199068" y="2546330"/>
                  <a:pt x="262110" y="2437296"/>
                </a:cubicBezTo>
                <a:cubicBezTo>
                  <a:pt x="393108" y="2211072"/>
                  <a:pt x="628904" y="2071857"/>
                  <a:pt x="890899" y="2071857"/>
                </a:cubicBezTo>
                <a:close/>
                <a:moveTo>
                  <a:pt x="6355444" y="753840"/>
                </a:moveTo>
                <a:cubicBezTo>
                  <a:pt x="6355444" y="753840"/>
                  <a:pt x="6355444" y="753840"/>
                  <a:pt x="7595013" y="753840"/>
                </a:cubicBezTo>
                <a:cubicBezTo>
                  <a:pt x="7672653" y="753840"/>
                  <a:pt x="7747616" y="796518"/>
                  <a:pt x="7785098" y="865869"/>
                </a:cubicBezTo>
                <a:cubicBezTo>
                  <a:pt x="7785098" y="865869"/>
                  <a:pt x="7785098" y="865869"/>
                  <a:pt x="8406222" y="1935484"/>
                </a:cubicBezTo>
                <a:cubicBezTo>
                  <a:pt x="8446380" y="2002169"/>
                  <a:pt x="8446380" y="2087523"/>
                  <a:pt x="8406222" y="2154207"/>
                </a:cubicBezTo>
                <a:cubicBezTo>
                  <a:pt x="8406222" y="2154207"/>
                  <a:pt x="8406222" y="2154207"/>
                  <a:pt x="7785098" y="3223823"/>
                </a:cubicBezTo>
                <a:cubicBezTo>
                  <a:pt x="7747616" y="3293174"/>
                  <a:pt x="7672653" y="3335852"/>
                  <a:pt x="7595013" y="3335852"/>
                </a:cubicBezTo>
                <a:cubicBezTo>
                  <a:pt x="7595013" y="3335852"/>
                  <a:pt x="7595013" y="3335852"/>
                  <a:pt x="6355444" y="3335852"/>
                </a:cubicBezTo>
                <a:cubicBezTo>
                  <a:pt x="6275127" y="3335852"/>
                  <a:pt x="6202841" y="3293174"/>
                  <a:pt x="6162682" y="3223823"/>
                </a:cubicBezTo>
                <a:cubicBezTo>
                  <a:pt x="6162682" y="3223823"/>
                  <a:pt x="6162682" y="3223823"/>
                  <a:pt x="5544237" y="2154207"/>
                </a:cubicBezTo>
                <a:cubicBezTo>
                  <a:pt x="5504078" y="2087523"/>
                  <a:pt x="5504078" y="2002169"/>
                  <a:pt x="5544237" y="1935484"/>
                </a:cubicBezTo>
                <a:cubicBezTo>
                  <a:pt x="5544237" y="1935484"/>
                  <a:pt x="5544237" y="1935484"/>
                  <a:pt x="6162682" y="865869"/>
                </a:cubicBezTo>
                <a:cubicBezTo>
                  <a:pt x="6202841" y="796518"/>
                  <a:pt x="6275127" y="753840"/>
                  <a:pt x="6355444" y="753840"/>
                </a:cubicBezTo>
                <a:close/>
                <a:moveTo>
                  <a:pt x="0" y="0"/>
                </a:moveTo>
                <a:lnTo>
                  <a:pt x="6535339" y="0"/>
                </a:lnTo>
                <a:lnTo>
                  <a:pt x="6421432" y="196155"/>
                </a:lnTo>
                <a:cubicBezTo>
                  <a:pt x="6196056" y="584267"/>
                  <a:pt x="5928944" y="1044253"/>
                  <a:pt x="5612367" y="1589421"/>
                </a:cubicBezTo>
                <a:cubicBezTo>
                  <a:pt x="5490102" y="1815646"/>
                  <a:pt x="5245573" y="1954861"/>
                  <a:pt x="4992310" y="1954861"/>
                </a:cubicBezTo>
                <a:cubicBezTo>
                  <a:pt x="4992310" y="1954861"/>
                  <a:pt x="4992310" y="1954861"/>
                  <a:pt x="948847" y="1954861"/>
                </a:cubicBezTo>
                <a:cubicBezTo>
                  <a:pt x="686852" y="1954861"/>
                  <a:pt x="451057" y="1815646"/>
                  <a:pt x="320058" y="1589421"/>
                </a:cubicBezTo>
                <a:cubicBezTo>
                  <a:pt x="320058" y="1589421"/>
                  <a:pt x="320058" y="1589421"/>
                  <a:pt x="4048" y="1042874"/>
                </a:cubicBezTo>
                <a:lnTo>
                  <a:pt x="0" y="1035874"/>
                </a:lnTo>
                <a:close/>
              </a:path>
            </a:pathLst>
          </a:custGeom>
        </p:spPr>
      </p:pic>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defRPr/>
            </a:pPr>
            <a:fld id="{8C2E478F-E849-4A8C-AF1F-CBCC78A7CBFA}" type="slidenum">
              <a:rPr lang="en-US">
                <a:solidFill>
                  <a:schemeClr val="bg1"/>
                </a:solidFill>
                <a:latin typeface="Calibri" panose="020F0502020204030204"/>
              </a:rPr>
              <a:pPr algn="ctr">
                <a:spcAft>
                  <a:spcPts val="600"/>
                </a:spcAft>
                <a:defRPr/>
              </a:pPr>
              <a:t>24</a:t>
            </a:fld>
            <a:endParaRPr lang="en-US">
              <a:solidFill>
                <a:schemeClr val="bg1"/>
              </a:solidFill>
              <a:latin typeface="Calibri" panose="020F0502020204030204"/>
            </a:endParaRPr>
          </a:p>
        </p:txBody>
      </p:sp>
    </p:spTree>
    <p:extLst>
      <p:ext uri="{BB962C8B-B14F-4D97-AF65-F5344CB8AC3E}">
        <p14:creationId xmlns:p14="http://schemas.microsoft.com/office/powerpoint/2010/main" val="239587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C9107-A5D5-2E3B-5770-AA53E7DDF94C}"/>
              </a:ext>
            </a:extLst>
          </p:cNvPr>
          <p:cNvSpPr>
            <a:spLocks noGrp="1"/>
          </p:cNvSpPr>
          <p:nvPr>
            <p:ph type="title"/>
          </p:nvPr>
        </p:nvSpPr>
        <p:spPr>
          <a:xfrm>
            <a:off x="383504" y="3017043"/>
            <a:ext cx="11002962" cy="823913"/>
          </a:xfrm>
        </p:spPr>
        <p:txBody>
          <a:bodyPr/>
          <a:lstStyle/>
          <a:p>
            <a:r>
              <a:rPr lang="en-IN" dirty="0">
                <a:hlinkClick r:id="rId2"/>
              </a:rPr>
              <a:t>🔻</a:t>
            </a:r>
            <a:r>
              <a:rPr lang="en-US" dirty="0">
                <a:hlinkClick r:id="rId2"/>
              </a:rPr>
              <a:t>  Blast furnace monitoring system.zip</a:t>
            </a:r>
            <a:r>
              <a:rPr lang="en-IN" dirty="0"/>
              <a:t>🔻</a:t>
            </a:r>
            <a:br>
              <a:rPr lang="en-IN" dirty="0"/>
            </a:br>
            <a:br>
              <a:rPr lang="en-IN" dirty="0"/>
            </a:br>
            <a:r>
              <a:rPr lang="en-IN" dirty="0"/>
              <a:t>download and extract</a:t>
            </a:r>
            <a:br>
              <a:rPr lang="en-IN" dirty="0"/>
            </a:br>
            <a:br>
              <a:rPr lang="en-IN" dirty="0"/>
            </a:br>
            <a:r>
              <a:rPr lang="en-IN" dirty="0"/>
              <a:t>open terminal in the folder </a:t>
            </a:r>
            <a:br>
              <a:rPr lang="en-IN" dirty="0"/>
            </a:br>
            <a:r>
              <a:rPr lang="en-IN" dirty="0"/>
              <a:t>and</a:t>
            </a:r>
            <a:br>
              <a:rPr lang="en-IN" dirty="0"/>
            </a:br>
            <a:endParaRPr lang="en-US" dirty="0"/>
          </a:p>
        </p:txBody>
      </p:sp>
      <p:sp>
        <p:nvSpPr>
          <p:cNvPr id="3" name="Slide Number Placeholder 2">
            <a:extLst>
              <a:ext uri="{FF2B5EF4-FFF2-40B4-BE49-F238E27FC236}">
                <a16:creationId xmlns:a16="http://schemas.microsoft.com/office/drawing/2014/main" id="{42F94AFC-0733-C261-7375-E1987C41CD27}"/>
              </a:ext>
            </a:extLst>
          </p:cNvPr>
          <p:cNvSpPr>
            <a:spLocks noGrp="1"/>
          </p:cNvSpPr>
          <p:nvPr>
            <p:ph type="sldNum" sz="quarter" idx="11"/>
          </p:nvPr>
        </p:nvSpPr>
        <p:spPr/>
        <p:txBody>
          <a:bodyPr/>
          <a:lstStyle/>
          <a:p>
            <a:fld id="{8C2E478F-E849-4A8C-AF1F-CBCC78A7CBFA}" type="slidenum">
              <a:rPr lang="en-US" smtClean="0"/>
              <a:t>25</a:t>
            </a:fld>
            <a:endParaRPr lang="en-US"/>
          </a:p>
        </p:txBody>
      </p:sp>
      <p:sp>
        <p:nvSpPr>
          <p:cNvPr id="4" name="TextBox 3">
            <a:extLst>
              <a:ext uri="{FF2B5EF4-FFF2-40B4-BE49-F238E27FC236}">
                <a16:creationId xmlns:a16="http://schemas.microsoft.com/office/drawing/2014/main" id="{56E943FF-7D76-886C-116F-9BCD0BADB302}"/>
              </a:ext>
            </a:extLst>
          </p:cNvPr>
          <p:cNvSpPr txBox="1"/>
          <p:nvPr/>
        </p:nvSpPr>
        <p:spPr>
          <a:xfrm>
            <a:off x="3275428" y="5821972"/>
            <a:ext cx="5219114" cy="646331"/>
          </a:xfrm>
          <a:prstGeom prst="rect">
            <a:avLst/>
          </a:prstGeom>
          <a:noFill/>
        </p:spPr>
        <p:txBody>
          <a:bodyPr wrap="square" rtlCol="0">
            <a:spAutoFit/>
          </a:bodyPr>
          <a:lstStyle/>
          <a:p>
            <a:r>
              <a:rPr lang="en-IN" sz="3600" dirty="0"/>
              <a:t>python –m </a:t>
            </a:r>
            <a:r>
              <a:rPr lang="en-IN" sz="3600" dirty="0" err="1"/>
              <a:t>http.server</a:t>
            </a:r>
            <a:r>
              <a:rPr lang="en-IN" sz="3600" dirty="0"/>
              <a:t> 88</a:t>
            </a:r>
            <a:endParaRPr lang="en-US" sz="3600" dirty="0"/>
          </a:p>
        </p:txBody>
      </p:sp>
    </p:spTree>
    <p:extLst>
      <p:ext uri="{BB962C8B-B14F-4D97-AF65-F5344CB8AC3E}">
        <p14:creationId xmlns:p14="http://schemas.microsoft.com/office/powerpoint/2010/main" val="1395197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1675" y="1660525"/>
            <a:ext cx="10788650" cy="830263"/>
          </a:xfrm>
        </p:spPr>
        <p:txBody>
          <a:bodyPr>
            <a:normAutofit/>
          </a:bodyPr>
          <a:lstStyle/>
          <a:p>
            <a:r>
              <a:rPr lang="en-US" sz="4000" spc="300" dirty="0"/>
              <a:t>THANK YOU</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p:pic>
      <p:pic>
        <p:nvPicPr>
          <p:cNvPr id="12" name="Online Image Placeholder 11" descr="Smart Phone">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730873" y="3118670"/>
            <a:ext cx="730250" cy="730250"/>
          </a:xfrm>
        </p:spPr>
      </p:pic>
      <p:pic>
        <p:nvPicPr>
          <p:cNvPr id="28" name="Online Image Placeholder 27" descr="Envelope">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p:pic>
      <p:sp>
        <p:nvSpPr>
          <p:cNvPr id="8" name="Text Placeholder 7">
            <a:extLst>
              <a:ext uri="{FF2B5EF4-FFF2-40B4-BE49-F238E27FC236}">
                <a16:creationId xmlns:a16="http://schemas.microsoft.com/office/drawing/2014/main" id="{0B070B25-2BBC-49AC-9CFA-1CD7195DF2D6}"/>
              </a:ext>
            </a:extLst>
          </p:cNvPr>
          <p:cNvSpPr>
            <a:spLocks noGrp="1"/>
          </p:cNvSpPr>
          <p:nvPr>
            <p:ph type="body" sz="quarter" idx="16"/>
          </p:nvPr>
        </p:nvSpPr>
        <p:spPr/>
        <p:txBody>
          <a:bodyPr vert="horz" lIns="91440" tIns="45720" rIns="91440" bIns="45720" rtlCol="0" anchor="t">
            <a:noAutofit/>
          </a:bodyPr>
          <a:lstStyle/>
          <a:p>
            <a:r>
              <a:rPr lang="en-US" dirty="0"/>
              <a:t>Shivanagouda. R. Patil</a:t>
            </a:r>
          </a:p>
        </p:txBody>
      </p:sp>
      <p:sp>
        <p:nvSpPr>
          <p:cNvPr id="9" name="Text Placeholder 8">
            <a:extLst>
              <a:ext uri="{FF2B5EF4-FFF2-40B4-BE49-F238E27FC236}">
                <a16:creationId xmlns:a16="http://schemas.microsoft.com/office/drawing/2014/main" id="{9E2524A0-105C-4170-BB48-CD0756FB3DFE}"/>
              </a:ext>
            </a:extLst>
          </p:cNvPr>
          <p:cNvSpPr>
            <a:spLocks noGrp="1"/>
          </p:cNvSpPr>
          <p:nvPr>
            <p:ph type="body" sz="quarter" idx="17"/>
          </p:nvPr>
        </p:nvSpPr>
        <p:spPr/>
        <p:txBody>
          <a:bodyPr vert="horz" lIns="91440" tIns="45720" rIns="91440" bIns="45720" rtlCol="0" anchor="t">
            <a:noAutofit/>
          </a:bodyPr>
          <a:lstStyle/>
          <a:p>
            <a:r>
              <a:rPr lang="en-US" dirty="0">
                <a:cs typeface="Calibri"/>
              </a:rPr>
              <a:t>+91 7975 113388</a:t>
            </a:r>
          </a:p>
        </p:txBody>
      </p:sp>
      <p:sp>
        <p:nvSpPr>
          <p:cNvPr id="3" name="Text Placeholder 2">
            <a:extLst>
              <a:ext uri="{FF2B5EF4-FFF2-40B4-BE49-F238E27FC236}">
                <a16:creationId xmlns:a16="http://schemas.microsoft.com/office/drawing/2014/main" id="{C747C414-85D9-40D6-9BB3-5AF68A84F413}"/>
              </a:ext>
            </a:extLst>
          </p:cNvPr>
          <p:cNvSpPr>
            <a:spLocks noGrp="1"/>
          </p:cNvSpPr>
          <p:nvPr>
            <p:ph type="body" sz="quarter" idx="12"/>
          </p:nvPr>
        </p:nvSpPr>
        <p:spPr/>
        <p:txBody>
          <a:bodyPr vert="horz" lIns="91440" tIns="45720" rIns="91440" bIns="45720" rtlCol="0" anchor="t">
            <a:noAutofit/>
          </a:bodyPr>
          <a:lstStyle/>
          <a:p>
            <a:r>
              <a:rPr lang="en-US"/>
              <a:t>Peace OUT..!</a:t>
            </a:r>
          </a:p>
        </p:txBody>
      </p:sp>
      <p:sp>
        <p:nvSpPr>
          <p:cNvPr id="4" name="Text Placeholder 3">
            <a:extLst>
              <a:ext uri="{FF2B5EF4-FFF2-40B4-BE49-F238E27FC236}">
                <a16:creationId xmlns:a16="http://schemas.microsoft.com/office/drawing/2014/main" id="{14B8C826-78C3-5E30-E88A-8C1AF785991A}"/>
              </a:ext>
            </a:extLst>
          </p:cNvPr>
          <p:cNvSpPr>
            <a:spLocks noGrp="1"/>
          </p:cNvSpPr>
          <p:nvPr>
            <p:ph type="body" sz="quarter" idx="18"/>
          </p:nvPr>
        </p:nvSpPr>
        <p:spPr/>
        <p:txBody>
          <a:bodyPr/>
          <a:lstStyle/>
          <a:p>
            <a:r>
              <a:rPr lang="en-IN" dirty="0"/>
              <a:t>Shivpatil@PM.ME</a:t>
            </a:r>
            <a:endParaRPr lang="en-US" dirty="0"/>
          </a:p>
        </p:txBody>
      </p:sp>
    </p:spTree>
    <p:extLst>
      <p:ext uri="{BB962C8B-B14F-4D97-AF65-F5344CB8AC3E}">
        <p14:creationId xmlns:p14="http://schemas.microsoft.com/office/powerpoint/2010/main" val="92772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7180028" y="3376123"/>
            <a:ext cx="4515147" cy="1529232"/>
          </a:xfrm>
        </p:spPr>
        <p:txBody>
          <a:bodyPr vert="horz" lIns="91440" tIns="45720" rIns="91440" bIns="45720" rtlCol="0" anchor="b">
            <a:normAutofit/>
          </a:bodyPr>
          <a:lstStyle/>
          <a:p>
            <a:pPr algn="r">
              <a:lnSpc>
                <a:spcPct val="90000"/>
              </a:lnSpc>
            </a:pPr>
            <a:r>
              <a:rPr lang="en-US" sz="4400" dirty="0"/>
              <a:t>Problem statement</a:t>
            </a:r>
          </a:p>
        </p:txBody>
      </p:sp>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7529886" y="4905356"/>
            <a:ext cx="4165290" cy="617620"/>
          </a:xfrm>
        </p:spPr>
        <p:txBody>
          <a:bodyPr vert="horz" lIns="91440" tIns="45720" rIns="91440" bIns="45720" rtlCol="0">
            <a:normAutofit/>
          </a:bodyPr>
          <a:lstStyle/>
          <a:p>
            <a:pPr algn="r">
              <a:lnSpc>
                <a:spcPct val="90000"/>
              </a:lnSpc>
            </a:pPr>
            <a:r>
              <a:rPr lang="en-US" sz="2400" dirty="0"/>
              <a:t>Let’s Dive In</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12633" r="5360" b="3"/>
          <a:stretch/>
        </p:blipFill>
        <p:spPr>
          <a:xfrm>
            <a:off x="-2192" y="10"/>
            <a:ext cx="8436340" cy="6857990"/>
          </a:xfrm>
          <a:custGeom>
            <a:avLst/>
            <a:gdLst/>
            <a:ahLst/>
            <a:cxnLst/>
            <a:rect l="l" t="t" r="r" b="b"/>
            <a:pathLst>
              <a:path w="8436340" h="6858000">
                <a:moveTo>
                  <a:pt x="6950358" y="3911316"/>
                </a:moveTo>
                <a:lnTo>
                  <a:pt x="6950358" y="3925503"/>
                </a:lnTo>
                <a:lnTo>
                  <a:pt x="6948404" y="3918409"/>
                </a:lnTo>
                <a:close/>
                <a:moveTo>
                  <a:pt x="890899" y="2071857"/>
                </a:moveTo>
                <a:cubicBezTo>
                  <a:pt x="890899" y="2071857"/>
                  <a:pt x="890899" y="2071857"/>
                  <a:pt x="4934362" y="2071857"/>
                </a:cubicBezTo>
                <a:cubicBezTo>
                  <a:pt x="5187625" y="2071857"/>
                  <a:pt x="5432153" y="2211072"/>
                  <a:pt x="5554418" y="2437296"/>
                </a:cubicBezTo>
                <a:cubicBezTo>
                  <a:pt x="5554418" y="2437296"/>
                  <a:pt x="5554418" y="2437296"/>
                  <a:pt x="7580515" y="5926372"/>
                </a:cubicBezTo>
                <a:cubicBezTo>
                  <a:pt x="7711513" y="6143896"/>
                  <a:pt x="7711513" y="6422327"/>
                  <a:pt x="7580515" y="6639850"/>
                </a:cubicBezTo>
                <a:cubicBezTo>
                  <a:pt x="7580515" y="6639850"/>
                  <a:pt x="7580515" y="6639850"/>
                  <a:pt x="7473670" y="6823844"/>
                </a:cubicBezTo>
                <a:lnTo>
                  <a:pt x="7453836" y="6858000"/>
                </a:lnTo>
                <a:lnTo>
                  <a:pt x="0" y="6858000"/>
                </a:lnTo>
                <a:lnTo>
                  <a:pt x="0" y="2890622"/>
                </a:lnTo>
                <a:lnTo>
                  <a:pt x="78831" y="2754282"/>
                </a:lnTo>
                <a:cubicBezTo>
                  <a:pt x="137995" y="2651956"/>
                  <a:pt x="199068" y="2546330"/>
                  <a:pt x="262110" y="2437296"/>
                </a:cubicBezTo>
                <a:cubicBezTo>
                  <a:pt x="393108" y="2211072"/>
                  <a:pt x="628904" y="2071857"/>
                  <a:pt x="890899" y="2071857"/>
                </a:cubicBezTo>
                <a:close/>
                <a:moveTo>
                  <a:pt x="6355444" y="753840"/>
                </a:moveTo>
                <a:cubicBezTo>
                  <a:pt x="6355444" y="753840"/>
                  <a:pt x="6355444" y="753840"/>
                  <a:pt x="7595013" y="753840"/>
                </a:cubicBezTo>
                <a:cubicBezTo>
                  <a:pt x="7672653" y="753840"/>
                  <a:pt x="7747616" y="796518"/>
                  <a:pt x="7785098" y="865869"/>
                </a:cubicBezTo>
                <a:cubicBezTo>
                  <a:pt x="7785098" y="865869"/>
                  <a:pt x="7785098" y="865869"/>
                  <a:pt x="8406222" y="1935484"/>
                </a:cubicBezTo>
                <a:cubicBezTo>
                  <a:pt x="8446380" y="2002169"/>
                  <a:pt x="8446380" y="2087523"/>
                  <a:pt x="8406222" y="2154207"/>
                </a:cubicBezTo>
                <a:cubicBezTo>
                  <a:pt x="8406222" y="2154207"/>
                  <a:pt x="8406222" y="2154207"/>
                  <a:pt x="7785098" y="3223823"/>
                </a:cubicBezTo>
                <a:cubicBezTo>
                  <a:pt x="7747616" y="3293174"/>
                  <a:pt x="7672653" y="3335852"/>
                  <a:pt x="7595013" y="3335852"/>
                </a:cubicBezTo>
                <a:cubicBezTo>
                  <a:pt x="7595013" y="3335852"/>
                  <a:pt x="7595013" y="3335852"/>
                  <a:pt x="6355444" y="3335852"/>
                </a:cubicBezTo>
                <a:cubicBezTo>
                  <a:pt x="6275127" y="3335852"/>
                  <a:pt x="6202841" y="3293174"/>
                  <a:pt x="6162682" y="3223823"/>
                </a:cubicBezTo>
                <a:cubicBezTo>
                  <a:pt x="6162682" y="3223823"/>
                  <a:pt x="6162682" y="3223823"/>
                  <a:pt x="5544237" y="2154207"/>
                </a:cubicBezTo>
                <a:cubicBezTo>
                  <a:pt x="5504078" y="2087523"/>
                  <a:pt x="5504078" y="2002169"/>
                  <a:pt x="5544237" y="1935484"/>
                </a:cubicBezTo>
                <a:cubicBezTo>
                  <a:pt x="5544237" y="1935484"/>
                  <a:pt x="5544237" y="1935484"/>
                  <a:pt x="6162682" y="865869"/>
                </a:cubicBezTo>
                <a:cubicBezTo>
                  <a:pt x="6202841" y="796518"/>
                  <a:pt x="6275127" y="753840"/>
                  <a:pt x="6355444" y="753840"/>
                </a:cubicBezTo>
                <a:close/>
                <a:moveTo>
                  <a:pt x="0" y="0"/>
                </a:moveTo>
                <a:lnTo>
                  <a:pt x="6535339" y="0"/>
                </a:lnTo>
                <a:lnTo>
                  <a:pt x="6421432" y="196155"/>
                </a:lnTo>
                <a:cubicBezTo>
                  <a:pt x="6196056" y="584267"/>
                  <a:pt x="5928944" y="1044253"/>
                  <a:pt x="5612367" y="1589421"/>
                </a:cubicBezTo>
                <a:cubicBezTo>
                  <a:pt x="5490102" y="1815646"/>
                  <a:pt x="5245573" y="1954861"/>
                  <a:pt x="4992310" y="1954861"/>
                </a:cubicBezTo>
                <a:cubicBezTo>
                  <a:pt x="4992310" y="1954861"/>
                  <a:pt x="4992310" y="1954861"/>
                  <a:pt x="948847" y="1954861"/>
                </a:cubicBezTo>
                <a:cubicBezTo>
                  <a:pt x="686852" y="1954861"/>
                  <a:pt x="451057" y="1815646"/>
                  <a:pt x="320058" y="1589421"/>
                </a:cubicBezTo>
                <a:cubicBezTo>
                  <a:pt x="320058" y="1589421"/>
                  <a:pt x="320058" y="1589421"/>
                  <a:pt x="4048" y="1042874"/>
                </a:cubicBezTo>
                <a:lnTo>
                  <a:pt x="0" y="1035874"/>
                </a:lnTo>
                <a:close/>
              </a:path>
            </a:pathLst>
          </a:custGeom>
        </p:spPr>
      </p:pic>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defRPr/>
            </a:pPr>
            <a:fld id="{8C2E478F-E849-4A8C-AF1F-CBCC78A7CBFA}" type="slidenum">
              <a:rPr lang="en-US">
                <a:solidFill>
                  <a:schemeClr val="bg1"/>
                </a:solidFill>
                <a:latin typeface="Calibri" panose="020F0502020204030204"/>
              </a:rPr>
              <a:pPr algn="ctr">
                <a:spcAft>
                  <a:spcPts val="600"/>
                </a:spcAft>
                <a:defRPr/>
              </a:pPr>
              <a:t>3</a:t>
            </a:fld>
            <a:endParaRPr lang="en-US">
              <a:solidFill>
                <a:schemeClr val="bg1"/>
              </a:solidFill>
              <a:latin typeface="Calibri" panose="020F0502020204030204"/>
            </a:endParaRPr>
          </a:p>
        </p:txBody>
      </p:sp>
    </p:spTree>
    <p:extLst>
      <p:ext uri="{BB962C8B-B14F-4D97-AF65-F5344CB8AC3E}">
        <p14:creationId xmlns:p14="http://schemas.microsoft.com/office/powerpoint/2010/main" val="294476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3E797D52-8EBC-46C3-BECE-06E18E92590F}"/>
              </a:ext>
            </a:extLst>
          </p:cNvPr>
          <p:cNvSpPr>
            <a:spLocks noGrp="1"/>
          </p:cNvSpPr>
          <p:nvPr>
            <p:ph type="body" sz="quarter" idx="13"/>
          </p:nvPr>
        </p:nvSpPr>
        <p:spPr>
          <a:xfrm>
            <a:off x="-4286" y="2381"/>
            <a:ext cx="12192794" cy="6865144"/>
          </a:xfrm>
        </p:spPr>
        <p:txBody>
          <a:bodyPr vert="horz" lIns="91440" tIns="45720" rIns="91440" bIns="45720" rtlCol="0" anchor="t">
            <a:noAutofit/>
          </a:bodyPr>
          <a:lstStyle/>
          <a:p>
            <a:r>
              <a:rPr lang="en-GB" sz="2400" b="0" i="0" dirty="0">
                <a:solidFill>
                  <a:srgbClr val="343541"/>
                </a:solidFill>
                <a:effectLst/>
                <a:latin typeface="Söhne"/>
              </a:rPr>
              <a:t>Assume that we at </a:t>
            </a:r>
            <a:r>
              <a:rPr lang="en-GB" sz="2400" b="0" i="0" dirty="0" err="1">
                <a:solidFill>
                  <a:srgbClr val="343541"/>
                </a:solidFill>
                <a:effectLst/>
                <a:latin typeface="Söhne"/>
              </a:rPr>
              <a:t>OrangeCells</a:t>
            </a:r>
            <a:r>
              <a:rPr lang="en-GB" sz="2400" b="0" i="0" dirty="0">
                <a:solidFill>
                  <a:srgbClr val="343541"/>
                </a:solidFill>
                <a:effectLst/>
                <a:latin typeface="Söhne"/>
              </a:rPr>
              <a:t> Lab are working with a steel plant who has a number of blast furnaces for smelting iron ores. The furnaces have a refractory inner lining that helps withstand and maintain high temperatures inside the furnace for the purpose of smelting ores. Depending on the furnace type and refractory quality, the corresponding lining material is expected to withstand temperature to a certain range. During regular operation of the furnace, the refractory lining faces wear and tear due to a number of factors such as abrasion, turbulence, sudden temperature variation, etc which may lead to leakage in the refractory lining. Hence there is a need to regularly monitor the lining temperature and plan for possible maintenance/replacement of the lining. </a:t>
            </a:r>
            <a:endParaRPr lang="en-US" dirty="0"/>
          </a:p>
        </p:txBody>
      </p:sp>
    </p:spTree>
    <p:extLst>
      <p:ext uri="{BB962C8B-B14F-4D97-AF65-F5344CB8AC3E}">
        <p14:creationId xmlns:p14="http://schemas.microsoft.com/office/powerpoint/2010/main" val="86947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67C6156-6A75-EF63-B79A-BEBE54F17F6E}"/>
              </a:ext>
            </a:extLst>
          </p:cNvPr>
          <p:cNvSpPr txBox="1"/>
          <p:nvPr/>
        </p:nvSpPr>
        <p:spPr>
          <a:xfrm>
            <a:off x="1655885" y="1800664"/>
            <a:ext cx="8880230" cy="2677656"/>
          </a:xfrm>
          <a:prstGeom prst="rect">
            <a:avLst/>
          </a:prstGeom>
          <a:noFill/>
        </p:spPr>
        <p:txBody>
          <a:bodyPr wrap="square">
            <a:spAutoFit/>
          </a:bodyPr>
          <a:lstStyle/>
          <a:p>
            <a:r>
              <a:rPr lang="en-GB" sz="2400" b="0" i="0" dirty="0">
                <a:solidFill>
                  <a:srgbClr val="343541"/>
                </a:solidFill>
                <a:effectLst/>
                <a:latin typeface="Söhne"/>
              </a:rPr>
              <a:t>At present, most of this monitoring is a manual process, sometimes involving visual inspection. In order to minimize dependence on manual and visual methods of inspection, and to help optimize the productive use of the lining - which will result in cost savings and safety for our customer, we will develop a solution for them to continuously monitor the temperature of the lining and alert them in case of any deviation.</a:t>
            </a:r>
            <a:endParaRPr lang="en-US" sz="2400" dirty="0"/>
          </a:p>
        </p:txBody>
      </p:sp>
    </p:spTree>
    <p:extLst>
      <p:ext uri="{BB962C8B-B14F-4D97-AF65-F5344CB8AC3E}">
        <p14:creationId xmlns:p14="http://schemas.microsoft.com/office/powerpoint/2010/main" val="4181252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3950CF-5BF2-4FB0-A36C-48C194F39E12}"/>
              </a:ext>
            </a:extLst>
          </p:cNvPr>
          <p:cNvSpPr>
            <a:spLocks noGrp="1"/>
          </p:cNvSpPr>
          <p:nvPr>
            <p:ph type="title"/>
          </p:nvPr>
        </p:nvSpPr>
        <p:spPr/>
        <p:txBody>
          <a:bodyPr/>
          <a:lstStyle/>
          <a:p>
            <a:r>
              <a:rPr lang="en-US" dirty="0"/>
              <a:t>One word </a:t>
            </a:r>
            <a:r>
              <a:rPr lang="en-IN" dirty="0"/>
              <a:t>solution </a:t>
            </a:r>
            <a:endParaRPr lang="en-US" dirty="0"/>
          </a:p>
        </p:txBody>
      </p:sp>
      <p:pic>
        <p:nvPicPr>
          <p:cNvPr id="5" name="Picture Placeholder 4">
            <a:extLst>
              <a:ext uri="{FF2B5EF4-FFF2-40B4-BE49-F238E27FC236}">
                <a16:creationId xmlns:a16="http://schemas.microsoft.com/office/drawing/2014/main" id="{A0280051-D7F1-4438-B815-F0FF4906D141}"/>
              </a:ext>
            </a:extLst>
          </p:cNvPr>
          <p:cNvPicPr>
            <a:picLocks noGrp="1" noChangeAspect="1"/>
          </p:cNvPicPr>
          <p:nvPr>
            <p:ph type="pic" sz="quarter" idx="14"/>
          </p:nvPr>
        </p:nvPicPr>
        <p:blipFill rotWithShape="1">
          <a:blip r:embed="rId3">
            <a:extLst>
              <a:ext uri="{837473B0-CC2E-450A-ABE3-18F120FF3D39}">
                <a1611:picAttrSrcUrl xmlns:a1611="http://schemas.microsoft.com/office/drawing/2016/11/main" r:id="rId4"/>
              </a:ext>
            </a:extLst>
          </a:blip>
          <a:srcRect t="7824" b="7824"/>
          <a:stretch/>
        </p:blipFill>
        <p:spPr>
          <a:xfrm>
            <a:off x="0" y="0"/>
            <a:ext cx="5416550" cy="6846932"/>
          </a:xfrm>
          <a:noFill/>
        </p:spPr>
      </p:pic>
      <p:sp>
        <p:nvSpPr>
          <p:cNvPr id="10" name="Text Placeholder 9">
            <a:extLst>
              <a:ext uri="{FF2B5EF4-FFF2-40B4-BE49-F238E27FC236}">
                <a16:creationId xmlns:a16="http://schemas.microsoft.com/office/drawing/2014/main" id="{255FA470-23EB-4512-8FFB-28DDAB08B002}"/>
              </a:ext>
            </a:extLst>
          </p:cNvPr>
          <p:cNvSpPr>
            <a:spLocks noGrp="1"/>
          </p:cNvSpPr>
          <p:nvPr>
            <p:ph type="body" sz="quarter" idx="16"/>
          </p:nvPr>
        </p:nvSpPr>
        <p:spPr>
          <a:xfrm>
            <a:off x="6225539" y="1546138"/>
            <a:ext cx="3017520" cy="464871"/>
          </a:xfrm>
        </p:spPr>
        <p:txBody>
          <a:bodyPr/>
          <a:lstStyle/>
          <a:p>
            <a:r>
              <a:rPr lang="en-US" dirty="0"/>
              <a:t>Automation</a:t>
            </a:r>
          </a:p>
        </p:txBody>
      </p:sp>
      <p:sp>
        <p:nvSpPr>
          <p:cNvPr id="9" name="Content Placeholder 8">
            <a:extLst>
              <a:ext uri="{FF2B5EF4-FFF2-40B4-BE49-F238E27FC236}">
                <a16:creationId xmlns:a16="http://schemas.microsoft.com/office/drawing/2014/main" id="{256319DF-036A-473B-95D3-C5F6FF849FD4}"/>
              </a:ext>
            </a:extLst>
          </p:cNvPr>
          <p:cNvSpPr>
            <a:spLocks noGrp="1"/>
          </p:cNvSpPr>
          <p:nvPr>
            <p:ph idx="1"/>
          </p:nvPr>
        </p:nvSpPr>
        <p:spPr>
          <a:xfrm>
            <a:off x="6096000" y="2142001"/>
            <a:ext cx="4646246" cy="2218585"/>
          </a:xfrm>
        </p:spPr>
        <p:txBody>
          <a:bodyPr vert="horz" lIns="91440" tIns="45720" rIns="91440" bIns="45720" rtlCol="0" anchor="t">
            <a:normAutofit/>
          </a:bodyPr>
          <a:lstStyle/>
          <a:p>
            <a:pPr>
              <a:lnSpc>
                <a:spcPct val="100000"/>
              </a:lnSpc>
            </a:pPr>
            <a:r>
              <a:rPr lang="en-US" dirty="0">
                <a:ea typeface="+mn-lt"/>
                <a:cs typeface="+mn-lt"/>
              </a:rPr>
              <a:t>Solving with means of </a:t>
            </a:r>
            <a:r>
              <a:rPr lang="en-IN" dirty="0">
                <a:ea typeface="+mn-lt"/>
                <a:cs typeface="+mn-lt"/>
              </a:rPr>
              <a:t>automation </a:t>
            </a:r>
          </a:p>
          <a:p>
            <a:pPr>
              <a:lnSpc>
                <a:spcPct val="100000"/>
              </a:lnSpc>
            </a:pPr>
            <a:r>
              <a:rPr lang="en-IN" dirty="0">
                <a:ea typeface="+mn-lt"/>
                <a:cs typeface="+mn-lt"/>
              </a:rPr>
              <a:t>Leveraging Machine learning algorithms, time series databases, arrays, and linked lists.</a:t>
            </a:r>
          </a:p>
          <a:p>
            <a:pPr>
              <a:lnSpc>
                <a:spcPct val="100000"/>
              </a:lnSpc>
            </a:pPr>
            <a:r>
              <a:rPr lang="en-IN" dirty="0">
                <a:ea typeface="+mn-lt"/>
                <a:cs typeface="+mn-lt"/>
              </a:rPr>
              <a:t>Some scripting of microcontrollers and sensors.</a:t>
            </a:r>
          </a:p>
          <a:p>
            <a:pPr>
              <a:lnSpc>
                <a:spcPct val="100000"/>
              </a:lnSpc>
            </a:pPr>
            <a:r>
              <a:rPr lang="en-IN" dirty="0">
                <a:ea typeface="+mn-lt"/>
                <a:cs typeface="+mn-lt"/>
              </a:rPr>
              <a:t>Setting up web IOT API endpoint infrastructure.</a:t>
            </a:r>
          </a:p>
          <a:p>
            <a:pPr>
              <a:lnSpc>
                <a:spcPct val="100000"/>
              </a:lnSpc>
            </a:pPr>
            <a:r>
              <a:rPr lang="en-IN" dirty="0">
                <a:ea typeface="+mn-lt"/>
                <a:cs typeface="+mn-lt"/>
              </a:rPr>
              <a:t>Process Engineering</a:t>
            </a:r>
            <a:endParaRPr lang="en-US" dirty="0">
              <a:ea typeface="+mn-lt"/>
              <a:cs typeface="+mn-lt"/>
            </a:endParaRPr>
          </a:p>
        </p:txBody>
      </p:sp>
      <p:sp>
        <p:nvSpPr>
          <p:cNvPr id="4" name="Slide Number Placeholder 3">
            <a:extLst>
              <a:ext uri="{FF2B5EF4-FFF2-40B4-BE49-F238E27FC236}">
                <a16:creationId xmlns:a16="http://schemas.microsoft.com/office/drawing/2014/main" id="{A4BADA18-8F0E-4249-A144-6CB8259BA65B}"/>
              </a:ext>
            </a:extLst>
          </p:cNvPr>
          <p:cNvSpPr>
            <a:spLocks noGrp="1"/>
          </p:cNvSpPr>
          <p:nvPr>
            <p:ph type="sldNum" sz="quarter" idx="4"/>
          </p:nvPr>
        </p:nvSpPr>
        <p:spPr/>
        <p:txBody>
          <a:bodyPr/>
          <a:lstStyle/>
          <a:p>
            <a:fld id="{8C2E478F-E849-4A8C-AF1F-CBCC78A7CBFA}" type="slidenum">
              <a:rPr lang="en-US" smtClean="0"/>
              <a:t>6</a:t>
            </a:fld>
            <a:endParaRPr lang="en-US"/>
          </a:p>
        </p:txBody>
      </p:sp>
      <p:sp>
        <p:nvSpPr>
          <p:cNvPr id="16" name="Content Placeholder 8">
            <a:extLst>
              <a:ext uri="{FF2B5EF4-FFF2-40B4-BE49-F238E27FC236}">
                <a16:creationId xmlns:a16="http://schemas.microsoft.com/office/drawing/2014/main" id="{5BF713B1-9520-4917-9525-11BB23CC42C2}"/>
              </a:ext>
            </a:extLst>
          </p:cNvPr>
          <p:cNvSpPr txBox="1">
            <a:spLocks/>
          </p:cNvSpPr>
          <p:nvPr/>
        </p:nvSpPr>
        <p:spPr>
          <a:xfrm>
            <a:off x="6091825" y="3891075"/>
            <a:ext cx="4646246" cy="2764924"/>
          </a:xfrm>
          <a:prstGeom prst="rect">
            <a:avLst/>
          </a:prstGeom>
        </p:spPr>
        <p:txBody>
          <a:bodyPr vert="horz" lIns="91440" tIns="45720" rIns="91440" bIns="45720" rtlCol="0" anchor="t">
            <a:no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ea typeface="+mn-lt"/>
              <a:cs typeface="+mn-lt"/>
            </a:endParaRPr>
          </a:p>
        </p:txBody>
      </p:sp>
      <p:sp>
        <p:nvSpPr>
          <p:cNvPr id="3" name="TextBox 2">
            <a:extLst>
              <a:ext uri="{FF2B5EF4-FFF2-40B4-BE49-F238E27FC236}">
                <a16:creationId xmlns:a16="http://schemas.microsoft.com/office/drawing/2014/main" id="{DE5ED162-5829-4D23-9401-6611BE2EBF94}"/>
              </a:ext>
            </a:extLst>
          </p:cNvPr>
          <p:cNvSpPr txBox="1"/>
          <p:nvPr/>
        </p:nvSpPr>
        <p:spPr>
          <a:xfrm>
            <a:off x="0" y="6846888"/>
            <a:ext cx="5416550" cy="317500"/>
          </a:xfrm>
          <a:prstGeom prst="rect">
            <a:avLst/>
          </a:prstGeom>
        </p:spPr>
        <p:txBody>
          <a:bodyPr>
            <a:normAutofit fontScale="85000" lnSpcReduction="10000"/>
          </a:bodyPr>
          <a:lstStyle/>
          <a:p>
            <a:r>
              <a:rPr lang="en-US">
                <a:hlinkClick r:id="rId4"/>
              </a:rPr>
              <a:t>This Photo</a:t>
            </a:r>
            <a:r>
              <a:rPr lang="en-US"/>
              <a:t> by Unknown author is licensed under </a:t>
            </a:r>
            <a:r>
              <a:rPr lang="en-US">
                <a:hlinkClick r:id="rId5"/>
              </a:rPr>
              <a:t>CC BY-SA-NC</a:t>
            </a:r>
            <a:r>
              <a:rPr lang="en-US"/>
              <a:t>.</a:t>
            </a:r>
          </a:p>
        </p:txBody>
      </p:sp>
      <p:sp>
        <p:nvSpPr>
          <p:cNvPr id="6" name="Content Placeholder 8">
            <a:extLst>
              <a:ext uri="{FF2B5EF4-FFF2-40B4-BE49-F238E27FC236}">
                <a16:creationId xmlns:a16="http://schemas.microsoft.com/office/drawing/2014/main" id="{6AF9DF85-B455-0822-3235-C122DD778A65}"/>
              </a:ext>
            </a:extLst>
          </p:cNvPr>
          <p:cNvSpPr txBox="1">
            <a:spLocks/>
          </p:cNvSpPr>
          <p:nvPr/>
        </p:nvSpPr>
        <p:spPr>
          <a:xfrm>
            <a:off x="5910775" y="4491578"/>
            <a:ext cx="5897217" cy="2263808"/>
          </a:xfrm>
          <a:prstGeom prst="rect">
            <a:avLst/>
          </a:prstGeom>
        </p:spPr>
        <p:txBody>
          <a:bodyPr vert="horz" lIns="91440" tIns="45720" rIns="91440" bIns="45720" rtlCol="0" anchor="t">
            <a:normAutofit/>
          </a:bodyPr>
          <a:lst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GB" dirty="0"/>
              <a:t>I believe that manual and visual methods of inspection are outdated and can be replaced with automated solutions. I also think that implementing an AI algorithm to monitor and detect temperature variations and cracks is a great approach that will help the steel plant save money and increase safety. It's about time that we leverage the power of technology to optimize these types of industrial processes.</a:t>
            </a:r>
            <a:endParaRPr lang="en-US" dirty="0"/>
          </a:p>
        </p:txBody>
      </p:sp>
    </p:spTree>
    <p:extLst>
      <p:ext uri="{BB962C8B-B14F-4D97-AF65-F5344CB8AC3E}">
        <p14:creationId xmlns:p14="http://schemas.microsoft.com/office/powerpoint/2010/main" val="1325373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7180028" y="3376123"/>
            <a:ext cx="4515147" cy="1529232"/>
          </a:xfrm>
        </p:spPr>
        <p:txBody>
          <a:bodyPr vert="horz" lIns="91440" tIns="45720" rIns="91440" bIns="45720" rtlCol="0" anchor="b">
            <a:normAutofit/>
          </a:bodyPr>
          <a:lstStyle/>
          <a:p>
            <a:pPr algn="r">
              <a:lnSpc>
                <a:spcPct val="90000"/>
              </a:lnSpc>
            </a:pPr>
            <a:r>
              <a:rPr lang="en-US" sz="4400" dirty="0"/>
              <a:t>Task given</a:t>
            </a:r>
          </a:p>
        </p:txBody>
      </p:sp>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7529886" y="4905356"/>
            <a:ext cx="4165290" cy="617620"/>
          </a:xfrm>
        </p:spPr>
        <p:txBody>
          <a:bodyPr vert="horz" lIns="91440" tIns="45720" rIns="91440" bIns="45720" rtlCol="0">
            <a:normAutofit/>
          </a:bodyPr>
          <a:lstStyle/>
          <a:p>
            <a:pPr algn="r">
              <a:lnSpc>
                <a:spcPct val="90000"/>
              </a:lnSpc>
            </a:pPr>
            <a:r>
              <a:rPr lang="en-US" sz="2400" dirty="0"/>
              <a:t>Let’s Dive In</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12633" r="5360" b="3"/>
          <a:stretch/>
        </p:blipFill>
        <p:spPr>
          <a:xfrm>
            <a:off x="-2192" y="10"/>
            <a:ext cx="8436340" cy="6857990"/>
          </a:xfrm>
          <a:custGeom>
            <a:avLst/>
            <a:gdLst/>
            <a:ahLst/>
            <a:cxnLst/>
            <a:rect l="l" t="t" r="r" b="b"/>
            <a:pathLst>
              <a:path w="8436340" h="6858000">
                <a:moveTo>
                  <a:pt x="6950358" y="3911316"/>
                </a:moveTo>
                <a:lnTo>
                  <a:pt x="6950358" y="3925503"/>
                </a:lnTo>
                <a:lnTo>
                  <a:pt x="6948404" y="3918409"/>
                </a:lnTo>
                <a:close/>
                <a:moveTo>
                  <a:pt x="890899" y="2071857"/>
                </a:moveTo>
                <a:cubicBezTo>
                  <a:pt x="890899" y="2071857"/>
                  <a:pt x="890899" y="2071857"/>
                  <a:pt x="4934362" y="2071857"/>
                </a:cubicBezTo>
                <a:cubicBezTo>
                  <a:pt x="5187625" y="2071857"/>
                  <a:pt x="5432153" y="2211072"/>
                  <a:pt x="5554418" y="2437296"/>
                </a:cubicBezTo>
                <a:cubicBezTo>
                  <a:pt x="5554418" y="2437296"/>
                  <a:pt x="5554418" y="2437296"/>
                  <a:pt x="7580515" y="5926372"/>
                </a:cubicBezTo>
                <a:cubicBezTo>
                  <a:pt x="7711513" y="6143896"/>
                  <a:pt x="7711513" y="6422327"/>
                  <a:pt x="7580515" y="6639850"/>
                </a:cubicBezTo>
                <a:cubicBezTo>
                  <a:pt x="7580515" y="6639850"/>
                  <a:pt x="7580515" y="6639850"/>
                  <a:pt x="7473670" y="6823844"/>
                </a:cubicBezTo>
                <a:lnTo>
                  <a:pt x="7453836" y="6858000"/>
                </a:lnTo>
                <a:lnTo>
                  <a:pt x="0" y="6858000"/>
                </a:lnTo>
                <a:lnTo>
                  <a:pt x="0" y="2890622"/>
                </a:lnTo>
                <a:lnTo>
                  <a:pt x="78831" y="2754282"/>
                </a:lnTo>
                <a:cubicBezTo>
                  <a:pt x="137995" y="2651956"/>
                  <a:pt x="199068" y="2546330"/>
                  <a:pt x="262110" y="2437296"/>
                </a:cubicBezTo>
                <a:cubicBezTo>
                  <a:pt x="393108" y="2211072"/>
                  <a:pt x="628904" y="2071857"/>
                  <a:pt x="890899" y="2071857"/>
                </a:cubicBezTo>
                <a:close/>
                <a:moveTo>
                  <a:pt x="6355444" y="753840"/>
                </a:moveTo>
                <a:cubicBezTo>
                  <a:pt x="6355444" y="753840"/>
                  <a:pt x="6355444" y="753840"/>
                  <a:pt x="7595013" y="753840"/>
                </a:cubicBezTo>
                <a:cubicBezTo>
                  <a:pt x="7672653" y="753840"/>
                  <a:pt x="7747616" y="796518"/>
                  <a:pt x="7785098" y="865869"/>
                </a:cubicBezTo>
                <a:cubicBezTo>
                  <a:pt x="7785098" y="865869"/>
                  <a:pt x="7785098" y="865869"/>
                  <a:pt x="8406222" y="1935484"/>
                </a:cubicBezTo>
                <a:cubicBezTo>
                  <a:pt x="8446380" y="2002169"/>
                  <a:pt x="8446380" y="2087523"/>
                  <a:pt x="8406222" y="2154207"/>
                </a:cubicBezTo>
                <a:cubicBezTo>
                  <a:pt x="8406222" y="2154207"/>
                  <a:pt x="8406222" y="2154207"/>
                  <a:pt x="7785098" y="3223823"/>
                </a:cubicBezTo>
                <a:cubicBezTo>
                  <a:pt x="7747616" y="3293174"/>
                  <a:pt x="7672653" y="3335852"/>
                  <a:pt x="7595013" y="3335852"/>
                </a:cubicBezTo>
                <a:cubicBezTo>
                  <a:pt x="7595013" y="3335852"/>
                  <a:pt x="7595013" y="3335852"/>
                  <a:pt x="6355444" y="3335852"/>
                </a:cubicBezTo>
                <a:cubicBezTo>
                  <a:pt x="6275127" y="3335852"/>
                  <a:pt x="6202841" y="3293174"/>
                  <a:pt x="6162682" y="3223823"/>
                </a:cubicBezTo>
                <a:cubicBezTo>
                  <a:pt x="6162682" y="3223823"/>
                  <a:pt x="6162682" y="3223823"/>
                  <a:pt x="5544237" y="2154207"/>
                </a:cubicBezTo>
                <a:cubicBezTo>
                  <a:pt x="5504078" y="2087523"/>
                  <a:pt x="5504078" y="2002169"/>
                  <a:pt x="5544237" y="1935484"/>
                </a:cubicBezTo>
                <a:cubicBezTo>
                  <a:pt x="5544237" y="1935484"/>
                  <a:pt x="5544237" y="1935484"/>
                  <a:pt x="6162682" y="865869"/>
                </a:cubicBezTo>
                <a:cubicBezTo>
                  <a:pt x="6202841" y="796518"/>
                  <a:pt x="6275127" y="753840"/>
                  <a:pt x="6355444" y="753840"/>
                </a:cubicBezTo>
                <a:close/>
                <a:moveTo>
                  <a:pt x="0" y="0"/>
                </a:moveTo>
                <a:lnTo>
                  <a:pt x="6535339" y="0"/>
                </a:lnTo>
                <a:lnTo>
                  <a:pt x="6421432" y="196155"/>
                </a:lnTo>
                <a:cubicBezTo>
                  <a:pt x="6196056" y="584267"/>
                  <a:pt x="5928944" y="1044253"/>
                  <a:pt x="5612367" y="1589421"/>
                </a:cubicBezTo>
                <a:cubicBezTo>
                  <a:pt x="5490102" y="1815646"/>
                  <a:pt x="5245573" y="1954861"/>
                  <a:pt x="4992310" y="1954861"/>
                </a:cubicBezTo>
                <a:cubicBezTo>
                  <a:pt x="4992310" y="1954861"/>
                  <a:pt x="4992310" y="1954861"/>
                  <a:pt x="948847" y="1954861"/>
                </a:cubicBezTo>
                <a:cubicBezTo>
                  <a:pt x="686852" y="1954861"/>
                  <a:pt x="451057" y="1815646"/>
                  <a:pt x="320058" y="1589421"/>
                </a:cubicBezTo>
                <a:cubicBezTo>
                  <a:pt x="320058" y="1589421"/>
                  <a:pt x="320058" y="1589421"/>
                  <a:pt x="4048" y="1042874"/>
                </a:cubicBezTo>
                <a:lnTo>
                  <a:pt x="0" y="1035874"/>
                </a:lnTo>
                <a:close/>
              </a:path>
            </a:pathLst>
          </a:custGeom>
        </p:spPr>
      </p:pic>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defRPr/>
            </a:pPr>
            <a:fld id="{8C2E478F-E849-4A8C-AF1F-CBCC78A7CBFA}" type="slidenum">
              <a:rPr lang="en-US">
                <a:solidFill>
                  <a:schemeClr val="bg1"/>
                </a:solidFill>
                <a:latin typeface="Calibri" panose="020F0502020204030204"/>
              </a:rPr>
              <a:pPr algn="ctr">
                <a:spcAft>
                  <a:spcPts val="600"/>
                </a:spcAft>
                <a:defRPr/>
              </a:pPr>
              <a:t>7</a:t>
            </a:fld>
            <a:endParaRPr lang="en-US">
              <a:solidFill>
                <a:schemeClr val="bg1"/>
              </a:solidFill>
              <a:latin typeface="Calibri" panose="020F0502020204030204"/>
            </a:endParaRPr>
          </a:p>
        </p:txBody>
      </p:sp>
    </p:spTree>
    <p:extLst>
      <p:ext uri="{BB962C8B-B14F-4D97-AF65-F5344CB8AC3E}">
        <p14:creationId xmlns:p14="http://schemas.microsoft.com/office/powerpoint/2010/main" val="291366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3E797D52-8EBC-46C3-BECE-06E18E92590F}"/>
              </a:ext>
            </a:extLst>
          </p:cNvPr>
          <p:cNvSpPr>
            <a:spLocks noGrp="1"/>
          </p:cNvSpPr>
          <p:nvPr>
            <p:ph type="body" sz="quarter" idx="13"/>
          </p:nvPr>
        </p:nvSpPr>
        <p:spPr>
          <a:xfrm>
            <a:off x="-4286" y="2381"/>
            <a:ext cx="12192794" cy="6865144"/>
          </a:xfrm>
        </p:spPr>
        <p:txBody>
          <a:bodyPr vert="horz" lIns="91440" tIns="45720" rIns="91440" bIns="45720" rtlCol="0" anchor="t">
            <a:noAutofit/>
          </a:bodyPr>
          <a:lstStyle/>
          <a:p>
            <a:r>
              <a:rPr lang="en-GB" dirty="0"/>
              <a:t>Design an algorithm in order to: </a:t>
            </a:r>
          </a:p>
          <a:p>
            <a:pPr marL="457200" indent="-457200">
              <a:buAutoNum type="arabicPeriod"/>
            </a:pPr>
            <a:r>
              <a:rPr lang="en-GB" dirty="0"/>
              <a:t>Monitor the temperature of a blast furnace/lining surface in real time </a:t>
            </a:r>
          </a:p>
          <a:p>
            <a:pPr marL="457200" indent="-457200">
              <a:buAutoNum type="arabicPeriod"/>
            </a:pPr>
            <a:r>
              <a:rPr lang="en-GB" dirty="0"/>
              <a:t>Alert when the temperature goes out of the specified range </a:t>
            </a:r>
          </a:p>
          <a:p>
            <a:pPr marL="457200" indent="-457200">
              <a:buAutoNum type="arabicPeriod"/>
            </a:pPr>
            <a:r>
              <a:rPr lang="en-GB" dirty="0"/>
              <a:t>Alert when the lining begins to form a crack </a:t>
            </a:r>
          </a:p>
          <a:p>
            <a:pPr marL="457200" indent="-457200">
              <a:buAutoNum type="arabicPeriod"/>
            </a:pPr>
            <a:r>
              <a:rPr lang="en-GB" dirty="0"/>
              <a:t>Produce daily/weekly/monthly reports for individual furnaces </a:t>
            </a:r>
            <a:endParaRPr lang="en-US" dirty="0"/>
          </a:p>
        </p:txBody>
      </p:sp>
    </p:spTree>
    <p:extLst>
      <p:ext uri="{BB962C8B-B14F-4D97-AF65-F5344CB8AC3E}">
        <p14:creationId xmlns:p14="http://schemas.microsoft.com/office/powerpoint/2010/main" val="103493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75749F-F487-4EFB-ABC7-C1359590E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7180028" y="3376123"/>
            <a:ext cx="4515147" cy="1529232"/>
          </a:xfrm>
        </p:spPr>
        <p:txBody>
          <a:bodyPr vert="horz" lIns="91440" tIns="45720" rIns="91440" bIns="45720" rtlCol="0" anchor="b">
            <a:normAutofit/>
          </a:bodyPr>
          <a:lstStyle/>
          <a:p>
            <a:pPr algn="r">
              <a:lnSpc>
                <a:spcPct val="90000"/>
              </a:lnSpc>
            </a:pPr>
            <a:r>
              <a:rPr lang="en-US" sz="4400" dirty="0"/>
              <a:t>Lets solve it</a:t>
            </a:r>
          </a:p>
        </p:txBody>
      </p:sp>
      <p:sp>
        <p:nvSpPr>
          <p:cNvPr id="2" name="Text Placeholder 1">
            <a:extLst>
              <a:ext uri="{FF2B5EF4-FFF2-40B4-BE49-F238E27FC236}">
                <a16:creationId xmlns:a16="http://schemas.microsoft.com/office/drawing/2014/main" id="{B156CAF1-214F-4566-9B0D-DACA1063E8C8}"/>
              </a:ext>
            </a:extLst>
          </p:cNvPr>
          <p:cNvSpPr>
            <a:spLocks noGrp="1"/>
          </p:cNvSpPr>
          <p:nvPr>
            <p:ph type="body" idx="1"/>
          </p:nvPr>
        </p:nvSpPr>
        <p:spPr>
          <a:xfrm>
            <a:off x="7529886" y="4905356"/>
            <a:ext cx="4165290" cy="617620"/>
          </a:xfrm>
        </p:spPr>
        <p:txBody>
          <a:bodyPr vert="horz" lIns="91440" tIns="45720" rIns="91440" bIns="45720" rtlCol="0">
            <a:normAutofit/>
          </a:bodyPr>
          <a:lstStyle/>
          <a:p>
            <a:pPr algn="r">
              <a:lnSpc>
                <a:spcPct val="90000"/>
              </a:lnSpc>
            </a:pPr>
            <a:r>
              <a:rPr lang="en-US" sz="2400" dirty="0"/>
              <a:t>How it works?</a:t>
            </a:r>
          </a:p>
        </p:txBody>
      </p:sp>
      <p:pic>
        <p:nvPicPr>
          <p:cNvPr id="8" name="Picture Placeholder 7" descr="close up of computer code">
            <a:extLst>
              <a:ext uri="{FF2B5EF4-FFF2-40B4-BE49-F238E27FC236}">
                <a16:creationId xmlns:a16="http://schemas.microsoft.com/office/drawing/2014/main" id="{A596BF19-CC58-4709-B5D6-3FC378FDC7BA}"/>
              </a:ext>
            </a:extLst>
          </p:cNvPr>
          <p:cNvPicPr>
            <a:picLocks noGrp="1" noChangeAspect="1"/>
          </p:cNvPicPr>
          <p:nvPr>
            <p:ph type="pic" sz="quarter" idx="13"/>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12633" r="5360" b="3"/>
          <a:stretch/>
        </p:blipFill>
        <p:spPr>
          <a:xfrm>
            <a:off x="-2192" y="10"/>
            <a:ext cx="8436340" cy="6857990"/>
          </a:xfrm>
          <a:custGeom>
            <a:avLst/>
            <a:gdLst/>
            <a:ahLst/>
            <a:cxnLst/>
            <a:rect l="l" t="t" r="r" b="b"/>
            <a:pathLst>
              <a:path w="8436340" h="6858000">
                <a:moveTo>
                  <a:pt x="6950358" y="3911316"/>
                </a:moveTo>
                <a:lnTo>
                  <a:pt x="6950358" y="3925503"/>
                </a:lnTo>
                <a:lnTo>
                  <a:pt x="6948404" y="3918409"/>
                </a:lnTo>
                <a:close/>
                <a:moveTo>
                  <a:pt x="890899" y="2071857"/>
                </a:moveTo>
                <a:cubicBezTo>
                  <a:pt x="890899" y="2071857"/>
                  <a:pt x="890899" y="2071857"/>
                  <a:pt x="4934362" y="2071857"/>
                </a:cubicBezTo>
                <a:cubicBezTo>
                  <a:pt x="5187625" y="2071857"/>
                  <a:pt x="5432153" y="2211072"/>
                  <a:pt x="5554418" y="2437296"/>
                </a:cubicBezTo>
                <a:cubicBezTo>
                  <a:pt x="5554418" y="2437296"/>
                  <a:pt x="5554418" y="2437296"/>
                  <a:pt x="7580515" y="5926372"/>
                </a:cubicBezTo>
                <a:cubicBezTo>
                  <a:pt x="7711513" y="6143896"/>
                  <a:pt x="7711513" y="6422327"/>
                  <a:pt x="7580515" y="6639850"/>
                </a:cubicBezTo>
                <a:cubicBezTo>
                  <a:pt x="7580515" y="6639850"/>
                  <a:pt x="7580515" y="6639850"/>
                  <a:pt x="7473670" y="6823844"/>
                </a:cubicBezTo>
                <a:lnTo>
                  <a:pt x="7453836" y="6858000"/>
                </a:lnTo>
                <a:lnTo>
                  <a:pt x="0" y="6858000"/>
                </a:lnTo>
                <a:lnTo>
                  <a:pt x="0" y="2890622"/>
                </a:lnTo>
                <a:lnTo>
                  <a:pt x="78831" y="2754282"/>
                </a:lnTo>
                <a:cubicBezTo>
                  <a:pt x="137995" y="2651956"/>
                  <a:pt x="199068" y="2546330"/>
                  <a:pt x="262110" y="2437296"/>
                </a:cubicBezTo>
                <a:cubicBezTo>
                  <a:pt x="393108" y="2211072"/>
                  <a:pt x="628904" y="2071857"/>
                  <a:pt x="890899" y="2071857"/>
                </a:cubicBezTo>
                <a:close/>
                <a:moveTo>
                  <a:pt x="6355444" y="753840"/>
                </a:moveTo>
                <a:cubicBezTo>
                  <a:pt x="6355444" y="753840"/>
                  <a:pt x="6355444" y="753840"/>
                  <a:pt x="7595013" y="753840"/>
                </a:cubicBezTo>
                <a:cubicBezTo>
                  <a:pt x="7672653" y="753840"/>
                  <a:pt x="7747616" y="796518"/>
                  <a:pt x="7785098" y="865869"/>
                </a:cubicBezTo>
                <a:cubicBezTo>
                  <a:pt x="7785098" y="865869"/>
                  <a:pt x="7785098" y="865869"/>
                  <a:pt x="8406222" y="1935484"/>
                </a:cubicBezTo>
                <a:cubicBezTo>
                  <a:pt x="8446380" y="2002169"/>
                  <a:pt x="8446380" y="2087523"/>
                  <a:pt x="8406222" y="2154207"/>
                </a:cubicBezTo>
                <a:cubicBezTo>
                  <a:pt x="8406222" y="2154207"/>
                  <a:pt x="8406222" y="2154207"/>
                  <a:pt x="7785098" y="3223823"/>
                </a:cubicBezTo>
                <a:cubicBezTo>
                  <a:pt x="7747616" y="3293174"/>
                  <a:pt x="7672653" y="3335852"/>
                  <a:pt x="7595013" y="3335852"/>
                </a:cubicBezTo>
                <a:cubicBezTo>
                  <a:pt x="7595013" y="3335852"/>
                  <a:pt x="7595013" y="3335852"/>
                  <a:pt x="6355444" y="3335852"/>
                </a:cubicBezTo>
                <a:cubicBezTo>
                  <a:pt x="6275127" y="3335852"/>
                  <a:pt x="6202841" y="3293174"/>
                  <a:pt x="6162682" y="3223823"/>
                </a:cubicBezTo>
                <a:cubicBezTo>
                  <a:pt x="6162682" y="3223823"/>
                  <a:pt x="6162682" y="3223823"/>
                  <a:pt x="5544237" y="2154207"/>
                </a:cubicBezTo>
                <a:cubicBezTo>
                  <a:pt x="5504078" y="2087523"/>
                  <a:pt x="5504078" y="2002169"/>
                  <a:pt x="5544237" y="1935484"/>
                </a:cubicBezTo>
                <a:cubicBezTo>
                  <a:pt x="5544237" y="1935484"/>
                  <a:pt x="5544237" y="1935484"/>
                  <a:pt x="6162682" y="865869"/>
                </a:cubicBezTo>
                <a:cubicBezTo>
                  <a:pt x="6202841" y="796518"/>
                  <a:pt x="6275127" y="753840"/>
                  <a:pt x="6355444" y="753840"/>
                </a:cubicBezTo>
                <a:close/>
                <a:moveTo>
                  <a:pt x="0" y="0"/>
                </a:moveTo>
                <a:lnTo>
                  <a:pt x="6535339" y="0"/>
                </a:lnTo>
                <a:lnTo>
                  <a:pt x="6421432" y="196155"/>
                </a:lnTo>
                <a:cubicBezTo>
                  <a:pt x="6196056" y="584267"/>
                  <a:pt x="5928944" y="1044253"/>
                  <a:pt x="5612367" y="1589421"/>
                </a:cubicBezTo>
                <a:cubicBezTo>
                  <a:pt x="5490102" y="1815646"/>
                  <a:pt x="5245573" y="1954861"/>
                  <a:pt x="4992310" y="1954861"/>
                </a:cubicBezTo>
                <a:cubicBezTo>
                  <a:pt x="4992310" y="1954861"/>
                  <a:pt x="4992310" y="1954861"/>
                  <a:pt x="948847" y="1954861"/>
                </a:cubicBezTo>
                <a:cubicBezTo>
                  <a:pt x="686852" y="1954861"/>
                  <a:pt x="451057" y="1815646"/>
                  <a:pt x="320058" y="1589421"/>
                </a:cubicBezTo>
                <a:cubicBezTo>
                  <a:pt x="320058" y="1589421"/>
                  <a:pt x="320058" y="1589421"/>
                  <a:pt x="4048" y="1042874"/>
                </a:cubicBezTo>
                <a:lnTo>
                  <a:pt x="0" y="1035874"/>
                </a:lnTo>
                <a:close/>
              </a:path>
            </a:pathLst>
          </a:custGeom>
        </p:spPr>
      </p:pic>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a:xfrm>
            <a:off x="11146536" y="6035040"/>
            <a:ext cx="548640" cy="548640"/>
          </a:xfrm>
          <a:prstGeom prst="ellipse">
            <a:avLst/>
          </a:prstGeom>
          <a:solidFill>
            <a:schemeClr val="tx1">
              <a:alpha val="80000"/>
            </a:schemeClr>
          </a:solidFill>
        </p:spPr>
        <p:txBody>
          <a:bodyPr vert="horz" lIns="91440" tIns="45720" rIns="91440" bIns="45720" rtlCol="0" anchor="ctr">
            <a:normAutofit/>
          </a:bodyPr>
          <a:lstStyle/>
          <a:p>
            <a:pPr algn="ctr">
              <a:spcAft>
                <a:spcPts val="600"/>
              </a:spcAft>
              <a:defRPr/>
            </a:pPr>
            <a:fld id="{8C2E478F-E849-4A8C-AF1F-CBCC78A7CBFA}" type="slidenum">
              <a:rPr lang="en-US">
                <a:solidFill>
                  <a:schemeClr val="bg1"/>
                </a:solidFill>
                <a:latin typeface="Calibri" panose="020F0502020204030204"/>
              </a:rPr>
              <a:pPr algn="ctr">
                <a:spcAft>
                  <a:spcPts val="600"/>
                </a:spcAft>
                <a:defRPr/>
              </a:pPr>
              <a:t>9</a:t>
            </a:fld>
            <a:endParaRPr lang="en-US">
              <a:solidFill>
                <a:schemeClr val="bg1"/>
              </a:solidFill>
              <a:latin typeface="Calibri" panose="020F0502020204030204"/>
            </a:endParaRPr>
          </a:p>
        </p:txBody>
      </p:sp>
    </p:spTree>
    <p:extLst>
      <p:ext uri="{BB962C8B-B14F-4D97-AF65-F5344CB8AC3E}">
        <p14:creationId xmlns:p14="http://schemas.microsoft.com/office/powerpoint/2010/main" val="193672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55661986_LW_V2" id="{E5110F26-8197-DB45-AF5B-7431BEF0563B}" vid="{8AAB886A-F653-1948-BBB7-F7B1A419C2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02A8ED-1331-4C1D-8649-743D7BE164DD}">
  <ds:schemaRefs>
    <ds:schemaRef ds:uri="71af3243-3dd4-4a8d-8c0d-dd76da1f02a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9A06775-4FD5-4278-BDCC-E6FF131E966F}">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9E4EAC9-33DC-4CF0-BA31-C98F61CE478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421</TotalTime>
  <Words>1183</Words>
  <Application>Microsoft Office PowerPoint</Application>
  <PresentationFormat>Widescreen</PresentationFormat>
  <Paragraphs>85</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Söhne</vt:lpstr>
      <vt:lpstr>Wingdings</vt:lpstr>
      <vt:lpstr>Office Theme</vt:lpstr>
      <vt:lpstr>Blast furnace system design</vt:lpstr>
      <vt:lpstr>Agenda</vt:lpstr>
      <vt:lpstr>Problem statement</vt:lpstr>
      <vt:lpstr>PowerPoint Presentation</vt:lpstr>
      <vt:lpstr>PowerPoint Presentation</vt:lpstr>
      <vt:lpstr>One word solution </vt:lpstr>
      <vt:lpstr>Task given</vt:lpstr>
      <vt:lpstr>PowerPoint Presentation</vt:lpstr>
      <vt:lpstr>Lets solve it</vt:lpstr>
      <vt:lpstr>PowerPoint Presentation</vt:lpstr>
      <vt:lpstr>1. Set up sensors at various locations on the surface of the lining of the blast furnace. └──&gt; Continuously monitor the temperature of the lining and send the data to the signal processor. 2. Use the signal processor to process the temperature data received from the sensors. └──&gt; Convert the raw sensor data into easily interpretable data. 3. Set the desired temperature range for each furnace. 4. Continuously compare the temperature data received from the sensors with the desired temperature range for each furnace. └──&gt; If the temperature goes out of the specified range, trigger an alert. └──&gt; Store the alert data in a database. 5. Use machine learning algorithms to detect if the lining begins to form a crack. └──&gt; Analyse the temperature data for each sensor. └──&gt; Identify any unusual patterns that may indicate the lining is cracking. └──&gt; Store the crack detection data in a database. 6. Generate daily, weekly, or monthly reports for each furnace based on the data stored in the database. └──&gt; Show the temperature readings and crack detection data for each sensor location.  This flowchart represents the algorithm designed to continuously monitor the temperature of the blast furnace lining, detect cracks, and generate reports. </vt:lpstr>
      <vt:lpstr>Data Structures </vt:lpstr>
      <vt:lpstr>Data is of type Time series More specifically  Data Structures: Arrays: to store the temperature and crack data for each furnace. Linked lists: to store the time-stamped data generated by the sensors. Hash maps: to store the temperature range and crack size limits for each furnace.  A more convenient solution is influx db</vt:lpstr>
      <vt:lpstr>efficiency</vt:lpstr>
      <vt:lpstr>Efficiency: The algorithm is efficient in terms of both space and time complexity since it involves the use of simple data structures and real-time processing of sensor data.</vt:lpstr>
      <vt:lpstr>Database schema</vt:lpstr>
      <vt:lpstr>PowerPoint Presentation</vt:lpstr>
      <vt:lpstr>Problems </vt:lpstr>
      <vt:lpstr>Possible problems and mitigations:   One possible problem is the accuracy of the temperature sensors over time.   To mitigate this problem, regular calibration of the sensors can be done.    Another problem is the false detection of cracks due to sensor errors.   To mitigate this problem, machine learning algorithms can be trained using a large dataset to improve the accuracy of crack detection</vt:lpstr>
      <vt:lpstr>IoT architrecture </vt:lpstr>
      <vt:lpstr>1.For a blast furnace monitoring system, the IoT architecture would need to be tailored to the specific requirements of monitoring the operation of a blast furnace.  2.The perception layer would consist of various sensors to collect data on the temperature, pressure, gas composition, and other relevant parameters within the blast furnace. This data would be transmitted through a reliable network layer to the application layer, where it would be processed and analysed.  3.The application layer would include algorithms and models to process the data collected from the sensors, detect abnormalities or deviations from normal operation, and provide alerts and recommendations to operators or maintenance personnel. This layer may also include a user interface for visualization of the data and control of the system.  4.Security and safety are critical considerations in the design of a blast furnace monitoring system. The IoT architecture would need to incorporate robust security measures, such as authentication and authorization protocols, encryption, and secure communication channels, to prevent unauthorized access or tampering with the system. </vt:lpstr>
      <vt:lpstr>Wireframes</vt:lpstr>
      <vt:lpstr>PowerPoint Presentation</vt:lpstr>
      <vt:lpstr> demonstartion</vt:lpstr>
      <vt:lpstr>🔻  Blast furnace monitoring system.zip🔻  download and extract  open terminal in the folder  and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Error</dc:creator>
  <cp:keywords>orangecells lab assignment</cp:keywords>
  <cp:lastModifiedBy>shiv patil</cp:lastModifiedBy>
  <cp:revision>6</cp:revision>
  <dcterms:created xsi:type="dcterms:W3CDTF">2021-01-20T02:55:40Z</dcterms:created>
  <dcterms:modified xsi:type="dcterms:W3CDTF">2023-04-11T03:35:37Z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