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0" r:id="rId3"/>
    <p:sldId id="258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0F25-C460-45FF-8A84-18ECBFE7B35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CEC2F-2FA6-4759-AECC-1A2C8F8E5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CEC2F-2FA6-4759-AECC-1A2C8F8E5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CEC2F-2FA6-4759-AECC-1A2C8F8E53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CEC2F-2FA6-4759-AECC-1A2C8F8E53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CEC2F-2FA6-4759-AECC-1A2C8F8E53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CEC2F-2FA6-4759-AECC-1A2C8F8E53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CEC2F-2FA6-4759-AECC-1A2C8F8E53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0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CEC2F-2FA6-4759-AECC-1A2C8F8E53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1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9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BB86-48DF-4F91-A702-E3334B7EE37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951AE-FA50-477E-90C8-B098A473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Pipeline Architecture wireframes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7664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Abhinav Mithal – ADS Boston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mithal@Microsoft.com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Microsoft - DO NOT share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236418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2187463" y="1035116"/>
            <a:ext cx="9875638" cy="568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731" y="1035027"/>
            <a:ext cx="2185652" cy="56885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1888966" y="1045220"/>
            <a:ext cx="2005027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Services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2355915" y="1478657"/>
            <a:ext cx="7973160" cy="1655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Near Realtime Data Analytics Pipeline using Azure Steam Analytics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329712" y="5375210"/>
            <a:ext cx="7992662" cy="1274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Big Data Analytics Pipeline using Azure Data Lake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368009" y="3306364"/>
            <a:ext cx="7963067" cy="1879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Interactive Analytics and Predictive Pipeline using Azure Data Factory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227577" y="1035027"/>
            <a:ext cx="9806" cy="5685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29" y="54779"/>
            <a:ext cx="11003816" cy="37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Base Architecture : Big Data Advanced Analytics Pipeline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571" y="558799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6831" y="555898"/>
            <a:ext cx="621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Ingest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2394" y="566619"/>
            <a:ext cx="1485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Prepare</a:t>
            </a:r>
          </a:p>
          <a:p>
            <a:pPr algn="ctr"/>
            <a:r>
              <a:rPr lang="en-US" sz="900" b="1" dirty="0"/>
              <a:t>(normalize, clean, etc.)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315529" y="1035786"/>
            <a:ext cx="8661" cy="5688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22259" y="1031177"/>
            <a:ext cx="11163" cy="56808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2577" y="555898"/>
            <a:ext cx="1485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Analyze</a:t>
            </a:r>
          </a:p>
          <a:p>
            <a:pPr algn="ctr"/>
            <a:r>
              <a:rPr lang="en-US" sz="900" b="1" dirty="0"/>
              <a:t>(stat analysis, ML,  etc.)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3647" y="543914"/>
            <a:ext cx="1648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Publish</a:t>
            </a:r>
          </a:p>
          <a:p>
            <a:pPr algn="ctr"/>
            <a:r>
              <a:rPr lang="en-US" sz="900" b="1" dirty="0"/>
              <a:t>(for programmatic consumption, BI/visualization)</a:t>
            </a:r>
          </a:p>
          <a:p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708" y="538351"/>
            <a:ext cx="148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Consume </a:t>
            </a:r>
          </a:p>
          <a:p>
            <a:pPr algn="ctr"/>
            <a:r>
              <a:rPr lang="en-US" sz="900" b="1" dirty="0"/>
              <a:t>(Alerts, Operational Stats, Insights)</a:t>
            </a:r>
          </a:p>
          <a:p>
            <a:endParaRPr lang="en-US" sz="1200" b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489372" y="1041457"/>
            <a:ext cx="35899" cy="5673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383518" y="1033772"/>
            <a:ext cx="1" cy="5688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70284" y="2299343"/>
            <a:ext cx="1101619" cy="456951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592347" y="3469802"/>
            <a:ext cx="1701671" cy="46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Machine Learning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            (Failure and RCA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       Predictions)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673801" y="2077071"/>
            <a:ext cx="1197082" cy="92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 rot="5400000" flipV="1">
            <a:off x="-67056" y="2270927"/>
            <a:ext cx="805169" cy="26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Telemetry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828247" y="4307733"/>
            <a:ext cx="1280429" cy="460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Azure SQL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(Predictions)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438094" y="3462981"/>
            <a:ext cx="2108996" cy="496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HDI  Custom ETL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Aggregate /Partition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614755" y="4304911"/>
            <a:ext cx="5658707" cy="481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Azure Storage Blob</a:t>
            </a:r>
          </a:p>
        </p:txBody>
      </p:sp>
      <p:cxnSp>
        <p:nvCxnSpPr>
          <p:cNvPr id="124" name="Elbow Connector 123"/>
          <p:cNvCxnSpPr>
            <a:stCxn id="78" idx="3"/>
            <a:endCxn id="67" idx="2"/>
          </p:cNvCxnSpPr>
          <p:nvPr/>
        </p:nvCxnSpPr>
        <p:spPr>
          <a:xfrm flipV="1">
            <a:off x="10108676" y="3001301"/>
            <a:ext cx="1163666" cy="15366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340485" y="4225366"/>
            <a:ext cx="97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dashboard of predictions / alerts</a:t>
            </a:r>
            <a:endParaRPr lang="en-US" sz="8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835551" y="2372237"/>
            <a:ext cx="124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Live / real-time data stats, Anomalies and aggregates</a:t>
            </a:r>
          </a:p>
        </p:txBody>
      </p:sp>
      <p:sp>
        <p:nvSpPr>
          <p:cNvPr id="178" name="Left Brace 177"/>
          <p:cNvSpPr/>
          <p:nvPr/>
        </p:nvSpPr>
        <p:spPr>
          <a:xfrm>
            <a:off x="449603" y="1975969"/>
            <a:ext cx="108211" cy="816408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57" y="2214342"/>
            <a:ext cx="495169" cy="23528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57" y="2366742"/>
            <a:ext cx="495169" cy="23528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57" y="2519142"/>
            <a:ext cx="495169" cy="235288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>
            <a:off x="1415346" y="2387937"/>
            <a:ext cx="1068051" cy="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6200000">
            <a:off x="342962" y="4564306"/>
            <a:ext cx="1141783" cy="6632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Historic Laser  Data (1 time drop)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415346" y="2508027"/>
            <a:ext cx="1058740" cy="10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415346" y="2638487"/>
            <a:ext cx="1058740" cy="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3" idx="3"/>
            <a:endCxn id="52" idx="1"/>
          </p:cNvCxnSpPr>
          <p:nvPr/>
        </p:nvCxnSpPr>
        <p:spPr>
          <a:xfrm>
            <a:off x="3571903" y="2527819"/>
            <a:ext cx="527141" cy="9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27" y="3725137"/>
            <a:ext cx="437283" cy="35434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79266" y="3884531"/>
            <a:ext cx="80069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 DB Sensor Readings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33" y="3729210"/>
            <a:ext cx="424736" cy="344177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868210" y="3938984"/>
            <a:ext cx="800691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 DB Logs</a:t>
            </a:r>
          </a:p>
        </p:txBody>
      </p:sp>
      <p:sp>
        <p:nvSpPr>
          <p:cNvPr id="110" name="Oval 109"/>
          <p:cNvSpPr/>
          <p:nvPr/>
        </p:nvSpPr>
        <p:spPr bwMode="auto">
          <a:xfrm>
            <a:off x="1732289" y="3798017"/>
            <a:ext cx="313354" cy="214246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" charset="-128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50121" y="4046910"/>
            <a:ext cx="606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800" b="1" dirty="0"/>
              <a:t>Customer MIS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42817" y="2817841"/>
            <a:ext cx="6790" cy="88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49567" y="2882517"/>
            <a:ext cx="4072" cy="711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8" idx="3"/>
          </p:cNvCxnSpPr>
          <p:nvPr/>
        </p:nvCxnSpPr>
        <p:spPr>
          <a:xfrm>
            <a:off x="1431969" y="3901299"/>
            <a:ext cx="300320" cy="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>
            <a:off x="3076952" y="3098653"/>
            <a:ext cx="1498429" cy="7974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08644" y="2318942"/>
            <a:ext cx="53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Event Hub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1002938" y="2180024"/>
            <a:ext cx="824650" cy="29509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PowerBI dashboard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99044" y="2305059"/>
            <a:ext cx="4174418" cy="46463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Stream Analytics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(real-time analytics)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5" y="5295967"/>
            <a:ext cx="437283" cy="35434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82755" y="5525908"/>
            <a:ext cx="754752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Sensor Readings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63" y="5447439"/>
            <a:ext cx="437283" cy="354345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978394" y="5644070"/>
            <a:ext cx="75145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 Health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656024" y="2140001"/>
            <a:ext cx="66390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Stream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742163" y="4742803"/>
            <a:ext cx="1067685" cy="58631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Fault  and Maintenance Data (1 time drop)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406" y="4371868"/>
            <a:ext cx="348954" cy="338305"/>
          </a:xfrm>
          <a:prstGeom prst="rect">
            <a:avLst/>
          </a:prstGeom>
          <a:solidFill>
            <a:srgbClr val="747AF8"/>
          </a:solidFill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750" y="2351446"/>
            <a:ext cx="361271" cy="353183"/>
          </a:xfrm>
          <a:prstGeom prst="rect">
            <a:avLst/>
          </a:prstGeom>
          <a:solidFill>
            <a:srgbClr val="747AF8"/>
          </a:solidFill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808" y="2355033"/>
            <a:ext cx="358495" cy="347554"/>
          </a:xfrm>
          <a:prstGeom prst="rect">
            <a:avLst/>
          </a:prstGeom>
          <a:solidFill>
            <a:srgbClr val="747AF8"/>
          </a:solidFill>
        </p:spPr>
      </p:pic>
      <p:sp>
        <p:nvSpPr>
          <p:cNvPr id="148" name="Rectangle 147"/>
          <p:cNvSpPr/>
          <p:nvPr/>
        </p:nvSpPr>
        <p:spPr bwMode="auto">
          <a:xfrm>
            <a:off x="10707235" y="2115824"/>
            <a:ext cx="361271" cy="353184"/>
          </a:xfrm>
          <a:prstGeom prst="rect">
            <a:avLst/>
          </a:prstGeom>
          <a:solidFill>
            <a:srgbClr val="747A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9" name="Picture 4" descr="http://static1.squarespace.com/static/534419dee4b0e1eabe589af1/t/54f0b25fe4b081c161970502/1425060467678/Power-BI.jpg"/>
          <p:cNvPicPr>
            <a:picLocks noChangeAspect="1" noChangeArrowheads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54" y="2180729"/>
            <a:ext cx="240786" cy="240787"/>
          </a:xfrm>
          <a:prstGeom prst="rect">
            <a:avLst/>
          </a:prstGeom>
          <a:solidFill>
            <a:srgbClr val="747AF8"/>
          </a:solidFill>
          <a:extLst/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9">
            <a:clrChange>
              <a:clrFrom>
                <a:srgbClr val="89C402"/>
              </a:clrFrom>
              <a:clrTo>
                <a:srgbClr val="89C40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4813" y="3542645"/>
            <a:ext cx="361271" cy="349087"/>
          </a:xfrm>
          <a:prstGeom prst="rect">
            <a:avLst/>
          </a:prstGeom>
          <a:solidFill>
            <a:srgbClr val="747AF8"/>
          </a:solidFill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0802" y="3528114"/>
            <a:ext cx="336274" cy="339447"/>
          </a:xfrm>
          <a:prstGeom prst="rect">
            <a:avLst/>
          </a:prstGeom>
          <a:solidFill>
            <a:srgbClr val="747AF8"/>
          </a:solidFill>
        </p:spPr>
      </p:pic>
      <p:cxnSp>
        <p:nvCxnSpPr>
          <p:cNvPr id="153" name="Straight Arrow Connector 152"/>
          <p:cNvCxnSpPr/>
          <p:nvPr/>
        </p:nvCxnSpPr>
        <p:spPr>
          <a:xfrm flipH="1">
            <a:off x="5177307" y="3959532"/>
            <a:ext cx="9189" cy="335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567433" y="3959533"/>
            <a:ext cx="7908" cy="3446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7242447" y="3930208"/>
            <a:ext cx="3254" cy="3739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7631291" y="3930209"/>
            <a:ext cx="3255" cy="3739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52" idx="3"/>
            <a:endCxn id="67" idx="1"/>
          </p:cNvCxnSpPr>
          <p:nvPr/>
        </p:nvCxnSpPr>
        <p:spPr>
          <a:xfrm>
            <a:off x="8273462" y="2537377"/>
            <a:ext cx="2400339" cy="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9" idx="3"/>
            <a:endCxn id="78" idx="1"/>
          </p:cNvCxnSpPr>
          <p:nvPr/>
        </p:nvCxnSpPr>
        <p:spPr>
          <a:xfrm flipV="1">
            <a:off x="8273462" y="4537936"/>
            <a:ext cx="554785" cy="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1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480" y="4350530"/>
            <a:ext cx="361272" cy="350247"/>
          </a:xfrm>
          <a:prstGeom prst="rect">
            <a:avLst/>
          </a:prstGeom>
          <a:solidFill>
            <a:srgbClr val="747AF8"/>
          </a:solidFill>
        </p:spPr>
      </p:pic>
      <p:sp>
        <p:nvSpPr>
          <p:cNvPr id="190" name="Rectangle 189"/>
          <p:cNvSpPr/>
          <p:nvPr/>
        </p:nvSpPr>
        <p:spPr>
          <a:xfrm>
            <a:off x="4565608" y="5749362"/>
            <a:ext cx="3741080" cy="4349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Azure Data Lake Analytics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(Big Data Processing)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524338" y="5758885"/>
            <a:ext cx="1611306" cy="427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    Azure Data Lake Storage</a:t>
            </a:r>
          </a:p>
        </p:txBody>
      </p:sp>
      <p:pic>
        <p:nvPicPr>
          <p:cNvPr id="223" name="Picture 2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8025" y="5779891"/>
            <a:ext cx="439295" cy="353185"/>
          </a:xfrm>
          <a:prstGeom prst="rect">
            <a:avLst/>
          </a:prstGeom>
          <a:solidFill>
            <a:srgbClr val="747AF8"/>
          </a:solidFill>
          <a:ln>
            <a:noFill/>
          </a:ln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5292" y="5804212"/>
            <a:ext cx="495853" cy="339447"/>
          </a:xfrm>
          <a:prstGeom prst="rect">
            <a:avLst/>
          </a:prstGeom>
          <a:solidFill>
            <a:srgbClr val="747AF8"/>
          </a:solidFill>
        </p:spPr>
      </p:pic>
      <p:sp>
        <p:nvSpPr>
          <p:cNvPr id="227" name="Rectangle 226"/>
          <p:cNvSpPr/>
          <p:nvPr/>
        </p:nvSpPr>
        <p:spPr>
          <a:xfrm>
            <a:off x="8733127" y="5739308"/>
            <a:ext cx="1449441" cy="460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Azure SQL DW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(COL + TACOPS)</a:t>
            </a:r>
          </a:p>
        </p:txBody>
      </p:sp>
      <p:cxnSp>
        <p:nvCxnSpPr>
          <p:cNvPr id="228" name="Straight Arrow Connector 227"/>
          <p:cNvCxnSpPr>
            <a:stCxn id="190" idx="3"/>
            <a:endCxn id="227" idx="1"/>
          </p:cNvCxnSpPr>
          <p:nvPr/>
        </p:nvCxnSpPr>
        <p:spPr>
          <a:xfrm>
            <a:off x="8306688" y="5966854"/>
            <a:ext cx="426439" cy="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128684" y="5861612"/>
            <a:ext cx="436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H="1">
            <a:off x="4128684" y="6065871"/>
            <a:ext cx="436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26212" y="3229130"/>
            <a:ext cx="12084670" cy="35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9480" y="2803586"/>
            <a:ext cx="759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Data </a:t>
            </a:r>
          </a:p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in Motion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20988" y="3191555"/>
            <a:ext cx="59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Data </a:t>
            </a:r>
          </a:p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at Rest</a:t>
            </a:r>
          </a:p>
        </p:txBody>
      </p:sp>
      <p:cxnSp>
        <p:nvCxnSpPr>
          <p:cNvPr id="254" name="Elbow Connector 253"/>
          <p:cNvCxnSpPr>
            <a:stCxn id="227" idx="3"/>
          </p:cNvCxnSpPr>
          <p:nvPr/>
        </p:nvCxnSpPr>
        <p:spPr>
          <a:xfrm flipV="1">
            <a:off x="10182568" y="4524473"/>
            <a:ext cx="1089774" cy="14450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10367547" y="5518529"/>
            <a:ext cx="92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dashboard of operational stats  FDS + SDS </a:t>
            </a:r>
            <a:endParaRPr lang="en-US" sz="800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10742281" y="2498031"/>
            <a:ext cx="108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(Shared with field Ops, customers, MIS, and Engineers)</a:t>
            </a:r>
          </a:p>
        </p:txBody>
      </p:sp>
      <p:cxnSp>
        <p:nvCxnSpPr>
          <p:cNvPr id="264" name="Straight Arrow Connector 263"/>
          <p:cNvCxnSpPr/>
          <p:nvPr/>
        </p:nvCxnSpPr>
        <p:spPr>
          <a:xfrm flipH="1">
            <a:off x="1185675" y="2800095"/>
            <a:ext cx="6790" cy="88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 flipH="1">
            <a:off x="1292425" y="2864771"/>
            <a:ext cx="4072" cy="711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05" idx="0"/>
          </p:cNvCxnSpPr>
          <p:nvPr/>
        </p:nvCxnSpPr>
        <p:spPr>
          <a:xfrm rot="5400000" flipH="1" flipV="1">
            <a:off x="1257547" y="3945633"/>
            <a:ext cx="910124" cy="17905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107" idx="0"/>
            <a:endCxn id="99" idx="1"/>
          </p:cNvCxnSpPr>
          <p:nvPr/>
        </p:nvCxnSpPr>
        <p:spPr>
          <a:xfrm rot="5400000" flipH="1" flipV="1">
            <a:off x="1510623" y="4343307"/>
            <a:ext cx="901915" cy="1306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105" idx="1"/>
            <a:endCxn id="8" idx="1"/>
          </p:cNvCxnSpPr>
          <p:nvPr/>
        </p:nvCxnSpPr>
        <p:spPr>
          <a:xfrm rot="10800000">
            <a:off x="521927" y="3902310"/>
            <a:ext cx="76768" cy="1570830"/>
          </a:xfrm>
          <a:prstGeom prst="bentConnector3">
            <a:avLst>
              <a:gd name="adj1" fmla="val 39778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endCxn id="224" idx="0"/>
          </p:cNvCxnSpPr>
          <p:nvPr/>
        </p:nvCxnSpPr>
        <p:spPr>
          <a:xfrm flipH="1">
            <a:off x="3329991" y="4786136"/>
            <a:ext cx="13355" cy="9727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 rot="16200000">
            <a:off x="2959790" y="3463620"/>
            <a:ext cx="947354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Realtime Readings  and Operational Data</a:t>
            </a:r>
          </a:p>
        </p:txBody>
      </p:sp>
      <p:sp>
        <p:nvSpPr>
          <p:cNvPr id="293" name="TextBox 292"/>
          <p:cNvSpPr txBox="1"/>
          <p:nvPr/>
        </p:nvSpPr>
        <p:spPr>
          <a:xfrm rot="16200000">
            <a:off x="-221204" y="4324598"/>
            <a:ext cx="1150940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Legacy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(Replaced by Azure SQL)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311" y="5595209"/>
            <a:ext cx="437283" cy="354345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426442" y="5824413"/>
            <a:ext cx="88380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Operational Logs</a:t>
            </a:r>
          </a:p>
        </p:txBody>
      </p:sp>
      <p:cxnSp>
        <p:nvCxnSpPr>
          <p:cNvPr id="6" name="Elbow Connector 5"/>
          <p:cNvCxnSpPr>
            <a:stCxn id="96" idx="3"/>
            <a:endCxn id="224" idx="1"/>
          </p:cNvCxnSpPr>
          <p:nvPr/>
        </p:nvCxnSpPr>
        <p:spPr>
          <a:xfrm>
            <a:off x="2025594" y="5772382"/>
            <a:ext cx="498744" cy="200318"/>
          </a:xfrm>
          <a:prstGeom prst="bentConnector3">
            <a:avLst>
              <a:gd name="adj1" fmla="val 46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4366" y="6710515"/>
            <a:ext cx="3997817" cy="199057"/>
          </a:xfrm>
        </p:spPr>
        <p:txBody>
          <a:bodyPr/>
          <a:lstStyle/>
          <a:p>
            <a:r>
              <a:rPr lang="en-US" sz="800" dirty="0"/>
              <a:t>Microsoft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7052" y="6380894"/>
            <a:ext cx="2743200" cy="365125"/>
          </a:xfrm>
        </p:spPr>
        <p:txBody>
          <a:bodyPr/>
          <a:lstStyle/>
          <a:p>
            <a:fld id="{88438487-5F85-4FD9-AC94-C8F7EB885A60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1760050" y="4741824"/>
            <a:ext cx="897289" cy="809483"/>
          </a:xfrm>
          <a:prstGeom prst="bentConnector3">
            <a:avLst>
              <a:gd name="adj1" fmla="val 993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 rot="16200000">
            <a:off x="1361994" y="4944479"/>
            <a:ext cx="100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Scheduled hourly transfer using Azure Data Factory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609169" y="1625501"/>
            <a:ext cx="1664293" cy="46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Machine Learning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            (Anomaly Detection)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1790" y="1699185"/>
            <a:ext cx="336274" cy="339447"/>
          </a:xfrm>
          <a:prstGeom prst="rect">
            <a:avLst/>
          </a:prstGeom>
          <a:solidFill>
            <a:srgbClr val="747AF8"/>
          </a:solidFill>
        </p:spPr>
      </p:pic>
      <p:cxnSp>
        <p:nvCxnSpPr>
          <p:cNvPr id="131" name="Straight Arrow Connector 130"/>
          <p:cNvCxnSpPr/>
          <p:nvPr/>
        </p:nvCxnSpPr>
        <p:spPr>
          <a:xfrm flipH="1">
            <a:off x="7388707" y="2085149"/>
            <a:ext cx="3164" cy="190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51700" y="2085141"/>
            <a:ext cx="4856" cy="2268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95076" y="1067035"/>
            <a:ext cx="1789753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OnPrem Data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91700" y="5789294"/>
            <a:ext cx="359643" cy="3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2271575" y="2004022"/>
            <a:ext cx="9875638" cy="3239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5551" y="2000518"/>
            <a:ext cx="2185652" cy="3242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1923086" y="2014214"/>
            <a:ext cx="2005027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Services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2390035" y="2447651"/>
            <a:ext cx="7973160" cy="1655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Near Realtime Data Analytics Pipeline using Azure Steam Analytics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271203" y="2004021"/>
            <a:ext cx="300" cy="32392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5108" y="252172"/>
            <a:ext cx="11003816" cy="37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Baseline Architecture : Real time Advanced Analytics Pipeline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691" y="1527793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50951" y="1524892"/>
            <a:ext cx="621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Ingest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6514" y="1535613"/>
            <a:ext cx="1485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Prepare</a:t>
            </a:r>
          </a:p>
          <a:p>
            <a:pPr algn="ctr"/>
            <a:r>
              <a:rPr lang="en-US" sz="900" b="1" dirty="0"/>
              <a:t>(normalize, clean, etc.)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349649" y="2004780"/>
            <a:ext cx="5748" cy="32384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67543" y="2000171"/>
            <a:ext cx="22313" cy="32430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36697" y="1524892"/>
            <a:ext cx="1485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Analyze</a:t>
            </a:r>
          </a:p>
          <a:p>
            <a:pPr algn="ctr"/>
            <a:r>
              <a:rPr lang="en-US" sz="900" b="1" dirty="0"/>
              <a:t>(stat analysis, ML,  etc.)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07767" y="1484772"/>
            <a:ext cx="1648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Publish</a:t>
            </a:r>
          </a:p>
          <a:p>
            <a:pPr algn="ctr"/>
            <a:r>
              <a:rPr lang="en-US" sz="900" b="1" dirty="0"/>
              <a:t>(for programmatic consumption, BI/visualization)</a:t>
            </a:r>
          </a:p>
          <a:p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702828" y="1479209"/>
            <a:ext cx="148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Consume </a:t>
            </a:r>
          </a:p>
          <a:p>
            <a:pPr algn="ctr"/>
            <a:r>
              <a:rPr lang="en-US" sz="900" b="1" dirty="0"/>
              <a:t>(Alerts, Operational Stats, Insights)</a:t>
            </a:r>
          </a:p>
          <a:p>
            <a:endParaRPr lang="en-US" sz="12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559392" y="2010451"/>
            <a:ext cx="11055" cy="3232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417638" y="2002766"/>
            <a:ext cx="22273" cy="3240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04404" y="3268337"/>
            <a:ext cx="1101619" cy="456951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707921" y="3046065"/>
            <a:ext cx="1197082" cy="92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 rot="5400000" flipV="1">
            <a:off x="-32936" y="3239921"/>
            <a:ext cx="805169" cy="26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Telemetry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448672" y="4542685"/>
            <a:ext cx="1735840" cy="4670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    Azure Storage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        Blob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(Historic Data)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9671" y="3341231"/>
            <a:ext cx="124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Live / real-time data stats, Anomalies and aggregates</a:t>
            </a:r>
          </a:p>
        </p:txBody>
      </p:sp>
      <p:sp>
        <p:nvSpPr>
          <p:cNvPr id="178" name="Left Brace 177"/>
          <p:cNvSpPr/>
          <p:nvPr/>
        </p:nvSpPr>
        <p:spPr>
          <a:xfrm>
            <a:off x="483723" y="2944963"/>
            <a:ext cx="108211" cy="816408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7" y="3183336"/>
            <a:ext cx="495169" cy="23528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7" y="3335736"/>
            <a:ext cx="495169" cy="23528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7" y="3488136"/>
            <a:ext cx="495169" cy="235288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>
            <a:off x="1449466" y="3356931"/>
            <a:ext cx="1068051" cy="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49466" y="3477021"/>
            <a:ext cx="1058740" cy="10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449466" y="3607481"/>
            <a:ext cx="1058740" cy="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3" idx="3"/>
            <a:endCxn id="52" idx="1"/>
          </p:cNvCxnSpPr>
          <p:nvPr/>
        </p:nvCxnSpPr>
        <p:spPr>
          <a:xfrm>
            <a:off x="3606023" y="3496813"/>
            <a:ext cx="527141" cy="9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>
            <a:off x="3394914" y="3753803"/>
            <a:ext cx="900746" cy="8274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2764" y="3287936"/>
            <a:ext cx="53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Event Hub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1037058" y="3149018"/>
            <a:ext cx="824650" cy="29509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PowerBI dashboard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33164" y="3274053"/>
            <a:ext cx="4174418" cy="46463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Stream Analytics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(real-time analytics)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690144" y="3234353"/>
            <a:ext cx="66390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Stream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07" y="4607034"/>
            <a:ext cx="348954" cy="338305"/>
          </a:xfrm>
          <a:prstGeom prst="rect">
            <a:avLst/>
          </a:prstGeom>
          <a:solidFill>
            <a:srgbClr val="747AF8"/>
          </a:solidFill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870" y="3320440"/>
            <a:ext cx="361271" cy="353183"/>
          </a:xfrm>
          <a:prstGeom prst="rect">
            <a:avLst/>
          </a:prstGeom>
          <a:solidFill>
            <a:srgbClr val="747AF8"/>
          </a:solidFill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928" y="3324027"/>
            <a:ext cx="358495" cy="347554"/>
          </a:xfrm>
          <a:prstGeom prst="rect">
            <a:avLst/>
          </a:prstGeom>
          <a:solidFill>
            <a:srgbClr val="747AF8"/>
          </a:solidFill>
        </p:spPr>
      </p:pic>
      <p:sp>
        <p:nvSpPr>
          <p:cNvPr id="148" name="Rectangle 147"/>
          <p:cNvSpPr/>
          <p:nvPr/>
        </p:nvSpPr>
        <p:spPr bwMode="auto">
          <a:xfrm>
            <a:off x="10741355" y="3084818"/>
            <a:ext cx="361271" cy="353184"/>
          </a:xfrm>
          <a:prstGeom prst="rect">
            <a:avLst/>
          </a:prstGeom>
          <a:solidFill>
            <a:srgbClr val="747A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9" name="Picture 4" descr="http://static1.squarespace.com/static/534419dee4b0e1eabe589af1/t/54f0b25fe4b081c161970502/1425060467678/Power-BI.jpg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974" y="3149723"/>
            <a:ext cx="240786" cy="240787"/>
          </a:xfrm>
          <a:prstGeom prst="rect">
            <a:avLst/>
          </a:prstGeom>
          <a:solidFill>
            <a:srgbClr val="747AF8"/>
          </a:solidFill>
          <a:extLst/>
        </p:spPr>
      </p:pic>
      <p:cxnSp>
        <p:nvCxnSpPr>
          <p:cNvPr id="164" name="Straight Arrow Connector 163"/>
          <p:cNvCxnSpPr>
            <a:stCxn id="52" idx="3"/>
            <a:endCxn id="67" idx="1"/>
          </p:cNvCxnSpPr>
          <p:nvPr/>
        </p:nvCxnSpPr>
        <p:spPr>
          <a:xfrm>
            <a:off x="8307582" y="3506371"/>
            <a:ext cx="2400339" cy="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60332" y="4446863"/>
            <a:ext cx="12084670" cy="35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3600" y="3883190"/>
            <a:ext cx="759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Data </a:t>
            </a:r>
          </a:p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in Motion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55108" y="4521879"/>
            <a:ext cx="59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Data </a:t>
            </a:r>
          </a:p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at Rest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776401" y="3467025"/>
            <a:ext cx="108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(Shared with field Ops, customers, MIS, and Engineers)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3318203" y="3921433"/>
            <a:ext cx="94735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Real time Events and predictions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643289" y="2594495"/>
            <a:ext cx="1664293" cy="46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Machine Learning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            (Real time predictions)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910" y="2668179"/>
            <a:ext cx="336274" cy="339447"/>
          </a:xfrm>
          <a:prstGeom prst="rect">
            <a:avLst/>
          </a:prstGeom>
          <a:solidFill>
            <a:srgbClr val="747AF8"/>
          </a:solidFill>
        </p:spPr>
      </p:pic>
      <p:cxnSp>
        <p:nvCxnSpPr>
          <p:cNvPr id="131" name="Straight Arrow Connector 130"/>
          <p:cNvCxnSpPr/>
          <p:nvPr/>
        </p:nvCxnSpPr>
        <p:spPr>
          <a:xfrm flipH="1">
            <a:off x="7422827" y="3054143"/>
            <a:ext cx="3164" cy="190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85820" y="3054135"/>
            <a:ext cx="4856" cy="2268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29196" y="2036029"/>
            <a:ext cx="1789753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Clients</a:t>
            </a:r>
          </a:p>
        </p:txBody>
      </p:sp>
    </p:spTree>
    <p:extLst>
      <p:ext uri="{BB962C8B-B14F-4D97-AF65-F5344CB8AC3E}">
        <p14:creationId xmlns:p14="http://schemas.microsoft.com/office/powerpoint/2010/main" val="55340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2237455" y="2286000"/>
            <a:ext cx="9875638" cy="4437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8984" y="2285240"/>
            <a:ext cx="2185652" cy="44265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368009" y="3306364"/>
            <a:ext cx="7963067" cy="1879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Interactive Analytics and Predictive Pipeline using Azure Data Factory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227577" y="1035027"/>
            <a:ext cx="9806" cy="5685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571" y="1761587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6831" y="1758686"/>
            <a:ext cx="621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Ingest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2394" y="1769407"/>
            <a:ext cx="1485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Prepare</a:t>
            </a:r>
          </a:p>
          <a:p>
            <a:pPr algn="ctr"/>
            <a:r>
              <a:rPr lang="en-US" sz="900" b="1" dirty="0"/>
              <a:t>(normalize, clean, etc.)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315529" y="1035786"/>
            <a:ext cx="8661" cy="5688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22259" y="1031177"/>
            <a:ext cx="11163" cy="56808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2577" y="1758686"/>
            <a:ext cx="1485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Analyze</a:t>
            </a:r>
          </a:p>
          <a:p>
            <a:pPr algn="ctr"/>
            <a:r>
              <a:rPr lang="en-US" sz="900" b="1" dirty="0"/>
              <a:t>(stat analysis, ML,  etc.)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3647" y="1746702"/>
            <a:ext cx="1648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Publish</a:t>
            </a:r>
          </a:p>
          <a:p>
            <a:pPr algn="ctr"/>
            <a:r>
              <a:rPr lang="en-US" sz="900" b="1" dirty="0"/>
              <a:t>(for programmatic consumption, BI/visualization)</a:t>
            </a:r>
          </a:p>
          <a:p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708" y="1741139"/>
            <a:ext cx="148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Consume </a:t>
            </a:r>
          </a:p>
          <a:p>
            <a:pPr algn="ctr"/>
            <a:r>
              <a:rPr lang="en-US" sz="900" b="1" dirty="0"/>
              <a:t>(Alerts, Operational Stats, Insights)</a:t>
            </a:r>
          </a:p>
          <a:p>
            <a:endParaRPr lang="en-US" sz="1200" b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489372" y="1041457"/>
            <a:ext cx="35899" cy="5673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383518" y="1033772"/>
            <a:ext cx="1" cy="5688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592347" y="3469802"/>
            <a:ext cx="1701671" cy="46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Machine Learning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            (Failure and RCA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       Predictions)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673801" y="3306363"/>
            <a:ext cx="1197082" cy="883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828247" y="4307733"/>
            <a:ext cx="1280429" cy="460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Azure SQL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 (Predictions)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438094" y="3462981"/>
            <a:ext cx="1842642" cy="496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HDI  Custom ETL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Aggregate /Partition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614755" y="4304911"/>
            <a:ext cx="5658707" cy="481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         Azure Storage Blob</a:t>
            </a:r>
          </a:p>
        </p:txBody>
      </p:sp>
      <p:cxnSp>
        <p:nvCxnSpPr>
          <p:cNvPr id="124" name="Elbow Connector 123"/>
          <p:cNvCxnSpPr>
            <a:stCxn id="78" idx="3"/>
            <a:endCxn id="67" idx="2"/>
          </p:cNvCxnSpPr>
          <p:nvPr/>
        </p:nvCxnSpPr>
        <p:spPr>
          <a:xfrm flipV="1">
            <a:off x="10108676" y="4190028"/>
            <a:ext cx="1163666" cy="3479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340485" y="4225366"/>
            <a:ext cx="97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dashboard of predictions / alerts</a:t>
            </a:r>
            <a:endParaRPr lang="en-US" sz="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18456" y="4769186"/>
            <a:ext cx="812267" cy="5663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time drop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91" y="3841754"/>
            <a:ext cx="424736" cy="344177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18211" y="3697475"/>
            <a:ext cx="986020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Premise SQL Sever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 Oracle / Sybase / DB2…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9429" y="3329506"/>
            <a:ext cx="14842" cy="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076179" y="3306363"/>
            <a:ext cx="9255" cy="40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002938" y="3368752"/>
            <a:ext cx="824650" cy="29509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PowerBI dashboard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2" y="4887548"/>
            <a:ext cx="437283" cy="35434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13264" y="4793807"/>
            <a:ext cx="747324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Historic data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406" y="4371868"/>
            <a:ext cx="348954" cy="338305"/>
          </a:xfrm>
          <a:prstGeom prst="rect">
            <a:avLst/>
          </a:prstGeom>
          <a:solidFill>
            <a:srgbClr val="747AF8"/>
          </a:solidFill>
        </p:spPr>
      </p:pic>
      <p:sp>
        <p:nvSpPr>
          <p:cNvPr id="148" name="Rectangle 147"/>
          <p:cNvSpPr/>
          <p:nvPr/>
        </p:nvSpPr>
        <p:spPr bwMode="auto">
          <a:xfrm>
            <a:off x="10718293" y="3360952"/>
            <a:ext cx="361271" cy="353184"/>
          </a:xfrm>
          <a:prstGeom prst="rect">
            <a:avLst/>
          </a:prstGeom>
          <a:solidFill>
            <a:srgbClr val="747A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9" name="Picture 4" descr="http://static1.squarespace.com/static/534419dee4b0e1eabe589af1/t/54f0b25fe4b081c161970502/1425060467678/Power-BI.jp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54" y="3397593"/>
            <a:ext cx="240786" cy="240787"/>
          </a:xfrm>
          <a:prstGeom prst="rect">
            <a:avLst/>
          </a:prstGeom>
          <a:solidFill>
            <a:srgbClr val="747AF8"/>
          </a:solidFill>
          <a:extLst/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6">
            <a:clrChange>
              <a:clrFrom>
                <a:srgbClr val="89C402"/>
              </a:clrFrom>
              <a:clrTo>
                <a:srgbClr val="89C40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4813" y="3542645"/>
            <a:ext cx="361271" cy="349087"/>
          </a:xfrm>
          <a:prstGeom prst="rect">
            <a:avLst/>
          </a:prstGeom>
          <a:solidFill>
            <a:srgbClr val="747AF8"/>
          </a:solidFill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802" y="3528114"/>
            <a:ext cx="336274" cy="339447"/>
          </a:xfrm>
          <a:prstGeom prst="rect">
            <a:avLst/>
          </a:prstGeom>
          <a:solidFill>
            <a:srgbClr val="747AF8"/>
          </a:solidFill>
        </p:spPr>
      </p:pic>
      <p:cxnSp>
        <p:nvCxnSpPr>
          <p:cNvPr id="153" name="Straight Arrow Connector 152"/>
          <p:cNvCxnSpPr/>
          <p:nvPr/>
        </p:nvCxnSpPr>
        <p:spPr>
          <a:xfrm flipH="1">
            <a:off x="5177307" y="3959532"/>
            <a:ext cx="9189" cy="335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567433" y="3959533"/>
            <a:ext cx="7908" cy="3446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7242447" y="3930208"/>
            <a:ext cx="3254" cy="3739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7631291" y="3930209"/>
            <a:ext cx="3255" cy="3739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9" idx="3"/>
            <a:endCxn id="78" idx="1"/>
          </p:cNvCxnSpPr>
          <p:nvPr/>
        </p:nvCxnSpPr>
        <p:spPr>
          <a:xfrm flipV="1">
            <a:off x="8273462" y="4537936"/>
            <a:ext cx="554785" cy="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1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480" y="4350530"/>
            <a:ext cx="361272" cy="350247"/>
          </a:xfrm>
          <a:prstGeom prst="rect">
            <a:avLst/>
          </a:prstGeom>
          <a:solidFill>
            <a:srgbClr val="747AF8"/>
          </a:solidFill>
        </p:spPr>
      </p:pic>
      <p:sp>
        <p:nvSpPr>
          <p:cNvPr id="261" name="TextBox 260"/>
          <p:cNvSpPr txBox="1"/>
          <p:nvPr/>
        </p:nvSpPr>
        <p:spPr>
          <a:xfrm>
            <a:off x="10742281" y="3686759"/>
            <a:ext cx="108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(Shared with field Ops, customers, MIS, and Engineers)</a:t>
            </a:r>
          </a:p>
        </p:txBody>
      </p:sp>
      <p:cxnSp>
        <p:nvCxnSpPr>
          <p:cNvPr id="264" name="Straight Arrow Connector 263"/>
          <p:cNvCxnSpPr/>
          <p:nvPr/>
        </p:nvCxnSpPr>
        <p:spPr>
          <a:xfrm flipH="1">
            <a:off x="1185675" y="3318473"/>
            <a:ext cx="9348" cy="48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291851" y="3329506"/>
            <a:ext cx="574" cy="359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05" idx="3"/>
          </p:cNvCxnSpPr>
          <p:nvPr/>
        </p:nvCxnSpPr>
        <p:spPr>
          <a:xfrm flipV="1">
            <a:off x="1304075" y="4648639"/>
            <a:ext cx="1306306" cy="4160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4366" y="6710515"/>
            <a:ext cx="3997817" cy="199057"/>
          </a:xfrm>
        </p:spPr>
        <p:txBody>
          <a:bodyPr/>
          <a:lstStyle/>
          <a:p>
            <a:r>
              <a:rPr lang="en-US" sz="800" dirty="0"/>
              <a:t>Microsoft and Cymer Confidential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-70802" y="2661425"/>
            <a:ext cx="80858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Devices and Systems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791" y="2724102"/>
            <a:ext cx="1202579" cy="544564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227162" y="2212630"/>
            <a:ext cx="1789753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OnPrem Data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17304" y="2212630"/>
            <a:ext cx="2005027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Services</a:t>
            </a:r>
          </a:p>
        </p:txBody>
      </p:sp>
      <p:cxnSp>
        <p:nvCxnSpPr>
          <p:cNvPr id="233" name="Elbow Connector 232"/>
          <p:cNvCxnSpPr/>
          <p:nvPr/>
        </p:nvCxnSpPr>
        <p:spPr>
          <a:xfrm>
            <a:off x="1340527" y="4037332"/>
            <a:ext cx="1269854" cy="3869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83901" y="3792312"/>
            <a:ext cx="945599" cy="6632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Copy Scheduled by ADF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5108" y="252172"/>
            <a:ext cx="11003816" cy="37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Baseline Architecture : Interactive Analytics Pipeline</a:t>
            </a:r>
          </a:p>
        </p:txBody>
      </p:sp>
    </p:spTree>
    <p:extLst>
      <p:ext uri="{BB962C8B-B14F-4D97-AF65-F5344CB8AC3E}">
        <p14:creationId xmlns:p14="http://schemas.microsoft.com/office/powerpoint/2010/main" val="61896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52400"/>
            <a:ext cx="12191999" cy="6705600"/>
            <a:chOff x="195076" y="987772"/>
            <a:chExt cx="11754505" cy="5078666"/>
          </a:xfrm>
        </p:grpSpPr>
        <p:sp>
          <p:nvSpPr>
            <p:cNvPr id="159" name="Rectangle 158"/>
            <p:cNvSpPr/>
            <p:nvPr/>
          </p:nvSpPr>
          <p:spPr>
            <a:xfrm>
              <a:off x="2237455" y="1485411"/>
              <a:ext cx="9712126" cy="45810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0791" y="1485411"/>
              <a:ext cx="2036591" cy="45810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888966" y="1495604"/>
              <a:ext cx="2005027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Services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355915" y="1929041"/>
              <a:ext cx="7973160" cy="1655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Near Realtime Data Analytics Pipeline using Azure Steam Analytics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368009" y="3756748"/>
              <a:ext cx="7963067" cy="18794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Interactive Analytics and Predictive Pipeline using Azure Data Factory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237383" y="1485411"/>
              <a:ext cx="0" cy="458102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7571" y="1009183"/>
              <a:ext cx="1215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Data Sources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6831" y="1006282"/>
              <a:ext cx="621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Ingest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2394" y="1017003"/>
              <a:ext cx="14854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Prepare</a:t>
              </a:r>
            </a:p>
            <a:p>
              <a:pPr algn="ctr"/>
              <a:r>
                <a:rPr lang="en-US" sz="900" b="1" dirty="0"/>
                <a:t>(normalize, clean, etc.)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4299045" y="1486170"/>
              <a:ext cx="16484" cy="45802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33423" y="1481561"/>
              <a:ext cx="8320" cy="45848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702577" y="1006282"/>
              <a:ext cx="14854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Analyze</a:t>
              </a:r>
            </a:p>
            <a:p>
              <a:pPr algn="ctr"/>
              <a:r>
                <a:rPr lang="en-US" sz="900" b="1" dirty="0"/>
                <a:t>(stat analysis, ML,  etc.)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73647" y="994298"/>
              <a:ext cx="16487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Publish</a:t>
              </a:r>
            </a:p>
            <a:p>
              <a:pPr algn="ctr"/>
              <a:r>
                <a:rPr lang="en-US" sz="900" b="1" dirty="0"/>
                <a:t>(for programmatic consumption, BI/visualization)</a:t>
              </a:r>
            </a:p>
            <a:p>
              <a:endParaRPr 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64101" y="987772"/>
              <a:ext cx="1485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Consume </a:t>
              </a:r>
            </a:p>
            <a:p>
              <a:pPr algn="ctr"/>
              <a:r>
                <a:rPr lang="en-US" sz="900" b="1" dirty="0"/>
                <a:t>(Alerts, Operational Stats, Insights)</a:t>
              </a:r>
            </a:p>
            <a:p>
              <a:endParaRPr lang="en-US" sz="1200" b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8487052" y="1491841"/>
              <a:ext cx="38220" cy="45745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383518" y="1484156"/>
              <a:ext cx="9252" cy="458228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470284" y="2749727"/>
              <a:ext cx="1101619" cy="45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       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592347" y="3920186"/>
              <a:ext cx="1701671" cy="465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          Machine Learning</a:t>
              </a: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            (Failure and RCA </a:t>
              </a: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       Predictions)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73801" y="2527455"/>
              <a:ext cx="1197082" cy="9242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5400000" flipV="1">
              <a:off x="-67056" y="2721311"/>
              <a:ext cx="805169" cy="263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Aircraft Sensor Data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28247" y="4758117"/>
              <a:ext cx="1280429" cy="4604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          Azure SQL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          (Predictions)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38094" y="3847179"/>
              <a:ext cx="1873222" cy="5627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     Azure Data Factory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       (HDInsight Cluster)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14755" y="4709029"/>
              <a:ext cx="5658707" cy="481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         Azure Storage Blob</a:t>
              </a:r>
            </a:p>
          </p:txBody>
        </p:sp>
        <p:cxnSp>
          <p:nvCxnSpPr>
            <p:cNvPr id="124" name="Elbow Connector 123"/>
            <p:cNvCxnSpPr>
              <a:stCxn id="78" idx="3"/>
              <a:endCxn id="67" idx="2"/>
            </p:cNvCxnSpPr>
            <p:nvPr/>
          </p:nvCxnSpPr>
          <p:spPr>
            <a:xfrm flipV="1">
              <a:off x="10108676" y="3451685"/>
              <a:ext cx="1163666" cy="153663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0340485" y="4675750"/>
              <a:ext cx="977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dashboard of predictions / alerts</a:t>
              </a:r>
              <a:endParaRPr lang="en-US" sz="8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816293" y="2723328"/>
              <a:ext cx="1247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Live / real-time data stats, Anomalies and aggregates</a:t>
              </a:r>
            </a:p>
          </p:txBody>
        </p:sp>
        <p:sp>
          <p:nvSpPr>
            <p:cNvPr id="178" name="Left Brace 177"/>
            <p:cNvSpPr/>
            <p:nvPr/>
          </p:nvSpPr>
          <p:spPr>
            <a:xfrm>
              <a:off x="449603" y="2426353"/>
              <a:ext cx="108211" cy="816408"/>
            </a:xfrm>
            <a:prstGeom prst="leftBrac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057" y="2664726"/>
              <a:ext cx="495169" cy="2352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457" y="2817126"/>
              <a:ext cx="495169" cy="2352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857" y="2969526"/>
              <a:ext cx="495169" cy="235288"/>
            </a:xfrm>
            <a:prstGeom prst="rect">
              <a:avLst/>
            </a:prstGeom>
          </p:spPr>
        </p:pic>
        <p:cxnSp>
          <p:nvCxnSpPr>
            <p:cNvPr id="66" name="Straight Arrow Connector 65"/>
            <p:cNvCxnSpPr/>
            <p:nvPr/>
          </p:nvCxnSpPr>
          <p:spPr>
            <a:xfrm>
              <a:off x="1415346" y="2838321"/>
              <a:ext cx="1068051" cy="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415346" y="2958411"/>
              <a:ext cx="1058740" cy="1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415346" y="3088871"/>
              <a:ext cx="1058740" cy="25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43" idx="3"/>
              <a:endCxn id="52" idx="1"/>
            </p:cNvCxnSpPr>
            <p:nvPr/>
          </p:nvCxnSpPr>
          <p:spPr>
            <a:xfrm>
              <a:off x="3571903" y="2978203"/>
              <a:ext cx="527141" cy="9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>
              <a:off x="3076952" y="3549037"/>
              <a:ext cx="1498429" cy="79746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008644" y="2769326"/>
              <a:ext cx="530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Event Hub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002938" y="2630408"/>
              <a:ext cx="824650" cy="295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PowerBI dashboard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99044" y="2755443"/>
              <a:ext cx="4174418" cy="4646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Stream Analytics </a:t>
              </a: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(real-time analytics)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56024" y="2590385"/>
              <a:ext cx="663900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 Stream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9406" y="4822252"/>
              <a:ext cx="348954" cy="338305"/>
            </a:xfrm>
            <a:prstGeom prst="rect">
              <a:avLst/>
            </a:prstGeom>
            <a:solidFill>
              <a:srgbClr val="747AF8"/>
            </a:solidFill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3750" y="2801830"/>
              <a:ext cx="361271" cy="353183"/>
            </a:xfrm>
            <a:prstGeom prst="rect">
              <a:avLst/>
            </a:prstGeom>
            <a:solidFill>
              <a:srgbClr val="747AF8"/>
            </a:solidFill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2808" y="2805417"/>
              <a:ext cx="358495" cy="347554"/>
            </a:xfrm>
            <a:prstGeom prst="rect">
              <a:avLst/>
            </a:prstGeom>
            <a:solidFill>
              <a:srgbClr val="747AF8"/>
            </a:solidFill>
          </p:spPr>
        </p:pic>
        <p:sp>
          <p:nvSpPr>
            <p:cNvPr id="148" name="Rectangle 147"/>
            <p:cNvSpPr/>
            <p:nvPr/>
          </p:nvSpPr>
          <p:spPr bwMode="auto">
            <a:xfrm>
              <a:off x="10707235" y="2566208"/>
              <a:ext cx="361271" cy="353184"/>
            </a:xfrm>
            <a:prstGeom prst="rect">
              <a:avLst/>
            </a:prstGeom>
            <a:solidFill>
              <a:srgbClr val="747AF8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9" name="Picture 4" descr="http://static1.squarespace.com/static/534419dee4b0e1eabe589af1/t/54f0b25fe4b081c161970502/1425060467678/Power-BI.jpg"/>
            <p:cNvPicPr>
              <a:picLocks noChangeAspect="1" noChangeArrowheads="1"/>
            </p:cNvPicPr>
            <p:nvPr/>
          </p:nvPicPr>
          <p:blipFill>
            <a:blip r:embed="rId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6854" y="2631113"/>
              <a:ext cx="240786" cy="240787"/>
            </a:xfrm>
            <a:prstGeom prst="rect">
              <a:avLst/>
            </a:prstGeom>
            <a:solidFill>
              <a:srgbClr val="747AF8"/>
            </a:solidFill>
            <a:extLst/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89C402"/>
                </a:clrFrom>
                <a:clrTo>
                  <a:srgbClr val="89C40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4813" y="3993029"/>
              <a:ext cx="361271" cy="349087"/>
            </a:xfrm>
            <a:prstGeom prst="rect">
              <a:avLst/>
            </a:prstGeom>
            <a:solidFill>
              <a:srgbClr val="747AF8"/>
            </a:solidFill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80802" y="3978498"/>
              <a:ext cx="336274" cy="339447"/>
            </a:xfrm>
            <a:prstGeom prst="rect">
              <a:avLst/>
            </a:prstGeom>
            <a:solidFill>
              <a:srgbClr val="747AF8"/>
            </a:solidFill>
          </p:spPr>
        </p:pic>
        <p:cxnSp>
          <p:nvCxnSpPr>
            <p:cNvPr id="153" name="Straight Arrow Connector 152"/>
            <p:cNvCxnSpPr/>
            <p:nvPr/>
          </p:nvCxnSpPr>
          <p:spPr>
            <a:xfrm flipH="1">
              <a:off x="5181843" y="4409916"/>
              <a:ext cx="4654" cy="3050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5567433" y="4421962"/>
              <a:ext cx="4654" cy="3325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7242447" y="4380592"/>
              <a:ext cx="3254" cy="3739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7631291" y="4380593"/>
              <a:ext cx="3255" cy="3739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52" idx="3"/>
              <a:endCxn id="67" idx="1"/>
            </p:cNvCxnSpPr>
            <p:nvPr/>
          </p:nvCxnSpPr>
          <p:spPr>
            <a:xfrm>
              <a:off x="8273462" y="2987761"/>
              <a:ext cx="2400339" cy="18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99" idx="3"/>
              <a:endCxn id="78" idx="1"/>
            </p:cNvCxnSpPr>
            <p:nvPr/>
          </p:nvCxnSpPr>
          <p:spPr>
            <a:xfrm>
              <a:off x="8273462" y="4949641"/>
              <a:ext cx="554784" cy="38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13480" y="4800914"/>
              <a:ext cx="361272" cy="350247"/>
            </a:xfrm>
            <a:prstGeom prst="rect">
              <a:avLst/>
            </a:prstGeom>
            <a:solidFill>
              <a:srgbClr val="747AF8"/>
            </a:solidFill>
          </p:spPr>
        </p:pic>
        <p:sp>
          <p:nvSpPr>
            <p:cNvPr id="261" name="TextBox 260"/>
            <p:cNvSpPr txBox="1"/>
            <p:nvPr/>
          </p:nvSpPr>
          <p:spPr>
            <a:xfrm>
              <a:off x="10742281" y="2948415"/>
              <a:ext cx="1172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(Shared with field Ops, customers, MIS, and Engineers)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 rot="16200000">
              <a:off x="2959790" y="3914004"/>
              <a:ext cx="947354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Realtime Readings  and Operational Data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609169" y="2075885"/>
              <a:ext cx="1664293" cy="465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          Machine Learning</a:t>
              </a: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            (Anomaly Detection)</a:t>
              </a:r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81790" y="2149569"/>
              <a:ext cx="336274" cy="339447"/>
            </a:xfrm>
            <a:prstGeom prst="rect">
              <a:avLst/>
            </a:prstGeom>
            <a:solidFill>
              <a:srgbClr val="747AF8"/>
            </a:solidFill>
          </p:spPr>
        </p:pic>
        <p:cxnSp>
          <p:nvCxnSpPr>
            <p:cNvPr id="131" name="Straight Arrow Connector 130"/>
            <p:cNvCxnSpPr/>
            <p:nvPr/>
          </p:nvCxnSpPr>
          <p:spPr>
            <a:xfrm flipH="1">
              <a:off x="7388707" y="2535533"/>
              <a:ext cx="3164" cy="1906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7551700" y="2535525"/>
              <a:ext cx="4856" cy="2268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95076" y="1517419"/>
              <a:ext cx="178975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Flight Data 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6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667932" y="4375323"/>
            <a:ext cx="970393" cy="943777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05" y="2060667"/>
            <a:ext cx="1065012" cy="1041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472" y="2069326"/>
            <a:ext cx="1065012" cy="10325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532235" y="3239084"/>
            <a:ext cx="923043" cy="929081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866" y="3339139"/>
            <a:ext cx="661783" cy="668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625" y="2069326"/>
            <a:ext cx="1065012" cy="1032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863" y="2060667"/>
            <a:ext cx="1065012" cy="10325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161461" y="4367316"/>
            <a:ext cx="970393" cy="932907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563158" y="4397144"/>
            <a:ext cx="970393" cy="943775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91306" y="4366666"/>
            <a:ext cx="958188" cy="943775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89249" y="4375325"/>
            <a:ext cx="970393" cy="943776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95" y="4398855"/>
            <a:ext cx="922010" cy="9013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249" y="4374943"/>
            <a:ext cx="908660" cy="8809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798" y="4417733"/>
            <a:ext cx="908660" cy="8809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817" y="4313291"/>
            <a:ext cx="908660" cy="88093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 bwMode="auto">
          <a:xfrm>
            <a:off x="10316227" y="4456033"/>
            <a:ext cx="970393" cy="932907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679" y="4478656"/>
            <a:ext cx="955941" cy="8876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9118" y="3230425"/>
            <a:ext cx="950357" cy="9290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9619" y="3226464"/>
            <a:ext cx="958327" cy="929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3095" y="3226464"/>
            <a:ext cx="984363" cy="9543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1692" y="3217805"/>
            <a:ext cx="958327" cy="929081"/>
          </a:xfrm>
          <a:prstGeom prst="rect">
            <a:avLst/>
          </a:prstGeom>
        </p:spPr>
      </p:pic>
      <p:pic>
        <p:nvPicPr>
          <p:cNvPr id="1028" name="Picture 4" descr="http://static1.squarespace.com/static/534419dee4b0e1eabe589af1/t/54f0b25fe4b081c161970502/1425060467678/Power-BI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582" y="2172755"/>
            <a:ext cx="929080" cy="92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39096" y="421814"/>
            <a:ext cx="8748744" cy="898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Architectural Components</a:t>
            </a:r>
          </a:p>
        </p:txBody>
      </p:sp>
      <p:pic>
        <p:nvPicPr>
          <p:cNvPr id="31" name="Picture 4" descr="http://static1.squarespace.com/static/534419dee4b0e1eabe589af1/t/54f0b25fe4b081c161970502/1425060467678/Power-BI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582" y="3236727"/>
            <a:ext cx="929080" cy="92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164" y="4456475"/>
            <a:ext cx="791944" cy="799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7701" y="1816409"/>
            <a:ext cx="9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 Hub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549771" y="1827294"/>
            <a:ext cx="538401" cy="31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ASA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678016" y="1799489"/>
            <a:ext cx="9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SQL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147447" y="1813287"/>
            <a:ext cx="9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Blob 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736947" y="1821946"/>
            <a:ext cx="61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AML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891730" y="1799675"/>
            <a:ext cx="9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BI</a:t>
            </a: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784" y="2264395"/>
            <a:ext cx="791944" cy="799415"/>
          </a:xfrm>
          <a:prstGeom prst="rect">
            <a:avLst/>
          </a:prstGeom>
        </p:spPr>
      </p:pic>
      <p:sp>
        <p:nvSpPr>
          <p:cNvPr id="252" name="Rectangle 251"/>
          <p:cNvSpPr/>
          <p:nvPr/>
        </p:nvSpPr>
        <p:spPr bwMode="auto">
          <a:xfrm>
            <a:off x="8945124" y="4420168"/>
            <a:ext cx="970393" cy="943775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3" name="Picture 4" descr="http://static1.squarespace.com/static/534419dee4b0e1eabe589af1/t/54f0b25fe4b081c161970502/1425060467678/Power-BI.jpg"/>
          <p:cNvPicPr>
            <a:picLocks noChangeAspect="1" noChangeArrowheads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728" y="4417733"/>
            <a:ext cx="929080" cy="92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TextBox 253"/>
          <p:cNvSpPr txBox="1"/>
          <p:nvPr/>
        </p:nvSpPr>
        <p:spPr>
          <a:xfrm>
            <a:off x="10383761" y="1821670"/>
            <a:ext cx="69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ADF</a:t>
            </a:r>
          </a:p>
        </p:txBody>
      </p:sp>
      <p:pic>
        <p:nvPicPr>
          <p:cNvPr id="255" name="Picture 2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9406" y="2189498"/>
            <a:ext cx="955941" cy="887660"/>
          </a:xfrm>
          <a:prstGeom prst="rect">
            <a:avLst/>
          </a:prstGeom>
        </p:spPr>
      </p:pic>
      <p:sp>
        <p:nvSpPr>
          <p:cNvPr id="256" name="Rectangle 255"/>
          <p:cNvSpPr/>
          <p:nvPr/>
        </p:nvSpPr>
        <p:spPr bwMode="auto">
          <a:xfrm>
            <a:off x="10297389" y="3270503"/>
            <a:ext cx="970393" cy="932907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841" y="3293126"/>
            <a:ext cx="955941" cy="887660"/>
          </a:xfrm>
          <a:prstGeom prst="rect">
            <a:avLst/>
          </a:prstGeom>
        </p:spPr>
      </p:pic>
      <p:sp>
        <p:nvSpPr>
          <p:cNvPr id="258" name="TextBox 257"/>
          <p:cNvSpPr txBox="1"/>
          <p:nvPr/>
        </p:nvSpPr>
        <p:spPr>
          <a:xfrm>
            <a:off x="610656" y="2216249"/>
            <a:ext cx="1064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Transparent</a:t>
            </a:r>
          </a:p>
          <a:p>
            <a:pPr algn="ctr"/>
            <a:r>
              <a:rPr lang="en-US" sz="1400" dirty="0"/>
              <a:t>Background Icons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610655" y="3367624"/>
            <a:ext cx="1064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Standard Theme Icons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610655" y="4553798"/>
            <a:ext cx="106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 Theme</a:t>
            </a:r>
          </a:p>
          <a:p>
            <a:pPr algn="ctr"/>
            <a:r>
              <a:rPr lang="en-US" sz="1400" dirty="0"/>
              <a:t>Icons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Microsoft - DO NOT share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128493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373"/>
          <p:cNvSpPr/>
          <p:nvPr/>
        </p:nvSpPr>
        <p:spPr bwMode="auto">
          <a:xfrm>
            <a:off x="8103944" y="4515431"/>
            <a:ext cx="970393" cy="943776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an 17"/>
          <p:cNvSpPr/>
          <p:nvPr/>
        </p:nvSpPr>
        <p:spPr bwMode="auto">
          <a:xfrm>
            <a:off x="3667869" y="3294731"/>
            <a:ext cx="947443" cy="940386"/>
          </a:xfrm>
          <a:prstGeom prst="can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SQL Server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4" name="AutoShape 2" descr="Image result for power bi logo"/>
          <p:cNvSpPr>
            <a:spLocks noChangeAspect="1" noChangeArrowheads="1"/>
          </p:cNvSpPr>
          <p:nvPr/>
        </p:nvSpPr>
        <p:spPr bwMode="auto">
          <a:xfrm>
            <a:off x="1632625" y="792059"/>
            <a:ext cx="1277263" cy="127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9096" y="421814"/>
            <a:ext cx="8748744" cy="898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Architectural Components Continued…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013468" y="3321533"/>
            <a:ext cx="923043" cy="929081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39" y="3331624"/>
            <a:ext cx="887300" cy="918990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/>
        </p:nvGrpSpPr>
        <p:grpSpPr bwMode="auto">
          <a:xfrm>
            <a:off x="2031774" y="3224299"/>
            <a:ext cx="1025313" cy="1025313"/>
            <a:chOff x="4038" y="307"/>
            <a:chExt cx="1613" cy="1613"/>
          </a:xfrm>
        </p:grpSpPr>
        <p:sp>
          <p:nvSpPr>
            <p:cNvPr id="3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38" y="307"/>
              <a:ext cx="1613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4870" y="1382"/>
              <a:ext cx="67" cy="68"/>
            </a:xfrm>
            <a:custGeom>
              <a:avLst/>
              <a:gdLst>
                <a:gd name="T0" fmla="*/ 46 w 48"/>
                <a:gd name="T1" fmla="*/ 15 h 48"/>
                <a:gd name="T2" fmla="*/ 40 w 48"/>
                <a:gd name="T3" fmla="*/ 6 h 48"/>
                <a:gd name="T4" fmla="*/ 24 w 48"/>
                <a:gd name="T5" fmla="*/ 0 h 48"/>
                <a:gd name="T6" fmla="*/ 13 w 48"/>
                <a:gd name="T7" fmla="*/ 2 h 48"/>
                <a:gd name="T8" fmla="*/ 0 w 48"/>
                <a:gd name="T9" fmla="*/ 24 h 48"/>
                <a:gd name="T10" fmla="*/ 6 w 48"/>
                <a:gd name="T11" fmla="*/ 41 h 48"/>
                <a:gd name="T12" fmla="*/ 13 w 48"/>
                <a:gd name="T13" fmla="*/ 46 h 48"/>
                <a:gd name="T14" fmla="*/ 24 w 48"/>
                <a:gd name="T15" fmla="*/ 48 h 48"/>
                <a:gd name="T16" fmla="*/ 48 w 48"/>
                <a:gd name="T17" fmla="*/ 24 h 48"/>
                <a:gd name="T18" fmla="*/ 46 w 48"/>
                <a:gd name="T1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6" y="15"/>
                  </a:moveTo>
                  <a:cubicBezTo>
                    <a:pt x="45" y="12"/>
                    <a:pt x="43" y="9"/>
                    <a:pt x="40" y="6"/>
                  </a:cubicBezTo>
                  <a:cubicBezTo>
                    <a:pt x="36" y="2"/>
                    <a:pt x="30" y="0"/>
                    <a:pt x="24" y="0"/>
                  </a:cubicBezTo>
                  <a:cubicBezTo>
                    <a:pt x="20" y="0"/>
                    <a:pt x="17" y="1"/>
                    <a:pt x="13" y="2"/>
                  </a:cubicBezTo>
                  <a:cubicBezTo>
                    <a:pt x="5" y="6"/>
                    <a:pt x="0" y="15"/>
                    <a:pt x="0" y="24"/>
                  </a:cubicBezTo>
                  <a:cubicBezTo>
                    <a:pt x="0" y="31"/>
                    <a:pt x="2" y="37"/>
                    <a:pt x="6" y="41"/>
                  </a:cubicBezTo>
                  <a:cubicBezTo>
                    <a:pt x="8" y="43"/>
                    <a:pt x="10" y="45"/>
                    <a:pt x="13" y="46"/>
                  </a:cubicBezTo>
                  <a:cubicBezTo>
                    <a:pt x="16" y="47"/>
                    <a:pt x="20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21"/>
                    <a:pt x="47" y="18"/>
                    <a:pt x="46" y="15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4685" y="1342"/>
              <a:ext cx="295" cy="378"/>
            </a:xfrm>
            <a:custGeom>
              <a:avLst/>
              <a:gdLst>
                <a:gd name="T0" fmla="*/ 273 w 295"/>
                <a:gd name="T1" fmla="*/ 0 h 378"/>
                <a:gd name="T2" fmla="*/ 77 w 295"/>
                <a:gd name="T3" fmla="*/ 0 h 378"/>
                <a:gd name="T4" fmla="*/ 0 w 295"/>
                <a:gd name="T5" fmla="*/ 73 h 378"/>
                <a:gd name="T6" fmla="*/ 0 w 295"/>
                <a:gd name="T7" fmla="*/ 353 h 378"/>
                <a:gd name="T8" fmla="*/ 3 w 295"/>
                <a:gd name="T9" fmla="*/ 362 h 378"/>
                <a:gd name="T10" fmla="*/ 7 w 295"/>
                <a:gd name="T11" fmla="*/ 371 h 378"/>
                <a:gd name="T12" fmla="*/ 15 w 295"/>
                <a:gd name="T13" fmla="*/ 375 h 378"/>
                <a:gd name="T14" fmla="*/ 24 w 295"/>
                <a:gd name="T15" fmla="*/ 378 h 378"/>
                <a:gd name="T16" fmla="*/ 295 w 295"/>
                <a:gd name="T17" fmla="*/ 378 h 378"/>
                <a:gd name="T18" fmla="*/ 295 w 295"/>
                <a:gd name="T19" fmla="*/ 25 h 378"/>
                <a:gd name="T20" fmla="*/ 294 w 295"/>
                <a:gd name="T21" fmla="*/ 15 h 378"/>
                <a:gd name="T22" fmla="*/ 288 w 295"/>
                <a:gd name="T23" fmla="*/ 7 h 378"/>
                <a:gd name="T24" fmla="*/ 281 w 295"/>
                <a:gd name="T25" fmla="*/ 3 h 378"/>
                <a:gd name="T26" fmla="*/ 273 w 295"/>
                <a:gd name="T27" fmla="*/ 0 h 378"/>
                <a:gd name="T28" fmla="*/ 277 w 295"/>
                <a:gd name="T29" fmla="*/ 357 h 378"/>
                <a:gd name="T30" fmla="*/ 33 w 295"/>
                <a:gd name="T31" fmla="*/ 357 h 378"/>
                <a:gd name="T32" fmla="*/ 28 w 295"/>
                <a:gd name="T33" fmla="*/ 357 h 378"/>
                <a:gd name="T34" fmla="*/ 24 w 295"/>
                <a:gd name="T35" fmla="*/ 355 h 378"/>
                <a:gd name="T36" fmla="*/ 19 w 295"/>
                <a:gd name="T37" fmla="*/ 347 h 378"/>
                <a:gd name="T38" fmla="*/ 19 w 295"/>
                <a:gd name="T39" fmla="*/ 343 h 378"/>
                <a:gd name="T40" fmla="*/ 19 w 295"/>
                <a:gd name="T41" fmla="*/ 85 h 378"/>
                <a:gd name="T42" fmla="*/ 66 w 295"/>
                <a:gd name="T43" fmla="*/ 85 h 378"/>
                <a:gd name="T44" fmla="*/ 73 w 295"/>
                <a:gd name="T45" fmla="*/ 85 h 378"/>
                <a:gd name="T46" fmla="*/ 80 w 295"/>
                <a:gd name="T47" fmla="*/ 80 h 378"/>
                <a:gd name="T48" fmla="*/ 84 w 295"/>
                <a:gd name="T49" fmla="*/ 73 h 378"/>
                <a:gd name="T50" fmla="*/ 87 w 295"/>
                <a:gd name="T51" fmla="*/ 63 h 378"/>
                <a:gd name="T52" fmla="*/ 87 w 295"/>
                <a:gd name="T53" fmla="*/ 19 h 378"/>
                <a:gd name="T54" fmla="*/ 263 w 295"/>
                <a:gd name="T55" fmla="*/ 19 h 378"/>
                <a:gd name="T56" fmla="*/ 269 w 295"/>
                <a:gd name="T57" fmla="*/ 19 h 378"/>
                <a:gd name="T58" fmla="*/ 273 w 295"/>
                <a:gd name="T59" fmla="*/ 22 h 378"/>
                <a:gd name="T60" fmla="*/ 277 w 295"/>
                <a:gd name="T61" fmla="*/ 28 h 378"/>
                <a:gd name="T62" fmla="*/ 277 w 295"/>
                <a:gd name="T63" fmla="*/ 35 h 378"/>
                <a:gd name="T64" fmla="*/ 277 w 295"/>
                <a:gd name="T65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378">
                  <a:moveTo>
                    <a:pt x="273" y="0"/>
                  </a:moveTo>
                  <a:lnTo>
                    <a:pt x="77" y="0"/>
                  </a:lnTo>
                  <a:lnTo>
                    <a:pt x="0" y="73"/>
                  </a:lnTo>
                  <a:lnTo>
                    <a:pt x="0" y="353"/>
                  </a:lnTo>
                  <a:lnTo>
                    <a:pt x="3" y="362"/>
                  </a:lnTo>
                  <a:lnTo>
                    <a:pt x="7" y="371"/>
                  </a:lnTo>
                  <a:lnTo>
                    <a:pt x="15" y="375"/>
                  </a:lnTo>
                  <a:lnTo>
                    <a:pt x="24" y="378"/>
                  </a:lnTo>
                  <a:lnTo>
                    <a:pt x="295" y="378"/>
                  </a:lnTo>
                  <a:lnTo>
                    <a:pt x="295" y="25"/>
                  </a:lnTo>
                  <a:lnTo>
                    <a:pt x="294" y="15"/>
                  </a:lnTo>
                  <a:lnTo>
                    <a:pt x="288" y="7"/>
                  </a:lnTo>
                  <a:lnTo>
                    <a:pt x="281" y="3"/>
                  </a:lnTo>
                  <a:lnTo>
                    <a:pt x="273" y="0"/>
                  </a:lnTo>
                  <a:close/>
                  <a:moveTo>
                    <a:pt x="277" y="357"/>
                  </a:moveTo>
                  <a:lnTo>
                    <a:pt x="33" y="357"/>
                  </a:lnTo>
                  <a:lnTo>
                    <a:pt x="28" y="357"/>
                  </a:lnTo>
                  <a:lnTo>
                    <a:pt x="24" y="355"/>
                  </a:lnTo>
                  <a:lnTo>
                    <a:pt x="19" y="347"/>
                  </a:lnTo>
                  <a:lnTo>
                    <a:pt x="19" y="343"/>
                  </a:lnTo>
                  <a:lnTo>
                    <a:pt x="19" y="85"/>
                  </a:lnTo>
                  <a:lnTo>
                    <a:pt x="66" y="85"/>
                  </a:lnTo>
                  <a:lnTo>
                    <a:pt x="73" y="85"/>
                  </a:lnTo>
                  <a:lnTo>
                    <a:pt x="80" y="80"/>
                  </a:lnTo>
                  <a:lnTo>
                    <a:pt x="84" y="73"/>
                  </a:lnTo>
                  <a:lnTo>
                    <a:pt x="87" y="63"/>
                  </a:lnTo>
                  <a:lnTo>
                    <a:pt x="87" y="19"/>
                  </a:lnTo>
                  <a:lnTo>
                    <a:pt x="263" y="19"/>
                  </a:lnTo>
                  <a:lnTo>
                    <a:pt x="269" y="19"/>
                  </a:lnTo>
                  <a:lnTo>
                    <a:pt x="273" y="22"/>
                  </a:lnTo>
                  <a:lnTo>
                    <a:pt x="277" y="28"/>
                  </a:lnTo>
                  <a:lnTo>
                    <a:pt x="277" y="35"/>
                  </a:lnTo>
                  <a:lnTo>
                    <a:pt x="277" y="35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4801" y="1256"/>
              <a:ext cx="10" cy="26"/>
            </a:xfrm>
            <a:custGeom>
              <a:avLst/>
              <a:gdLst>
                <a:gd name="T0" fmla="*/ 7 w 7"/>
                <a:gd name="T1" fmla="*/ 0 h 18"/>
                <a:gd name="T2" fmla="*/ 7 w 7"/>
                <a:gd name="T3" fmla="*/ 18 h 18"/>
                <a:gd name="T4" fmla="*/ 4 w 7"/>
                <a:gd name="T5" fmla="*/ 18 h 18"/>
                <a:gd name="T6" fmla="*/ 4 w 7"/>
                <a:gd name="T7" fmla="*/ 5 h 18"/>
                <a:gd name="T8" fmla="*/ 2 w 7"/>
                <a:gd name="T9" fmla="*/ 5 h 18"/>
                <a:gd name="T10" fmla="*/ 2 w 7"/>
                <a:gd name="T11" fmla="*/ 6 h 18"/>
                <a:gd name="T12" fmla="*/ 1 w 7"/>
                <a:gd name="T13" fmla="*/ 6 h 18"/>
                <a:gd name="T14" fmla="*/ 0 w 7"/>
                <a:gd name="T15" fmla="*/ 6 h 18"/>
                <a:gd name="T16" fmla="*/ 0 w 7"/>
                <a:gd name="T17" fmla="*/ 3 h 18"/>
                <a:gd name="T18" fmla="*/ 2 w 7"/>
                <a:gd name="T19" fmla="*/ 2 h 18"/>
                <a:gd name="T20" fmla="*/ 5 w 7"/>
                <a:gd name="T21" fmla="*/ 0 h 18"/>
                <a:gd name="T22" fmla="*/ 7 w 7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8">
                  <a:moveTo>
                    <a:pt x="7" y="0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4" y="1"/>
                    <a:pt x="4" y="1"/>
                    <a:pt x="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 noEditPoints="1"/>
            </p:cNvSpPr>
            <p:nvPr/>
          </p:nvSpPr>
          <p:spPr bwMode="auto">
            <a:xfrm>
              <a:off x="4819" y="1256"/>
              <a:ext cx="19" cy="26"/>
            </a:xfrm>
            <a:custGeom>
              <a:avLst/>
              <a:gdLst>
                <a:gd name="T0" fmla="*/ 6 w 13"/>
                <a:gd name="T1" fmla="*/ 18 h 18"/>
                <a:gd name="T2" fmla="*/ 0 w 13"/>
                <a:gd name="T3" fmla="*/ 9 h 18"/>
                <a:gd name="T4" fmla="*/ 2 w 13"/>
                <a:gd name="T5" fmla="*/ 3 h 18"/>
                <a:gd name="T6" fmla="*/ 6 w 13"/>
                <a:gd name="T7" fmla="*/ 0 h 18"/>
                <a:gd name="T8" fmla="*/ 13 w 13"/>
                <a:gd name="T9" fmla="*/ 9 h 18"/>
                <a:gd name="T10" fmla="*/ 11 w 13"/>
                <a:gd name="T11" fmla="*/ 15 h 18"/>
                <a:gd name="T12" fmla="*/ 6 w 13"/>
                <a:gd name="T13" fmla="*/ 18 h 18"/>
                <a:gd name="T14" fmla="*/ 6 w 13"/>
                <a:gd name="T15" fmla="*/ 3 h 18"/>
                <a:gd name="T16" fmla="*/ 4 w 13"/>
                <a:gd name="T17" fmla="*/ 9 h 18"/>
                <a:gd name="T18" fmla="*/ 6 w 13"/>
                <a:gd name="T19" fmla="*/ 15 h 18"/>
                <a:gd name="T20" fmla="*/ 9 w 13"/>
                <a:gd name="T21" fmla="*/ 9 h 18"/>
                <a:gd name="T22" fmla="*/ 6 w 13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8">
                  <a:moveTo>
                    <a:pt x="6" y="18"/>
                  </a:moveTo>
                  <a:cubicBezTo>
                    <a:pt x="2" y="18"/>
                    <a:pt x="0" y="15"/>
                    <a:pt x="0" y="9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11" y="0"/>
                    <a:pt x="13" y="3"/>
                    <a:pt x="13" y="9"/>
                  </a:cubicBezTo>
                  <a:cubicBezTo>
                    <a:pt x="13" y="12"/>
                    <a:pt x="12" y="14"/>
                    <a:pt x="11" y="15"/>
                  </a:cubicBezTo>
                  <a:cubicBezTo>
                    <a:pt x="10" y="17"/>
                    <a:pt x="8" y="18"/>
                    <a:pt x="6" y="18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3"/>
                    <a:pt x="5" y="15"/>
                    <a:pt x="6" y="15"/>
                  </a:cubicBezTo>
                  <a:cubicBezTo>
                    <a:pt x="8" y="15"/>
                    <a:pt x="9" y="13"/>
                    <a:pt x="9" y="9"/>
                  </a:cubicBezTo>
                  <a:cubicBezTo>
                    <a:pt x="9" y="5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4842" y="1256"/>
              <a:ext cx="11" cy="26"/>
            </a:xfrm>
            <a:custGeom>
              <a:avLst/>
              <a:gdLst>
                <a:gd name="T0" fmla="*/ 8 w 8"/>
                <a:gd name="T1" fmla="*/ 0 h 18"/>
                <a:gd name="T2" fmla="*/ 8 w 8"/>
                <a:gd name="T3" fmla="*/ 18 h 18"/>
                <a:gd name="T4" fmla="*/ 4 w 8"/>
                <a:gd name="T5" fmla="*/ 18 h 18"/>
                <a:gd name="T6" fmla="*/ 4 w 8"/>
                <a:gd name="T7" fmla="*/ 5 h 18"/>
                <a:gd name="T8" fmla="*/ 3 w 8"/>
                <a:gd name="T9" fmla="*/ 5 h 18"/>
                <a:gd name="T10" fmla="*/ 2 w 8"/>
                <a:gd name="T11" fmla="*/ 6 h 18"/>
                <a:gd name="T12" fmla="*/ 1 w 8"/>
                <a:gd name="T13" fmla="*/ 6 h 18"/>
                <a:gd name="T14" fmla="*/ 0 w 8"/>
                <a:gd name="T15" fmla="*/ 6 h 18"/>
                <a:gd name="T16" fmla="*/ 0 w 8"/>
                <a:gd name="T17" fmla="*/ 3 h 18"/>
                <a:gd name="T18" fmla="*/ 3 w 8"/>
                <a:gd name="T19" fmla="*/ 2 h 18"/>
                <a:gd name="T20" fmla="*/ 5 w 8"/>
                <a:gd name="T21" fmla="*/ 0 h 18"/>
                <a:gd name="T22" fmla="*/ 8 w 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4798" y="1291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8 h 17"/>
                <a:gd name="T4" fmla="*/ 2 w 13"/>
                <a:gd name="T5" fmla="*/ 2 h 17"/>
                <a:gd name="T6" fmla="*/ 7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2 h 17"/>
                <a:gd name="T16" fmla="*/ 4 w 13"/>
                <a:gd name="T17" fmla="*/ 8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3" y="2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2"/>
                  </a:moveTo>
                  <a:cubicBezTo>
                    <a:pt x="5" y="2"/>
                    <a:pt x="4" y="4"/>
                    <a:pt x="4" y="8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4822" y="1291"/>
              <a:ext cx="10" cy="23"/>
            </a:xfrm>
            <a:custGeom>
              <a:avLst/>
              <a:gdLst>
                <a:gd name="T0" fmla="*/ 7 w 7"/>
                <a:gd name="T1" fmla="*/ 0 h 16"/>
                <a:gd name="T2" fmla="*/ 7 w 7"/>
                <a:gd name="T3" fmla="*/ 16 h 16"/>
                <a:gd name="T4" fmla="*/ 3 w 7"/>
                <a:gd name="T5" fmla="*/ 16 h 16"/>
                <a:gd name="T6" fmla="*/ 3 w 7"/>
                <a:gd name="T7" fmla="*/ 4 h 16"/>
                <a:gd name="T8" fmla="*/ 3 w 7"/>
                <a:gd name="T9" fmla="*/ 4 h 16"/>
                <a:gd name="T10" fmla="*/ 2 w 7"/>
                <a:gd name="T11" fmla="*/ 4 h 16"/>
                <a:gd name="T12" fmla="*/ 1 w 7"/>
                <a:gd name="T13" fmla="*/ 5 h 16"/>
                <a:gd name="T14" fmla="*/ 0 w 7"/>
                <a:gd name="T15" fmla="*/ 5 h 16"/>
                <a:gd name="T16" fmla="*/ 0 w 7"/>
                <a:gd name="T17" fmla="*/ 2 h 16"/>
                <a:gd name="T18" fmla="*/ 3 w 7"/>
                <a:gd name="T19" fmla="*/ 1 h 16"/>
                <a:gd name="T20" fmla="*/ 5 w 7"/>
                <a:gd name="T21" fmla="*/ 0 h 16"/>
                <a:gd name="T22" fmla="*/ 7 w 7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6">
                  <a:moveTo>
                    <a:pt x="7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5" y="0"/>
                    <a:pt x="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4839" y="1291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8 h 17"/>
                <a:gd name="T4" fmla="*/ 2 w 13"/>
                <a:gd name="T5" fmla="*/ 2 h 17"/>
                <a:gd name="T6" fmla="*/ 7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7 w 13"/>
                <a:gd name="T15" fmla="*/ 2 h 17"/>
                <a:gd name="T16" fmla="*/ 4 w 13"/>
                <a:gd name="T17" fmla="*/ 8 h 17"/>
                <a:gd name="T18" fmla="*/ 7 w 13"/>
                <a:gd name="T19" fmla="*/ 14 h 17"/>
                <a:gd name="T20" fmla="*/ 9 w 13"/>
                <a:gd name="T21" fmla="*/ 8 h 17"/>
                <a:gd name="T22" fmla="*/ 7 w 13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3" y="2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7" y="2"/>
                  </a:moveTo>
                  <a:cubicBezTo>
                    <a:pt x="5" y="2"/>
                    <a:pt x="4" y="4"/>
                    <a:pt x="4" y="8"/>
                  </a:cubicBezTo>
                  <a:cubicBezTo>
                    <a:pt x="4" y="12"/>
                    <a:pt x="5" y="14"/>
                    <a:pt x="7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2"/>
                    <a:pt x="7" y="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4798" y="1325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9 h 17"/>
                <a:gd name="T4" fmla="*/ 2 w 13"/>
                <a:gd name="T5" fmla="*/ 2 h 17"/>
                <a:gd name="T6" fmla="*/ 7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3 h 17"/>
                <a:gd name="T16" fmla="*/ 4 w 13"/>
                <a:gd name="T17" fmla="*/ 9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3" y="3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4819" y="1325"/>
              <a:ext cx="19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9 h 17"/>
                <a:gd name="T4" fmla="*/ 2 w 13"/>
                <a:gd name="T5" fmla="*/ 2 h 17"/>
                <a:gd name="T6" fmla="*/ 6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3 h 17"/>
                <a:gd name="T16" fmla="*/ 4 w 13"/>
                <a:gd name="T17" fmla="*/ 9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1" y="0"/>
                    <a:pt x="13" y="3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4842" y="1325"/>
              <a:ext cx="11" cy="24"/>
            </a:xfrm>
            <a:custGeom>
              <a:avLst/>
              <a:gdLst>
                <a:gd name="T0" fmla="*/ 8 w 8"/>
                <a:gd name="T1" fmla="*/ 0 h 17"/>
                <a:gd name="T2" fmla="*/ 8 w 8"/>
                <a:gd name="T3" fmla="*/ 17 h 17"/>
                <a:gd name="T4" fmla="*/ 4 w 8"/>
                <a:gd name="T5" fmla="*/ 17 h 17"/>
                <a:gd name="T6" fmla="*/ 4 w 8"/>
                <a:gd name="T7" fmla="*/ 4 h 17"/>
                <a:gd name="T8" fmla="*/ 3 w 8"/>
                <a:gd name="T9" fmla="*/ 4 h 17"/>
                <a:gd name="T10" fmla="*/ 2 w 8"/>
                <a:gd name="T11" fmla="*/ 5 h 17"/>
                <a:gd name="T12" fmla="*/ 1 w 8"/>
                <a:gd name="T13" fmla="*/ 5 h 17"/>
                <a:gd name="T14" fmla="*/ 0 w 8"/>
                <a:gd name="T15" fmla="*/ 5 h 17"/>
                <a:gd name="T16" fmla="*/ 0 w 8"/>
                <a:gd name="T17" fmla="*/ 2 h 17"/>
                <a:gd name="T18" fmla="*/ 3 w 8"/>
                <a:gd name="T19" fmla="*/ 1 h 17"/>
                <a:gd name="T20" fmla="*/ 5 w 8"/>
                <a:gd name="T21" fmla="*/ 0 h 17"/>
                <a:gd name="T22" fmla="*/ 8 w 8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7">
                  <a:moveTo>
                    <a:pt x="8" y="0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4884" y="1256"/>
              <a:ext cx="11" cy="26"/>
            </a:xfrm>
            <a:custGeom>
              <a:avLst/>
              <a:gdLst>
                <a:gd name="T0" fmla="*/ 8 w 8"/>
                <a:gd name="T1" fmla="*/ 0 h 18"/>
                <a:gd name="T2" fmla="*/ 8 w 8"/>
                <a:gd name="T3" fmla="*/ 18 h 18"/>
                <a:gd name="T4" fmla="*/ 3 w 8"/>
                <a:gd name="T5" fmla="*/ 18 h 18"/>
                <a:gd name="T6" fmla="*/ 3 w 8"/>
                <a:gd name="T7" fmla="*/ 5 h 18"/>
                <a:gd name="T8" fmla="*/ 3 w 8"/>
                <a:gd name="T9" fmla="*/ 5 h 18"/>
                <a:gd name="T10" fmla="*/ 2 w 8"/>
                <a:gd name="T11" fmla="*/ 6 h 18"/>
                <a:gd name="T12" fmla="*/ 1 w 8"/>
                <a:gd name="T13" fmla="*/ 6 h 18"/>
                <a:gd name="T14" fmla="*/ 0 w 8"/>
                <a:gd name="T15" fmla="*/ 6 h 18"/>
                <a:gd name="T16" fmla="*/ 0 w 8"/>
                <a:gd name="T17" fmla="*/ 3 h 18"/>
                <a:gd name="T18" fmla="*/ 3 w 8"/>
                <a:gd name="T19" fmla="*/ 2 h 18"/>
                <a:gd name="T20" fmla="*/ 5 w 8"/>
                <a:gd name="T21" fmla="*/ 0 h 18"/>
                <a:gd name="T22" fmla="*/ 8 w 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5" y="1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4881" y="1291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8 h 17"/>
                <a:gd name="T4" fmla="*/ 2 w 13"/>
                <a:gd name="T5" fmla="*/ 2 h 17"/>
                <a:gd name="T6" fmla="*/ 6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2 h 17"/>
                <a:gd name="T16" fmla="*/ 4 w 13"/>
                <a:gd name="T17" fmla="*/ 8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0" y="0"/>
                    <a:pt x="13" y="2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2"/>
                  </a:moveTo>
                  <a:cubicBezTo>
                    <a:pt x="5" y="2"/>
                    <a:pt x="4" y="4"/>
                    <a:pt x="4" y="8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EditPoints="1"/>
            </p:cNvSpPr>
            <p:nvPr/>
          </p:nvSpPr>
          <p:spPr bwMode="auto">
            <a:xfrm>
              <a:off x="4881" y="1325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9 h 17"/>
                <a:gd name="T4" fmla="*/ 2 w 13"/>
                <a:gd name="T5" fmla="*/ 2 h 17"/>
                <a:gd name="T6" fmla="*/ 6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3 h 17"/>
                <a:gd name="T16" fmla="*/ 4 w 13"/>
                <a:gd name="T17" fmla="*/ 9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0" y="0"/>
                    <a:pt x="13" y="3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4860" y="1256"/>
              <a:ext cx="17" cy="26"/>
            </a:xfrm>
            <a:custGeom>
              <a:avLst/>
              <a:gdLst>
                <a:gd name="T0" fmla="*/ 6 w 12"/>
                <a:gd name="T1" fmla="*/ 18 h 18"/>
                <a:gd name="T2" fmla="*/ 0 w 12"/>
                <a:gd name="T3" fmla="*/ 9 h 18"/>
                <a:gd name="T4" fmla="*/ 1 w 12"/>
                <a:gd name="T5" fmla="*/ 3 h 18"/>
                <a:gd name="T6" fmla="*/ 7 w 12"/>
                <a:gd name="T7" fmla="*/ 0 h 18"/>
                <a:gd name="T8" fmla="*/ 12 w 12"/>
                <a:gd name="T9" fmla="*/ 9 h 18"/>
                <a:gd name="T10" fmla="*/ 11 w 12"/>
                <a:gd name="T11" fmla="*/ 15 h 18"/>
                <a:gd name="T12" fmla="*/ 6 w 12"/>
                <a:gd name="T13" fmla="*/ 18 h 18"/>
                <a:gd name="T14" fmla="*/ 6 w 12"/>
                <a:gd name="T15" fmla="*/ 3 h 18"/>
                <a:gd name="T16" fmla="*/ 4 w 12"/>
                <a:gd name="T17" fmla="*/ 9 h 18"/>
                <a:gd name="T18" fmla="*/ 6 w 12"/>
                <a:gd name="T19" fmla="*/ 15 h 18"/>
                <a:gd name="T20" fmla="*/ 8 w 12"/>
                <a:gd name="T21" fmla="*/ 9 h 18"/>
                <a:gd name="T22" fmla="*/ 6 w 12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8">
                  <a:moveTo>
                    <a:pt x="6" y="18"/>
                  </a:moveTo>
                  <a:cubicBezTo>
                    <a:pt x="2" y="18"/>
                    <a:pt x="0" y="15"/>
                    <a:pt x="0" y="9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2" y="3"/>
                    <a:pt x="12" y="9"/>
                  </a:cubicBezTo>
                  <a:cubicBezTo>
                    <a:pt x="12" y="12"/>
                    <a:pt x="12" y="14"/>
                    <a:pt x="11" y="15"/>
                  </a:cubicBezTo>
                  <a:cubicBezTo>
                    <a:pt x="10" y="17"/>
                    <a:pt x="8" y="18"/>
                    <a:pt x="6" y="18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3"/>
                    <a:pt x="5" y="15"/>
                    <a:pt x="6" y="15"/>
                  </a:cubicBezTo>
                  <a:cubicBezTo>
                    <a:pt x="8" y="15"/>
                    <a:pt x="8" y="13"/>
                    <a:pt x="8" y="9"/>
                  </a:cubicBezTo>
                  <a:cubicBezTo>
                    <a:pt x="8" y="5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861" y="1291"/>
              <a:ext cx="12" cy="23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16 h 16"/>
                <a:gd name="T4" fmla="*/ 5 w 8"/>
                <a:gd name="T5" fmla="*/ 16 h 16"/>
                <a:gd name="T6" fmla="*/ 5 w 8"/>
                <a:gd name="T7" fmla="*/ 4 h 16"/>
                <a:gd name="T8" fmla="*/ 4 w 8"/>
                <a:gd name="T9" fmla="*/ 4 h 16"/>
                <a:gd name="T10" fmla="*/ 3 w 8"/>
                <a:gd name="T11" fmla="*/ 4 h 16"/>
                <a:gd name="T12" fmla="*/ 1 w 8"/>
                <a:gd name="T13" fmla="*/ 5 h 16"/>
                <a:gd name="T14" fmla="*/ 0 w 8"/>
                <a:gd name="T15" fmla="*/ 5 h 16"/>
                <a:gd name="T16" fmla="*/ 0 w 8"/>
                <a:gd name="T17" fmla="*/ 2 h 16"/>
                <a:gd name="T18" fmla="*/ 3 w 8"/>
                <a:gd name="T19" fmla="*/ 1 h 16"/>
                <a:gd name="T20" fmla="*/ 6 w 8"/>
                <a:gd name="T21" fmla="*/ 0 h 16"/>
                <a:gd name="T22" fmla="*/ 8 w 8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3" y="1"/>
                    <a:pt x="3" y="1"/>
                  </a:cubicBezTo>
                  <a:cubicBezTo>
                    <a:pt x="5" y="1"/>
                    <a:pt x="5" y="0"/>
                    <a:pt x="6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 noEditPoints="1"/>
            </p:cNvSpPr>
            <p:nvPr/>
          </p:nvSpPr>
          <p:spPr bwMode="auto">
            <a:xfrm>
              <a:off x="4860" y="1325"/>
              <a:ext cx="17" cy="24"/>
            </a:xfrm>
            <a:custGeom>
              <a:avLst/>
              <a:gdLst>
                <a:gd name="T0" fmla="*/ 6 w 12"/>
                <a:gd name="T1" fmla="*/ 17 h 17"/>
                <a:gd name="T2" fmla="*/ 0 w 12"/>
                <a:gd name="T3" fmla="*/ 9 h 17"/>
                <a:gd name="T4" fmla="*/ 1 w 12"/>
                <a:gd name="T5" fmla="*/ 2 h 17"/>
                <a:gd name="T6" fmla="*/ 7 w 12"/>
                <a:gd name="T7" fmla="*/ 0 h 17"/>
                <a:gd name="T8" fmla="*/ 12 w 12"/>
                <a:gd name="T9" fmla="*/ 8 h 17"/>
                <a:gd name="T10" fmla="*/ 11 w 12"/>
                <a:gd name="T11" fmla="*/ 15 h 17"/>
                <a:gd name="T12" fmla="*/ 6 w 12"/>
                <a:gd name="T13" fmla="*/ 17 h 17"/>
                <a:gd name="T14" fmla="*/ 6 w 12"/>
                <a:gd name="T15" fmla="*/ 3 h 17"/>
                <a:gd name="T16" fmla="*/ 4 w 12"/>
                <a:gd name="T17" fmla="*/ 9 h 17"/>
                <a:gd name="T18" fmla="*/ 6 w 12"/>
                <a:gd name="T19" fmla="*/ 14 h 17"/>
                <a:gd name="T20" fmla="*/ 8 w 12"/>
                <a:gd name="T21" fmla="*/ 8 h 17"/>
                <a:gd name="T22" fmla="*/ 6 w 12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0"/>
                    <a:pt x="4" y="0"/>
                    <a:pt x="7" y="0"/>
                  </a:cubicBezTo>
                  <a:cubicBezTo>
                    <a:pt x="10" y="0"/>
                    <a:pt x="12" y="3"/>
                    <a:pt x="12" y="8"/>
                  </a:cubicBezTo>
                  <a:cubicBezTo>
                    <a:pt x="12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8" y="12"/>
                    <a:pt x="8" y="8"/>
                  </a:cubicBezTo>
                  <a:cubicBezTo>
                    <a:pt x="8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4835" y="510"/>
              <a:ext cx="52" cy="60"/>
            </a:xfrm>
            <a:custGeom>
              <a:avLst/>
              <a:gdLst>
                <a:gd name="T0" fmla="*/ 19 w 37"/>
                <a:gd name="T1" fmla="*/ 2 h 43"/>
                <a:gd name="T2" fmla="*/ 34 w 37"/>
                <a:gd name="T3" fmla="*/ 6 h 43"/>
                <a:gd name="T4" fmla="*/ 19 w 37"/>
                <a:gd name="T5" fmla="*/ 11 h 43"/>
                <a:gd name="T6" fmla="*/ 3 w 37"/>
                <a:gd name="T7" fmla="*/ 6 h 43"/>
                <a:gd name="T8" fmla="*/ 19 w 37"/>
                <a:gd name="T9" fmla="*/ 2 h 43"/>
                <a:gd name="T10" fmla="*/ 19 w 37"/>
                <a:gd name="T11" fmla="*/ 0 h 43"/>
                <a:gd name="T12" fmla="*/ 12 w 37"/>
                <a:gd name="T13" fmla="*/ 0 h 43"/>
                <a:gd name="T14" fmla="*/ 6 w 37"/>
                <a:gd name="T15" fmla="*/ 2 h 43"/>
                <a:gd name="T16" fmla="*/ 2 w 37"/>
                <a:gd name="T17" fmla="*/ 4 h 43"/>
                <a:gd name="T18" fmla="*/ 1 w 37"/>
                <a:gd name="T19" fmla="*/ 6 h 43"/>
                <a:gd name="T20" fmla="*/ 0 w 37"/>
                <a:gd name="T21" fmla="*/ 7 h 43"/>
                <a:gd name="T22" fmla="*/ 0 w 37"/>
                <a:gd name="T23" fmla="*/ 36 h 43"/>
                <a:gd name="T24" fmla="*/ 1 w 37"/>
                <a:gd name="T25" fmla="*/ 37 h 43"/>
                <a:gd name="T26" fmla="*/ 2 w 37"/>
                <a:gd name="T27" fmla="*/ 39 h 43"/>
                <a:gd name="T28" fmla="*/ 6 w 37"/>
                <a:gd name="T29" fmla="*/ 41 h 43"/>
                <a:gd name="T30" fmla="*/ 12 w 37"/>
                <a:gd name="T31" fmla="*/ 42 h 43"/>
                <a:gd name="T32" fmla="*/ 19 w 37"/>
                <a:gd name="T33" fmla="*/ 43 h 43"/>
                <a:gd name="T34" fmla="*/ 32 w 37"/>
                <a:gd name="T35" fmla="*/ 41 h 43"/>
                <a:gd name="T36" fmla="*/ 35 w 37"/>
                <a:gd name="T37" fmla="*/ 39 h 43"/>
                <a:gd name="T38" fmla="*/ 36 w 37"/>
                <a:gd name="T39" fmla="*/ 37 h 43"/>
                <a:gd name="T40" fmla="*/ 37 w 37"/>
                <a:gd name="T41" fmla="*/ 36 h 43"/>
                <a:gd name="T42" fmla="*/ 37 w 37"/>
                <a:gd name="T43" fmla="*/ 7 h 43"/>
                <a:gd name="T44" fmla="*/ 35 w 37"/>
                <a:gd name="T45" fmla="*/ 4 h 43"/>
                <a:gd name="T46" fmla="*/ 32 w 37"/>
                <a:gd name="T47" fmla="*/ 2 h 43"/>
                <a:gd name="T48" fmla="*/ 26 w 37"/>
                <a:gd name="T49" fmla="*/ 0 h 43"/>
                <a:gd name="T50" fmla="*/ 19 w 37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43">
                  <a:moveTo>
                    <a:pt x="19" y="2"/>
                  </a:moveTo>
                  <a:cubicBezTo>
                    <a:pt x="27" y="2"/>
                    <a:pt x="34" y="4"/>
                    <a:pt x="34" y="6"/>
                  </a:cubicBezTo>
                  <a:cubicBezTo>
                    <a:pt x="34" y="9"/>
                    <a:pt x="27" y="11"/>
                    <a:pt x="19" y="11"/>
                  </a:cubicBezTo>
                  <a:cubicBezTo>
                    <a:pt x="10" y="11"/>
                    <a:pt x="3" y="9"/>
                    <a:pt x="3" y="6"/>
                  </a:cubicBezTo>
                  <a:cubicBezTo>
                    <a:pt x="3" y="4"/>
                    <a:pt x="10" y="2"/>
                    <a:pt x="19" y="2"/>
                  </a:cubicBezTo>
                  <a:close/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3"/>
                    <a:pt x="16" y="43"/>
                    <a:pt x="19" y="43"/>
                  </a:cubicBezTo>
                  <a:cubicBezTo>
                    <a:pt x="24" y="43"/>
                    <a:pt x="28" y="42"/>
                    <a:pt x="32" y="41"/>
                  </a:cubicBezTo>
                  <a:cubicBezTo>
                    <a:pt x="33" y="40"/>
                    <a:pt x="35" y="39"/>
                    <a:pt x="35" y="39"/>
                  </a:cubicBezTo>
                  <a:cubicBezTo>
                    <a:pt x="36" y="38"/>
                    <a:pt x="36" y="38"/>
                    <a:pt x="36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6"/>
                    <a:pt x="36" y="5"/>
                    <a:pt x="35" y="4"/>
                  </a:cubicBezTo>
                  <a:cubicBezTo>
                    <a:pt x="35" y="3"/>
                    <a:pt x="33" y="3"/>
                    <a:pt x="32" y="2"/>
                  </a:cubicBezTo>
                  <a:cubicBezTo>
                    <a:pt x="30" y="1"/>
                    <a:pt x="28" y="1"/>
                    <a:pt x="26" y="0"/>
                  </a:cubicBezTo>
                  <a:cubicBezTo>
                    <a:pt x="24" y="0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/>
            <p:cNvSpPr>
              <a:spLocks noEditPoints="1"/>
            </p:cNvSpPr>
            <p:nvPr/>
          </p:nvSpPr>
          <p:spPr bwMode="auto">
            <a:xfrm>
              <a:off x="4931" y="695"/>
              <a:ext cx="58" cy="67"/>
            </a:xfrm>
            <a:custGeom>
              <a:avLst/>
              <a:gdLst>
                <a:gd name="T0" fmla="*/ 21 w 41"/>
                <a:gd name="T1" fmla="*/ 3 h 48"/>
                <a:gd name="T2" fmla="*/ 38 w 41"/>
                <a:gd name="T3" fmla="*/ 7 h 48"/>
                <a:gd name="T4" fmla="*/ 21 w 41"/>
                <a:gd name="T5" fmla="*/ 12 h 48"/>
                <a:gd name="T6" fmla="*/ 4 w 41"/>
                <a:gd name="T7" fmla="*/ 7 h 48"/>
                <a:gd name="T8" fmla="*/ 21 w 41"/>
                <a:gd name="T9" fmla="*/ 3 h 48"/>
                <a:gd name="T10" fmla="*/ 21 w 41"/>
                <a:gd name="T11" fmla="*/ 0 h 48"/>
                <a:gd name="T12" fmla="*/ 13 w 41"/>
                <a:gd name="T13" fmla="*/ 1 h 48"/>
                <a:gd name="T14" fmla="*/ 6 w 41"/>
                <a:gd name="T15" fmla="*/ 2 h 48"/>
                <a:gd name="T16" fmla="*/ 2 w 41"/>
                <a:gd name="T17" fmla="*/ 5 h 48"/>
                <a:gd name="T18" fmla="*/ 1 w 41"/>
                <a:gd name="T19" fmla="*/ 7 h 48"/>
                <a:gd name="T20" fmla="*/ 0 w 41"/>
                <a:gd name="T21" fmla="*/ 8 h 48"/>
                <a:gd name="T22" fmla="*/ 0 w 41"/>
                <a:gd name="T23" fmla="*/ 40 h 48"/>
                <a:gd name="T24" fmla="*/ 1 w 41"/>
                <a:gd name="T25" fmla="*/ 42 h 48"/>
                <a:gd name="T26" fmla="*/ 2 w 41"/>
                <a:gd name="T27" fmla="*/ 43 h 48"/>
                <a:gd name="T28" fmla="*/ 6 w 41"/>
                <a:gd name="T29" fmla="*/ 46 h 48"/>
                <a:gd name="T30" fmla="*/ 13 w 41"/>
                <a:gd name="T31" fmla="*/ 48 h 48"/>
                <a:gd name="T32" fmla="*/ 21 w 41"/>
                <a:gd name="T33" fmla="*/ 48 h 48"/>
                <a:gd name="T34" fmla="*/ 35 w 41"/>
                <a:gd name="T35" fmla="*/ 46 h 48"/>
                <a:gd name="T36" fmla="*/ 40 w 41"/>
                <a:gd name="T37" fmla="*/ 43 h 48"/>
                <a:gd name="T38" fmla="*/ 41 w 41"/>
                <a:gd name="T39" fmla="*/ 42 h 48"/>
                <a:gd name="T40" fmla="*/ 41 w 41"/>
                <a:gd name="T41" fmla="*/ 40 h 48"/>
                <a:gd name="T42" fmla="*/ 41 w 41"/>
                <a:gd name="T43" fmla="*/ 8 h 48"/>
                <a:gd name="T44" fmla="*/ 40 w 41"/>
                <a:gd name="T45" fmla="*/ 5 h 48"/>
                <a:gd name="T46" fmla="*/ 35 w 41"/>
                <a:gd name="T47" fmla="*/ 2 h 48"/>
                <a:gd name="T48" fmla="*/ 29 w 41"/>
                <a:gd name="T49" fmla="*/ 1 h 48"/>
                <a:gd name="T50" fmla="*/ 21 w 41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" h="48">
                  <a:moveTo>
                    <a:pt x="21" y="3"/>
                  </a:moveTo>
                  <a:cubicBezTo>
                    <a:pt x="30" y="3"/>
                    <a:pt x="38" y="5"/>
                    <a:pt x="38" y="7"/>
                  </a:cubicBezTo>
                  <a:cubicBezTo>
                    <a:pt x="38" y="10"/>
                    <a:pt x="30" y="12"/>
                    <a:pt x="21" y="12"/>
                  </a:cubicBezTo>
                  <a:cubicBezTo>
                    <a:pt x="11" y="12"/>
                    <a:pt x="4" y="10"/>
                    <a:pt x="4" y="7"/>
                  </a:cubicBezTo>
                  <a:cubicBezTo>
                    <a:pt x="4" y="5"/>
                    <a:pt x="11" y="3"/>
                    <a:pt x="21" y="3"/>
                  </a:cubicBezTo>
                  <a:close/>
                  <a:moveTo>
                    <a:pt x="21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5" y="48"/>
                    <a:pt x="18" y="48"/>
                    <a:pt x="21" y="48"/>
                  </a:cubicBezTo>
                  <a:cubicBezTo>
                    <a:pt x="26" y="48"/>
                    <a:pt x="31" y="47"/>
                    <a:pt x="35" y="46"/>
                  </a:cubicBezTo>
                  <a:cubicBezTo>
                    <a:pt x="37" y="45"/>
                    <a:pt x="38" y="44"/>
                    <a:pt x="40" y="43"/>
                  </a:cubicBezTo>
                  <a:cubicBezTo>
                    <a:pt x="40" y="43"/>
                    <a:pt x="40" y="42"/>
                    <a:pt x="41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7"/>
                    <a:pt x="41" y="6"/>
                    <a:pt x="40" y="5"/>
                  </a:cubicBezTo>
                  <a:cubicBezTo>
                    <a:pt x="38" y="4"/>
                    <a:pt x="37" y="3"/>
                    <a:pt x="35" y="2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auto">
            <a:xfrm>
              <a:off x="4931" y="798"/>
              <a:ext cx="77" cy="90"/>
            </a:xfrm>
            <a:custGeom>
              <a:avLst/>
              <a:gdLst>
                <a:gd name="T0" fmla="*/ 27 w 55"/>
                <a:gd name="T1" fmla="*/ 4 h 64"/>
                <a:gd name="T2" fmla="*/ 50 w 55"/>
                <a:gd name="T3" fmla="*/ 10 h 64"/>
                <a:gd name="T4" fmla="*/ 27 w 55"/>
                <a:gd name="T5" fmla="*/ 16 h 64"/>
                <a:gd name="T6" fmla="*/ 5 w 55"/>
                <a:gd name="T7" fmla="*/ 10 h 64"/>
                <a:gd name="T8" fmla="*/ 27 w 55"/>
                <a:gd name="T9" fmla="*/ 4 h 64"/>
                <a:gd name="T10" fmla="*/ 28 w 55"/>
                <a:gd name="T11" fmla="*/ 0 h 64"/>
                <a:gd name="T12" fmla="*/ 17 w 55"/>
                <a:gd name="T13" fmla="*/ 1 h 64"/>
                <a:gd name="T14" fmla="*/ 8 w 55"/>
                <a:gd name="T15" fmla="*/ 3 h 64"/>
                <a:gd name="T16" fmla="*/ 3 w 55"/>
                <a:gd name="T17" fmla="*/ 7 h 64"/>
                <a:gd name="T18" fmla="*/ 1 w 55"/>
                <a:gd name="T19" fmla="*/ 9 h 64"/>
                <a:gd name="T20" fmla="*/ 0 w 55"/>
                <a:gd name="T21" fmla="*/ 11 h 64"/>
                <a:gd name="T22" fmla="*/ 0 w 55"/>
                <a:gd name="T23" fmla="*/ 54 h 64"/>
                <a:gd name="T24" fmla="*/ 1 w 55"/>
                <a:gd name="T25" fmla="*/ 56 h 64"/>
                <a:gd name="T26" fmla="*/ 3 w 55"/>
                <a:gd name="T27" fmla="*/ 58 h 64"/>
                <a:gd name="T28" fmla="*/ 8 w 55"/>
                <a:gd name="T29" fmla="*/ 61 h 64"/>
                <a:gd name="T30" fmla="*/ 17 w 55"/>
                <a:gd name="T31" fmla="*/ 64 h 64"/>
                <a:gd name="T32" fmla="*/ 28 w 55"/>
                <a:gd name="T33" fmla="*/ 64 h 64"/>
                <a:gd name="T34" fmla="*/ 47 w 55"/>
                <a:gd name="T35" fmla="*/ 61 h 64"/>
                <a:gd name="T36" fmla="*/ 53 w 55"/>
                <a:gd name="T37" fmla="*/ 58 h 64"/>
                <a:gd name="T38" fmla="*/ 54 w 55"/>
                <a:gd name="T39" fmla="*/ 56 h 64"/>
                <a:gd name="T40" fmla="*/ 55 w 55"/>
                <a:gd name="T41" fmla="*/ 54 h 64"/>
                <a:gd name="T42" fmla="*/ 55 w 55"/>
                <a:gd name="T43" fmla="*/ 11 h 64"/>
                <a:gd name="T44" fmla="*/ 53 w 55"/>
                <a:gd name="T45" fmla="*/ 7 h 64"/>
                <a:gd name="T46" fmla="*/ 47 w 55"/>
                <a:gd name="T47" fmla="*/ 3 h 64"/>
                <a:gd name="T48" fmla="*/ 38 w 55"/>
                <a:gd name="T49" fmla="*/ 1 h 64"/>
                <a:gd name="T50" fmla="*/ 28 w 55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4">
                  <a:moveTo>
                    <a:pt x="27" y="4"/>
                  </a:moveTo>
                  <a:cubicBezTo>
                    <a:pt x="40" y="4"/>
                    <a:pt x="50" y="6"/>
                    <a:pt x="50" y="10"/>
                  </a:cubicBezTo>
                  <a:cubicBezTo>
                    <a:pt x="50" y="13"/>
                    <a:pt x="40" y="16"/>
                    <a:pt x="27" y="16"/>
                  </a:cubicBezTo>
                  <a:cubicBezTo>
                    <a:pt x="15" y="16"/>
                    <a:pt x="5" y="13"/>
                    <a:pt x="5" y="10"/>
                  </a:cubicBezTo>
                  <a:cubicBezTo>
                    <a:pt x="5" y="6"/>
                    <a:pt x="15" y="4"/>
                    <a:pt x="27" y="4"/>
                  </a:cubicBezTo>
                  <a:close/>
                  <a:moveTo>
                    <a:pt x="28" y="0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0" y="64"/>
                    <a:pt x="24" y="64"/>
                    <a:pt x="28" y="64"/>
                  </a:cubicBezTo>
                  <a:cubicBezTo>
                    <a:pt x="35" y="64"/>
                    <a:pt x="42" y="63"/>
                    <a:pt x="47" y="61"/>
                  </a:cubicBezTo>
                  <a:cubicBezTo>
                    <a:pt x="49" y="60"/>
                    <a:pt x="51" y="59"/>
                    <a:pt x="53" y="58"/>
                  </a:cubicBezTo>
                  <a:cubicBezTo>
                    <a:pt x="53" y="57"/>
                    <a:pt x="54" y="57"/>
                    <a:pt x="54" y="56"/>
                  </a:cubicBezTo>
                  <a:cubicBezTo>
                    <a:pt x="54" y="55"/>
                    <a:pt x="55" y="54"/>
                    <a:pt x="55" y="5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0"/>
                    <a:pt x="54" y="8"/>
                    <a:pt x="53" y="7"/>
                  </a:cubicBezTo>
                  <a:cubicBezTo>
                    <a:pt x="51" y="6"/>
                    <a:pt x="49" y="4"/>
                    <a:pt x="47" y="3"/>
                  </a:cubicBezTo>
                  <a:cubicBezTo>
                    <a:pt x="44" y="2"/>
                    <a:pt x="41" y="2"/>
                    <a:pt x="38" y="1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/>
            <p:cNvSpPr>
              <a:spLocks noEditPoints="1"/>
            </p:cNvSpPr>
            <p:nvPr/>
          </p:nvSpPr>
          <p:spPr bwMode="auto">
            <a:xfrm>
              <a:off x="5004" y="695"/>
              <a:ext cx="69" cy="81"/>
            </a:xfrm>
            <a:custGeom>
              <a:avLst/>
              <a:gdLst>
                <a:gd name="T0" fmla="*/ 24 w 49"/>
                <a:gd name="T1" fmla="*/ 3 h 58"/>
                <a:gd name="T2" fmla="*/ 45 w 49"/>
                <a:gd name="T3" fmla="*/ 9 h 58"/>
                <a:gd name="T4" fmla="*/ 24 w 49"/>
                <a:gd name="T5" fmla="*/ 15 h 58"/>
                <a:gd name="T6" fmla="*/ 4 w 49"/>
                <a:gd name="T7" fmla="*/ 9 h 58"/>
                <a:gd name="T8" fmla="*/ 24 w 49"/>
                <a:gd name="T9" fmla="*/ 3 h 58"/>
                <a:gd name="T10" fmla="*/ 24 w 49"/>
                <a:gd name="T11" fmla="*/ 0 h 58"/>
                <a:gd name="T12" fmla="*/ 15 w 49"/>
                <a:gd name="T13" fmla="*/ 1 h 58"/>
                <a:gd name="T14" fmla="*/ 7 w 49"/>
                <a:gd name="T15" fmla="*/ 3 h 58"/>
                <a:gd name="T16" fmla="*/ 2 w 49"/>
                <a:gd name="T17" fmla="*/ 6 h 58"/>
                <a:gd name="T18" fmla="*/ 0 w 49"/>
                <a:gd name="T19" fmla="*/ 8 h 58"/>
                <a:gd name="T20" fmla="*/ 0 w 49"/>
                <a:gd name="T21" fmla="*/ 10 h 58"/>
                <a:gd name="T22" fmla="*/ 0 w 49"/>
                <a:gd name="T23" fmla="*/ 48 h 58"/>
                <a:gd name="T24" fmla="*/ 0 w 49"/>
                <a:gd name="T25" fmla="*/ 50 h 58"/>
                <a:gd name="T26" fmla="*/ 2 w 49"/>
                <a:gd name="T27" fmla="*/ 52 h 58"/>
                <a:gd name="T28" fmla="*/ 7 w 49"/>
                <a:gd name="T29" fmla="*/ 55 h 58"/>
                <a:gd name="T30" fmla="*/ 15 w 49"/>
                <a:gd name="T31" fmla="*/ 57 h 58"/>
                <a:gd name="T32" fmla="*/ 24 w 49"/>
                <a:gd name="T33" fmla="*/ 58 h 58"/>
                <a:gd name="T34" fmla="*/ 42 w 49"/>
                <a:gd name="T35" fmla="*/ 55 h 58"/>
                <a:gd name="T36" fmla="*/ 47 w 49"/>
                <a:gd name="T37" fmla="*/ 52 h 58"/>
                <a:gd name="T38" fmla="*/ 48 w 49"/>
                <a:gd name="T39" fmla="*/ 50 h 58"/>
                <a:gd name="T40" fmla="*/ 49 w 49"/>
                <a:gd name="T41" fmla="*/ 48 h 58"/>
                <a:gd name="T42" fmla="*/ 49 w 49"/>
                <a:gd name="T43" fmla="*/ 10 h 58"/>
                <a:gd name="T44" fmla="*/ 47 w 49"/>
                <a:gd name="T45" fmla="*/ 6 h 58"/>
                <a:gd name="T46" fmla="*/ 42 w 49"/>
                <a:gd name="T47" fmla="*/ 3 h 58"/>
                <a:gd name="T48" fmla="*/ 34 w 49"/>
                <a:gd name="T49" fmla="*/ 1 h 58"/>
                <a:gd name="T50" fmla="*/ 24 w 49"/>
                <a:gd name="T5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58">
                  <a:moveTo>
                    <a:pt x="24" y="3"/>
                  </a:moveTo>
                  <a:cubicBezTo>
                    <a:pt x="36" y="3"/>
                    <a:pt x="45" y="6"/>
                    <a:pt x="45" y="9"/>
                  </a:cubicBezTo>
                  <a:cubicBezTo>
                    <a:pt x="45" y="12"/>
                    <a:pt x="36" y="15"/>
                    <a:pt x="24" y="15"/>
                  </a:cubicBezTo>
                  <a:cubicBezTo>
                    <a:pt x="13" y="15"/>
                    <a:pt x="4" y="12"/>
                    <a:pt x="4" y="9"/>
                  </a:cubicBezTo>
                  <a:cubicBezTo>
                    <a:pt x="4" y="6"/>
                    <a:pt x="13" y="3"/>
                    <a:pt x="24" y="3"/>
                  </a:cubicBezTo>
                  <a:close/>
                  <a:moveTo>
                    <a:pt x="24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8" y="58"/>
                    <a:pt x="21" y="58"/>
                    <a:pt x="24" y="58"/>
                  </a:cubicBezTo>
                  <a:cubicBezTo>
                    <a:pt x="31" y="58"/>
                    <a:pt x="37" y="57"/>
                    <a:pt x="42" y="55"/>
                  </a:cubicBezTo>
                  <a:cubicBezTo>
                    <a:pt x="44" y="54"/>
                    <a:pt x="46" y="53"/>
                    <a:pt x="47" y="52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49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8" y="7"/>
                    <a:pt x="47" y="6"/>
                  </a:cubicBezTo>
                  <a:cubicBezTo>
                    <a:pt x="46" y="5"/>
                    <a:pt x="44" y="4"/>
                    <a:pt x="42" y="3"/>
                  </a:cubicBezTo>
                  <a:cubicBezTo>
                    <a:pt x="40" y="2"/>
                    <a:pt x="37" y="1"/>
                    <a:pt x="34" y="1"/>
                  </a:cubicBezTo>
                  <a:cubicBezTo>
                    <a:pt x="31" y="0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/>
            <p:cNvSpPr>
              <a:spLocks noEditPoints="1"/>
            </p:cNvSpPr>
            <p:nvPr/>
          </p:nvSpPr>
          <p:spPr bwMode="auto">
            <a:xfrm>
              <a:off x="4805" y="930"/>
              <a:ext cx="77" cy="91"/>
            </a:xfrm>
            <a:custGeom>
              <a:avLst/>
              <a:gdLst>
                <a:gd name="T0" fmla="*/ 27 w 55"/>
                <a:gd name="T1" fmla="*/ 3 h 65"/>
                <a:gd name="T2" fmla="*/ 50 w 55"/>
                <a:gd name="T3" fmla="*/ 10 h 65"/>
                <a:gd name="T4" fmla="*/ 27 w 55"/>
                <a:gd name="T5" fmla="*/ 16 h 65"/>
                <a:gd name="T6" fmla="*/ 4 w 55"/>
                <a:gd name="T7" fmla="*/ 10 h 65"/>
                <a:gd name="T8" fmla="*/ 27 w 55"/>
                <a:gd name="T9" fmla="*/ 3 h 65"/>
                <a:gd name="T10" fmla="*/ 27 w 55"/>
                <a:gd name="T11" fmla="*/ 0 h 65"/>
                <a:gd name="T12" fmla="*/ 17 w 55"/>
                <a:gd name="T13" fmla="*/ 1 h 65"/>
                <a:gd name="T14" fmla="*/ 8 w 55"/>
                <a:gd name="T15" fmla="*/ 3 h 65"/>
                <a:gd name="T16" fmla="*/ 2 w 55"/>
                <a:gd name="T17" fmla="*/ 7 h 65"/>
                <a:gd name="T18" fmla="*/ 0 w 55"/>
                <a:gd name="T19" fmla="*/ 9 h 65"/>
                <a:gd name="T20" fmla="*/ 0 w 55"/>
                <a:gd name="T21" fmla="*/ 11 h 65"/>
                <a:gd name="T22" fmla="*/ 0 w 55"/>
                <a:gd name="T23" fmla="*/ 54 h 65"/>
                <a:gd name="T24" fmla="*/ 0 w 55"/>
                <a:gd name="T25" fmla="*/ 56 h 65"/>
                <a:gd name="T26" fmla="*/ 2 w 55"/>
                <a:gd name="T27" fmla="*/ 58 h 65"/>
                <a:gd name="T28" fmla="*/ 8 w 55"/>
                <a:gd name="T29" fmla="*/ 62 h 65"/>
                <a:gd name="T30" fmla="*/ 17 w 55"/>
                <a:gd name="T31" fmla="*/ 64 h 65"/>
                <a:gd name="T32" fmla="*/ 27 w 55"/>
                <a:gd name="T33" fmla="*/ 65 h 65"/>
                <a:gd name="T34" fmla="*/ 47 w 55"/>
                <a:gd name="T35" fmla="*/ 62 h 65"/>
                <a:gd name="T36" fmla="*/ 52 w 55"/>
                <a:gd name="T37" fmla="*/ 58 h 65"/>
                <a:gd name="T38" fmla="*/ 54 w 55"/>
                <a:gd name="T39" fmla="*/ 56 h 65"/>
                <a:gd name="T40" fmla="*/ 55 w 55"/>
                <a:gd name="T41" fmla="*/ 54 h 65"/>
                <a:gd name="T42" fmla="*/ 55 w 55"/>
                <a:gd name="T43" fmla="*/ 11 h 65"/>
                <a:gd name="T44" fmla="*/ 52 w 55"/>
                <a:gd name="T45" fmla="*/ 7 h 65"/>
                <a:gd name="T46" fmla="*/ 47 w 55"/>
                <a:gd name="T47" fmla="*/ 3 h 65"/>
                <a:gd name="T48" fmla="*/ 38 w 55"/>
                <a:gd name="T49" fmla="*/ 1 h 65"/>
                <a:gd name="T50" fmla="*/ 27 w 55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5">
                  <a:moveTo>
                    <a:pt x="27" y="3"/>
                  </a:moveTo>
                  <a:cubicBezTo>
                    <a:pt x="40" y="3"/>
                    <a:pt x="50" y="6"/>
                    <a:pt x="50" y="10"/>
                  </a:cubicBezTo>
                  <a:cubicBezTo>
                    <a:pt x="50" y="13"/>
                    <a:pt x="40" y="16"/>
                    <a:pt x="27" y="16"/>
                  </a:cubicBezTo>
                  <a:cubicBezTo>
                    <a:pt x="14" y="16"/>
                    <a:pt x="4" y="13"/>
                    <a:pt x="4" y="10"/>
                  </a:cubicBezTo>
                  <a:cubicBezTo>
                    <a:pt x="4" y="6"/>
                    <a:pt x="14" y="3"/>
                    <a:pt x="27" y="3"/>
                  </a:cubicBezTo>
                  <a:close/>
                  <a:moveTo>
                    <a:pt x="27" y="0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0" y="65"/>
                    <a:pt x="23" y="65"/>
                    <a:pt x="27" y="65"/>
                  </a:cubicBezTo>
                  <a:cubicBezTo>
                    <a:pt x="35" y="65"/>
                    <a:pt x="42" y="64"/>
                    <a:pt x="47" y="62"/>
                  </a:cubicBezTo>
                  <a:cubicBezTo>
                    <a:pt x="49" y="61"/>
                    <a:pt x="51" y="60"/>
                    <a:pt x="52" y="58"/>
                  </a:cubicBezTo>
                  <a:cubicBezTo>
                    <a:pt x="53" y="58"/>
                    <a:pt x="54" y="57"/>
                    <a:pt x="54" y="56"/>
                  </a:cubicBezTo>
                  <a:cubicBezTo>
                    <a:pt x="54" y="56"/>
                    <a:pt x="55" y="55"/>
                    <a:pt x="55" y="5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9"/>
                    <a:pt x="54" y="8"/>
                    <a:pt x="52" y="7"/>
                  </a:cubicBezTo>
                  <a:cubicBezTo>
                    <a:pt x="51" y="5"/>
                    <a:pt x="49" y="4"/>
                    <a:pt x="47" y="3"/>
                  </a:cubicBezTo>
                  <a:cubicBezTo>
                    <a:pt x="44" y="2"/>
                    <a:pt x="41" y="2"/>
                    <a:pt x="38" y="1"/>
                  </a:cubicBezTo>
                  <a:cubicBezTo>
                    <a:pt x="35" y="0"/>
                    <a:pt x="31" y="0"/>
                    <a:pt x="27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auto">
            <a:xfrm>
              <a:off x="4671" y="740"/>
              <a:ext cx="61" cy="8"/>
            </a:xfrm>
            <a:custGeom>
              <a:avLst/>
              <a:gdLst>
                <a:gd name="T0" fmla="*/ 57 w 61"/>
                <a:gd name="T1" fmla="*/ 8 h 8"/>
                <a:gd name="T2" fmla="*/ 4 w 61"/>
                <a:gd name="T3" fmla="*/ 8 h 8"/>
                <a:gd name="T4" fmla="*/ 3 w 61"/>
                <a:gd name="T5" fmla="*/ 8 h 8"/>
                <a:gd name="T6" fmla="*/ 3 w 61"/>
                <a:gd name="T7" fmla="*/ 8 h 8"/>
                <a:gd name="T8" fmla="*/ 0 w 61"/>
                <a:gd name="T9" fmla="*/ 4 h 8"/>
                <a:gd name="T10" fmla="*/ 3 w 61"/>
                <a:gd name="T11" fmla="*/ 2 h 8"/>
                <a:gd name="T12" fmla="*/ 3 w 61"/>
                <a:gd name="T13" fmla="*/ 1 h 8"/>
                <a:gd name="T14" fmla="*/ 4 w 61"/>
                <a:gd name="T15" fmla="*/ 0 h 8"/>
                <a:gd name="T16" fmla="*/ 57 w 61"/>
                <a:gd name="T17" fmla="*/ 0 h 8"/>
                <a:gd name="T18" fmla="*/ 59 w 61"/>
                <a:gd name="T19" fmla="*/ 1 h 8"/>
                <a:gd name="T20" fmla="*/ 60 w 61"/>
                <a:gd name="T21" fmla="*/ 2 h 8"/>
                <a:gd name="T22" fmla="*/ 61 w 61"/>
                <a:gd name="T23" fmla="*/ 4 h 8"/>
                <a:gd name="T24" fmla="*/ 61 w 61"/>
                <a:gd name="T25" fmla="*/ 7 h 8"/>
                <a:gd name="T26" fmla="*/ 60 w 61"/>
                <a:gd name="T27" fmla="*/ 8 h 8"/>
                <a:gd name="T28" fmla="*/ 59 w 61"/>
                <a:gd name="T29" fmla="*/ 8 h 8"/>
                <a:gd name="T30" fmla="*/ 57 w 61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lnTo>
                    <a:pt x="4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0" y="2"/>
                  </a:lnTo>
                  <a:lnTo>
                    <a:pt x="61" y="4"/>
                  </a:lnTo>
                  <a:lnTo>
                    <a:pt x="61" y="7"/>
                  </a:lnTo>
                  <a:lnTo>
                    <a:pt x="60" y="8"/>
                  </a:lnTo>
                  <a:lnTo>
                    <a:pt x="59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/>
            <p:cNvSpPr>
              <a:spLocks/>
            </p:cNvSpPr>
            <p:nvPr/>
          </p:nvSpPr>
          <p:spPr bwMode="auto">
            <a:xfrm>
              <a:off x="4696" y="724"/>
              <a:ext cx="36" cy="9"/>
            </a:xfrm>
            <a:custGeom>
              <a:avLst/>
              <a:gdLst>
                <a:gd name="T0" fmla="*/ 32 w 36"/>
                <a:gd name="T1" fmla="*/ 9 h 9"/>
                <a:gd name="T2" fmla="*/ 3 w 36"/>
                <a:gd name="T3" fmla="*/ 9 h 9"/>
                <a:gd name="T4" fmla="*/ 1 w 36"/>
                <a:gd name="T5" fmla="*/ 7 h 9"/>
                <a:gd name="T6" fmla="*/ 0 w 36"/>
                <a:gd name="T7" fmla="*/ 7 h 9"/>
                <a:gd name="T8" fmla="*/ 0 w 36"/>
                <a:gd name="T9" fmla="*/ 4 h 9"/>
                <a:gd name="T10" fmla="*/ 0 w 36"/>
                <a:gd name="T11" fmla="*/ 4 h 9"/>
                <a:gd name="T12" fmla="*/ 0 w 36"/>
                <a:gd name="T13" fmla="*/ 2 h 9"/>
                <a:gd name="T14" fmla="*/ 0 w 36"/>
                <a:gd name="T15" fmla="*/ 0 h 9"/>
                <a:gd name="T16" fmla="*/ 3 w 36"/>
                <a:gd name="T17" fmla="*/ 0 h 9"/>
                <a:gd name="T18" fmla="*/ 32 w 36"/>
                <a:gd name="T19" fmla="*/ 0 h 9"/>
                <a:gd name="T20" fmla="*/ 34 w 36"/>
                <a:gd name="T21" fmla="*/ 0 h 9"/>
                <a:gd name="T22" fmla="*/ 35 w 36"/>
                <a:gd name="T23" fmla="*/ 0 h 9"/>
                <a:gd name="T24" fmla="*/ 36 w 36"/>
                <a:gd name="T25" fmla="*/ 2 h 9"/>
                <a:gd name="T26" fmla="*/ 36 w 36"/>
                <a:gd name="T27" fmla="*/ 4 h 9"/>
                <a:gd name="T28" fmla="*/ 36 w 36"/>
                <a:gd name="T29" fmla="*/ 4 h 9"/>
                <a:gd name="T30" fmla="*/ 35 w 36"/>
                <a:gd name="T31" fmla="*/ 7 h 9"/>
                <a:gd name="T32" fmla="*/ 34 w 36"/>
                <a:gd name="T33" fmla="*/ 7 h 9"/>
                <a:gd name="T34" fmla="*/ 32 w 36"/>
                <a:gd name="T3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9">
                  <a:moveTo>
                    <a:pt x="32" y="9"/>
                  </a:moveTo>
                  <a:lnTo>
                    <a:pt x="3" y="9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5" y="7"/>
                  </a:lnTo>
                  <a:lnTo>
                    <a:pt x="34" y="7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9"/>
            <p:cNvSpPr>
              <a:spLocks/>
            </p:cNvSpPr>
            <p:nvPr/>
          </p:nvSpPr>
          <p:spPr bwMode="auto">
            <a:xfrm>
              <a:off x="4671" y="758"/>
              <a:ext cx="61" cy="8"/>
            </a:xfrm>
            <a:custGeom>
              <a:avLst/>
              <a:gdLst>
                <a:gd name="T0" fmla="*/ 57 w 61"/>
                <a:gd name="T1" fmla="*/ 8 h 8"/>
                <a:gd name="T2" fmla="*/ 4 w 61"/>
                <a:gd name="T3" fmla="*/ 8 h 8"/>
                <a:gd name="T4" fmla="*/ 3 w 61"/>
                <a:gd name="T5" fmla="*/ 7 h 8"/>
                <a:gd name="T6" fmla="*/ 3 w 61"/>
                <a:gd name="T7" fmla="*/ 5 h 8"/>
                <a:gd name="T8" fmla="*/ 0 w 61"/>
                <a:gd name="T9" fmla="*/ 4 h 8"/>
                <a:gd name="T10" fmla="*/ 3 w 61"/>
                <a:gd name="T11" fmla="*/ 1 h 8"/>
                <a:gd name="T12" fmla="*/ 3 w 61"/>
                <a:gd name="T13" fmla="*/ 0 h 8"/>
                <a:gd name="T14" fmla="*/ 4 w 61"/>
                <a:gd name="T15" fmla="*/ 0 h 8"/>
                <a:gd name="T16" fmla="*/ 57 w 61"/>
                <a:gd name="T17" fmla="*/ 0 h 8"/>
                <a:gd name="T18" fmla="*/ 59 w 61"/>
                <a:gd name="T19" fmla="*/ 0 h 8"/>
                <a:gd name="T20" fmla="*/ 60 w 61"/>
                <a:gd name="T21" fmla="*/ 1 h 8"/>
                <a:gd name="T22" fmla="*/ 61 w 61"/>
                <a:gd name="T23" fmla="*/ 1 h 8"/>
                <a:gd name="T24" fmla="*/ 61 w 61"/>
                <a:gd name="T25" fmla="*/ 4 h 8"/>
                <a:gd name="T26" fmla="*/ 60 w 61"/>
                <a:gd name="T27" fmla="*/ 5 h 8"/>
                <a:gd name="T28" fmla="*/ 59 w 61"/>
                <a:gd name="T29" fmla="*/ 7 h 8"/>
                <a:gd name="T30" fmla="*/ 57 w 61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3" y="5"/>
                  </a:lnTo>
                  <a:lnTo>
                    <a:pt x="0" y="4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0" y="1"/>
                  </a:lnTo>
                  <a:lnTo>
                    <a:pt x="61" y="1"/>
                  </a:lnTo>
                  <a:lnTo>
                    <a:pt x="61" y="4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4671" y="775"/>
              <a:ext cx="61" cy="8"/>
            </a:xfrm>
            <a:custGeom>
              <a:avLst/>
              <a:gdLst>
                <a:gd name="T0" fmla="*/ 57 w 61"/>
                <a:gd name="T1" fmla="*/ 8 h 8"/>
                <a:gd name="T2" fmla="*/ 4 w 61"/>
                <a:gd name="T3" fmla="*/ 8 h 8"/>
                <a:gd name="T4" fmla="*/ 3 w 61"/>
                <a:gd name="T5" fmla="*/ 8 h 8"/>
                <a:gd name="T6" fmla="*/ 3 w 61"/>
                <a:gd name="T7" fmla="*/ 7 h 8"/>
                <a:gd name="T8" fmla="*/ 1 w 61"/>
                <a:gd name="T9" fmla="*/ 5 h 8"/>
                <a:gd name="T10" fmla="*/ 0 w 61"/>
                <a:gd name="T11" fmla="*/ 4 h 8"/>
                <a:gd name="T12" fmla="*/ 3 w 61"/>
                <a:gd name="T13" fmla="*/ 0 h 8"/>
                <a:gd name="T14" fmla="*/ 3 w 61"/>
                <a:gd name="T15" fmla="*/ 0 h 8"/>
                <a:gd name="T16" fmla="*/ 4 w 61"/>
                <a:gd name="T17" fmla="*/ 0 h 8"/>
                <a:gd name="T18" fmla="*/ 57 w 61"/>
                <a:gd name="T19" fmla="*/ 0 h 8"/>
                <a:gd name="T20" fmla="*/ 59 w 61"/>
                <a:gd name="T21" fmla="*/ 0 h 8"/>
                <a:gd name="T22" fmla="*/ 60 w 61"/>
                <a:gd name="T23" fmla="*/ 0 h 8"/>
                <a:gd name="T24" fmla="*/ 61 w 61"/>
                <a:gd name="T25" fmla="*/ 2 h 8"/>
                <a:gd name="T26" fmla="*/ 61 w 61"/>
                <a:gd name="T27" fmla="*/ 4 h 8"/>
                <a:gd name="T28" fmla="*/ 61 w 61"/>
                <a:gd name="T29" fmla="*/ 5 h 8"/>
                <a:gd name="T30" fmla="*/ 60 w 61"/>
                <a:gd name="T31" fmla="*/ 7 h 8"/>
                <a:gd name="T32" fmla="*/ 59 w 61"/>
                <a:gd name="T33" fmla="*/ 8 h 8"/>
                <a:gd name="T34" fmla="*/ 57 w 61"/>
                <a:gd name="T3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lnTo>
                    <a:pt x="4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1" y="2"/>
                  </a:lnTo>
                  <a:lnTo>
                    <a:pt x="61" y="4"/>
                  </a:lnTo>
                  <a:lnTo>
                    <a:pt x="61" y="5"/>
                  </a:lnTo>
                  <a:lnTo>
                    <a:pt x="60" y="7"/>
                  </a:lnTo>
                  <a:lnTo>
                    <a:pt x="59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1"/>
            <p:cNvSpPr>
              <a:spLocks noEditPoints="1"/>
            </p:cNvSpPr>
            <p:nvPr/>
          </p:nvSpPr>
          <p:spPr bwMode="auto">
            <a:xfrm>
              <a:off x="4653" y="691"/>
              <a:ext cx="98" cy="120"/>
            </a:xfrm>
            <a:custGeom>
              <a:avLst/>
              <a:gdLst>
                <a:gd name="T0" fmla="*/ 88 w 98"/>
                <a:gd name="T1" fmla="*/ 0 h 120"/>
                <a:gd name="T2" fmla="*/ 32 w 98"/>
                <a:gd name="T3" fmla="*/ 0 h 120"/>
                <a:gd name="T4" fmla="*/ 0 w 98"/>
                <a:gd name="T5" fmla="*/ 30 h 120"/>
                <a:gd name="T6" fmla="*/ 0 w 98"/>
                <a:gd name="T7" fmla="*/ 110 h 120"/>
                <a:gd name="T8" fmla="*/ 1 w 98"/>
                <a:gd name="T9" fmla="*/ 114 h 120"/>
                <a:gd name="T10" fmla="*/ 2 w 98"/>
                <a:gd name="T11" fmla="*/ 117 h 120"/>
                <a:gd name="T12" fmla="*/ 5 w 98"/>
                <a:gd name="T13" fmla="*/ 119 h 120"/>
                <a:gd name="T14" fmla="*/ 9 w 98"/>
                <a:gd name="T15" fmla="*/ 120 h 120"/>
                <a:gd name="T16" fmla="*/ 98 w 98"/>
                <a:gd name="T17" fmla="*/ 120 h 120"/>
                <a:gd name="T18" fmla="*/ 98 w 98"/>
                <a:gd name="T19" fmla="*/ 11 h 120"/>
                <a:gd name="T20" fmla="*/ 96 w 98"/>
                <a:gd name="T21" fmla="*/ 7 h 120"/>
                <a:gd name="T22" fmla="*/ 95 w 98"/>
                <a:gd name="T23" fmla="*/ 4 h 120"/>
                <a:gd name="T24" fmla="*/ 92 w 98"/>
                <a:gd name="T25" fmla="*/ 1 h 120"/>
                <a:gd name="T26" fmla="*/ 88 w 98"/>
                <a:gd name="T27" fmla="*/ 0 h 120"/>
                <a:gd name="T28" fmla="*/ 91 w 98"/>
                <a:gd name="T29" fmla="*/ 112 h 120"/>
                <a:gd name="T30" fmla="*/ 14 w 98"/>
                <a:gd name="T31" fmla="*/ 112 h 120"/>
                <a:gd name="T32" fmla="*/ 12 w 98"/>
                <a:gd name="T33" fmla="*/ 112 h 120"/>
                <a:gd name="T34" fmla="*/ 9 w 98"/>
                <a:gd name="T35" fmla="*/ 110 h 120"/>
                <a:gd name="T36" fmla="*/ 8 w 98"/>
                <a:gd name="T37" fmla="*/ 107 h 120"/>
                <a:gd name="T38" fmla="*/ 8 w 98"/>
                <a:gd name="T39" fmla="*/ 106 h 120"/>
                <a:gd name="T40" fmla="*/ 8 w 98"/>
                <a:gd name="T41" fmla="*/ 35 h 120"/>
                <a:gd name="T42" fmla="*/ 26 w 98"/>
                <a:gd name="T43" fmla="*/ 35 h 120"/>
                <a:gd name="T44" fmla="*/ 29 w 98"/>
                <a:gd name="T45" fmla="*/ 35 h 120"/>
                <a:gd name="T46" fmla="*/ 32 w 98"/>
                <a:gd name="T47" fmla="*/ 33 h 120"/>
                <a:gd name="T48" fmla="*/ 35 w 98"/>
                <a:gd name="T49" fmla="*/ 30 h 120"/>
                <a:gd name="T50" fmla="*/ 35 w 98"/>
                <a:gd name="T51" fmla="*/ 26 h 120"/>
                <a:gd name="T52" fmla="*/ 35 w 98"/>
                <a:gd name="T53" fmla="*/ 8 h 120"/>
                <a:gd name="T54" fmla="*/ 85 w 98"/>
                <a:gd name="T55" fmla="*/ 8 h 120"/>
                <a:gd name="T56" fmla="*/ 86 w 98"/>
                <a:gd name="T57" fmla="*/ 8 h 120"/>
                <a:gd name="T58" fmla="*/ 88 w 98"/>
                <a:gd name="T59" fmla="*/ 9 h 120"/>
                <a:gd name="T60" fmla="*/ 91 w 98"/>
                <a:gd name="T61" fmla="*/ 12 h 120"/>
                <a:gd name="T62" fmla="*/ 91 w 98"/>
                <a:gd name="T63" fmla="*/ 15 h 120"/>
                <a:gd name="T64" fmla="*/ 91 w 98"/>
                <a:gd name="T65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20">
                  <a:moveTo>
                    <a:pt x="88" y="0"/>
                  </a:moveTo>
                  <a:lnTo>
                    <a:pt x="32" y="0"/>
                  </a:lnTo>
                  <a:lnTo>
                    <a:pt x="0" y="30"/>
                  </a:lnTo>
                  <a:lnTo>
                    <a:pt x="0" y="110"/>
                  </a:lnTo>
                  <a:lnTo>
                    <a:pt x="1" y="114"/>
                  </a:lnTo>
                  <a:lnTo>
                    <a:pt x="2" y="117"/>
                  </a:lnTo>
                  <a:lnTo>
                    <a:pt x="5" y="119"/>
                  </a:lnTo>
                  <a:lnTo>
                    <a:pt x="9" y="120"/>
                  </a:lnTo>
                  <a:lnTo>
                    <a:pt x="98" y="120"/>
                  </a:lnTo>
                  <a:lnTo>
                    <a:pt x="98" y="11"/>
                  </a:lnTo>
                  <a:lnTo>
                    <a:pt x="96" y="7"/>
                  </a:lnTo>
                  <a:lnTo>
                    <a:pt x="95" y="4"/>
                  </a:lnTo>
                  <a:lnTo>
                    <a:pt x="92" y="1"/>
                  </a:lnTo>
                  <a:lnTo>
                    <a:pt x="88" y="0"/>
                  </a:lnTo>
                  <a:close/>
                  <a:moveTo>
                    <a:pt x="91" y="112"/>
                  </a:moveTo>
                  <a:lnTo>
                    <a:pt x="14" y="112"/>
                  </a:lnTo>
                  <a:lnTo>
                    <a:pt x="12" y="112"/>
                  </a:lnTo>
                  <a:lnTo>
                    <a:pt x="9" y="110"/>
                  </a:lnTo>
                  <a:lnTo>
                    <a:pt x="8" y="107"/>
                  </a:lnTo>
                  <a:lnTo>
                    <a:pt x="8" y="106"/>
                  </a:lnTo>
                  <a:lnTo>
                    <a:pt x="8" y="35"/>
                  </a:lnTo>
                  <a:lnTo>
                    <a:pt x="26" y="35"/>
                  </a:lnTo>
                  <a:lnTo>
                    <a:pt x="29" y="35"/>
                  </a:lnTo>
                  <a:lnTo>
                    <a:pt x="32" y="33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5" y="8"/>
                  </a:lnTo>
                  <a:lnTo>
                    <a:pt x="85" y="8"/>
                  </a:lnTo>
                  <a:lnTo>
                    <a:pt x="86" y="8"/>
                  </a:lnTo>
                  <a:lnTo>
                    <a:pt x="88" y="9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12"/>
                  </a:lnTo>
                  <a:close/>
                </a:path>
              </a:pathLst>
            </a:custGeom>
            <a:solidFill>
              <a:srgbClr val="005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4961" y="615"/>
              <a:ext cx="42" cy="7"/>
            </a:xfrm>
            <a:custGeom>
              <a:avLst/>
              <a:gdLst>
                <a:gd name="T0" fmla="*/ 39 w 42"/>
                <a:gd name="T1" fmla="*/ 7 h 7"/>
                <a:gd name="T2" fmla="*/ 1 w 42"/>
                <a:gd name="T3" fmla="*/ 7 h 7"/>
                <a:gd name="T4" fmla="*/ 1 w 42"/>
                <a:gd name="T5" fmla="*/ 7 h 7"/>
                <a:gd name="T6" fmla="*/ 1 w 42"/>
                <a:gd name="T7" fmla="*/ 6 h 7"/>
                <a:gd name="T8" fmla="*/ 0 w 42"/>
                <a:gd name="T9" fmla="*/ 4 h 7"/>
                <a:gd name="T10" fmla="*/ 1 w 42"/>
                <a:gd name="T11" fmla="*/ 3 h 7"/>
                <a:gd name="T12" fmla="*/ 1 w 42"/>
                <a:gd name="T13" fmla="*/ 1 h 7"/>
                <a:gd name="T14" fmla="*/ 1 w 42"/>
                <a:gd name="T15" fmla="*/ 0 h 7"/>
                <a:gd name="T16" fmla="*/ 39 w 42"/>
                <a:gd name="T17" fmla="*/ 0 h 7"/>
                <a:gd name="T18" fmla="*/ 40 w 42"/>
                <a:gd name="T19" fmla="*/ 1 h 7"/>
                <a:gd name="T20" fmla="*/ 42 w 42"/>
                <a:gd name="T21" fmla="*/ 3 h 7"/>
                <a:gd name="T22" fmla="*/ 42 w 42"/>
                <a:gd name="T23" fmla="*/ 4 h 7"/>
                <a:gd name="T24" fmla="*/ 42 w 42"/>
                <a:gd name="T25" fmla="*/ 6 h 7"/>
                <a:gd name="T26" fmla="*/ 42 w 42"/>
                <a:gd name="T27" fmla="*/ 6 h 7"/>
                <a:gd name="T28" fmla="*/ 40 w 42"/>
                <a:gd name="T29" fmla="*/ 7 h 7"/>
                <a:gd name="T30" fmla="*/ 39 w 42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7">
                  <a:moveTo>
                    <a:pt x="39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9" y="0"/>
                  </a:lnTo>
                  <a:lnTo>
                    <a:pt x="40" y="1"/>
                  </a:lnTo>
                  <a:lnTo>
                    <a:pt x="42" y="3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0" y="7"/>
                  </a:lnTo>
                  <a:lnTo>
                    <a:pt x="39" y="7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3"/>
            <p:cNvSpPr>
              <a:spLocks/>
            </p:cNvSpPr>
            <p:nvPr/>
          </p:nvSpPr>
          <p:spPr bwMode="auto">
            <a:xfrm>
              <a:off x="4978" y="604"/>
              <a:ext cx="25" cy="5"/>
            </a:xfrm>
            <a:custGeom>
              <a:avLst/>
              <a:gdLst>
                <a:gd name="T0" fmla="*/ 22 w 25"/>
                <a:gd name="T1" fmla="*/ 5 h 5"/>
                <a:gd name="T2" fmla="*/ 2 w 25"/>
                <a:gd name="T3" fmla="*/ 5 h 5"/>
                <a:gd name="T4" fmla="*/ 1 w 25"/>
                <a:gd name="T5" fmla="*/ 5 h 5"/>
                <a:gd name="T6" fmla="*/ 0 w 25"/>
                <a:gd name="T7" fmla="*/ 5 h 5"/>
                <a:gd name="T8" fmla="*/ 0 w 25"/>
                <a:gd name="T9" fmla="*/ 4 h 5"/>
                <a:gd name="T10" fmla="*/ 0 w 25"/>
                <a:gd name="T11" fmla="*/ 3 h 5"/>
                <a:gd name="T12" fmla="*/ 0 w 25"/>
                <a:gd name="T13" fmla="*/ 1 h 5"/>
                <a:gd name="T14" fmla="*/ 0 w 25"/>
                <a:gd name="T15" fmla="*/ 1 h 5"/>
                <a:gd name="T16" fmla="*/ 2 w 25"/>
                <a:gd name="T17" fmla="*/ 0 h 5"/>
                <a:gd name="T18" fmla="*/ 22 w 25"/>
                <a:gd name="T19" fmla="*/ 0 h 5"/>
                <a:gd name="T20" fmla="*/ 23 w 25"/>
                <a:gd name="T21" fmla="*/ 0 h 5"/>
                <a:gd name="T22" fmla="*/ 25 w 25"/>
                <a:gd name="T23" fmla="*/ 1 h 5"/>
                <a:gd name="T24" fmla="*/ 25 w 25"/>
                <a:gd name="T25" fmla="*/ 1 h 5"/>
                <a:gd name="T26" fmla="*/ 25 w 25"/>
                <a:gd name="T27" fmla="*/ 3 h 5"/>
                <a:gd name="T28" fmla="*/ 25 w 25"/>
                <a:gd name="T29" fmla="*/ 4 h 5"/>
                <a:gd name="T30" fmla="*/ 25 w 25"/>
                <a:gd name="T31" fmla="*/ 5 h 5"/>
                <a:gd name="T32" fmla="*/ 23 w 25"/>
                <a:gd name="T33" fmla="*/ 5 h 5"/>
                <a:gd name="T34" fmla="*/ 22 w 25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3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4"/>
            <p:cNvSpPr>
              <a:spLocks/>
            </p:cNvSpPr>
            <p:nvPr/>
          </p:nvSpPr>
          <p:spPr bwMode="auto">
            <a:xfrm>
              <a:off x="4961" y="628"/>
              <a:ext cx="42" cy="5"/>
            </a:xfrm>
            <a:custGeom>
              <a:avLst/>
              <a:gdLst>
                <a:gd name="T0" fmla="*/ 39 w 42"/>
                <a:gd name="T1" fmla="*/ 5 h 5"/>
                <a:gd name="T2" fmla="*/ 1 w 42"/>
                <a:gd name="T3" fmla="*/ 5 h 5"/>
                <a:gd name="T4" fmla="*/ 1 w 42"/>
                <a:gd name="T5" fmla="*/ 5 h 5"/>
                <a:gd name="T6" fmla="*/ 1 w 42"/>
                <a:gd name="T7" fmla="*/ 4 h 5"/>
                <a:gd name="T8" fmla="*/ 0 w 42"/>
                <a:gd name="T9" fmla="*/ 2 h 5"/>
                <a:gd name="T10" fmla="*/ 1 w 42"/>
                <a:gd name="T11" fmla="*/ 1 h 5"/>
                <a:gd name="T12" fmla="*/ 1 w 42"/>
                <a:gd name="T13" fmla="*/ 0 h 5"/>
                <a:gd name="T14" fmla="*/ 1 w 42"/>
                <a:gd name="T15" fmla="*/ 0 h 5"/>
                <a:gd name="T16" fmla="*/ 39 w 42"/>
                <a:gd name="T17" fmla="*/ 0 h 5"/>
                <a:gd name="T18" fmla="*/ 40 w 42"/>
                <a:gd name="T19" fmla="*/ 0 h 5"/>
                <a:gd name="T20" fmla="*/ 42 w 42"/>
                <a:gd name="T21" fmla="*/ 1 h 5"/>
                <a:gd name="T22" fmla="*/ 42 w 42"/>
                <a:gd name="T23" fmla="*/ 1 h 5"/>
                <a:gd name="T24" fmla="*/ 42 w 42"/>
                <a:gd name="T25" fmla="*/ 2 h 5"/>
                <a:gd name="T26" fmla="*/ 42 w 42"/>
                <a:gd name="T27" fmla="*/ 4 h 5"/>
                <a:gd name="T28" fmla="*/ 40 w 42"/>
                <a:gd name="T29" fmla="*/ 5 h 5"/>
                <a:gd name="T30" fmla="*/ 39 w 42"/>
                <a:gd name="T3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5">
                  <a:moveTo>
                    <a:pt x="39" y="5"/>
                  </a:move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2" y="4"/>
                  </a:lnTo>
                  <a:lnTo>
                    <a:pt x="40" y="5"/>
                  </a:lnTo>
                  <a:lnTo>
                    <a:pt x="39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5"/>
            <p:cNvSpPr>
              <a:spLocks/>
            </p:cNvSpPr>
            <p:nvPr/>
          </p:nvSpPr>
          <p:spPr bwMode="auto">
            <a:xfrm>
              <a:off x="4961" y="640"/>
              <a:ext cx="42" cy="6"/>
            </a:xfrm>
            <a:custGeom>
              <a:avLst/>
              <a:gdLst>
                <a:gd name="T0" fmla="*/ 39 w 42"/>
                <a:gd name="T1" fmla="*/ 6 h 6"/>
                <a:gd name="T2" fmla="*/ 1 w 42"/>
                <a:gd name="T3" fmla="*/ 6 h 6"/>
                <a:gd name="T4" fmla="*/ 1 w 42"/>
                <a:gd name="T5" fmla="*/ 6 h 6"/>
                <a:gd name="T6" fmla="*/ 1 w 42"/>
                <a:gd name="T7" fmla="*/ 4 h 6"/>
                <a:gd name="T8" fmla="*/ 0 w 42"/>
                <a:gd name="T9" fmla="*/ 4 h 6"/>
                <a:gd name="T10" fmla="*/ 0 w 42"/>
                <a:gd name="T11" fmla="*/ 3 h 6"/>
                <a:gd name="T12" fmla="*/ 1 w 42"/>
                <a:gd name="T13" fmla="*/ 0 h 6"/>
                <a:gd name="T14" fmla="*/ 1 w 42"/>
                <a:gd name="T15" fmla="*/ 0 h 6"/>
                <a:gd name="T16" fmla="*/ 1 w 42"/>
                <a:gd name="T17" fmla="*/ 0 h 6"/>
                <a:gd name="T18" fmla="*/ 39 w 42"/>
                <a:gd name="T19" fmla="*/ 0 h 6"/>
                <a:gd name="T20" fmla="*/ 40 w 42"/>
                <a:gd name="T21" fmla="*/ 0 h 6"/>
                <a:gd name="T22" fmla="*/ 42 w 42"/>
                <a:gd name="T23" fmla="*/ 0 h 6"/>
                <a:gd name="T24" fmla="*/ 42 w 42"/>
                <a:gd name="T25" fmla="*/ 2 h 6"/>
                <a:gd name="T26" fmla="*/ 42 w 42"/>
                <a:gd name="T27" fmla="*/ 3 h 6"/>
                <a:gd name="T28" fmla="*/ 42 w 42"/>
                <a:gd name="T29" fmla="*/ 4 h 6"/>
                <a:gd name="T30" fmla="*/ 42 w 42"/>
                <a:gd name="T31" fmla="*/ 4 h 6"/>
                <a:gd name="T32" fmla="*/ 40 w 42"/>
                <a:gd name="T33" fmla="*/ 6 h 6"/>
                <a:gd name="T34" fmla="*/ 39 w 42"/>
                <a:gd name="T3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lnTo>
                    <a:pt x="1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0" y="6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4947" y="581"/>
              <a:ext cx="70" cy="84"/>
            </a:xfrm>
            <a:custGeom>
              <a:avLst/>
              <a:gdLst>
                <a:gd name="T0" fmla="*/ 63 w 70"/>
                <a:gd name="T1" fmla="*/ 0 h 84"/>
                <a:gd name="T2" fmla="*/ 22 w 70"/>
                <a:gd name="T3" fmla="*/ 0 h 84"/>
                <a:gd name="T4" fmla="*/ 0 w 70"/>
                <a:gd name="T5" fmla="*/ 21 h 84"/>
                <a:gd name="T6" fmla="*/ 0 w 70"/>
                <a:gd name="T7" fmla="*/ 77 h 84"/>
                <a:gd name="T8" fmla="*/ 1 w 70"/>
                <a:gd name="T9" fmla="*/ 80 h 84"/>
                <a:gd name="T10" fmla="*/ 3 w 70"/>
                <a:gd name="T11" fmla="*/ 83 h 84"/>
                <a:gd name="T12" fmla="*/ 4 w 70"/>
                <a:gd name="T13" fmla="*/ 84 h 84"/>
                <a:gd name="T14" fmla="*/ 7 w 70"/>
                <a:gd name="T15" fmla="*/ 84 h 84"/>
                <a:gd name="T16" fmla="*/ 70 w 70"/>
                <a:gd name="T17" fmla="*/ 84 h 84"/>
                <a:gd name="T18" fmla="*/ 70 w 70"/>
                <a:gd name="T19" fmla="*/ 7 h 84"/>
                <a:gd name="T20" fmla="*/ 68 w 70"/>
                <a:gd name="T21" fmla="*/ 5 h 84"/>
                <a:gd name="T22" fmla="*/ 67 w 70"/>
                <a:gd name="T23" fmla="*/ 2 h 84"/>
                <a:gd name="T24" fmla="*/ 66 w 70"/>
                <a:gd name="T25" fmla="*/ 0 h 84"/>
                <a:gd name="T26" fmla="*/ 63 w 70"/>
                <a:gd name="T27" fmla="*/ 0 h 84"/>
                <a:gd name="T28" fmla="*/ 64 w 70"/>
                <a:gd name="T29" fmla="*/ 79 h 84"/>
                <a:gd name="T30" fmla="*/ 10 w 70"/>
                <a:gd name="T31" fmla="*/ 79 h 84"/>
                <a:gd name="T32" fmla="*/ 8 w 70"/>
                <a:gd name="T33" fmla="*/ 79 h 84"/>
                <a:gd name="T34" fmla="*/ 7 w 70"/>
                <a:gd name="T35" fmla="*/ 77 h 84"/>
                <a:gd name="T36" fmla="*/ 5 w 70"/>
                <a:gd name="T37" fmla="*/ 76 h 84"/>
                <a:gd name="T38" fmla="*/ 5 w 70"/>
                <a:gd name="T39" fmla="*/ 75 h 84"/>
                <a:gd name="T40" fmla="*/ 5 w 70"/>
                <a:gd name="T41" fmla="*/ 24 h 84"/>
                <a:gd name="T42" fmla="*/ 19 w 70"/>
                <a:gd name="T43" fmla="*/ 24 h 84"/>
                <a:gd name="T44" fmla="*/ 21 w 70"/>
                <a:gd name="T45" fmla="*/ 24 h 84"/>
                <a:gd name="T46" fmla="*/ 24 w 70"/>
                <a:gd name="T47" fmla="*/ 23 h 84"/>
                <a:gd name="T48" fmla="*/ 25 w 70"/>
                <a:gd name="T49" fmla="*/ 21 h 84"/>
                <a:gd name="T50" fmla="*/ 25 w 70"/>
                <a:gd name="T51" fmla="*/ 19 h 84"/>
                <a:gd name="T52" fmla="*/ 25 w 70"/>
                <a:gd name="T53" fmla="*/ 6 h 84"/>
                <a:gd name="T54" fmla="*/ 60 w 70"/>
                <a:gd name="T55" fmla="*/ 6 h 84"/>
                <a:gd name="T56" fmla="*/ 61 w 70"/>
                <a:gd name="T57" fmla="*/ 6 h 84"/>
                <a:gd name="T58" fmla="*/ 63 w 70"/>
                <a:gd name="T59" fmla="*/ 6 h 84"/>
                <a:gd name="T60" fmla="*/ 64 w 70"/>
                <a:gd name="T61" fmla="*/ 9 h 84"/>
                <a:gd name="T62" fmla="*/ 64 w 70"/>
                <a:gd name="T63" fmla="*/ 10 h 84"/>
                <a:gd name="T64" fmla="*/ 64 w 70"/>
                <a:gd name="T65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84">
                  <a:moveTo>
                    <a:pt x="63" y="0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0" y="77"/>
                  </a:lnTo>
                  <a:lnTo>
                    <a:pt x="1" y="80"/>
                  </a:lnTo>
                  <a:lnTo>
                    <a:pt x="3" y="83"/>
                  </a:lnTo>
                  <a:lnTo>
                    <a:pt x="4" y="84"/>
                  </a:lnTo>
                  <a:lnTo>
                    <a:pt x="7" y="84"/>
                  </a:lnTo>
                  <a:lnTo>
                    <a:pt x="70" y="84"/>
                  </a:lnTo>
                  <a:lnTo>
                    <a:pt x="70" y="7"/>
                  </a:lnTo>
                  <a:lnTo>
                    <a:pt x="68" y="5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3" y="0"/>
                  </a:lnTo>
                  <a:close/>
                  <a:moveTo>
                    <a:pt x="64" y="79"/>
                  </a:moveTo>
                  <a:lnTo>
                    <a:pt x="10" y="79"/>
                  </a:lnTo>
                  <a:lnTo>
                    <a:pt x="8" y="79"/>
                  </a:lnTo>
                  <a:lnTo>
                    <a:pt x="7" y="77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24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4" y="9"/>
                  </a:lnTo>
                  <a:lnTo>
                    <a:pt x="64" y="10"/>
                  </a:lnTo>
                  <a:lnTo>
                    <a:pt x="64" y="79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7"/>
            <p:cNvSpPr>
              <a:spLocks/>
            </p:cNvSpPr>
            <p:nvPr/>
          </p:nvSpPr>
          <p:spPr bwMode="auto">
            <a:xfrm>
              <a:off x="4781" y="647"/>
              <a:ext cx="28" cy="49"/>
            </a:xfrm>
            <a:custGeom>
              <a:avLst/>
              <a:gdLst>
                <a:gd name="T0" fmla="*/ 28 w 28"/>
                <a:gd name="T1" fmla="*/ 17 h 49"/>
                <a:gd name="T2" fmla="*/ 28 w 28"/>
                <a:gd name="T3" fmla="*/ 49 h 49"/>
                <a:gd name="T4" fmla="*/ 0 w 28"/>
                <a:gd name="T5" fmla="*/ 32 h 49"/>
                <a:gd name="T6" fmla="*/ 0 w 28"/>
                <a:gd name="T7" fmla="*/ 0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lnTo>
                    <a:pt x="28" y="49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8" y="1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/>
            <p:cNvSpPr>
              <a:spLocks/>
            </p:cNvSpPr>
            <p:nvPr/>
          </p:nvSpPr>
          <p:spPr bwMode="auto">
            <a:xfrm>
              <a:off x="4816" y="647"/>
              <a:ext cx="29" cy="49"/>
            </a:xfrm>
            <a:custGeom>
              <a:avLst/>
              <a:gdLst>
                <a:gd name="T0" fmla="*/ 0 w 29"/>
                <a:gd name="T1" fmla="*/ 17 h 49"/>
                <a:gd name="T2" fmla="*/ 0 w 29"/>
                <a:gd name="T3" fmla="*/ 49 h 49"/>
                <a:gd name="T4" fmla="*/ 29 w 29"/>
                <a:gd name="T5" fmla="*/ 32 h 49"/>
                <a:gd name="T6" fmla="*/ 29 w 29"/>
                <a:gd name="T7" fmla="*/ 0 h 49"/>
                <a:gd name="T8" fmla="*/ 0 w 29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9">
                  <a:moveTo>
                    <a:pt x="0" y="17"/>
                  </a:moveTo>
                  <a:lnTo>
                    <a:pt x="0" y="49"/>
                  </a:lnTo>
                  <a:lnTo>
                    <a:pt x="29" y="32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9"/>
            <p:cNvSpPr>
              <a:spLocks/>
            </p:cNvSpPr>
            <p:nvPr/>
          </p:nvSpPr>
          <p:spPr bwMode="auto">
            <a:xfrm>
              <a:off x="4784" y="626"/>
              <a:ext cx="56" cy="32"/>
            </a:xfrm>
            <a:custGeom>
              <a:avLst/>
              <a:gdLst>
                <a:gd name="T0" fmla="*/ 28 w 56"/>
                <a:gd name="T1" fmla="*/ 32 h 32"/>
                <a:gd name="T2" fmla="*/ 0 w 56"/>
                <a:gd name="T3" fmla="*/ 16 h 32"/>
                <a:gd name="T4" fmla="*/ 28 w 56"/>
                <a:gd name="T5" fmla="*/ 0 h 32"/>
                <a:gd name="T6" fmla="*/ 56 w 56"/>
                <a:gd name="T7" fmla="*/ 16 h 32"/>
                <a:gd name="T8" fmla="*/ 2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0"/>
            <p:cNvSpPr>
              <a:spLocks/>
            </p:cNvSpPr>
            <p:nvPr/>
          </p:nvSpPr>
          <p:spPr bwMode="auto">
            <a:xfrm>
              <a:off x="4852" y="647"/>
              <a:ext cx="28" cy="49"/>
            </a:xfrm>
            <a:custGeom>
              <a:avLst/>
              <a:gdLst>
                <a:gd name="T0" fmla="*/ 28 w 28"/>
                <a:gd name="T1" fmla="*/ 17 h 49"/>
                <a:gd name="T2" fmla="*/ 28 w 28"/>
                <a:gd name="T3" fmla="*/ 49 h 49"/>
                <a:gd name="T4" fmla="*/ 0 w 28"/>
                <a:gd name="T5" fmla="*/ 32 h 49"/>
                <a:gd name="T6" fmla="*/ 0 w 28"/>
                <a:gd name="T7" fmla="*/ 0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lnTo>
                    <a:pt x="28" y="49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8" y="1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1"/>
            <p:cNvSpPr>
              <a:spLocks/>
            </p:cNvSpPr>
            <p:nvPr/>
          </p:nvSpPr>
          <p:spPr bwMode="auto">
            <a:xfrm>
              <a:off x="4887" y="647"/>
              <a:ext cx="26" cy="49"/>
            </a:xfrm>
            <a:custGeom>
              <a:avLst/>
              <a:gdLst>
                <a:gd name="T0" fmla="*/ 0 w 26"/>
                <a:gd name="T1" fmla="*/ 17 h 49"/>
                <a:gd name="T2" fmla="*/ 0 w 26"/>
                <a:gd name="T3" fmla="*/ 49 h 49"/>
                <a:gd name="T4" fmla="*/ 26 w 26"/>
                <a:gd name="T5" fmla="*/ 32 h 49"/>
                <a:gd name="T6" fmla="*/ 26 w 26"/>
                <a:gd name="T7" fmla="*/ 0 h 49"/>
                <a:gd name="T8" fmla="*/ 0 w 26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9">
                  <a:moveTo>
                    <a:pt x="0" y="17"/>
                  </a:moveTo>
                  <a:lnTo>
                    <a:pt x="0" y="49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2"/>
            <p:cNvSpPr>
              <a:spLocks/>
            </p:cNvSpPr>
            <p:nvPr/>
          </p:nvSpPr>
          <p:spPr bwMode="auto">
            <a:xfrm>
              <a:off x="4854" y="626"/>
              <a:ext cx="56" cy="32"/>
            </a:xfrm>
            <a:custGeom>
              <a:avLst/>
              <a:gdLst>
                <a:gd name="T0" fmla="*/ 28 w 56"/>
                <a:gd name="T1" fmla="*/ 32 h 32"/>
                <a:gd name="T2" fmla="*/ 0 w 56"/>
                <a:gd name="T3" fmla="*/ 16 h 32"/>
                <a:gd name="T4" fmla="*/ 28 w 56"/>
                <a:gd name="T5" fmla="*/ 0 h 32"/>
                <a:gd name="T6" fmla="*/ 56 w 56"/>
                <a:gd name="T7" fmla="*/ 16 h 32"/>
                <a:gd name="T8" fmla="*/ 2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"/>
            <p:cNvSpPr>
              <a:spLocks/>
            </p:cNvSpPr>
            <p:nvPr/>
          </p:nvSpPr>
          <p:spPr bwMode="auto">
            <a:xfrm>
              <a:off x="4816" y="709"/>
              <a:ext cx="29" cy="47"/>
            </a:xfrm>
            <a:custGeom>
              <a:avLst/>
              <a:gdLst>
                <a:gd name="T0" fmla="*/ 29 w 29"/>
                <a:gd name="T1" fmla="*/ 15 h 47"/>
                <a:gd name="T2" fmla="*/ 29 w 29"/>
                <a:gd name="T3" fmla="*/ 47 h 47"/>
                <a:gd name="T4" fmla="*/ 0 w 29"/>
                <a:gd name="T5" fmla="*/ 31 h 47"/>
                <a:gd name="T6" fmla="*/ 0 w 29"/>
                <a:gd name="T7" fmla="*/ 0 h 47"/>
                <a:gd name="T8" fmla="*/ 29 w 29"/>
                <a:gd name="T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7">
                  <a:moveTo>
                    <a:pt x="29" y="15"/>
                  </a:moveTo>
                  <a:lnTo>
                    <a:pt x="29" y="47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9" y="1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4"/>
            <p:cNvSpPr>
              <a:spLocks/>
            </p:cNvSpPr>
            <p:nvPr/>
          </p:nvSpPr>
          <p:spPr bwMode="auto">
            <a:xfrm>
              <a:off x="4852" y="709"/>
              <a:ext cx="28" cy="47"/>
            </a:xfrm>
            <a:custGeom>
              <a:avLst/>
              <a:gdLst>
                <a:gd name="T0" fmla="*/ 0 w 28"/>
                <a:gd name="T1" fmla="*/ 15 h 47"/>
                <a:gd name="T2" fmla="*/ 0 w 28"/>
                <a:gd name="T3" fmla="*/ 47 h 47"/>
                <a:gd name="T4" fmla="*/ 28 w 28"/>
                <a:gd name="T5" fmla="*/ 31 h 47"/>
                <a:gd name="T6" fmla="*/ 28 w 28"/>
                <a:gd name="T7" fmla="*/ 0 h 47"/>
                <a:gd name="T8" fmla="*/ 0 w 28"/>
                <a:gd name="T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7">
                  <a:moveTo>
                    <a:pt x="0" y="15"/>
                  </a:moveTo>
                  <a:lnTo>
                    <a:pt x="0" y="47"/>
                  </a:lnTo>
                  <a:lnTo>
                    <a:pt x="28" y="31"/>
                  </a:lnTo>
                  <a:lnTo>
                    <a:pt x="2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5"/>
            <p:cNvSpPr>
              <a:spLocks/>
            </p:cNvSpPr>
            <p:nvPr/>
          </p:nvSpPr>
          <p:spPr bwMode="auto">
            <a:xfrm>
              <a:off x="4819" y="686"/>
              <a:ext cx="56" cy="33"/>
            </a:xfrm>
            <a:custGeom>
              <a:avLst/>
              <a:gdLst>
                <a:gd name="T0" fmla="*/ 28 w 56"/>
                <a:gd name="T1" fmla="*/ 33 h 33"/>
                <a:gd name="T2" fmla="*/ 0 w 56"/>
                <a:gd name="T3" fmla="*/ 16 h 33"/>
                <a:gd name="T4" fmla="*/ 28 w 56"/>
                <a:gd name="T5" fmla="*/ 0 h 33"/>
                <a:gd name="T6" fmla="*/ 56 w 56"/>
                <a:gd name="T7" fmla="*/ 16 h 33"/>
                <a:gd name="T8" fmla="*/ 28 w 56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3">
                  <a:moveTo>
                    <a:pt x="28" y="33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6"/>
            <p:cNvSpPr>
              <a:spLocks/>
            </p:cNvSpPr>
            <p:nvPr/>
          </p:nvSpPr>
          <p:spPr bwMode="auto">
            <a:xfrm>
              <a:off x="4787" y="786"/>
              <a:ext cx="11" cy="26"/>
            </a:xfrm>
            <a:custGeom>
              <a:avLst/>
              <a:gdLst>
                <a:gd name="T0" fmla="*/ 8 w 8"/>
                <a:gd name="T1" fmla="*/ 0 h 19"/>
                <a:gd name="T2" fmla="*/ 8 w 8"/>
                <a:gd name="T3" fmla="*/ 19 h 19"/>
                <a:gd name="T4" fmla="*/ 4 w 8"/>
                <a:gd name="T5" fmla="*/ 19 h 19"/>
                <a:gd name="T6" fmla="*/ 4 w 8"/>
                <a:gd name="T7" fmla="*/ 4 h 19"/>
                <a:gd name="T8" fmla="*/ 3 w 8"/>
                <a:gd name="T9" fmla="*/ 5 h 19"/>
                <a:gd name="T10" fmla="*/ 2 w 8"/>
                <a:gd name="T11" fmla="*/ 6 h 19"/>
                <a:gd name="T12" fmla="*/ 1 w 8"/>
                <a:gd name="T13" fmla="*/ 6 h 19"/>
                <a:gd name="T14" fmla="*/ 0 w 8"/>
                <a:gd name="T15" fmla="*/ 6 h 19"/>
                <a:gd name="T16" fmla="*/ 0 w 8"/>
                <a:gd name="T17" fmla="*/ 2 h 19"/>
                <a:gd name="T18" fmla="*/ 3 w 8"/>
                <a:gd name="T19" fmla="*/ 1 h 19"/>
                <a:gd name="T20" fmla="*/ 6 w 8"/>
                <a:gd name="T21" fmla="*/ 0 h 19"/>
                <a:gd name="T22" fmla="*/ 8 w 8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9">
                  <a:moveTo>
                    <a:pt x="8" y="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7"/>
            <p:cNvSpPr>
              <a:spLocks noEditPoints="1"/>
            </p:cNvSpPr>
            <p:nvPr/>
          </p:nvSpPr>
          <p:spPr bwMode="auto">
            <a:xfrm>
              <a:off x="4808" y="786"/>
              <a:ext cx="21" cy="26"/>
            </a:xfrm>
            <a:custGeom>
              <a:avLst/>
              <a:gdLst>
                <a:gd name="T0" fmla="*/ 8 w 15"/>
                <a:gd name="T1" fmla="*/ 19 h 19"/>
                <a:gd name="T2" fmla="*/ 0 w 15"/>
                <a:gd name="T3" fmla="*/ 10 h 19"/>
                <a:gd name="T4" fmla="*/ 2 w 15"/>
                <a:gd name="T5" fmla="*/ 2 h 19"/>
                <a:gd name="T6" fmla="*/ 8 w 15"/>
                <a:gd name="T7" fmla="*/ 0 h 19"/>
                <a:gd name="T8" fmla="*/ 15 w 15"/>
                <a:gd name="T9" fmla="*/ 10 h 19"/>
                <a:gd name="T10" fmla="*/ 13 w 15"/>
                <a:gd name="T11" fmla="*/ 17 h 19"/>
                <a:gd name="T12" fmla="*/ 8 w 15"/>
                <a:gd name="T13" fmla="*/ 19 h 19"/>
                <a:gd name="T14" fmla="*/ 8 w 15"/>
                <a:gd name="T15" fmla="*/ 3 h 19"/>
                <a:gd name="T16" fmla="*/ 5 w 15"/>
                <a:gd name="T17" fmla="*/ 10 h 19"/>
                <a:gd name="T18" fmla="*/ 8 w 15"/>
                <a:gd name="T19" fmla="*/ 16 h 19"/>
                <a:gd name="T20" fmla="*/ 10 w 15"/>
                <a:gd name="T21" fmla="*/ 10 h 19"/>
                <a:gd name="T22" fmla="*/ 8 w 15"/>
                <a:gd name="T2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9">
                  <a:moveTo>
                    <a:pt x="8" y="19"/>
                  </a:moveTo>
                  <a:cubicBezTo>
                    <a:pt x="2" y="19"/>
                    <a:pt x="0" y="17"/>
                    <a:pt x="0" y="10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3"/>
                    <a:pt x="15" y="10"/>
                  </a:cubicBezTo>
                  <a:cubicBezTo>
                    <a:pt x="15" y="13"/>
                    <a:pt x="14" y="15"/>
                    <a:pt x="13" y="17"/>
                  </a:cubicBezTo>
                  <a:cubicBezTo>
                    <a:pt x="11" y="19"/>
                    <a:pt x="10" y="19"/>
                    <a:pt x="8" y="19"/>
                  </a:cubicBezTo>
                  <a:close/>
                  <a:moveTo>
                    <a:pt x="8" y="3"/>
                  </a:moveTo>
                  <a:cubicBezTo>
                    <a:pt x="5" y="3"/>
                    <a:pt x="5" y="5"/>
                    <a:pt x="5" y="10"/>
                  </a:cubicBezTo>
                  <a:cubicBezTo>
                    <a:pt x="5" y="14"/>
                    <a:pt x="5" y="16"/>
                    <a:pt x="8" y="16"/>
                  </a:cubicBezTo>
                  <a:cubicBezTo>
                    <a:pt x="9" y="16"/>
                    <a:pt x="10" y="14"/>
                    <a:pt x="10" y="10"/>
                  </a:cubicBezTo>
                  <a:cubicBezTo>
                    <a:pt x="10" y="5"/>
                    <a:pt x="9" y="3"/>
                    <a:pt x="8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8"/>
            <p:cNvSpPr>
              <a:spLocks/>
            </p:cNvSpPr>
            <p:nvPr/>
          </p:nvSpPr>
          <p:spPr bwMode="auto">
            <a:xfrm>
              <a:off x="4835" y="786"/>
              <a:ext cx="11" cy="26"/>
            </a:xfrm>
            <a:custGeom>
              <a:avLst/>
              <a:gdLst>
                <a:gd name="T0" fmla="*/ 8 w 8"/>
                <a:gd name="T1" fmla="*/ 0 h 19"/>
                <a:gd name="T2" fmla="*/ 8 w 8"/>
                <a:gd name="T3" fmla="*/ 19 h 19"/>
                <a:gd name="T4" fmla="*/ 4 w 8"/>
                <a:gd name="T5" fmla="*/ 19 h 19"/>
                <a:gd name="T6" fmla="*/ 4 w 8"/>
                <a:gd name="T7" fmla="*/ 4 h 19"/>
                <a:gd name="T8" fmla="*/ 3 w 8"/>
                <a:gd name="T9" fmla="*/ 5 h 19"/>
                <a:gd name="T10" fmla="*/ 2 w 8"/>
                <a:gd name="T11" fmla="*/ 6 h 19"/>
                <a:gd name="T12" fmla="*/ 1 w 8"/>
                <a:gd name="T13" fmla="*/ 6 h 19"/>
                <a:gd name="T14" fmla="*/ 0 w 8"/>
                <a:gd name="T15" fmla="*/ 6 h 19"/>
                <a:gd name="T16" fmla="*/ 0 w 8"/>
                <a:gd name="T17" fmla="*/ 2 h 19"/>
                <a:gd name="T18" fmla="*/ 3 w 8"/>
                <a:gd name="T19" fmla="*/ 1 h 19"/>
                <a:gd name="T20" fmla="*/ 5 w 8"/>
                <a:gd name="T21" fmla="*/ 0 h 19"/>
                <a:gd name="T22" fmla="*/ 8 w 8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9">
                  <a:moveTo>
                    <a:pt x="8" y="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9"/>
            <p:cNvSpPr>
              <a:spLocks noEditPoints="1"/>
            </p:cNvSpPr>
            <p:nvPr/>
          </p:nvSpPr>
          <p:spPr bwMode="auto">
            <a:xfrm>
              <a:off x="4784" y="824"/>
              <a:ext cx="20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8 w 14"/>
                <a:gd name="T7" fmla="*/ 0 h 20"/>
                <a:gd name="T8" fmla="*/ 14 w 14"/>
                <a:gd name="T9" fmla="*/ 10 h 20"/>
                <a:gd name="T10" fmla="*/ 13 w 14"/>
                <a:gd name="T11" fmla="*/ 18 h 20"/>
                <a:gd name="T12" fmla="*/ 7 w 14"/>
                <a:gd name="T13" fmla="*/ 20 h 20"/>
                <a:gd name="T14" fmla="*/ 7 w 14"/>
                <a:gd name="T15" fmla="*/ 4 h 20"/>
                <a:gd name="T16" fmla="*/ 4 w 14"/>
                <a:gd name="T17" fmla="*/ 10 h 20"/>
                <a:gd name="T18" fmla="*/ 7 w 14"/>
                <a:gd name="T19" fmla="*/ 17 h 20"/>
                <a:gd name="T20" fmla="*/ 10 w 14"/>
                <a:gd name="T21" fmla="*/ 10 h 20"/>
                <a:gd name="T22" fmla="*/ 7 w 14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4"/>
                    <a:pt x="14" y="10"/>
                  </a:cubicBezTo>
                  <a:cubicBezTo>
                    <a:pt x="14" y="13"/>
                    <a:pt x="14" y="16"/>
                    <a:pt x="13" y="18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4"/>
                  </a:moveTo>
                  <a:cubicBezTo>
                    <a:pt x="6" y="4"/>
                    <a:pt x="4" y="6"/>
                    <a:pt x="4" y="10"/>
                  </a:cubicBezTo>
                  <a:cubicBezTo>
                    <a:pt x="4" y="15"/>
                    <a:pt x="6" y="17"/>
                    <a:pt x="7" y="17"/>
                  </a:cubicBez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0"/>
            <p:cNvSpPr>
              <a:spLocks/>
            </p:cNvSpPr>
            <p:nvPr/>
          </p:nvSpPr>
          <p:spPr bwMode="auto">
            <a:xfrm>
              <a:off x="4811" y="824"/>
              <a:ext cx="12" cy="28"/>
            </a:xfrm>
            <a:custGeom>
              <a:avLst/>
              <a:gdLst>
                <a:gd name="T0" fmla="*/ 9 w 9"/>
                <a:gd name="T1" fmla="*/ 0 h 20"/>
                <a:gd name="T2" fmla="*/ 9 w 9"/>
                <a:gd name="T3" fmla="*/ 20 h 20"/>
                <a:gd name="T4" fmla="*/ 4 w 9"/>
                <a:gd name="T5" fmla="*/ 20 h 20"/>
                <a:gd name="T6" fmla="*/ 4 w 9"/>
                <a:gd name="T7" fmla="*/ 5 h 20"/>
                <a:gd name="T8" fmla="*/ 4 w 9"/>
                <a:gd name="T9" fmla="*/ 6 h 20"/>
                <a:gd name="T10" fmla="*/ 3 w 9"/>
                <a:gd name="T11" fmla="*/ 6 h 20"/>
                <a:gd name="T12" fmla="*/ 1 w 9"/>
                <a:gd name="T13" fmla="*/ 6 h 20"/>
                <a:gd name="T14" fmla="*/ 0 w 9"/>
                <a:gd name="T15" fmla="*/ 7 h 20"/>
                <a:gd name="T16" fmla="*/ 0 w 9"/>
                <a:gd name="T17" fmla="*/ 3 h 20"/>
                <a:gd name="T18" fmla="*/ 4 w 9"/>
                <a:gd name="T19" fmla="*/ 2 h 20"/>
                <a:gd name="T20" fmla="*/ 6 w 9"/>
                <a:gd name="T21" fmla="*/ 0 h 20"/>
                <a:gd name="T22" fmla="*/ 9 w 9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0">
                  <a:moveTo>
                    <a:pt x="9" y="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4" y="2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1"/>
            <p:cNvSpPr>
              <a:spLocks noEditPoints="1"/>
            </p:cNvSpPr>
            <p:nvPr/>
          </p:nvSpPr>
          <p:spPr bwMode="auto">
            <a:xfrm>
              <a:off x="4832" y="824"/>
              <a:ext cx="20" cy="28"/>
            </a:xfrm>
            <a:custGeom>
              <a:avLst/>
              <a:gdLst>
                <a:gd name="T0" fmla="*/ 6 w 14"/>
                <a:gd name="T1" fmla="*/ 20 h 20"/>
                <a:gd name="T2" fmla="*/ 0 w 14"/>
                <a:gd name="T3" fmla="*/ 10 h 20"/>
                <a:gd name="T4" fmla="*/ 1 w 14"/>
                <a:gd name="T5" fmla="*/ 3 h 20"/>
                <a:gd name="T6" fmla="*/ 7 w 14"/>
                <a:gd name="T7" fmla="*/ 0 h 20"/>
                <a:gd name="T8" fmla="*/ 14 w 14"/>
                <a:gd name="T9" fmla="*/ 10 h 20"/>
                <a:gd name="T10" fmla="*/ 12 w 14"/>
                <a:gd name="T11" fmla="*/ 18 h 20"/>
                <a:gd name="T12" fmla="*/ 6 w 14"/>
                <a:gd name="T13" fmla="*/ 20 h 20"/>
                <a:gd name="T14" fmla="*/ 7 w 14"/>
                <a:gd name="T15" fmla="*/ 4 h 20"/>
                <a:gd name="T16" fmla="*/ 4 w 14"/>
                <a:gd name="T17" fmla="*/ 10 h 20"/>
                <a:gd name="T18" fmla="*/ 7 w 14"/>
                <a:gd name="T19" fmla="*/ 17 h 20"/>
                <a:gd name="T20" fmla="*/ 9 w 14"/>
                <a:gd name="T21" fmla="*/ 10 h 20"/>
                <a:gd name="T22" fmla="*/ 7 w 14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6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4" y="4"/>
                    <a:pt x="14" y="10"/>
                  </a:cubicBezTo>
                  <a:cubicBezTo>
                    <a:pt x="14" y="13"/>
                    <a:pt x="13" y="16"/>
                    <a:pt x="12" y="18"/>
                  </a:cubicBezTo>
                  <a:cubicBezTo>
                    <a:pt x="10" y="19"/>
                    <a:pt x="9" y="20"/>
                    <a:pt x="6" y="2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cubicBezTo>
                    <a:pt x="8" y="17"/>
                    <a:pt x="9" y="15"/>
                    <a:pt x="9" y="10"/>
                  </a:cubicBezTo>
                  <a:cubicBezTo>
                    <a:pt x="9" y="6"/>
                    <a:pt x="8" y="4"/>
                    <a:pt x="7" y="4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2"/>
            <p:cNvSpPr>
              <a:spLocks noEditPoints="1"/>
            </p:cNvSpPr>
            <p:nvPr/>
          </p:nvSpPr>
          <p:spPr bwMode="auto">
            <a:xfrm>
              <a:off x="4784" y="863"/>
              <a:ext cx="20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8 w 14"/>
                <a:gd name="T7" fmla="*/ 0 h 20"/>
                <a:gd name="T8" fmla="*/ 14 w 14"/>
                <a:gd name="T9" fmla="*/ 10 h 20"/>
                <a:gd name="T10" fmla="*/ 13 w 14"/>
                <a:gd name="T11" fmla="*/ 17 h 20"/>
                <a:gd name="T12" fmla="*/ 7 w 14"/>
                <a:gd name="T13" fmla="*/ 20 h 20"/>
                <a:gd name="T14" fmla="*/ 7 w 14"/>
                <a:gd name="T15" fmla="*/ 3 h 20"/>
                <a:gd name="T16" fmla="*/ 4 w 14"/>
                <a:gd name="T17" fmla="*/ 10 h 20"/>
                <a:gd name="T18" fmla="*/ 7 w 14"/>
                <a:gd name="T19" fmla="*/ 17 h 20"/>
                <a:gd name="T20" fmla="*/ 10 w 14"/>
                <a:gd name="T21" fmla="*/ 10 h 20"/>
                <a:gd name="T22" fmla="*/ 7 w 14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4" y="15"/>
                    <a:pt x="13" y="17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3"/>
                  </a:moveTo>
                  <a:cubicBezTo>
                    <a:pt x="6" y="3"/>
                    <a:pt x="4" y="6"/>
                    <a:pt x="4" y="10"/>
                  </a:cubicBezTo>
                  <a:cubicBezTo>
                    <a:pt x="4" y="15"/>
                    <a:pt x="6" y="17"/>
                    <a:pt x="7" y="17"/>
                  </a:cubicBezTo>
                  <a:cubicBezTo>
                    <a:pt x="9" y="17"/>
                    <a:pt x="10" y="14"/>
                    <a:pt x="10" y="10"/>
                  </a:cubicBezTo>
                  <a:cubicBezTo>
                    <a:pt x="10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3"/>
            <p:cNvSpPr>
              <a:spLocks noEditPoints="1"/>
            </p:cNvSpPr>
            <p:nvPr/>
          </p:nvSpPr>
          <p:spPr bwMode="auto">
            <a:xfrm>
              <a:off x="4808" y="863"/>
              <a:ext cx="21" cy="28"/>
            </a:xfrm>
            <a:custGeom>
              <a:avLst/>
              <a:gdLst>
                <a:gd name="T0" fmla="*/ 8 w 15"/>
                <a:gd name="T1" fmla="*/ 20 h 20"/>
                <a:gd name="T2" fmla="*/ 0 w 15"/>
                <a:gd name="T3" fmla="*/ 10 h 20"/>
                <a:gd name="T4" fmla="*/ 2 w 15"/>
                <a:gd name="T5" fmla="*/ 3 h 20"/>
                <a:gd name="T6" fmla="*/ 8 w 15"/>
                <a:gd name="T7" fmla="*/ 0 h 20"/>
                <a:gd name="T8" fmla="*/ 15 w 15"/>
                <a:gd name="T9" fmla="*/ 10 h 20"/>
                <a:gd name="T10" fmla="*/ 13 w 15"/>
                <a:gd name="T11" fmla="*/ 17 h 20"/>
                <a:gd name="T12" fmla="*/ 8 w 15"/>
                <a:gd name="T13" fmla="*/ 20 h 20"/>
                <a:gd name="T14" fmla="*/ 8 w 15"/>
                <a:gd name="T15" fmla="*/ 3 h 20"/>
                <a:gd name="T16" fmla="*/ 5 w 15"/>
                <a:gd name="T17" fmla="*/ 10 h 20"/>
                <a:gd name="T18" fmla="*/ 8 w 15"/>
                <a:gd name="T19" fmla="*/ 17 h 20"/>
                <a:gd name="T20" fmla="*/ 10 w 15"/>
                <a:gd name="T21" fmla="*/ 10 h 20"/>
                <a:gd name="T22" fmla="*/ 8 w 15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3"/>
                    <a:pt x="15" y="10"/>
                  </a:cubicBezTo>
                  <a:cubicBezTo>
                    <a:pt x="15" y="13"/>
                    <a:pt x="14" y="15"/>
                    <a:pt x="13" y="17"/>
                  </a:cubicBezTo>
                  <a:cubicBezTo>
                    <a:pt x="11" y="19"/>
                    <a:pt x="10" y="20"/>
                    <a:pt x="8" y="20"/>
                  </a:cubicBezTo>
                  <a:close/>
                  <a:moveTo>
                    <a:pt x="8" y="3"/>
                  </a:moveTo>
                  <a:cubicBezTo>
                    <a:pt x="5" y="3"/>
                    <a:pt x="5" y="6"/>
                    <a:pt x="5" y="10"/>
                  </a:cubicBezTo>
                  <a:cubicBezTo>
                    <a:pt x="5" y="15"/>
                    <a:pt x="5" y="17"/>
                    <a:pt x="8" y="17"/>
                  </a:cubicBezTo>
                  <a:cubicBezTo>
                    <a:pt x="9" y="17"/>
                    <a:pt x="10" y="14"/>
                    <a:pt x="10" y="10"/>
                  </a:cubicBezTo>
                  <a:cubicBezTo>
                    <a:pt x="10" y="5"/>
                    <a:pt x="9" y="3"/>
                    <a:pt x="8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4"/>
            <p:cNvSpPr>
              <a:spLocks/>
            </p:cNvSpPr>
            <p:nvPr/>
          </p:nvSpPr>
          <p:spPr bwMode="auto">
            <a:xfrm>
              <a:off x="4835" y="863"/>
              <a:ext cx="11" cy="28"/>
            </a:xfrm>
            <a:custGeom>
              <a:avLst/>
              <a:gdLst>
                <a:gd name="T0" fmla="*/ 8 w 8"/>
                <a:gd name="T1" fmla="*/ 0 h 20"/>
                <a:gd name="T2" fmla="*/ 8 w 8"/>
                <a:gd name="T3" fmla="*/ 20 h 20"/>
                <a:gd name="T4" fmla="*/ 4 w 8"/>
                <a:gd name="T5" fmla="*/ 20 h 20"/>
                <a:gd name="T6" fmla="*/ 4 w 8"/>
                <a:gd name="T7" fmla="*/ 5 h 20"/>
                <a:gd name="T8" fmla="*/ 3 w 8"/>
                <a:gd name="T9" fmla="*/ 5 h 20"/>
                <a:gd name="T10" fmla="*/ 2 w 8"/>
                <a:gd name="T11" fmla="*/ 6 h 20"/>
                <a:gd name="T12" fmla="*/ 1 w 8"/>
                <a:gd name="T13" fmla="*/ 6 h 20"/>
                <a:gd name="T14" fmla="*/ 0 w 8"/>
                <a:gd name="T15" fmla="*/ 7 h 20"/>
                <a:gd name="T16" fmla="*/ 0 w 8"/>
                <a:gd name="T17" fmla="*/ 3 h 20"/>
                <a:gd name="T18" fmla="*/ 3 w 8"/>
                <a:gd name="T19" fmla="*/ 2 h 20"/>
                <a:gd name="T20" fmla="*/ 5 w 8"/>
                <a:gd name="T21" fmla="*/ 0 h 20"/>
                <a:gd name="T22" fmla="*/ 8 w 8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">
                  <a:moveTo>
                    <a:pt x="8" y="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5"/>
            <p:cNvSpPr>
              <a:spLocks/>
            </p:cNvSpPr>
            <p:nvPr/>
          </p:nvSpPr>
          <p:spPr bwMode="auto">
            <a:xfrm>
              <a:off x="4881" y="786"/>
              <a:ext cx="14" cy="26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5 w 10"/>
                <a:gd name="T5" fmla="*/ 19 h 19"/>
                <a:gd name="T6" fmla="*/ 5 w 10"/>
                <a:gd name="T7" fmla="*/ 4 h 19"/>
                <a:gd name="T8" fmla="*/ 4 w 10"/>
                <a:gd name="T9" fmla="*/ 5 h 19"/>
                <a:gd name="T10" fmla="*/ 3 w 10"/>
                <a:gd name="T11" fmla="*/ 6 h 19"/>
                <a:gd name="T12" fmla="*/ 2 w 10"/>
                <a:gd name="T13" fmla="*/ 6 h 19"/>
                <a:gd name="T14" fmla="*/ 0 w 10"/>
                <a:gd name="T15" fmla="*/ 6 h 19"/>
                <a:gd name="T16" fmla="*/ 0 w 10"/>
                <a:gd name="T17" fmla="*/ 2 h 19"/>
                <a:gd name="T18" fmla="*/ 4 w 10"/>
                <a:gd name="T19" fmla="*/ 1 h 19"/>
                <a:gd name="T20" fmla="*/ 7 w 10"/>
                <a:gd name="T21" fmla="*/ 0 h 19"/>
                <a:gd name="T22" fmla="*/ 10 w 10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6"/>
            <p:cNvSpPr>
              <a:spLocks noEditPoints="1"/>
            </p:cNvSpPr>
            <p:nvPr/>
          </p:nvSpPr>
          <p:spPr bwMode="auto">
            <a:xfrm>
              <a:off x="4880" y="824"/>
              <a:ext cx="19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7 w 14"/>
                <a:gd name="T7" fmla="*/ 0 h 20"/>
                <a:gd name="T8" fmla="*/ 14 w 14"/>
                <a:gd name="T9" fmla="*/ 10 h 20"/>
                <a:gd name="T10" fmla="*/ 12 w 14"/>
                <a:gd name="T11" fmla="*/ 18 h 20"/>
                <a:gd name="T12" fmla="*/ 7 w 14"/>
                <a:gd name="T13" fmla="*/ 20 h 20"/>
                <a:gd name="T14" fmla="*/ 7 w 14"/>
                <a:gd name="T15" fmla="*/ 4 h 20"/>
                <a:gd name="T16" fmla="*/ 4 w 14"/>
                <a:gd name="T17" fmla="*/ 10 h 20"/>
                <a:gd name="T18" fmla="*/ 7 w 14"/>
                <a:gd name="T19" fmla="*/ 17 h 20"/>
                <a:gd name="T20" fmla="*/ 9 w 14"/>
                <a:gd name="T21" fmla="*/ 10 h 20"/>
                <a:gd name="T22" fmla="*/ 7 w 14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4" y="4"/>
                    <a:pt x="14" y="10"/>
                  </a:cubicBezTo>
                  <a:cubicBezTo>
                    <a:pt x="14" y="13"/>
                    <a:pt x="13" y="16"/>
                    <a:pt x="12" y="18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cubicBezTo>
                    <a:pt x="9" y="17"/>
                    <a:pt x="9" y="15"/>
                    <a:pt x="9" y="10"/>
                  </a:cubicBezTo>
                  <a:cubicBezTo>
                    <a:pt x="9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7"/>
            <p:cNvSpPr>
              <a:spLocks noEditPoints="1"/>
            </p:cNvSpPr>
            <p:nvPr/>
          </p:nvSpPr>
          <p:spPr bwMode="auto">
            <a:xfrm>
              <a:off x="4880" y="863"/>
              <a:ext cx="19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7 w 14"/>
                <a:gd name="T7" fmla="*/ 0 h 20"/>
                <a:gd name="T8" fmla="*/ 14 w 14"/>
                <a:gd name="T9" fmla="*/ 10 h 20"/>
                <a:gd name="T10" fmla="*/ 12 w 14"/>
                <a:gd name="T11" fmla="*/ 17 h 20"/>
                <a:gd name="T12" fmla="*/ 7 w 14"/>
                <a:gd name="T13" fmla="*/ 20 h 20"/>
                <a:gd name="T14" fmla="*/ 7 w 14"/>
                <a:gd name="T15" fmla="*/ 3 h 20"/>
                <a:gd name="T16" fmla="*/ 4 w 14"/>
                <a:gd name="T17" fmla="*/ 10 h 20"/>
                <a:gd name="T18" fmla="*/ 7 w 14"/>
                <a:gd name="T19" fmla="*/ 17 h 20"/>
                <a:gd name="T20" fmla="*/ 9 w 14"/>
                <a:gd name="T21" fmla="*/ 10 h 20"/>
                <a:gd name="T22" fmla="*/ 7 w 14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3" y="15"/>
                    <a:pt x="12" y="17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3"/>
                  </a:moveTo>
                  <a:cubicBezTo>
                    <a:pt x="5" y="3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cubicBezTo>
                    <a:pt x="9" y="17"/>
                    <a:pt x="9" y="14"/>
                    <a:pt x="9" y="10"/>
                  </a:cubicBezTo>
                  <a:cubicBezTo>
                    <a:pt x="9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8"/>
            <p:cNvSpPr>
              <a:spLocks noEditPoints="1"/>
            </p:cNvSpPr>
            <p:nvPr/>
          </p:nvSpPr>
          <p:spPr bwMode="auto">
            <a:xfrm>
              <a:off x="4854" y="786"/>
              <a:ext cx="20" cy="26"/>
            </a:xfrm>
            <a:custGeom>
              <a:avLst/>
              <a:gdLst>
                <a:gd name="T0" fmla="*/ 7 w 14"/>
                <a:gd name="T1" fmla="*/ 19 h 19"/>
                <a:gd name="T2" fmla="*/ 0 w 14"/>
                <a:gd name="T3" fmla="*/ 10 h 19"/>
                <a:gd name="T4" fmla="*/ 2 w 14"/>
                <a:gd name="T5" fmla="*/ 2 h 19"/>
                <a:gd name="T6" fmla="*/ 8 w 14"/>
                <a:gd name="T7" fmla="*/ 0 h 19"/>
                <a:gd name="T8" fmla="*/ 14 w 14"/>
                <a:gd name="T9" fmla="*/ 10 h 19"/>
                <a:gd name="T10" fmla="*/ 13 w 14"/>
                <a:gd name="T11" fmla="*/ 17 h 19"/>
                <a:gd name="T12" fmla="*/ 7 w 14"/>
                <a:gd name="T13" fmla="*/ 19 h 19"/>
                <a:gd name="T14" fmla="*/ 7 w 14"/>
                <a:gd name="T15" fmla="*/ 3 h 19"/>
                <a:gd name="T16" fmla="*/ 5 w 14"/>
                <a:gd name="T17" fmla="*/ 10 h 19"/>
                <a:gd name="T18" fmla="*/ 7 w 14"/>
                <a:gd name="T19" fmla="*/ 16 h 19"/>
                <a:gd name="T20" fmla="*/ 10 w 14"/>
                <a:gd name="T21" fmla="*/ 10 h 19"/>
                <a:gd name="T22" fmla="*/ 7 w 14"/>
                <a:gd name="T2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7" y="19"/>
                  </a:moveTo>
                  <a:cubicBezTo>
                    <a:pt x="2" y="19"/>
                    <a:pt x="0" y="17"/>
                    <a:pt x="0" y="10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4" y="15"/>
                    <a:pt x="13" y="17"/>
                  </a:cubicBezTo>
                  <a:cubicBezTo>
                    <a:pt x="12" y="19"/>
                    <a:pt x="10" y="19"/>
                    <a:pt x="7" y="19"/>
                  </a:cubicBezTo>
                  <a:close/>
                  <a:moveTo>
                    <a:pt x="7" y="3"/>
                  </a:moveTo>
                  <a:cubicBezTo>
                    <a:pt x="6" y="3"/>
                    <a:pt x="5" y="5"/>
                    <a:pt x="5" y="10"/>
                  </a:cubicBezTo>
                  <a:cubicBezTo>
                    <a:pt x="5" y="14"/>
                    <a:pt x="6" y="16"/>
                    <a:pt x="7" y="16"/>
                  </a:cubicBezTo>
                  <a:cubicBezTo>
                    <a:pt x="9" y="16"/>
                    <a:pt x="10" y="14"/>
                    <a:pt x="10" y="10"/>
                  </a:cubicBezTo>
                  <a:cubicBezTo>
                    <a:pt x="10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9"/>
            <p:cNvSpPr>
              <a:spLocks/>
            </p:cNvSpPr>
            <p:nvPr/>
          </p:nvSpPr>
          <p:spPr bwMode="auto">
            <a:xfrm>
              <a:off x="4857" y="824"/>
              <a:ext cx="13" cy="28"/>
            </a:xfrm>
            <a:custGeom>
              <a:avLst/>
              <a:gdLst>
                <a:gd name="T0" fmla="*/ 9 w 9"/>
                <a:gd name="T1" fmla="*/ 0 h 20"/>
                <a:gd name="T2" fmla="*/ 9 w 9"/>
                <a:gd name="T3" fmla="*/ 20 h 20"/>
                <a:gd name="T4" fmla="*/ 5 w 9"/>
                <a:gd name="T5" fmla="*/ 20 h 20"/>
                <a:gd name="T6" fmla="*/ 5 w 9"/>
                <a:gd name="T7" fmla="*/ 5 h 20"/>
                <a:gd name="T8" fmla="*/ 4 w 9"/>
                <a:gd name="T9" fmla="*/ 6 h 20"/>
                <a:gd name="T10" fmla="*/ 3 w 9"/>
                <a:gd name="T11" fmla="*/ 6 h 20"/>
                <a:gd name="T12" fmla="*/ 1 w 9"/>
                <a:gd name="T13" fmla="*/ 6 h 20"/>
                <a:gd name="T14" fmla="*/ 0 w 9"/>
                <a:gd name="T15" fmla="*/ 7 h 20"/>
                <a:gd name="T16" fmla="*/ 0 w 9"/>
                <a:gd name="T17" fmla="*/ 3 h 20"/>
                <a:gd name="T18" fmla="*/ 3 w 9"/>
                <a:gd name="T19" fmla="*/ 2 h 20"/>
                <a:gd name="T20" fmla="*/ 6 w 9"/>
                <a:gd name="T21" fmla="*/ 0 h 20"/>
                <a:gd name="T22" fmla="*/ 9 w 9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0">
                  <a:moveTo>
                    <a:pt x="9" y="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3" y="2"/>
                  </a:cubicBezTo>
                  <a:cubicBezTo>
                    <a:pt x="5" y="2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0"/>
            <p:cNvSpPr>
              <a:spLocks noEditPoints="1"/>
            </p:cNvSpPr>
            <p:nvPr/>
          </p:nvSpPr>
          <p:spPr bwMode="auto">
            <a:xfrm>
              <a:off x="4854" y="863"/>
              <a:ext cx="20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8 w 14"/>
                <a:gd name="T7" fmla="*/ 0 h 20"/>
                <a:gd name="T8" fmla="*/ 14 w 14"/>
                <a:gd name="T9" fmla="*/ 10 h 20"/>
                <a:gd name="T10" fmla="*/ 13 w 14"/>
                <a:gd name="T11" fmla="*/ 17 h 20"/>
                <a:gd name="T12" fmla="*/ 7 w 14"/>
                <a:gd name="T13" fmla="*/ 20 h 20"/>
                <a:gd name="T14" fmla="*/ 7 w 14"/>
                <a:gd name="T15" fmla="*/ 3 h 20"/>
                <a:gd name="T16" fmla="*/ 5 w 14"/>
                <a:gd name="T17" fmla="*/ 10 h 20"/>
                <a:gd name="T18" fmla="*/ 7 w 14"/>
                <a:gd name="T19" fmla="*/ 17 h 20"/>
                <a:gd name="T20" fmla="*/ 10 w 14"/>
                <a:gd name="T21" fmla="*/ 10 h 20"/>
                <a:gd name="T22" fmla="*/ 7 w 14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4" y="15"/>
                    <a:pt x="13" y="17"/>
                  </a:cubicBezTo>
                  <a:cubicBezTo>
                    <a:pt x="12" y="19"/>
                    <a:pt x="10" y="20"/>
                    <a:pt x="7" y="20"/>
                  </a:cubicBezTo>
                  <a:close/>
                  <a:moveTo>
                    <a:pt x="7" y="3"/>
                  </a:moveTo>
                  <a:cubicBezTo>
                    <a:pt x="6" y="3"/>
                    <a:pt x="5" y="6"/>
                    <a:pt x="5" y="10"/>
                  </a:cubicBezTo>
                  <a:cubicBezTo>
                    <a:pt x="5" y="15"/>
                    <a:pt x="6" y="17"/>
                    <a:pt x="7" y="17"/>
                  </a:cubicBezTo>
                  <a:cubicBezTo>
                    <a:pt x="9" y="17"/>
                    <a:pt x="10" y="14"/>
                    <a:pt x="10" y="10"/>
                  </a:cubicBezTo>
                  <a:cubicBezTo>
                    <a:pt x="10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1"/>
            <p:cNvSpPr>
              <a:spLocks/>
            </p:cNvSpPr>
            <p:nvPr/>
          </p:nvSpPr>
          <p:spPr bwMode="auto">
            <a:xfrm>
              <a:off x="4599" y="849"/>
              <a:ext cx="500" cy="400"/>
            </a:xfrm>
            <a:custGeom>
              <a:avLst/>
              <a:gdLst>
                <a:gd name="T0" fmla="*/ 115 w 357"/>
                <a:gd name="T1" fmla="*/ 0 h 286"/>
                <a:gd name="T2" fmla="*/ 0 w 357"/>
                <a:gd name="T3" fmla="*/ 0 h 286"/>
                <a:gd name="T4" fmla="*/ 0 w 357"/>
                <a:gd name="T5" fmla="*/ 81 h 286"/>
                <a:gd name="T6" fmla="*/ 1 w 357"/>
                <a:gd name="T7" fmla="*/ 84 h 286"/>
                <a:gd name="T8" fmla="*/ 135 w 357"/>
                <a:gd name="T9" fmla="*/ 286 h 286"/>
                <a:gd name="T10" fmla="*/ 222 w 357"/>
                <a:gd name="T11" fmla="*/ 286 h 286"/>
                <a:gd name="T12" fmla="*/ 356 w 357"/>
                <a:gd name="T13" fmla="*/ 84 h 286"/>
                <a:gd name="T14" fmla="*/ 357 w 357"/>
                <a:gd name="T15" fmla="*/ 81 h 286"/>
                <a:gd name="T16" fmla="*/ 357 w 357"/>
                <a:gd name="T17" fmla="*/ 81 h 286"/>
                <a:gd name="T18" fmla="*/ 357 w 357"/>
                <a:gd name="T19" fmla="*/ 0 h 286"/>
                <a:gd name="T20" fmla="*/ 115 w 357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286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35" y="286"/>
                    <a:pt x="135" y="286"/>
                    <a:pt x="135" y="286"/>
                  </a:cubicBezTo>
                  <a:cubicBezTo>
                    <a:pt x="222" y="286"/>
                    <a:pt x="222" y="286"/>
                    <a:pt x="222" y="286"/>
                  </a:cubicBezTo>
                  <a:cubicBezTo>
                    <a:pt x="356" y="84"/>
                    <a:pt x="356" y="84"/>
                    <a:pt x="356" y="84"/>
                  </a:cubicBezTo>
                  <a:cubicBezTo>
                    <a:pt x="356" y="83"/>
                    <a:pt x="357" y="82"/>
                    <a:pt x="357" y="81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2"/>
            <p:cNvSpPr>
              <a:spLocks/>
            </p:cNvSpPr>
            <p:nvPr/>
          </p:nvSpPr>
          <p:spPr bwMode="auto">
            <a:xfrm>
              <a:off x="4598" y="849"/>
              <a:ext cx="126" cy="113"/>
            </a:xfrm>
            <a:custGeom>
              <a:avLst/>
              <a:gdLst>
                <a:gd name="T0" fmla="*/ 126 w 126"/>
                <a:gd name="T1" fmla="*/ 0 h 113"/>
                <a:gd name="T2" fmla="*/ 122 w 126"/>
                <a:gd name="T3" fmla="*/ 0 h 113"/>
                <a:gd name="T4" fmla="*/ 0 w 126"/>
                <a:gd name="T5" fmla="*/ 0 h 113"/>
                <a:gd name="T6" fmla="*/ 0 w 126"/>
                <a:gd name="T7" fmla="*/ 113 h 113"/>
                <a:gd name="T8" fmla="*/ 1 w 126"/>
                <a:gd name="T9" fmla="*/ 113 h 113"/>
                <a:gd name="T10" fmla="*/ 1 w 126"/>
                <a:gd name="T11" fmla="*/ 0 h 113"/>
                <a:gd name="T12" fmla="*/ 126 w 126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122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1" y="113"/>
                  </a:lnTo>
                  <a:lnTo>
                    <a:pt x="1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3"/>
            <p:cNvSpPr>
              <a:spLocks/>
            </p:cNvSpPr>
            <p:nvPr/>
          </p:nvSpPr>
          <p:spPr bwMode="auto">
            <a:xfrm>
              <a:off x="4598" y="849"/>
              <a:ext cx="126" cy="113"/>
            </a:xfrm>
            <a:custGeom>
              <a:avLst/>
              <a:gdLst>
                <a:gd name="T0" fmla="*/ 126 w 126"/>
                <a:gd name="T1" fmla="*/ 0 h 113"/>
                <a:gd name="T2" fmla="*/ 122 w 126"/>
                <a:gd name="T3" fmla="*/ 0 h 113"/>
                <a:gd name="T4" fmla="*/ 0 w 126"/>
                <a:gd name="T5" fmla="*/ 0 h 113"/>
                <a:gd name="T6" fmla="*/ 0 w 126"/>
                <a:gd name="T7" fmla="*/ 113 h 113"/>
                <a:gd name="T8" fmla="*/ 1 w 126"/>
                <a:gd name="T9" fmla="*/ 113 h 113"/>
                <a:gd name="T10" fmla="*/ 1 w 126"/>
                <a:gd name="T11" fmla="*/ 0 h 113"/>
                <a:gd name="T12" fmla="*/ 126 w 126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122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1" y="113"/>
                  </a:lnTo>
                  <a:lnTo>
                    <a:pt x="1" y="0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4599" y="849"/>
              <a:ext cx="125" cy="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65"/>
            <p:cNvSpPr>
              <a:spLocks noChangeArrowheads="1"/>
            </p:cNvSpPr>
            <p:nvPr/>
          </p:nvSpPr>
          <p:spPr bwMode="auto">
            <a:xfrm>
              <a:off x="4599" y="849"/>
              <a:ext cx="125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6"/>
            <p:cNvSpPr>
              <a:spLocks/>
            </p:cNvSpPr>
            <p:nvPr/>
          </p:nvSpPr>
          <p:spPr bwMode="auto">
            <a:xfrm>
              <a:off x="4667" y="1066"/>
              <a:ext cx="121" cy="183"/>
            </a:xfrm>
            <a:custGeom>
              <a:avLst/>
              <a:gdLst>
                <a:gd name="T0" fmla="*/ 0 w 121"/>
                <a:gd name="T1" fmla="*/ 0 h 183"/>
                <a:gd name="T2" fmla="*/ 120 w 121"/>
                <a:gd name="T3" fmla="*/ 183 h 183"/>
                <a:gd name="T4" fmla="*/ 121 w 121"/>
                <a:gd name="T5" fmla="*/ 183 h 183"/>
                <a:gd name="T6" fmla="*/ 0 w 121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3">
                  <a:moveTo>
                    <a:pt x="0" y="0"/>
                  </a:moveTo>
                  <a:lnTo>
                    <a:pt x="120" y="183"/>
                  </a:lnTo>
                  <a:lnTo>
                    <a:pt x="121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7"/>
            <p:cNvSpPr>
              <a:spLocks/>
            </p:cNvSpPr>
            <p:nvPr/>
          </p:nvSpPr>
          <p:spPr bwMode="auto">
            <a:xfrm>
              <a:off x="4667" y="1066"/>
              <a:ext cx="121" cy="183"/>
            </a:xfrm>
            <a:custGeom>
              <a:avLst/>
              <a:gdLst>
                <a:gd name="T0" fmla="*/ 0 w 121"/>
                <a:gd name="T1" fmla="*/ 0 h 183"/>
                <a:gd name="T2" fmla="*/ 120 w 121"/>
                <a:gd name="T3" fmla="*/ 183 h 183"/>
                <a:gd name="T4" fmla="*/ 121 w 121"/>
                <a:gd name="T5" fmla="*/ 183 h 183"/>
                <a:gd name="T6" fmla="*/ 0 w 121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3">
                  <a:moveTo>
                    <a:pt x="0" y="0"/>
                  </a:moveTo>
                  <a:lnTo>
                    <a:pt x="120" y="183"/>
                  </a:lnTo>
                  <a:lnTo>
                    <a:pt x="121" y="1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8"/>
            <p:cNvSpPr>
              <a:spLocks/>
            </p:cNvSpPr>
            <p:nvPr/>
          </p:nvSpPr>
          <p:spPr bwMode="auto">
            <a:xfrm>
              <a:off x="4599" y="962"/>
              <a:ext cx="226" cy="287"/>
            </a:xfrm>
            <a:custGeom>
              <a:avLst/>
              <a:gdLst>
                <a:gd name="T0" fmla="*/ 125 w 226"/>
                <a:gd name="T1" fmla="*/ 0 h 287"/>
                <a:gd name="T2" fmla="*/ 125 w 226"/>
                <a:gd name="T3" fmla="*/ 0 h 287"/>
                <a:gd name="T4" fmla="*/ 0 w 226"/>
                <a:gd name="T5" fmla="*/ 0 h 287"/>
                <a:gd name="T6" fmla="*/ 68 w 226"/>
                <a:gd name="T7" fmla="*/ 104 h 287"/>
                <a:gd name="T8" fmla="*/ 189 w 226"/>
                <a:gd name="T9" fmla="*/ 287 h 287"/>
                <a:gd name="T10" fmla="*/ 226 w 226"/>
                <a:gd name="T11" fmla="*/ 287 h 287"/>
                <a:gd name="T12" fmla="*/ 125 w 226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7">
                  <a:moveTo>
                    <a:pt x="125" y="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68" y="104"/>
                  </a:lnTo>
                  <a:lnTo>
                    <a:pt x="189" y="287"/>
                  </a:lnTo>
                  <a:lnTo>
                    <a:pt x="226" y="28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5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9"/>
            <p:cNvSpPr>
              <a:spLocks/>
            </p:cNvSpPr>
            <p:nvPr/>
          </p:nvSpPr>
          <p:spPr bwMode="auto">
            <a:xfrm>
              <a:off x="4599" y="962"/>
              <a:ext cx="226" cy="287"/>
            </a:xfrm>
            <a:custGeom>
              <a:avLst/>
              <a:gdLst>
                <a:gd name="T0" fmla="*/ 125 w 226"/>
                <a:gd name="T1" fmla="*/ 0 h 287"/>
                <a:gd name="T2" fmla="*/ 125 w 226"/>
                <a:gd name="T3" fmla="*/ 0 h 287"/>
                <a:gd name="T4" fmla="*/ 0 w 226"/>
                <a:gd name="T5" fmla="*/ 0 h 287"/>
                <a:gd name="T6" fmla="*/ 68 w 226"/>
                <a:gd name="T7" fmla="*/ 104 h 287"/>
                <a:gd name="T8" fmla="*/ 189 w 226"/>
                <a:gd name="T9" fmla="*/ 287 h 287"/>
                <a:gd name="T10" fmla="*/ 226 w 226"/>
                <a:gd name="T11" fmla="*/ 287 h 287"/>
                <a:gd name="T12" fmla="*/ 125 w 226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7">
                  <a:moveTo>
                    <a:pt x="125" y="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68" y="104"/>
                  </a:lnTo>
                  <a:lnTo>
                    <a:pt x="189" y="287"/>
                  </a:lnTo>
                  <a:lnTo>
                    <a:pt x="226" y="287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0"/>
            <p:cNvSpPr>
              <a:spLocks/>
            </p:cNvSpPr>
            <p:nvPr/>
          </p:nvSpPr>
          <p:spPr bwMode="auto">
            <a:xfrm>
              <a:off x="5098" y="962"/>
              <a:ext cx="3" cy="4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1 w 2"/>
                <a:gd name="T5" fmla="*/ 0 h 3"/>
                <a:gd name="T6" fmla="*/ 1 w 2"/>
                <a:gd name="T7" fmla="*/ 0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1"/>
            <p:cNvSpPr>
              <a:spLocks/>
            </p:cNvSpPr>
            <p:nvPr/>
          </p:nvSpPr>
          <p:spPr bwMode="auto">
            <a:xfrm>
              <a:off x="4591" y="843"/>
              <a:ext cx="518" cy="11"/>
            </a:xfrm>
            <a:custGeom>
              <a:avLst/>
              <a:gdLst>
                <a:gd name="T0" fmla="*/ 366 w 370"/>
                <a:gd name="T1" fmla="*/ 0 h 8"/>
                <a:gd name="T2" fmla="*/ 365 w 370"/>
                <a:gd name="T3" fmla="*/ 0 h 8"/>
                <a:gd name="T4" fmla="*/ 4 w 370"/>
                <a:gd name="T5" fmla="*/ 0 h 8"/>
                <a:gd name="T6" fmla="*/ 3 w 370"/>
                <a:gd name="T7" fmla="*/ 0 h 8"/>
                <a:gd name="T8" fmla="*/ 0 w 370"/>
                <a:gd name="T9" fmla="*/ 4 h 8"/>
                <a:gd name="T10" fmla="*/ 3 w 370"/>
                <a:gd name="T11" fmla="*/ 8 h 8"/>
                <a:gd name="T12" fmla="*/ 4 w 370"/>
                <a:gd name="T13" fmla="*/ 8 h 8"/>
                <a:gd name="T14" fmla="*/ 365 w 370"/>
                <a:gd name="T15" fmla="*/ 8 h 8"/>
                <a:gd name="T16" fmla="*/ 366 w 370"/>
                <a:gd name="T17" fmla="*/ 8 h 8"/>
                <a:gd name="T18" fmla="*/ 370 w 370"/>
                <a:gd name="T19" fmla="*/ 4 h 8"/>
                <a:gd name="T20" fmla="*/ 366 w 37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0" h="8">
                  <a:moveTo>
                    <a:pt x="366" y="0"/>
                  </a:moveTo>
                  <a:cubicBezTo>
                    <a:pt x="365" y="0"/>
                    <a:pt x="365" y="0"/>
                    <a:pt x="36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6" y="8"/>
                    <a:pt x="366" y="8"/>
                    <a:pt x="366" y="8"/>
                  </a:cubicBezTo>
                  <a:cubicBezTo>
                    <a:pt x="368" y="8"/>
                    <a:pt x="370" y="6"/>
                    <a:pt x="370" y="4"/>
                  </a:cubicBezTo>
                  <a:cubicBezTo>
                    <a:pt x="370" y="2"/>
                    <a:pt x="368" y="0"/>
                    <a:pt x="366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4716" y="965"/>
              <a:ext cx="262" cy="94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3"/>
            <p:cNvSpPr>
              <a:spLocks/>
            </p:cNvSpPr>
            <p:nvPr/>
          </p:nvSpPr>
          <p:spPr bwMode="auto">
            <a:xfrm>
              <a:off x="4725" y="976"/>
              <a:ext cx="243" cy="73"/>
            </a:xfrm>
            <a:custGeom>
              <a:avLst/>
              <a:gdLst>
                <a:gd name="T0" fmla="*/ 173 w 173"/>
                <a:gd name="T1" fmla="*/ 0 h 52"/>
                <a:gd name="T2" fmla="*/ 137 w 173"/>
                <a:gd name="T3" fmla="*/ 0 h 52"/>
                <a:gd name="T4" fmla="*/ 137 w 173"/>
                <a:gd name="T5" fmla="*/ 22 h 52"/>
                <a:gd name="T6" fmla="*/ 137 w 173"/>
                <a:gd name="T7" fmla="*/ 24 h 52"/>
                <a:gd name="T8" fmla="*/ 136 w 173"/>
                <a:gd name="T9" fmla="*/ 26 h 52"/>
                <a:gd name="T10" fmla="*/ 131 w 173"/>
                <a:gd name="T11" fmla="*/ 28 h 52"/>
                <a:gd name="T12" fmla="*/ 116 w 173"/>
                <a:gd name="T13" fmla="*/ 31 h 52"/>
                <a:gd name="T14" fmla="*/ 108 w 173"/>
                <a:gd name="T15" fmla="*/ 30 h 52"/>
                <a:gd name="T16" fmla="*/ 101 w 173"/>
                <a:gd name="T17" fmla="*/ 28 h 52"/>
                <a:gd name="T18" fmla="*/ 96 w 173"/>
                <a:gd name="T19" fmla="*/ 26 h 52"/>
                <a:gd name="T20" fmla="*/ 95 w 173"/>
                <a:gd name="T21" fmla="*/ 24 h 52"/>
                <a:gd name="T22" fmla="*/ 95 w 173"/>
                <a:gd name="T23" fmla="*/ 22 h 52"/>
                <a:gd name="T24" fmla="*/ 95 w 173"/>
                <a:gd name="T25" fmla="*/ 0 h 52"/>
                <a:gd name="T26" fmla="*/ 0 w 173"/>
                <a:gd name="T27" fmla="*/ 0 h 52"/>
                <a:gd name="T28" fmla="*/ 0 w 173"/>
                <a:gd name="T29" fmla="*/ 52 h 52"/>
                <a:gd name="T30" fmla="*/ 22 w 173"/>
                <a:gd name="T31" fmla="*/ 52 h 52"/>
                <a:gd name="T32" fmla="*/ 22 w 173"/>
                <a:gd name="T33" fmla="*/ 23 h 52"/>
                <a:gd name="T34" fmla="*/ 37 w 173"/>
                <a:gd name="T35" fmla="*/ 8 h 52"/>
                <a:gd name="T36" fmla="*/ 65 w 173"/>
                <a:gd name="T37" fmla="*/ 8 h 52"/>
                <a:gd name="T38" fmla="*/ 67 w 173"/>
                <a:gd name="T39" fmla="*/ 9 h 52"/>
                <a:gd name="T40" fmla="*/ 68 w 173"/>
                <a:gd name="T41" fmla="*/ 10 h 52"/>
                <a:gd name="T42" fmla="*/ 69 w 173"/>
                <a:gd name="T43" fmla="*/ 11 h 52"/>
                <a:gd name="T44" fmla="*/ 70 w 173"/>
                <a:gd name="T45" fmla="*/ 13 h 52"/>
                <a:gd name="T46" fmla="*/ 70 w 173"/>
                <a:gd name="T47" fmla="*/ 52 h 52"/>
                <a:gd name="T48" fmla="*/ 173 w 173"/>
                <a:gd name="T49" fmla="*/ 52 h 52"/>
                <a:gd name="T50" fmla="*/ 173 w 173"/>
                <a:gd name="T5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52">
                  <a:moveTo>
                    <a:pt x="173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23"/>
                    <a:pt x="137" y="24"/>
                    <a:pt x="137" y="24"/>
                  </a:cubicBezTo>
                  <a:cubicBezTo>
                    <a:pt x="136" y="25"/>
                    <a:pt x="136" y="25"/>
                    <a:pt x="136" y="26"/>
                  </a:cubicBezTo>
                  <a:cubicBezTo>
                    <a:pt x="134" y="27"/>
                    <a:pt x="133" y="28"/>
                    <a:pt x="131" y="28"/>
                  </a:cubicBezTo>
                  <a:cubicBezTo>
                    <a:pt x="127" y="30"/>
                    <a:pt x="122" y="31"/>
                    <a:pt x="116" y="31"/>
                  </a:cubicBezTo>
                  <a:cubicBezTo>
                    <a:pt x="113" y="31"/>
                    <a:pt x="110" y="31"/>
                    <a:pt x="108" y="30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173" y="52"/>
                    <a:pt x="173" y="52"/>
                    <a:pt x="173" y="52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4"/>
            <p:cNvSpPr>
              <a:spLocks noEditPoints="1"/>
            </p:cNvSpPr>
            <p:nvPr/>
          </p:nvSpPr>
          <p:spPr bwMode="auto">
            <a:xfrm>
              <a:off x="4762" y="993"/>
              <a:ext cx="56" cy="56"/>
            </a:xfrm>
            <a:custGeom>
              <a:avLst/>
              <a:gdLst>
                <a:gd name="T0" fmla="*/ 7 w 56"/>
                <a:gd name="T1" fmla="*/ 55 h 56"/>
                <a:gd name="T2" fmla="*/ 8 w 56"/>
                <a:gd name="T3" fmla="*/ 52 h 56"/>
                <a:gd name="T4" fmla="*/ 46 w 56"/>
                <a:gd name="T5" fmla="*/ 52 h 56"/>
                <a:gd name="T6" fmla="*/ 47 w 56"/>
                <a:gd name="T7" fmla="*/ 52 h 56"/>
                <a:gd name="T8" fmla="*/ 49 w 56"/>
                <a:gd name="T9" fmla="*/ 55 h 56"/>
                <a:gd name="T10" fmla="*/ 47 w 56"/>
                <a:gd name="T11" fmla="*/ 56 h 56"/>
                <a:gd name="T12" fmla="*/ 56 w 56"/>
                <a:gd name="T13" fmla="*/ 4 h 56"/>
                <a:gd name="T14" fmla="*/ 54 w 56"/>
                <a:gd name="T15" fmla="*/ 1 h 56"/>
                <a:gd name="T16" fmla="*/ 52 w 56"/>
                <a:gd name="T17" fmla="*/ 0 h 56"/>
                <a:gd name="T18" fmla="*/ 18 w 56"/>
                <a:gd name="T19" fmla="*/ 13 h 56"/>
                <a:gd name="T20" fmla="*/ 17 w 56"/>
                <a:gd name="T21" fmla="*/ 17 h 56"/>
                <a:gd name="T22" fmla="*/ 12 w 56"/>
                <a:gd name="T23" fmla="*/ 18 h 56"/>
                <a:gd name="T24" fmla="*/ 0 w 56"/>
                <a:gd name="T25" fmla="*/ 56 h 56"/>
                <a:gd name="T26" fmla="*/ 7 w 56"/>
                <a:gd name="T27" fmla="*/ 56 h 56"/>
                <a:gd name="T28" fmla="*/ 24 w 56"/>
                <a:gd name="T29" fmla="*/ 18 h 56"/>
                <a:gd name="T30" fmla="*/ 26 w 56"/>
                <a:gd name="T31" fmla="*/ 17 h 56"/>
                <a:gd name="T32" fmla="*/ 47 w 56"/>
                <a:gd name="T33" fmla="*/ 17 h 56"/>
                <a:gd name="T34" fmla="*/ 49 w 56"/>
                <a:gd name="T35" fmla="*/ 18 h 56"/>
                <a:gd name="T36" fmla="*/ 49 w 56"/>
                <a:gd name="T37" fmla="*/ 21 h 56"/>
                <a:gd name="T38" fmla="*/ 47 w 56"/>
                <a:gd name="T39" fmla="*/ 22 h 56"/>
                <a:gd name="T40" fmla="*/ 26 w 56"/>
                <a:gd name="T41" fmla="*/ 22 h 56"/>
                <a:gd name="T42" fmla="*/ 24 w 56"/>
                <a:gd name="T43" fmla="*/ 22 h 56"/>
                <a:gd name="T44" fmla="*/ 24 w 56"/>
                <a:gd name="T45" fmla="*/ 20 h 56"/>
                <a:gd name="T46" fmla="*/ 8 w 56"/>
                <a:gd name="T47" fmla="*/ 29 h 56"/>
                <a:gd name="T48" fmla="*/ 46 w 56"/>
                <a:gd name="T49" fmla="*/ 28 h 56"/>
                <a:gd name="T50" fmla="*/ 47 w 56"/>
                <a:gd name="T51" fmla="*/ 29 h 56"/>
                <a:gd name="T52" fmla="*/ 49 w 56"/>
                <a:gd name="T53" fmla="*/ 32 h 56"/>
                <a:gd name="T54" fmla="*/ 47 w 56"/>
                <a:gd name="T55" fmla="*/ 34 h 56"/>
                <a:gd name="T56" fmla="*/ 10 w 56"/>
                <a:gd name="T57" fmla="*/ 34 h 56"/>
                <a:gd name="T58" fmla="*/ 8 w 56"/>
                <a:gd name="T59" fmla="*/ 34 h 56"/>
                <a:gd name="T60" fmla="*/ 8 w 56"/>
                <a:gd name="T61" fmla="*/ 29 h 56"/>
                <a:gd name="T62" fmla="*/ 8 w 56"/>
                <a:gd name="T63" fmla="*/ 41 h 56"/>
                <a:gd name="T64" fmla="*/ 46 w 56"/>
                <a:gd name="T65" fmla="*/ 41 h 56"/>
                <a:gd name="T66" fmla="*/ 47 w 56"/>
                <a:gd name="T67" fmla="*/ 41 h 56"/>
                <a:gd name="T68" fmla="*/ 49 w 56"/>
                <a:gd name="T69" fmla="*/ 43 h 56"/>
                <a:gd name="T70" fmla="*/ 47 w 56"/>
                <a:gd name="T71" fmla="*/ 45 h 56"/>
                <a:gd name="T72" fmla="*/ 10 w 56"/>
                <a:gd name="T73" fmla="*/ 46 h 56"/>
                <a:gd name="T74" fmla="*/ 8 w 56"/>
                <a:gd name="T75" fmla="*/ 45 h 56"/>
                <a:gd name="T76" fmla="*/ 8 w 56"/>
                <a:gd name="T77" fmla="*/ 4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7" y="56"/>
                  </a:moveTo>
                  <a:lnTo>
                    <a:pt x="7" y="55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2"/>
                  </a:lnTo>
                  <a:lnTo>
                    <a:pt x="46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9" y="53"/>
                  </a:lnTo>
                  <a:lnTo>
                    <a:pt x="49" y="55"/>
                  </a:lnTo>
                  <a:lnTo>
                    <a:pt x="49" y="56"/>
                  </a:lnTo>
                  <a:lnTo>
                    <a:pt x="47" y="56"/>
                  </a:lnTo>
                  <a:lnTo>
                    <a:pt x="56" y="56"/>
                  </a:lnTo>
                  <a:lnTo>
                    <a:pt x="56" y="4"/>
                  </a:lnTo>
                  <a:lnTo>
                    <a:pt x="56" y="3"/>
                  </a:lnTo>
                  <a:lnTo>
                    <a:pt x="54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18" y="0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0" y="18"/>
                  </a:lnTo>
                  <a:lnTo>
                    <a:pt x="0" y="56"/>
                  </a:lnTo>
                  <a:lnTo>
                    <a:pt x="7" y="56"/>
                  </a:lnTo>
                  <a:lnTo>
                    <a:pt x="7" y="56"/>
                  </a:lnTo>
                  <a:close/>
                  <a:moveTo>
                    <a:pt x="24" y="20"/>
                  </a:moveTo>
                  <a:lnTo>
                    <a:pt x="24" y="18"/>
                  </a:lnTo>
                  <a:lnTo>
                    <a:pt x="24" y="18"/>
                  </a:lnTo>
                  <a:lnTo>
                    <a:pt x="26" y="17"/>
                  </a:lnTo>
                  <a:lnTo>
                    <a:pt x="46" y="17"/>
                  </a:lnTo>
                  <a:lnTo>
                    <a:pt x="47" y="17"/>
                  </a:lnTo>
                  <a:lnTo>
                    <a:pt x="47" y="18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6" y="22"/>
                  </a:lnTo>
                  <a:lnTo>
                    <a:pt x="26" y="22"/>
                  </a:lnTo>
                  <a:lnTo>
                    <a:pt x="25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0"/>
                  </a:lnTo>
                  <a:close/>
                  <a:moveTo>
                    <a:pt x="8" y="29"/>
                  </a:moveTo>
                  <a:lnTo>
                    <a:pt x="8" y="29"/>
                  </a:lnTo>
                  <a:lnTo>
                    <a:pt x="10" y="28"/>
                  </a:lnTo>
                  <a:lnTo>
                    <a:pt x="46" y="28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1"/>
                  </a:lnTo>
                  <a:lnTo>
                    <a:pt x="49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7" y="31"/>
                  </a:lnTo>
                  <a:lnTo>
                    <a:pt x="8" y="29"/>
                  </a:lnTo>
                  <a:close/>
                  <a:moveTo>
                    <a:pt x="8" y="41"/>
                  </a:moveTo>
                  <a:lnTo>
                    <a:pt x="8" y="41"/>
                  </a:lnTo>
                  <a:lnTo>
                    <a:pt x="10" y="41"/>
                  </a:lnTo>
                  <a:lnTo>
                    <a:pt x="46" y="41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9" y="42"/>
                  </a:lnTo>
                  <a:lnTo>
                    <a:pt x="49" y="43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6" y="46"/>
                  </a:lnTo>
                  <a:lnTo>
                    <a:pt x="10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7" y="43"/>
                  </a:lnTo>
                  <a:lnTo>
                    <a:pt x="8" y="4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5"/>
            <p:cNvSpPr>
              <a:spLocks/>
            </p:cNvSpPr>
            <p:nvPr/>
          </p:nvSpPr>
          <p:spPr bwMode="auto">
            <a:xfrm>
              <a:off x="4859" y="976"/>
              <a:ext cx="58" cy="44"/>
            </a:xfrm>
            <a:custGeom>
              <a:avLst/>
              <a:gdLst>
                <a:gd name="T0" fmla="*/ 0 w 42"/>
                <a:gd name="T1" fmla="*/ 24 h 31"/>
                <a:gd name="T2" fmla="*/ 1 w 42"/>
                <a:gd name="T3" fmla="*/ 26 h 31"/>
                <a:gd name="T4" fmla="*/ 6 w 42"/>
                <a:gd name="T5" fmla="*/ 28 h 31"/>
                <a:gd name="T6" fmla="*/ 13 w 42"/>
                <a:gd name="T7" fmla="*/ 30 h 31"/>
                <a:gd name="T8" fmla="*/ 21 w 42"/>
                <a:gd name="T9" fmla="*/ 31 h 31"/>
                <a:gd name="T10" fmla="*/ 36 w 42"/>
                <a:gd name="T11" fmla="*/ 28 h 31"/>
                <a:gd name="T12" fmla="*/ 41 w 42"/>
                <a:gd name="T13" fmla="*/ 26 h 31"/>
                <a:gd name="T14" fmla="*/ 42 w 42"/>
                <a:gd name="T15" fmla="*/ 24 h 31"/>
                <a:gd name="T16" fmla="*/ 42 w 42"/>
                <a:gd name="T17" fmla="*/ 22 h 31"/>
                <a:gd name="T18" fmla="*/ 42 w 42"/>
                <a:gd name="T19" fmla="*/ 0 h 31"/>
                <a:gd name="T20" fmla="*/ 0 w 42"/>
                <a:gd name="T21" fmla="*/ 0 h 31"/>
                <a:gd name="T22" fmla="*/ 0 w 42"/>
                <a:gd name="T23" fmla="*/ 22 h 31"/>
                <a:gd name="T24" fmla="*/ 0 w 42"/>
                <a:gd name="T25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31">
                  <a:moveTo>
                    <a:pt x="0" y="24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5" y="31"/>
                    <a:pt x="18" y="31"/>
                    <a:pt x="21" y="31"/>
                  </a:cubicBezTo>
                  <a:cubicBezTo>
                    <a:pt x="27" y="31"/>
                    <a:pt x="32" y="30"/>
                    <a:pt x="36" y="28"/>
                  </a:cubicBezTo>
                  <a:cubicBezTo>
                    <a:pt x="38" y="28"/>
                    <a:pt x="39" y="27"/>
                    <a:pt x="41" y="26"/>
                  </a:cubicBezTo>
                  <a:cubicBezTo>
                    <a:pt x="41" y="25"/>
                    <a:pt x="41" y="25"/>
                    <a:pt x="42" y="24"/>
                  </a:cubicBezTo>
                  <a:cubicBezTo>
                    <a:pt x="42" y="24"/>
                    <a:pt x="42" y="23"/>
                    <a:pt x="42" y="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6"/>
            <p:cNvSpPr>
              <a:spLocks/>
            </p:cNvSpPr>
            <p:nvPr/>
          </p:nvSpPr>
          <p:spPr bwMode="auto">
            <a:xfrm>
              <a:off x="4769" y="1021"/>
              <a:ext cx="42" cy="6"/>
            </a:xfrm>
            <a:custGeom>
              <a:avLst/>
              <a:gdLst>
                <a:gd name="T0" fmla="*/ 1 w 42"/>
                <a:gd name="T1" fmla="*/ 6 h 6"/>
                <a:gd name="T2" fmla="*/ 3 w 42"/>
                <a:gd name="T3" fmla="*/ 6 h 6"/>
                <a:gd name="T4" fmla="*/ 39 w 42"/>
                <a:gd name="T5" fmla="*/ 6 h 6"/>
                <a:gd name="T6" fmla="*/ 40 w 42"/>
                <a:gd name="T7" fmla="*/ 6 h 6"/>
                <a:gd name="T8" fmla="*/ 40 w 42"/>
                <a:gd name="T9" fmla="*/ 6 h 6"/>
                <a:gd name="T10" fmla="*/ 42 w 42"/>
                <a:gd name="T11" fmla="*/ 4 h 6"/>
                <a:gd name="T12" fmla="*/ 42 w 42"/>
                <a:gd name="T13" fmla="*/ 3 h 6"/>
                <a:gd name="T14" fmla="*/ 40 w 42"/>
                <a:gd name="T15" fmla="*/ 1 h 6"/>
                <a:gd name="T16" fmla="*/ 40 w 42"/>
                <a:gd name="T17" fmla="*/ 1 h 6"/>
                <a:gd name="T18" fmla="*/ 39 w 42"/>
                <a:gd name="T19" fmla="*/ 0 h 6"/>
                <a:gd name="T20" fmla="*/ 3 w 42"/>
                <a:gd name="T21" fmla="*/ 0 h 6"/>
                <a:gd name="T22" fmla="*/ 1 w 42"/>
                <a:gd name="T23" fmla="*/ 1 h 6"/>
                <a:gd name="T24" fmla="*/ 1 w 42"/>
                <a:gd name="T25" fmla="*/ 1 h 6"/>
                <a:gd name="T26" fmla="*/ 0 w 42"/>
                <a:gd name="T27" fmla="*/ 3 h 6"/>
                <a:gd name="T28" fmla="*/ 1 w 42"/>
                <a:gd name="T29" fmla="*/ 6 h 6"/>
                <a:gd name="T30" fmla="*/ 1 w 42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">
                  <a:moveTo>
                    <a:pt x="1" y="6"/>
                  </a:moveTo>
                  <a:lnTo>
                    <a:pt x="3" y="6"/>
                  </a:lnTo>
                  <a:lnTo>
                    <a:pt x="39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7"/>
            <p:cNvSpPr>
              <a:spLocks/>
            </p:cNvSpPr>
            <p:nvPr/>
          </p:nvSpPr>
          <p:spPr bwMode="auto">
            <a:xfrm>
              <a:off x="4786" y="1010"/>
              <a:ext cx="25" cy="5"/>
            </a:xfrm>
            <a:custGeom>
              <a:avLst/>
              <a:gdLst>
                <a:gd name="T0" fmla="*/ 1 w 25"/>
                <a:gd name="T1" fmla="*/ 5 h 5"/>
                <a:gd name="T2" fmla="*/ 2 w 25"/>
                <a:gd name="T3" fmla="*/ 5 h 5"/>
                <a:gd name="T4" fmla="*/ 22 w 25"/>
                <a:gd name="T5" fmla="*/ 5 h 5"/>
                <a:gd name="T6" fmla="*/ 23 w 25"/>
                <a:gd name="T7" fmla="*/ 5 h 5"/>
                <a:gd name="T8" fmla="*/ 23 w 25"/>
                <a:gd name="T9" fmla="*/ 5 h 5"/>
                <a:gd name="T10" fmla="*/ 25 w 25"/>
                <a:gd name="T11" fmla="*/ 4 h 5"/>
                <a:gd name="T12" fmla="*/ 25 w 25"/>
                <a:gd name="T13" fmla="*/ 3 h 5"/>
                <a:gd name="T14" fmla="*/ 25 w 25"/>
                <a:gd name="T15" fmla="*/ 1 h 5"/>
                <a:gd name="T16" fmla="*/ 23 w 25"/>
                <a:gd name="T17" fmla="*/ 1 h 5"/>
                <a:gd name="T18" fmla="*/ 23 w 25"/>
                <a:gd name="T19" fmla="*/ 0 h 5"/>
                <a:gd name="T20" fmla="*/ 22 w 25"/>
                <a:gd name="T21" fmla="*/ 0 h 5"/>
                <a:gd name="T22" fmla="*/ 2 w 25"/>
                <a:gd name="T23" fmla="*/ 0 h 5"/>
                <a:gd name="T24" fmla="*/ 0 w 25"/>
                <a:gd name="T25" fmla="*/ 1 h 5"/>
                <a:gd name="T26" fmla="*/ 0 w 25"/>
                <a:gd name="T27" fmla="*/ 1 h 5"/>
                <a:gd name="T28" fmla="*/ 0 w 25"/>
                <a:gd name="T29" fmla="*/ 3 h 5"/>
                <a:gd name="T30" fmla="*/ 0 w 25"/>
                <a:gd name="T31" fmla="*/ 4 h 5"/>
                <a:gd name="T32" fmla="*/ 0 w 25"/>
                <a:gd name="T33" fmla="*/ 5 h 5"/>
                <a:gd name="T34" fmla="*/ 1 w 25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">
                  <a:moveTo>
                    <a:pt x="1" y="5"/>
                  </a:moveTo>
                  <a:lnTo>
                    <a:pt x="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8"/>
            <p:cNvSpPr>
              <a:spLocks/>
            </p:cNvSpPr>
            <p:nvPr/>
          </p:nvSpPr>
          <p:spPr bwMode="auto">
            <a:xfrm>
              <a:off x="4769" y="1034"/>
              <a:ext cx="42" cy="5"/>
            </a:xfrm>
            <a:custGeom>
              <a:avLst/>
              <a:gdLst>
                <a:gd name="T0" fmla="*/ 1 w 42"/>
                <a:gd name="T1" fmla="*/ 4 h 5"/>
                <a:gd name="T2" fmla="*/ 3 w 42"/>
                <a:gd name="T3" fmla="*/ 5 h 5"/>
                <a:gd name="T4" fmla="*/ 39 w 42"/>
                <a:gd name="T5" fmla="*/ 5 h 5"/>
                <a:gd name="T6" fmla="*/ 40 w 42"/>
                <a:gd name="T7" fmla="*/ 4 h 5"/>
                <a:gd name="T8" fmla="*/ 40 w 42"/>
                <a:gd name="T9" fmla="*/ 4 h 5"/>
                <a:gd name="T10" fmla="*/ 42 w 42"/>
                <a:gd name="T11" fmla="*/ 2 h 5"/>
                <a:gd name="T12" fmla="*/ 42 w 42"/>
                <a:gd name="T13" fmla="*/ 1 h 5"/>
                <a:gd name="T14" fmla="*/ 40 w 42"/>
                <a:gd name="T15" fmla="*/ 0 h 5"/>
                <a:gd name="T16" fmla="*/ 40 w 42"/>
                <a:gd name="T17" fmla="*/ 0 h 5"/>
                <a:gd name="T18" fmla="*/ 39 w 42"/>
                <a:gd name="T19" fmla="*/ 0 h 5"/>
                <a:gd name="T20" fmla="*/ 3 w 42"/>
                <a:gd name="T21" fmla="*/ 0 h 5"/>
                <a:gd name="T22" fmla="*/ 1 w 42"/>
                <a:gd name="T23" fmla="*/ 0 h 5"/>
                <a:gd name="T24" fmla="*/ 1 w 42"/>
                <a:gd name="T25" fmla="*/ 0 h 5"/>
                <a:gd name="T26" fmla="*/ 0 w 42"/>
                <a:gd name="T27" fmla="*/ 2 h 5"/>
                <a:gd name="T28" fmla="*/ 1 w 42"/>
                <a:gd name="T29" fmla="*/ 4 h 5"/>
                <a:gd name="T30" fmla="*/ 1 w 42"/>
                <a:gd name="T3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5">
                  <a:moveTo>
                    <a:pt x="1" y="4"/>
                  </a:moveTo>
                  <a:lnTo>
                    <a:pt x="3" y="5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9"/>
            <p:cNvSpPr>
              <a:spLocks/>
            </p:cNvSpPr>
            <p:nvPr/>
          </p:nvSpPr>
          <p:spPr bwMode="auto">
            <a:xfrm>
              <a:off x="4769" y="1049"/>
              <a:ext cx="40" cy="1"/>
            </a:xfrm>
            <a:custGeom>
              <a:avLst/>
              <a:gdLst>
                <a:gd name="T0" fmla="*/ 1 w 40"/>
                <a:gd name="T1" fmla="*/ 0 h 1"/>
                <a:gd name="T2" fmla="*/ 1 w 40"/>
                <a:gd name="T3" fmla="*/ 1 h 1"/>
                <a:gd name="T4" fmla="*/ 3 w 40"/>
                <a:gd name="T5" fmla="*/ 1 h 1"/>
                <a:gd name="T6" fmla="*/ 39 w 40"/>
                <a:gd name="T7" fmla="*/ 1 h 1"/>
                <a:gd name="T8" fmla="*/ 40 w 40"/>
                <a:gd name="T9" fmla="*/ 1 h 1"/>
                <a:gd name="T10" fmla="*/ 40 w 40"/>
                <a:gd name="T11" fmla="*/ 0 h 1"/>
                <a:gd name="T12" fmla="*/ 40 w 40"/>
                <a:gd name="T13" fmla="*/ 0 h 1"/>
                <a:gd name="T14" fmla="*/ 0 w 40"/>
                <a:gd name="T15" fmla="*/ 0 h 1"/>
                <a:gd name="T16" fmla="*/ 1 w 40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">
                  <a:moveTo>
                    <a:pt x="1" y="0"/>
                  </a:moveTo>
                  <a:lnTo>
                    <a:pt x="1" y="1"/>
                  </a:lnTo>
                  <a:lnTo>
                    <a:pt x="3" y="1"/>
                  </a:lnTo>
                  <a:lnTo>
                    <a:pt x="39" y="1"/>
                  </a:lnTo>
                  <a:lnTo>
                    <a:pt x="40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0"/>
            <p:cNvSpPr>
              <a:spLocks/>
            </p:cNvSpPr>
            <p:nvPr/>
          </p:nvSpPr>
          <p:spPr bwMode="auto">
            <a:xfrm>
              <a:off x="4769" y="1045"/>
              <a:ext cx="42" cy="4"/>
            </a:xfrm>
            <a:custGeom>
              <a:avLst/>
              <a:gdLst>
                <a:gd name="T0" fmla="*/ 42 w 42"/>
                <a:gd name="T1" fmla="*/ 3 h 4"/>
                <a:gd name="T2" fmla="*/ 42 w 42"/>
                <a:gd name="T3" fmla="*/ 1 h 4"/>
                <a:gd name="T4" fmla="*/ 40 w 42"/>
                <a:gd name="T5" fmla="*/ 0 h 4"/>
                <a:gd name="T6" fmla="*/ 40 w 42"/>
                <a:gd name="T7" fmla="*/ 0 h 4"/>
                <a:gd name="T8" fmla="*/ 39 w 42"/>
                <a:gd name="T9" fmla="*/ 0 h 4"/>
                <a:gd name="T10" fmla="*/ 3 w 42"/>
                <a:gd name="T11" fmla="*/ 0 h 4"/>
                <a:gd name="T12" fmla="*/ 1 w 42"/>
                <a:gd name="T13" fmla="*/ 0 h 4"/>
                <a:gd name="T14" fmla="*/ 1 w 42"/>
                <a:gd name="T15" fmla="*/ 0 h 4"/>
                <a:gd name="T16" fmla="*/ 0 w 42"/>
                <a:gd name="T17" fmla="*/ 3 h 4"/>
                <a:gd name="T18" fmla="*/ 0 w 42"/>
                <a:gd name="T19" fmla="*/ 4 h 4"/>
                <a:gd name="T20" fmla="*/ 0 w 42"/>
                <a:gd name="T21" fmla="*/ 4 h 4"/>
                <a:gd name="T22" fmla="*/ 40 w 42"/>
                <a:gd name="T23" fmla="*/ 4 h 4"/>
                <a:gd name="T24" fmla="*/ 42 w 42"/>
                <a:gd name="T25" fmla="*/ 4 h 4"/>
                <a:gd name="T26" fmla="*/ 42 w 42"/>
                <a:gd name="T2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">
                  <a:moveTo>
                    <a:pt x="42" y="3"/>
                  </a:moveTo>
                  <a:lnTo>
                    <a:pt x="42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40" y="4"/>
                  </a:lnTo>
                  <a:lnTo>
                    <a:pt x="42" y="4"/>
                  </a:lnTo>
                  <a:lnTo>
                    <a:pt x="42" y="3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1"/>
            <p:cNvSpPr>
              <a:spLocks/>
            </p:cNvSpPr>
            <p:nvPr/>
          </p:nvSpPr>
          <p:spPr bwMode="auto">
            <a:xfrm>
              <a:off x="4756" y="987"/>
              <a:ext cx="67" cy="62"/>
            </a:xfrm>
            <a:custGeom>
              <a:avLst/>
              <a:gdLst>
                <a:gd name="T0" fmla="*/ 66 w 67"/>
                <a:gd name="T1" fmla="*/ 5 h 62"/>
                <a:gd name="T2" fmla="*/ 65 w 67"/>
                <a:gd name="T3" fmla="*/ 3 h 62"/>
                <a:gd name="T4" fmla="*/ 63 w 67"/>
                <a:gd name="T5" fmla="*/ 2 h 62"/>
                <a:gd name="T6" fmla="*/ 60 w 67"/>
                <a:gd name="T7" fmla="*/ 0 h 62"/>
                <a:gd name="T8" fmla="*/ 21 w 67"/>
                <a:gd name="T9" fmla="*/ 0 h 62"/>
                <a:gd name="T10" fmla="*/ 0 w 67"/>
                <a:gd name="T11" fmla="*/ 21 h 62"/>
                <a:gd name="T12" fmla="*/ 0 w 67"/>
                <a:gd name="T13" fmla="*/ 62 h 62"/>
                <a:gd name="T14" fmla="*/ 6 w 67"/>
                <a:gd name="T15" fmla="*/ 62 h 62"/>
                <a:gd name="T16" fmla="*/ 6 w 67"/>
                <a:gd name="T17" fmla="*/ 24 h 62"/>
                <a:gd name="T18" fmla="*/ 18 w 67"/>
                <a:gd name="T19" fmla="*/ 24 h 62"/>
                <a:gd name="T20" fmla="*/ 20 w 67"/>
                <a:gd name="T21" fmla="*/ 24 h 62"/>
                <a:gd name="T22" fmla="*/ 23 w 67"/>
                <a:gd name="T23" fmla="*/ 23 h 62"/>
                <a:gd name="T24" fmla="*/ 24 w 67"/>
                <a:gd name="T25" fmla="*/ 21 h 62"/>
                <a:gd name="T26" fmla="*/ 24 w 67"/>
                <a:gd name="T27" fmla="*/ 19 h 62"/>
                <a:gd name="T28" fmla="*/ 24 w 67"/>
                <a:gd name="T29" fmla="*/ 6 h 62"/>
                <a:gd name="T30" fmla="*/ 58 w 67"/>
                <a:gd name="T31" fmla="*/ 6 h 62"/>
                <a:gd name="T32" fmla="*/ 59 w 67"/>
                <a:gd name="T33" fmla="*/ 6 h 62"/>
                <a:gd name="T34" fmla="*/ 60 w 67"/>
                <a:gd name="T35" fmla="*/ 7 h 62"/>
                <a:gd name="T36" fmla="*/ 62 w 67"/>
                <a:gd name="T37" fmla="*/ 9 h 62"/>
                <a:gd name="T38" fmla="*/ 62 w 67"/>
                <a:gd name="T39" fmla="*/ 10 h 62"/>
                <a:gd name="T40" fmla="*/ 62 w 67"/>
                <a:gd name="T41" fmla="*/ 62 h 62"/>
                <a:gd name="T42" fmla="*/ 67 w 67"/>
                <a:gd name="T43" fmla="*/ 62 h 62"/>
                <a:gd name="T44" fmla="*/ 67 w 67"/>
                <a:gd name="T45" fmla="*/ 7 h 62"/>
                <a:gd name="T46" fmla="*/ 66 w 67"/>
                <a:gd name="T47" fmla="*/ 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62">
                  <a:moveTo>
                    <a:pt x="66" y="5"/>
                  </a:moveTo>
                  <a:lnTo>
                    <a:pt x="65" y="3"/>
                  </a:lnTo>
                  <a:lnTo>
                    <a:pt x="63" y="2"/>
                  </a:lnTo>
                  <a:lnTo>
                    <a:pt x="60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20" y="24"/>
                  </a:lnTo>
                  <a:lnTo>
                    <a:pt x="23" y="23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6"/>
                  </a:lnTo>
                  <a:lnTo>
                    <a:pt x="58" y="6"/>
                  </a:lnTo>
                  <a:lnTo>
                    <a:pt x="59" y="6"/>
                  </a:lnTo>
                  <a:lnTo>
                    <a:pt x="60" y="7"/>
                  </a:lnTo>
                  <a:lnTo>
                    <a:pt x="62" y="9"/>
                  </a:lnTo>
                  <a:lnTo>
                    <a:pt x="62" y="10"/>
                  </a:lnTo>
                  <a:lnTo>
                    <a:pt x="62" y="62"/>
                  </a:lnTo>
                  <a:lnTo>
                    <a:pt x="67" y="62"/>
                  </a:lnTo>
                  <a:lnTo>
                    <a:pt x="67" y="7"/>
                  </a:lnTo>
                  <a:lnTo>
                    <a:pt x="66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82"/>
            <p:cNvSpPr>
              <a:spLocks noChangeArrowheads="1"/>
            </p:cNvSpPr>
            <p:nvPr/>
          </p:nvSpPr>
          <p:spPr bwMode="auto">
            <a:xfrm>
              <a:off x="4787" y="1249"/>
              <a:ext cx="123" cy="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83"/>
            <p:cNvSpPr>
              <a:spLocks noChangeArrowheads="1"/>
            </p:cNvSpPr>
            <p:nvPr/>
          </p:nvSpPr>
          <p:spPr bwMode="auto">
            <a:xfrm>
              <a:off x="4816" y="1500"/>
              <a:ext cx="14" cy="50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4"/>
            <p:cNvSpPr>
              <a:spLocks/>
            </p:cNvSpPr>
            <p:nvPr/>
          </p:nvSpPr>
          <p:spPr bwMode="auto">
            <a:xfrm>
              <a:off x="4766" y="1508"/>
              <a:ext cx="14" cy="42"/>
            </a:xfrm>
            <a:custGeom>
              <a:avLst/>
              <a:gdLst>
                <a:gd name="T0" fmla="*/ 0 w 14"/>
                <a:gd name="T1" fmla="*/ 0 h 42"/>
                <a:gd name="T2" fmla="*/ 0 w 14"/>
                <a:gd name="T3" fmla="*/ 9 h 42"/>
                <a:gd name="T4" fmla="*/ 0 w 14"/>
                <a:gd name="T5" fmla="*/ 42 h 42"/>
                <a:gd name="T6" fmla="*/ 14 w 14"/>
                <a:gd name="T7" fmla="*/ 42 h 42"/>
                <a:gd name="T8" fmla="*/ 14 w 14"/>
                <a:gd name="T9" fmla="*/ 2 h 42"/>
                <a:gd name="T10" fmla="*/ 14 w 14"/>
                <a:gd name="T11" fmla="*/ 0 h 42"/>
                <a:gd name="T12" fmla="*/ 0 w 14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2">
                  <a:moveTo>
                    <a:pt x="0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4" y="4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5"/>
            <p:cNvSpPr>
              <a:spLocks/>
            </p:cNvSpPr>
            <p:nvPr/>
          </p:nvSpPr>
          <p:spPr bwMode="auto">
            <a:xfrm>
              <a:off x="4783" y="1469"/>
              <a:ext cx="14" cy="81"/>
            </a:xfrm>
            <a:custGeom>
              <a:avLst/>
              <a:gdLst>
                <a:gd name="T0" fmla="*/ 0 w 14"/>
                <a:gd name="T1" fmla="*/ 0 h 81"/>
                <a:gd name="T2" fmla="*/ 0 w 14"/>
                <a:gd name="T3" fmla="*/ 41 h 81"/>
                <a:gd name="T4" fmla="*/ 0 w 14"/>
                <a:gd name="T5" fmla="*/ 81 h 81"/>
                <a:gd name="T6" fmla="*/ 14 w 14"/>
                <a:gd name="T7" fmla="*/ 81 h 81"/>
                <a:gd name="T8" fmla="*/ 14 w 14"/>
                <a:gd name="T9" fmla="*/ 34 h 81"/>
                <a:gd name="T10" fmla="*/ 14 w 14"/>
                <a:gd name="T11" fmla="*/ 0 h 81"/>
                <a:gd name="T12" fmla="*/ 0 w 1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1">
                  <a:moveTo>
                    <a:pt x="0" y="0"/>
                  </a:moveTo>
                  <a:lnTo>
                    <a:pt x="0" y="41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4" y="34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6"/>
            <p:cNvSpPr>
              <a:spLocks/>
            </p:cNvSpPr>
            <p:nvPr/>
          </p:nvSpPr>
          <p:spPr bwMode="auto">
            <a:xfrm>
              <a:off x="4800" y="1433"/>
              <a:ext cx="14" cy="117"/>
            </a:xfrm>
            <a:custGeom>
              <a:avLst/>
              <a:gdLst>
                <a:gd name="T0" fmla="*/ 0 w 14"/>
                <a:gd name="T1" fmla="*/ 0 h 117"/>
                <a:gd name="T2" fmla="*/ 0 w 14"/>
                <a:gd name="T3" fmla="*/ 68 h 117"/>
                <a:gd name="T4" fmla="*/ 0 w 14"/>
                <a:gd name="T5" fmla="*/ 117 h 117"/>
                <a:gd name="T6" fmla="*/ 14 w 14"/>
                <a:gd name="T7" fmla="*/ 117 h 117"/>
                <a:gd name="T8" fmla="*/ 14 w 14"/>
                <a:gd name="T9" fmla="*/ 63 h 117"/>
                <a:gd name="T10" fmla="*/ 14 w 14"/>
                <a:gd name="T11" fmla="*/ 0 h 117"/>
                <a:gd name="T12" fmla="*/ 0 w 14"/>
                <a:gd name="T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17">
                  <a:moveTo>
                    <a:pt x="0" y="0"/>
                  </a:moveTo>
                  <a:lnTo>
                    <a:pt x="0" y="68"/>
                  </a:lnTo>
                  <a:lnTo>
                    <a:pt x="0" y="117"/>
                  </a:lnTo>
                  <a:lnTo>
                    <a:pt x="14" y="117"/>
                  </a:lnTo>
                  <a:lnTo>
                    <a:pt x="14" y="63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7"/>
            <p:cNvSpPr>
              <a:spLocks/>
            </p:cNvSpPr>
            <p:nvPr/>
          </p:nvSpPr>
          <p:spPr bwMode="auto">
            <a:xfrm>
              <a:off x="4835" y="1471"/>
              <a:ext cx="14" cy="79"/>
            </a:xfrm>
            <a:custGeom>
              <a:avLst/>
              <a:gdLst>
                <a:gd name="T0" fmla="*/ 0 w 14"/>
                <a:gd name="T1" fmla="*/ 0 h 79"/>
                <a:gd name="T2" fmla="*/ 0 w 14"/>
                <a:gd name="T3" fmla="*/ 15 h 79"/>
                <a:gd name="T4" fmla="*/ 0 w 14"/>
                <a:gd name="T5" fmla="*/ 79 h 79"/>
                <a:gd name="T6" fmla="*/ 14 w 14"/>
                <a:gd name="T7" fmla="*/ 79 h 79"/>
                <a:gd name="T8" fmla="*/ 14 w 14"/>
                <a:gd name="T9" fmla="*/ 9 h 79"/>
                <a:gd name="T10" fmla="*/ 14 w 14"/>
                <a:gd name="T11" fmla="*/ 0 h 79"/>
                <a:gd name="T12" fmla="*/ 0 w 1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9">
                  <a:moveTo>
                    <a:pt x="0" y="0"/>
                  </a:moveTo>
                  <a:lnTo>
                    <a:pt x="0" y="15"/>
                  </a:lnTo>
                  <a:lnTo>
                    <a:pt x="0" y="79"/>
                  </a:lnTo>
                  <a:lnTo>
                    <a:pt x="14" y="79"/>
                  </a:lnTo>
                  <a:lnTo>
                    <a:pt x="14" y="9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8"/>
            <p:cNvSpPr>
              <a:spLocks/>
            </p:cNvSpPr>
            <p:nvPr/>
          </p:nvSpPr>
          <p:spPr bwMode="auto">
            <a:xfrm>
              <a:off x="4731" y="1510"/>
              <a:ext cx="14" cy="40"/>
            </a:xfrm>
            <a:custGeom>
              <a:avLst/>
              <a:gdLst>
                <a:gd name="T0" fmla="*/ 0 w 14"/>
                <a:gd name="T1" fmla="*/ 0 h 40"/>
                <a:gd name="T2" fmla="*/ 0 w 14"/>
                <a:gd name="T3" fmla="*/ 22 h 40"/>
                <a:gd name="T4" fmla="*/ 0 w 14"/>
                <a:gd name="T5" fmla="*/ 40 h 40"/>
                <a:gd name="T6" fmla="*/ 14 w 14"/>
                <a:gd name="T7" fmla="*/ 40 h 40"/>
                <a:gd name="T8" fmla="*/ 14 w 14"/>
                <a:gd name="T9" fmla="*/ 15 h 40"/>
                <a:gd name="T10" fmla="*/ 14 w 14"/>
                <a:gd name="T11" fmla="*/ 0 h 40"/>
                <a:gd name="T12" fmla="*/ 0 w 1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0">
                  <a:moveTo>
                    <a:pt x="0" y="0"/>
                  </a:moveTo>
                  <a:lnTo>
                    <a:pt x="0" y="22"/>
                  </a:lnTo>
                  <a:lnTo>
                    <a:pt x="0" y="40"/>
                  </a:lnTo>
                  <a:lnTo>
                    <a:pt x="14" y="4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9"/>
            <p:cNvSpPr>
              <a:spLocks/>
            </p:cNvSpPr>
            <p:nvPr/>
          </p:nvSpPr>
          <p:spPr bwMode="auto">
            <a:xfrm>
              <a:off x="4748" y="1465"/>
              <a:ext cx="14" cy="85"/>
            </a:xfrm>
            <a:custGeom>
              <a:avLst/>
              <a:gdLst>
                <a:gd name="T0" fmla="*/ 0 w 14"/>
                <a:gd name="T1" fmla="*/ 0 h 85"/>
                <a:gd name="T2" fmla="*/ 0 w 14"/>
                <a:gd name="T3" fmla="*/ 64 h 85"/>
                <a:gd name="T4" fmla="*/ 0 w 14"/>
                <a:gd name="T5" fmla="*/ 85 h 85"/>
                <a:gd name="T6" fmla="*/ 14 w 14"/>
                <a:gd name="T7" fmla="*/ 85 h 85"/>
                <a:gd name="T8" fmla="*/ 14 w 14"/>
                <a:gd name="T9" fmla="*/ 59 h 85"/>
                <a:gd name="T10" fmla="*/ 14 w 14"/>
                <a:gd name="T11" fmla="*/ 0 h 85"/>
                <a:gd name="T12" fmla="*/ 0 w 14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5">
                  <a:moveTo>
                    <a:pt x="0" y="0"/>
                  </a:moveTo>
                  <a:lnTo>
                    <a:pt x="0" y="64"/>
                  </a:lnTo>
                  <a:lnTo>
                    <a:pt x="0" y="85"/>
                  </a:lnTo>
                  <a:lnTo>
                    <a:pt x="14" y="85"/>
                  </a:lnTo>
                  <a:lnTo>
                    <a:pt x="14" y="59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0"/>
            <p:cNvSpPr>
              <a:spLocks/>
            </p:cNvSpPr>
            <p:nvPr/>
          </p:nvSpPr>
          <p:spPr bwMode="auto">
            <a:xfrm>
              <a:off x="4888" y="1382"/>
              <a:ext cx="38" cy="34"/>
            </a:xfrm>
            <a:custGeom>
              <a:avLst/>
              <a:gdLst>
                <a:gd name="T0" fmla="*/ 27 w 27"/>
                <a:gd name="T1" fmla="*/ 6 h 24"/>
                <a:gd name="T2" fmla="*/ 11 w 27"/>
                <a:gd name="T3" fmla="*/ 0 h 24"/>
                <a:gd name="T4" fmla="*/ 0 w 27"/>
                <a:gd name="T5" fmla="*/ 2 h 24"/>
                <a:gd name="T6" fmla="*/ 11 w 27"/>
                <a:gd name="T7" fmla="*/ 24 h 24"/>
                <a:gd name="T8" fmla="*/ 27 w 27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6"/>
                  </a:moveTo>
                  <a:cubicBezTo>
                    <a:pt x="23" y="2"/>
                    <a:pt x="17" y="0"/>
                    <a:pt x="11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11" y="24"/>
                    <a:pt x="11" y="24"/>
                    <a:pt x="11" y="24"/>
                  </a:cubicBezTo>
                  <a:lnTo>
                    <a:pt x="27" y="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1"/>
            <p:cNvSpPr>
              <a:spLocks/>
            </p:cNvSpPr>
            <p:nvPr/>
          </p:nvSpPr>
          <p:spPr bwMode="auto">
            <a:xfrm>
              <a:off x="4903" y="1391"/>
              <a:ext cx="31" cy="25"/>
            </a:xfrm>
            <a:custGeom>
              <a:avLst/>
              <a:gdLst>
                <a:gd name="T0" fmla="*/ 22 w 22"/>
                <a:gd name="T1" fmla="*/ 9 h 18"/>
                <a:gd name="T2" fmla="*/ 16 w 22"/>
                <a:gd name="T3" fmla="*/ 0 h 18"/>
                <a:gd name="T4" fmla="*/ 0 w 22"/>
                <a:gd name="T5" fmla="*/ 18 h 18"/>
                <a:gd name="T6" fmla="*/ 22 w 22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9"/>
                  </a:moveTo>
                  <a:cubicBezTo>
                    <a:pt x="21" y="6"/>
                    <a:pt x="19" y="3"/>
                    <a:pt x="16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2" y="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"/>
            <p:cNvSpPr>
              <a:spLocks/>
            </p:cNvSpPr>
            <p:nvPr/>
          </p:nvSpPr>
          <p:spPr bwMode="auto">
            <a:xfrm>
              <a:off x="4870" y="1385"/>
              <a:ext cx="33" cy="55"/>
            </a:xfrm>
            <a:custGeom>
              <a:avLst/>
              <a:gdLst>
                <a:gd name="T0" fmla="*/ 13 w 24"/>
                <a:gd name="T1" fmla="*/ 0 h 39"/>
                <a:gd name="T2" fmla="*/ 0 w 24"/>
                <a:gd name="T3" fmla="*/ 22 h 39"/>
                <a:gd name="T4" fmla="*/ 6 w 24"/>
                <a:gd name="T5" fmla="*/ 39 h 39"/>
                <a:gd name="T6" fmla="*/ 24 w 24"/>
                <a:gd name="T7" fmla="*/ 22 h 39"/>
                <a:gd name="T8" fmla="*/ 13 w 24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13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29"/>
                    <a:pt x="2" y="35"/>
                    <a:pt x="6" y="39"/>
                  </a:cubicBezTo>
                  <a:cubicBezTo>
                    <a:pt x="24" y="22"/>
                    <a:pt x="24" y="22"/>
                    <a:pt x="24" y="2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3"/>
            <p:cNvSpPr>
              <a:spLocks/>
            </p:cNvSpPr>
            <p:nvPr/>
          </p:nvSpPr>
          <p:spPr bwMode="auto">
            <a:xfrm>
              <a:off x="4903" y="1403"/>
              <a:ext cx="34" cy="13"/>
            </a:xfrm>
            <a:custGeom>
              <a:avLst/>
              <a:gdLst>
                <a:gd name="T0" fmla="*/ 0 w 24"/>
                <a:gd name="T1" fmla="*/ 9 h 9"/>
                <a:gd name="T2" fmla="*/ 24 w 24"/>
                <a:gd name="T3" fmla="*/ 9 h 9"/>
                <a:gd name="T4" fmla="*/ 22 w 24"/>
                <a:gd name="T5" fmla="*/ 0 h 9"/>
                <a:gd name="T6" fmla="*/ 0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6"/>
                    <a:pt x="23" y="3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4"/>
            <p:cNvSpPr>
              <a:spLocks/>
            </p:cNvSpPr>
            <p:nvPr/>
          </p:nvSpPr>
          <p:spPr bwMode="auto">
            <a:xfrm>
              <a:off x="4878" y="1416"/>
              <a:ext cx="25" cy="31"/>
            </a:xfrm>
            <a:custGeom>
              <a:avLst/>
              <a:gdLst>
                <a:gd name="T0" fmla="*/ 0 w 18"/>
                <a:gd name="T1" fmla="*/ 17 h 22"/>
                <a:gd name="T2" fmla="*/ 7 w 18"/>
                <a:gd name="T3" fmla="*/ 22 h 22"/>
                <a:gd name="T4" fmla="*/ 18 w 18"/>
                <a:gd name="T5" fmla="*/ 0 h 22"/>
                <a:gd name="T6" fmla="*/ 0 w 18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17"/>
                  </a:moveTo>
                  <a:cubicBezTo>
                    <a:pt x="2" y="19"/>
                    <a:pt x="4" y="21"/>
                    <a:pt x="7" y="2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5"/>
            <p:cNvSpPr>
              <a:spLocks/>
            </p:cNvSpPr>
            <p:nvPr/>
          </p:nvSpPr>
          <p:spPr bwMode="auto">
            <a:xfrm>
              <a:off x="4888" y="1416"/>
              <a:ext cx="49" cy="34"/>
            </a:xfrm>
            <a:custGeom>
              <a:avLst/>
              <a:gdLst>
                <a:gd name="T0" fmla="*/ 0 w 35"/>
                <a:gd name="T1" fmla="*/ 22 h 24"/>
                <a:gd name="T2" fmla="*/ 11 w 35"/>
                <a:gd name="T3" fmla="*/ 24 h 24"/>
                <a:gd name="T4" fmla="*/ 35 w 35"/>
                <a:gd name="T5" fmla="*/ 0 h 24"/>
                <a:gd name="T6" fmla="*/ 11 w 35"/>
                <a:gd name="T7" fmla="*/ 0 h 24"/>
                <a:gd name="T8" fmla="*/ 0 w 35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0" y="22"/>
                  </a:moveTo>
                  <a:cubicBezTo>
                    <a:pt x="3" y="23"/>
                    <a:pt x="7" y="24"/>
                    <a:pt x="11" y="24"/>
                  </a:cubicBezTo>
                  <a:cubicBezTo>
                    <a:pt x="24" y="24"/>
                    <a:pt x="35" y="14"/>
                    <a:pt x="35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6"/>
            <p:cNvSpPr>
              <a:spLocks/>
            </p:cNvSpPr>
            <p:nvPr/>
          </p:nvSpPr>
          <p:spPr bwMode="auto">
            <a:xfrm>
              <a:off x="4870" y="1465"/>
              <a:ext cx="67" cy="67"/>
            </a:xfrm>
            <a:custGeom>
              <a:avLst/>
              <a:gdLst>
                <a:gd name="T0" fmla="*/ 46 w 48"/>
                <a:gd name="T1" fmla="*/ 15 h 48"/>
                <a:gd name="T2" fmla="*/ 40 w 48"/>
                <a:gd name="T3" fmla="*/ 6 h 48"/>
                <a:gd name="T4" fmla="*/ 24 w 48"/>
                <a:gd name="T5" fmla="*/ 0 h 48"/>
                <a:gd name="T6" fmla="*/ 13 w 48"/>
                <a:gd name="T7" fmla="*/ 2 h 48"/>
                <a:gd name="T8" fmla="*/ 0 w 48"/>
                <a:gd name="T9" fmla="*/ 24 h 48"/>
                <a:gd name="T10" fmla="*/ 6 w 48"/>
                <a:gd name="T11" fmla="*/ 41 h 48"/>
                <a:gd name="T12" fmla="*/ 13 w 48"/>
                <a:gd name="T13" fmla="*/ 45 h 48"/>
                <a:gd name="T14" fmla="*/ 24 w 48"/>
                <a:gd name="T15" fmla="*/ 48 h 48"/>
                <a:gd name="T16" fmla="*/ 48 w 48"/>
                <a:gd name="T17" fmla="*/ 24 h 48"/>
                <a:gd name="T18" fmla="*/ 46 w 48"/>
                <a:gd name="T1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6" y="15"/>
                  </a:moveTo>
                  <a:cubicBezTo>
                    <a:pt x="45" y="11"/>
                    <a:pt x="43" y="8"/>
                    <a:pt x="40" y="6"/>
                  </a:cubicBezTo>
                  <a:cubicBezTo>
                    <a:pt x="36" y="2"/>
                    <a:pt x="30" y="0"/>
                    <a:pt x="24" y="0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5" y="6"/>
                    <a:pt x="0" y="14"/>
                    <a:pt x="0" y="24"/>
                  </a:cubicBezTo>
                  <a:cubicBezTo>
                    <a:pt x="0" y="30"/>
                    <a:pt x="2" y="36"/>
                    <a:pt x="6" y="41"/>
                  </a:cubicBezTo>
                  <a:cubicBezTo>
                    <a:pt x="8" y="43"/>
                    <a:pt x="10" y="44"/>
                    <a:pt x="13" y="45"/>
                  </a:cubicBezTo>
                  <a:cubicBezTo>
                    <a:pt x="16" y="47"/>
                    <a:pt x="20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20"/>
                    <a:pt x="47" y="17"/>
                    <a:pt x="46" y="15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7"/>
            <p:cNvSpPr>
              <a:spLocks/>
            </p:cNvSpPr>
            <p:nvPr/>
          </p:nvSpPr>
          <p:spPr bwMode="auto">
            <a:xfrm>
              <a:off x="4888" y="1465"/>
              <a:ext cx="38" cy="34"/>
            </a:xfrm>
            <a:custGeom>
              <a:avLst/>
              <a:gdLst>
                <a:gd name="T0" fmla="*/ 27 w 27"/>
                <a:gd name="T1" fmla="*/ 6 h 24"/>
                <a:gd name="T2" fmla="*/ 11 w 27"/>
                <a:gd name="T3" fmla="*/ 0 h 24"/>
                <a:gd name="T4" fmla="*/ 0 w 27"/>
                <a:gd name="T5" fmla="*/ 2 h 24"/>
                <a:gd name="T6" fmla="*/ 11 w 27"/>
                <a:gd name="T7" fmla="*/ 24 h 24"/>
                <a:gd name="T8" fmla="*/ 27 w 27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6"/>
                  </a:moveTo>
                  <a:cubicBezTo>
                    <a:pt x="23" y="2"/>
                    <a:pt x="17" y="0"/>
                    <a:pt x="11" y="0"/>
                  </a:cubicBezTo>
                  <a:cubicBezTo>
                    <a:pt x="7" y="0"/>
                    <a:pt x="4" y="0"/>
                    <a:pt x="0" y="2"/>
                  </a:cubicBezTo>
                  <a:cubicBezTo>
                    <a:pt x="11" y="24"/>
                    <a:pt x="11" y="24"/>
                    <a:pt x="11" y="24"/>
                  </a:cubicBezTo>
                  <a:lnTo>
                    <a:pt x="27" y="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8"/>
            <p:cNvSpPr>
              <a:spLocks/>
            </p:cNvSpPr>
            <p:nvPr/>
          </p:nvSpPr>
          <p:spPr bwMode="auto">
            <a:xfrm>
              <a:off x="4903" y="1473"/>
              <a:ext cx="31" cy="26"/>
            </a:xfrm>
            <a:custGeom>
              <a:avLst/>
              <a:gdLst>
                <a:gd name="T0" fmla="*/ 22 w 22"/>
                <a:gd name="T1" fmla="*/ 9 h 18"/>
                <a:gd name="T2" fmla="*/ 16 w 22"/>
                <a:gd name="T3" fmla="*/ 0 h 18"/>
                <a:gd name="T4" fmla="*/ 0 w 22"/>
                <a:gd name="T5" fmla="*/ 18 h 18"/>
                <a:gd name="T6" fmla="*/ 22 w 22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9"/>
                  </a:moveTo>
                  <a:cubicBezTo>
                    <a:pt x="21" y="5"/>
                    <a:pt x="19" y="2"/>
                    <a:pt x="16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2" y="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9"/>
            <p:cNvSpPr>
              <a:spLocks/>
            </p:cNvSpPr>
            <p:nvPr/>
          </p:nvSpPr>
          <p:spPr bwMode="auto">
            <a:xfrm>
              <a:off x="4870" y="1468"/>
              <a:ext cx="33" cy="54"/>
            </a:xfrm>
            <a:custGeom>
              <a:avLst/>
              <a:gdLst>
                <a:gd name="T0" fmla="*/ 13 w 24"/>
                <a:gd name="T1" fmla="*/ 0 h 39"/>
                <a:gd name="T2" fmla="*/ 0 w 24"/>
                <a:gd name="T3" fmla="*/ 22 h 39"/>
                <a:gd name="T4" fmla="*/ 6 w 24"/>
                <a:gd name="T5" fmla="*/ 39 h 39"/>
                <a:gd name="T6" fmla="*/ 24 w 24"/>
                <a:gd name="T7" fmla="*/ 22 h 39"/>
                <a:gd name="T8" fmla="*/ 13 w 24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13" y="0"/>
                  </a:moveTo>
                  <a:cubicBezTo>
                    <a:pt x="5" y="4"/>
                    <a:pt x="0" y="12"/>
                    <a:pt x="0" y="22"/>
                  </a:cubicBezTo>
                  <a:cubicBezTo>
                    <a:pt x="0" y="28"/>
                    <a:pt x="2" y="34"/>
                    <a:pt x="6" y="39"/>
                  </a:cubicBezTo>
                  <a:cubicBezTo>
                    <a:pt x="24" y="22"/>
                    <a:pt x="24" y="22"/>
                    <a:pt x="24" y="2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0"/>
            <p:cNvSpPr>
              <a:spLocks/>
            </p:cNvSpPr>
            <p:nvPr/>
          </p:nvSpPr>
          <p:spPr bwMode="auto">
            <a:xfrm>
              <a:off x="4903" y="1486"/>
              <a:ext cx="34" cy="13"/>
            </a:xfrm>
            <a:custGeom>
              <a:avLst/>
              <a:gdLst>
                <a:gd name="T0" fmla="*/ 0 w 24"/>
                <a:gd name="T1" fmla="*/ 9 h 9"/>
                <a:gd name="T2" fmla="*/ 24 w 24"/>
                <a:gd name="T3" fmla="*/ 9 h 9"/>
                <a:gd name="T4" fmla="*/ 22 w 24"/>
                <a:gd name="T5" fmla="*/ 0 h 9"/>
                <a:gd name="T6" fmla="*/ 0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5"/>
                    <a:pt x="23" y="2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1"/>
            <p:cNvSpPr>
              <a:spLocks/>
            </p:cNvSpPr>
            <p:nvPr/>
          </p:nvSpPr>
          <p:spPr bwMode="auto">
            <a:xfrm>
              <a:off x="4878" y="1499"/>
              <a:ext cx="25" cy="29"/>
            </a:xfrm>
            <a:custGeom>
              <a:avLst/>
              <a:gdLst>
                <a:gd name="T0" fmla="*/ 0 w 18"/>
                <a:gd name="T1" fmla="*/ 17 h 21"/>
                <a:gd name="T2" fmla="*/ 7 w 18"/>
                <a:gd name="T3" fmla="*/ 21 h 21"/>
                <a:gd name="T4" fmla="*/ 18 w 18"/>
                <a:gd name="T5" fmla="*/ 0 h 21"/>
                <a:gd name="T6" fmla="*/ 0 w 18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1">
                  <a:moveTo>
                    <a:pt x="0" y="17"/>
                  </a:moveTo>
                  <a:cubicBezTo>
                    <a:pt x="2" y="19"/>
                    <a:pt x="4" y="20"/>
                    <a:pt x="7" y="21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2"/>
            <p:cNvSpPr>
              <a:spLocks/>
            </p:cNvSpPr>
            <p:nvPr/>
          </p:nvSpPr>
          <p:spPr bwMode="auto">
            <a:xfrm>
              <a:off x="4888" y="1499"/>
              <a:ext cx="49" cy="33"/>
            </a:xfrm>
            <a:custGeom>
              <a:avLst/>
              <a:gdLst>
                <a:gd name="T0" fmla="*/ 0 w 35"/>
                <a:gd name="T1" fmla="*/ 21 h 24"/>
                <a:gd name="T2" fmla="*/ 11 w 35"/>
                <a:gd name="T3" fmla="*/ 24 h 24"/>
                <a:gd name="T4" fmla="*/ 35 w 35"/>
                <a:gd name="T5" fmla="*/ 0 h 24"/>
                <a:gd name="T6" fmla="*/ 11 w 35"/>
                <a:gd name="T7" fmla="*/ 0 h 24"/>
                <a:gd name="T8" fmla="*/ 0 w 35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0" y="21"/>
                  </a:moveTo>
                  <a:cubicBezTo>
                    <a:pt x="3" y="23"/>
                    <a:pt x="7" y="24"/>
                    <a:pt x="11" y="24"/>
                  </a:cubicBezTo>
                  <a:cubicBezTo>
                    <a:pt x="24" y="24"/>
                    <a:pt x="35" y="13"/>
                    <a:pt x="35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3"/>
            <p:cNvSpPr>
              <a:spLocks/>
            </p:cNvSpPr>
            <p:nvPr/>
          </p:nvSpPr>
          <p:spPr bwMode="auto">
            <a:xfrm>
              <a:off x="4732" y="1602"/>
              <a:ext cx="204" cy="67"/>
            </a:xfrm>
            <a:custGeom>
              <a:avLst/>
              <a:gdLst>
                <a:gd name="T0" fmla="*/ 2 w 204"/>
                <a:gd name="T1" fmla="*/ 67 h 67"/>
                <a:gd name="T2" fmla="*/ 0 w 204"/>
                <a:gd name="T3" fmla="*/ 62 h 67"/>
                <a:gd name="T4" fmla="*/ 59 w 204"/>
                <a:gd name="T5" fmla="*/ 49 h 67"/>
                <a:gd name="T6" fmla="*/ 108 w 204"/>
                <a:gd name="T7" fmla="*/ 20 h 67"/>
                <a:gd name="T8" fmla="*/ 167 w 204"/>
                <a:gd name="T9" fmla="*/ 18 h 67"/>
                <a:gd name="T10" fmla="*/ 204 w 204"/>
                <a:gd name="T11" fmla="*/ 0 h 67"/>
                <a:gd name="T12" fmla="*/ 204 w 204"/>
                <a:gd name="T13" fmla="*/ 4 h 67"/>
                <a:gd name="T14" fmla="*/ 204 w 204"/>
                <a:gd name="T15" fmla="*/ 6 h 67"/>
                <a:gd name="T16" fmla="*/ 169 w 204"/>
                <a:gd name="T17" fmla="*/ 23 h 67"/>
                <a:gd name="T18" fmla="*/ 110 w 204"/>
                <a:gd name="T19" fmla="*/ 25 h 67"/>
                <a:gd name="T20" fmla="*/ 62 w 204"/>
                <a:gd name="T21" fmla="*/ 53 h 67"/>
                <a:gd name="T22" fmla="*/ 2 w 204"/>
                <a:gd name="T2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67">
                  <a:moveTo>
                    <a:pt x="2" y="67"/>
                  </a:moveTo>
                  <a:lnTo>
                    <a:pt x="0" y="62"/>
                  </a:lnTo>
                  <a:lnTo>
                    <a:pt x="59" y="49"/>
                  </a:lnTo>
                  <a:lnTo>
                    <a:pt x="108" y="20"/>
                  </a:lnTo>
                  <a:lnTo>
                    <a:pt x="167" y="18"/>
                  </a:lnTo>
                  <a:lnTo>
                    <a:pt x="204" y="0"/>
                  </a:lnTo>
                  <a:lnTo>
                    <a:pt x="204" y="4"/>
                  </a:lnTo>
                  <a:lnTo>
                    <a:pt x="204" y="6"/>
                  </a:lnTo>
                  <a:lnTo>
                    <a:pt x="169" y="23"/>
                  </a:lnTo>
                  <a:lnTo>
                    <a:pt x="110" y="25"/>
                  </a:lnTo>
                  <a:lnTo>
                    <a:pt x="62" y="53"/>
                  </a:lnTo>
                  <a:lnTo>
                    <a:pt x="2" y="67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4"/>
            <p:cNvSpPr>
              <a:spLocks/>
            </p:cNvSpPr>
            <p:nvPr/>
          </p:nvSpPr>
          <p:spPr bwMode="auto">
            <a:xfrm>
              <a:off x="4732" y="1552"/>
              <a:ext cx="206" cy="109"/>
            </a:xfrm>
            <a:custGeom>
              <a:avLst/>
              <a:gdLst>
                <a:gd name="T0" fmla="*/ 3 w 206"/>
                <a:gd name="T1" fmla="*/ 109 h 109"/>
                <a:gd name="T2" fmla="*/ 0 w 206"/>
                <a:gd name="T3" fmla="*/ 105 h 109"/>
                <a:gd name="T4" fmla="*/ 49 w 206"/>
                <a:gd name="T5" fmla="*/ 84 h 109"/>
                <a:gd name="T6" fmla="*/ 79 w 206"/>
                <a:gd name="T7" fmla="*/ 52 h 109"/>
                <a:gd name="T8" fmla="*/ 127 w 206"/>
                <a:gd name="T9" fmla="*/ 42 h 109"/>
                <a:gd name="T10" fmla="*/ 156 w 206"/>
                <a:gd name="T11" fmla="*/ 10 h 109"/>
                <a:gd name="T12" fmla="*/ 206 w 206"/>
                <a:gd name="T13" fmla="*/ 0 h 109"/>
                <a:gd name="T14" fmla="*/ 206 w 206"/>
                <a:gd name="T15" fmla="*/ 4 h 109"/>
                <a:gd name="T16" fmla="*/ 159 w 206"/>
                <a:gd name="T17" fmla="*/ 14 h 109"/>
                <a:gd name="T18" fmla="*/ 129 w 206"/>
                <a:gd name="T19" fmla="*/ 46 h 109"/>
                <a:gd name="T20" fmla="*/ 82 w 206"/>
                <a:gd name="T21" fmla="*/ 56 h 109"/>
                <a:gd name="T22" fmla="*/ 52 w 206"/>
                <a:gd name="T23" fmla="*/ 88 h 109"/>
                <a:gd name="T24" fmla="*/ 3 w 206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09">
                  <a:moveTo>
                    <a:pt x="3" y="109"/>
                  </a:moveTo>
                  <a:lnTo>
                    <a:pt x="0" y="105"/>
                  </a:lnTo>
                  <a:lnTo>
                    <a:pt x="49" y="84"/>
                  </a:lnTo>
                  <a:lnTo>
                    <a:pt x="79" y="52"/>
                  </a:lnTo>
                  <a:lnTo>
                    <a:pt x="127" y="42"/>
                  </a:lnTo>
                  <a:lnTo>
                    <a:pt x="156" y="10"/>
                  </a:lnTo>
                  <a:lnTo>
                    <a:pt x="206" y="0"/>
                  </a:lnTo>
                  <a:lnTo>
                    <a:pt x="206" y="4"/>
                  </a:lnTo>
                  <a:lnTo>
                    <a:pt x="159" y="14"/>
                  </a:lnTo>
                  <a:lnTo>
                    <a:pt x="129" y="46"/>
                  </a:lnTo>
                  <a:lnTo>
                    <a:pt x="82" y="56"/>
                  </a:lnTo>
                  <a:lnTo>
                    <a:pt x="52" y="88"/>
                  </a:lnTo>
                  <a:lnTo>
                    <a:pt x="3" y="10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5"/>
            <p:cNvSpPr>
              <a:spLocks/>
            </p:cNvSpPr>
            <p:nvPr/>
          </p:nvSpPr>
          <p:spPr bwMode="auto">
            <a:xfrm>
              <a:off x="4734" y="1626"/>
              <a:ext cx="202" cy="52"/>
            </a:xfrm>
            <a:custGeom>
              <a:avLst/>
              <a:gdLst>
                <a:gd name="T0" fmla="*/ 0 w 202"/>
                <a:gd name="T1" fmla="*/ 52 h 52"/>
                <a:gd name="T2" fmla="*/ 0 w 202"/>
                <a:gd name="T3" fmla="*/ 46 h 52"/>
                <a:gd name="T4" fmla="*/ 46 w 202"/>
                <a:gd name="T5" fmla="*/ 39 h 52"/>
                <a:gd name="T6" fmla="*/ 85 w 202"/>
                <a:gd name="T7" fmla="*/ 17 h 52"/>
                <a:gd name="T8" fmla="*/ 133 w 202"/>
                <a:gd name="T9" fmla="*/ 22 h 52"/>
                <a:gd name="T10" fmla="*/ 172 w 202"/>
                <a:gd name="T11" fmla="*/ 0 h 52"/>
                <a:gd name="T12" fmla="*/ 202 w 202"/>
                <a:gd name="T13" fmla="*/ 3 h 52"/>
                <a:gd name="T14" fmla="*/ 202 w 202"/>
                <a:gd name="T15" fmla="*/ 7 h 52"/>
                <a:gd name="T16" fmla="*/ 172 w 202"/>
                <a:gd name="T17" fmla="*/ 4 h 52"/>
                <a:gd name="T18" fmla="*/ 134 w 202"/>
                <a:gd name="T19" fmla="*/ 27 h 52"/>
                <a:gd name="T20" fmla="*/ 87 w 202"/>
                <a:gd name="T21" fmla="*/ 22 h 52"/>
                <a:gd name="T22" fmla="*/ 47 w 202"/>
                <a:gd name="T23" fmla="*/ 45 h 52"/>
                <a:gd name="T24" fmla="*/ 0 w 202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52">
                  <a:moveTo>
                    <a:pt x="0" y="52"/>
                  </a:moveTo>
                  <a:lnTo>
                    <a:pt x="0" y="46"/>
                  </a:lnTo>
                  <a:lnTo>
                    <a:pt x="46" y="39"/>
                  </a:lnTo>
                  <a:lnTo>
                    <a:pt x="85" y="17"/>
                  </a:lnTo>
                  <a:lnTo>
                    <a:pt x="133" y="22"/>
                  </a:lnTo>
                  <a:lnTo>
                    <a:pt x="172" y="0"/>
                  </a:lnTo>
                  <a:lnTo>
                    <a:pt x="202" y="3"/>
                  </a:lnTo>
                  <a:lnTo>
                    <a:pt x="202" y="7"/>
                  </a:lnTo>
                  <a:lnTo>
                    <a:pt x="172" y="4"/>
                  </a:lnTo>
                  <a:lnTo>
                    <a:pt x="134" y="27"/>
                  </a:lnTo>
                  <a:lnTo>
                    <a:pt x="87" y="22"/>
                  </a:lnTo>
                  <a:lnTo>
                    <a:pt x="47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/>
            <p:cNvSpPr>
              <a:spLocks noEditPoints="1"/>
            </p:cNvSpPr>
            <p:nvPr/>
          </p:nvSpPr>
          <p:spPr bwMode="auto">
            <a:xfrm>
              <a:off x="4702" y="562"/>
              <a:ext cx="98" cy="115"/>
            </a:xfrm>
            <a:custGeom>
              <a:avLst/>
              <a:gdLst>
                <a:gd name="T0" fmla="*/ 35 w 70"/>
                <a:gd name="T1" fmla="*/ 4 h 82"/>
                <a:gd name="T2" fmla="*/ 64 w 70"/>
                <a:gd name="T3" fmla="*/ 12 h 82"/>
                <a:gd name="T4" fmla="*/ 35 w 70"/>
                <a:gd name="T5" fmla="*/ 20 h 82"/>
                <a:gd name="T6" fmla="*/ 6 w 70"/>
                <a:gd name="T7" fmla="*/ 12 h 82"/>
                <a:gd name="T8" fmla="*/ 35 w 70"/>
                <a:gd name="T9" fmla="*/ 4 h 82"/>
                <a:gd name="T10" fmla="*/ 35 w 70"/>
                <a:gd name="T11" fmla="*/ 0 h 82"/>
                <a:gd name="T12" fmla="*/ 21 w 70"/>
                <a:gd name="T13" fmla="*/ 1 h 82"/>
                <a:gd name="T14" fmla="*/ 10 w 70"/>
                <a:gd name="T15" fmla="*/ 4 h 82"/>
                <a:gd name="T16" fmla="*/ 3 w 70"/>
                <a:gd name="T17" fmla="*/ 8 h 82"/>
                <a:gd name="T18" fmla="*/ 1 w 70"/>
                <a:gd name="T19" fmla="*/ 11 h 82"/>
                <a:gd name="T20" fmla="*/ 0 w 70"/>
                <a:gd name="T21" fmla="*/ 14 h 82"/>
                <a:gd name="T22" fmla="*/ 0 w 70"/>
                <a:gd name="T23" fmla="*/ 69 h 82"/>
                <a:gd name="T24" fmla="*/ 1 w 70"/>
                <a:gd name="T25" fmla="*/ 71 h 82"/>
                <a:gd name="T26" fmla="*/ 3 w 70"/>
                <a:gd name="T27" fmla="*/ 74 h 82"/>
                <a:gd name="T28" fmla="*/ 10 w 70"/>
                <a:gd name="T29" fmla="*/ 78 h 82"/>
                <a:gd name="T30" fmla="*/ 21 w 70"/>
                <a:gd name="T31" fmla="*/ 81 h 82"/>
                <a:gd name="T32" fmla="*/ 35 w 70"/>
                <a:gd name="T33" fmla="*/ 82 h 82"/>
                <a:gd name="T34" fmla="*/ 60 w 70"/>
                <a:gd name="T35" fmla="*/ 78 h 82"/>
                <a:gd name="T36" fmla="*/ 67 w 70"/>
                <a:gd name="T37" fmla="*/ 74 h 82"/>
                <a:gd name="T38" fmla="*/ 69 w 70"/>
                <a:gd name="T39" fmla="*/ 71 h 82"/>
                <a:gd name="T40" fmla="*/ 70 w 70"/>
                <a:gd name="T41" fmla="*/ 69 h 82"/>
                <a:gd name="T42" fmla="*/ 70 w 70"/>
                <a:gd name="T43" fmla="*/ 14 h 82"/>
                <a:gd name="T44" fmla="*/ 67 w 70"/>
                <a:gd name="T45" fmla="*/ 8 h 82"/>
                <a:gd name="T46" fmla="*/ 60 w 70"/>
                <a:gd name="T47" fmla="*/ 4 h 82"/>
                <a:gd name="T48" fmla="*/ 49 w 70"/>
                <a:gd name="T49" fmla="*/ 1 h 82"/>
                <a:gd name="T50" fmla="*/ 35 w 70"/>
                <a:gd name="T5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82">
                  <a:moveTo>
                    <a:pt x="35" y="4"/>
                  </a:moveTo>
                  <a:cubicBezTo>
                    <a:pt x="51" y="4"/>
                    <a:pt x="64" y="8"/>
                    <a:pt x="64" y="12"/>
                  </a:cubicBezTo>
                  <a:cubicBezTo>
                    <a:pt x="64" y="17"/>
                    <a:pt x="51" y="20"/>
                    <a:pt x="35" y="20"/>
                  </a:cubicBezTo>
                  <a:cubicBezTo>
                    <a:pt x="19" y="20"/>
                    <a:pt x="6" y="17"/>
                    <a:pt x="6" y="12"/>
                  </a:cubicBezTo>
                  <a:cubicBezTo>
                    <a:pt x="6" y="8"/>
                    <a:pt x="19" y="4"/>
                    <a:pt x="35" y="4"/>
                  </a:cubicBezTo>
                  <a:close/>
                  <a:moveTo>
                    <a:pt x="35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6" y="82"/>
                    <a:pt x="30" y="82"/>
                    <a:pt x="35" y="82"/>
                  </a:cubicBezTo>
                  <a:cubicBezTo>
                    <a:pt x="45" y="82"/>
                    <a:pt x="53" y="81"/>
                    <a:pt x="60" y="78"/>
                  </a:cubicBezTo>
                  <a:cubicBezTo>
                    <a:pt x="63" y="77"/>
                    <a:pt x="66" y="76"/>
                    <a:pt x="67" y="74"/>
                  </a:cubicBezTo>
                  <a:cubicBezTo>
                    <a:pt x="68" y="73"/>
                    <a:pt x="69" y="72"/>
                    <a:pt x="69" y="71"/>
                  </a:cubicBezTo>
                  <a:cubicBezTo>
                    <a:pt x="70" y="71"/>
                    <a:pt x="70" y="70"/>
                    <a:pt x="70" y="69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2"/>
                    <a:pt x="69" y="10"/>
                    <a:pt x="67" y="8"/>
                  </a:cubicBezTo>
                  <a:cubicBezTo>
                    <a:pt x="66" y="7"/>
                    <a:pt x="63" y="5"/>
                    <a:pt x="60" y="4"/>
                  </a:cubicBezTo>
                  <a:cubicBezTo>
                    <a:pt x="57" y="3"/>
                    <a:pt x="53" y="2"/>
                    <a:pt x="49" y="1"/>
                  </a:cubicBezTo>
                  <a:cubicBezTo>
                    <a:pt x="45" y="0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4822" y="647"/>
              <a:ext cx="29" cy="49"/>
            </a:xfrm>
            <a:custGeom>
              <a:avLst/>
              <a:gdLst>
                <a:gd name="T0" fmla="*/ 0 w 29"/>
                <a:gd name="T1" fmla="*/ 17 h 49"/>
                <a:gd name="T2" fmla="*/ 0 w 29"/>
                <a:gd name="T3" fmla="*/ 49 h 49"/>
                <a:gd name="T4" fmla="*/ 29 w 29"/>
                <a:gd name="T5" fmla="*/ 32 h 49"/>
                <a:gd name="T6" fmla="*/ 29 w 29"/>
                <a:gd name="T7" fmla="*/ 0 h 49"/>
                <a:gd name="T8" fmla="*/ 0 w 29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9">
                  <a:moveTo>
                    <a:pt x="0" y="17"/>
                  </a:moveTo>
                  <a:lnTo>
                    <a:pt x="0" y="49"/>
                  </a:lnTo>
                  <a:lnTo>
                    <a:pt x="29" y="32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4790" y="626"/>
              <a:ext cx="56" cy="32"/>
            </a:xfrm>
            <a:custGeom>
              <a:avLst/>
              <a:gdLst>
                <a:gd name="T0" fmla="*/ 28 w 56"/>
                <a:gd name="T1" fmla="*/ 32 h 32"/>
                <a:gd name="T2" fmla="*/ 0 w 56"/>
                <a:gd name="T3" fmla="*/ 16 h 32"/>
                <a:gd name="T4" fmla="*/ 28 w 56"/>
                <a:gd name="T5" fmla="*/ 0 h 32"/>
                <a:gd name="T6" fmla="*/ 56 w 56"/>
                <a:gd name="T7" fmla="*/ 16 h 32"/>
                <a:gd name="T8" fmla="*/ 2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69628" y="1586386"/>
            <a:ext cx="9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 Systems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872391" y="1588612"/>
            <a:ext cx="53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IaaS</a:t>
            </a:r>
            <a:r>
              <a:rPr lang="en-US" sz="1400" dirty="0"/>
              <a:t> SQL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148343" y="1560807"/>
            <a:ext cx="992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Saved Dataset (AML)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10656" y="2216249"/>
            <a:ext cx="1064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Transparent</a:t>
            </a:r>
          </a:p>
          <a:p>
            <a:pPr algn="ctr"/>
            <a:r>
              <a:rPr lang="en-US" sz="1400" dirty="0"/>
              <a:t>Background Icons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10655" y="3367624"/>
            <a:ext cx="1064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Standard Theme Icons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0655" y="4553798"/>
            <a:ext cx="106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 Theme</a:t>
            </a:r>
          </a:p>
          <a:p>
            <a:pPr algn="ctr"/>
            <a:r>
              <a:rPr lang="en-US" sz="1400" dirty="0"/>
              <a:t>Icons</a:t>
            </a:r>
          </a:p>
        </p:txBody>
      </p:sp>
      <p:grpSp>
        <p:nvGrpSpPr>
          <p:cNvPr id="151" name="Group 150"/>
          <p:cNvGrpSpPr>
            <a:grpSpLocks noChangeAspect="1"/>
          </p:cNvGrpSpPr>
          <p:nvPr/>
        </p:nvGrpSpPr>
        <p:grpSpPr bwMode="auto">
          <a:xfrm>
            <a:off x="2022002" y="1979762"/>
            <a:ext cx="1090141" cy="1090141"/>
            <a:chOff x="4038" y="307"/>
            <a:chExt cx="1613" cy="1613"/>
          </a:xfrm>
        </p:grpSpPr>
        <p:sp>
          <p:nvSpPr>
            <p:cNvPr id="1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38" y="307"/>
              <a:ext cx="1613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"/>
            <p:cNvSpPr>
              <a:spLocks/>
            </p:cNvSpPr>
            <p:nvPr/>
          </p:nvSpPr>
          <p:spPr bwMode="auto">
            <a:xfrm>
              <a:off x="4870" y="1382"/>
              <a:ext cx="67" cy="68"/>
            </a:xfrm>
            <a:custGeom>
              <a:avLst/>
              <a:gdLst>
                <a:gd name="T0" fmla="*/ 46 w 48"/>
                <a:gd name="T1" fmla="*/ 15 h 48"/>
                <a:gd name="T2" fmla="*/ 40 w 48"/>
                <a:gd name="T3" fmla="*/ 6 h 48"/>
                <a:gd name="T4" fmla="*/ 24 w 48"/>
                <a:gd name="T5" fmla="*/ 0 h 48"/>
                <a:gd name="T6" fmla="*/ 13 w 48"/>
                <a:gd name="T7" fmla="*/ 2 h 48"/>
                <a:gd name="T8" fmla="*/ 0 w 48"/>
                <a:gd name="T9" fmla="*/ 24 h 48"/>
                <a:gd name="T10" fmla="*/ 6 w 48"/>
                <a:gd name="T11" fmla="*/ 41 h 48"/>
                <a:gd name="T12" fmla="*/ 13 w 48"/>
                <a:gd name="T13" fmla="*/ 46 h 48"/>
                <a:gd name="T14" fmla="*/ 24 w 48"/>
                <a:gd name="T15" fmla="*/ 48 h 48"/>
                <a:gd name="T16" fmla="*/ 48 w 48"/>
                <a:gd name="T17" fmla="*/ 24 h 48"/>
                <a:gd name="T18" fmla="*/ 46 w 48"/>
                <a:gd name="T1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6" y="15"/>
                  </a:moveTo>
                  <a:cubicBezTo>
                    <a:pt x="45" y="12"/>
                    <a:pt x="43" y="9"/>
                    <a:pt x="40" y="6"/>
                  </a:cubicBezTo>
                  <a:cubicBezTo>
                    <a:pt x="36" y="2"/>
                    <a:pt x="30" y="0"/>
                    <a:pt x="24" y="0"/>
                  </a:cubicBezTo>
                  <a:cubicBezTo>
                    <a:pt x="20" y="0"/>
                    <a:pt x="17" y="1"/>
                    <a:pt x="13" y="2"/>
                  </a:cubicBezTo>
                  <a:cubicBezTo>
                    <a:pt x="5" y="6"/>
                    <a:pt x="0" y="15"/>
                    <a:pt x="0" y="24"/>
                  </a:cubicBezTo>
                  <a:cubicBezTo>
                    <a:pt x="0" y="31"/>
                    <a:pt x="2" y="37"/>
                    <a:pt x="6" y="41"/>
                  </a:cubicBezTo>
                  <a:cubicBezTo>
                    <a:pt x="8" y="43"/>
                    <a:pt x="10" y="45"/>
                    <a:pt x="13" y="46"/>
                  </a:cubicBezTo>
                  <a:cubicBezTo>
                    <a:pt x="16" y="47"/>
                    <a:pt x="20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21"/>
                    <a:pt x="47" y="18"/>
                    <a:pt x="46" y="15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4685" y="1342"/>
              <a:ext cx="295" cy="378"/>
            </a:xfrm>
            <a:custGeom>
              <a:avLst/>
              <a:gdLst>
                <a:gd name="T0" fmla="*/ 273 w 295"/>
                <a:gd name="T1" fmla="*/ 0 h 378"/>
                <a:gd name="T2" fmla="*/ 77 w 295"/>
                <a:gd name="T3" fmla="*/ 0 h 378"/>
                <a:gd name="T4" fmla="*/ 0 w 295"/>
                <a:gd name="T5" fmla="*/ 73 h 378"/>
                <a:gd name="T6" fmla="*/ 0 w 295"/>
                <a:gd name="T7" fmla="*/ 353 h 378"/>
                <a:gd name="T8" fmla="*/ 3 w 295"/>
                <a:gd name="T9" fmla="*/ 362 h 378"/>
                <a:gd name="T10" fmla="*/ 7 w 295"/>
                <a:gd name="T11" fmla="*/ 371 h 378"/>
                <a:gd name="T12" fmla="*/ 15 w 295"/>
                <a:gd name="T13" fmla="*/ 375 h 378"/>
                <a:gd name="T14" fmla="*/ 24 w 295"/>
                <a:gd name="T15" fmla="*/ 378 h 378"/>
                <a:gd name="T16" fmla="*/ 295 w 295"/>
                <a:gd name="T17" fmla="*/ 378 h 378"/>
                <a:gd name="T18" fmla="*/ 295 w 295"/>
                <a:gd name="T19" fmla="*/ 25 h 378"/>
                <a:gd name="T20" fmla="*/ 294 w 295"/>
                <a:gd name="T21" fmla="*/ 15 h 378"/>
                <a:gd name="T22" fmla="*/ 288 w 295"/>
                <a:gd name="T23" fmla="*/ 7 h 378"/>
                <a:gd name="T24" fmla="*/ 281 w 295"/>
                <a:gd name="T25" fmla="*/ 3 h 378"/>
                <a:gd name="T26" fmla="*/ 273 w 295"/>
                <a:gd name="T27" fmla="*/ 0 h 378"/>
                <a:gd name="T28" fmla="*/ 277 w 295"/>
                <a:gd name="T29" fmla="*/ 357 h 378"/>
                <a:gd name="T30" fmla="*/ 33 w 295"/>
                <a:gd name="T31" fmla="*/ 357 h 378"/>
                <a:gd name="T32" fmla="*/ 28 w 295"/>
                <a:gd name="T33" fmla="*/ 357 h 378"/>
                <a:gd name="T34" fmla="*/ 24 w 295"/>
                <a:gd name="T35" fmla="*/ 355 h 378"/>
                <a:gd name="T36" fmla="*/ 19 w 295"/>
                <a:gd name="T37" fmla="*/ 347 h 378"/>
                <a:gd name="T38" fmla="*/ 19 w 295"/>
                <a:gd name="T39" fmla="*/ 343 h 378"/>
                <a:gd name="T40" fmla="*/ 19 w 295"/>
                <a:gd name="T41" fmla="*/ 85 h 378"/>
                <a:gd name="T42" fmla="*/ 66 w 295"/>
                <a:gd name="T43" fmla="*/ 85 h 378"/>
                <a:gd name="T44" fmla="*/ 73 w 295"/>
                <a:gd name="T45" fmla="*/ 85 h 378"/>
                <a:gd name="T46" fmla="*/ 80 w 295"/>
                <a:gd name="T47" fmla="*/ 80 h 378"/>
                <a:gd name="T48" fmla="*/ 84 w 295"/>
                <a:gd name="T49" fmla="*/ 73 h 378"/>
                <a:gd name="T50" fmla="*/ 87 w 295"/>
                <a:gd name="T51" fmla="*/ 63 h 378"/>
                <a:gd name="T52" fmla="*/ 87 w 295"/>
                <a:gd name="T53" fmla="*/ 19 h 378"/>
                <a:gd name="T54" fmla="*/ 263 w 295"/>
                <a:gd name="T55" fmla="*/ 19 h 378"/>
                <a:gd name="T56" fmla="*/ 269 w 295"/>
                <a:gd name="T57" fmla="*/ 19 h 378"/>
                <a:gd name="T58" fmla="*/ 273 w 295"/>
                <a:gd name="T59" fmla="*/ 22 h 378"/>
                <a:gd name="T60" fmla="*/ 277 w 295"/>
                <a:gd name="T61" fmla="*/ 28 h 378"/>
                <a:gd name="T62" fmla="*/ 277 w 295"/>
                <a:gd name="T63" fmla="*/ 35 h 378"/>
                <a:gd name="T64" fmla="*/ 277 w 295"/>
                <a:gd name="T65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378">
                  <a:moveTo>
                    <a:pt x="273" y="0"/>
                  </a:moveTo>
                  <a:lnTo>
                    <a:pt x="77" y="0"/>
                  </a:lnTo>
                  <a:lnTo>
                    <a:pt x="0" y="73"/>
                  </a:lnTo>
                  <a:lnTo>
                    <a:pt x="0" y="353"/>
                  </a:lnTo>
                  <a:lnTo>
                    <a:pt x="3" y="362"/>
                  </a:lnTo>
                  <a:lnTo>
                    <a:pt x="7" y="371"/>
                  </a:lnTo>
                  <a:lnTo>
                    <a:pt x="15" y="375"/>
                  </a:lnTo>
                  <a:lnTo>
                    <a:pt x="24" y="378"/>
                  </a:lnTo>
                  <a:lnTo>
                    <a:pt x="295" y="378"/>
                  </a:lnTo>
                  <a:lnTo>
                    <a:pt x="295" y="25"/>
                  </a:lnTo>
                  <a:lnTo>
                    <a:pt x="294" y="15"/>
                  </a:lnTo>
                  <a:lnTo>
                    <a:pt x="288" y="7"/>
                  </a:lnTo>
                  <a:lnTo>
                    <a:pt x="281" y="3"/>
                  </a:lnTo>
                  <a:lnTo>
                    <a:pt x="273" y="0"/>
                  </a:lnTo>
                  <a:close/>
                  <a:moveTo>
                    <a:pt x="277" y="357"/>
                  </a:moveTo>
                  <a:lnTo>
                    <a:pt x="33" y="357"/>
                  </a:lnTo>
                  <a:lnTo>
                    <a:pt x="28" y="357"/>
                  </a:lnTo>
                  <a:lnTo>
                    <a:pt x="24" y="355"/>
                  </a:lnTo>
                  <a:lnTo>
                    <a:pt x="19" y="347"/>
                  </a:lnTo>
                  <a:lnTo>
                    <a:pt x="19" y="343"/>
                  </a:lnTo>
                  <a:lnTo>
                    <a:pt x="19" y="85"/>
                  </a:lnTo>
                  <a:lnTo>
                    <a:pt x="66" y="85"/>
                  </a:lnTo>
                  <a:lnTo>
                    <a:pt x="73" y="85"/>
                  </a:lnTo>
                  <a:lnTo>
                    <a:pt x="80" y="80"/>
                  </a:lnTo>
                  <a:lnTo>
                    <a:pt x="84" y="73"/>
                  </a:lnTo>
                  <a:lnTo>
                    <a:pt x="87" y="63"/>
                  </a:lnTo>
                  <a:lnTo>
                    <a:pt x="87" y="19"/>
                  </a:lnTo>
                  <a:lnTo>
                    <a:pt x="263" y="19"/>
                  </a:lnTo>
                  <a:lnTo>
                    <a:pt x="269" y="19"/>
                  </a:lnTo>
                  <a:lnTo>
                    <a:pt x="273" y="22"/>
                  </a:lnTo>
                  <a:lnTo>
                    <a:pt x="277" y="28"/>
                  </a:lnTo>
                  <a:lnTo>
                    <a:pt x="277" y="35"/>
                  </a:lnTo>
                  <a:lnTo>
                    <a:pt x="277" y="35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/>
            <p:cNvSpPr>
              <a:spLocks/>
            </p:cNvSpPr>
            <p:nvPr/>
          </p:nvSpPr>
          <p:spPr bwMode="auto">
            <a:xfrm>
              <a:off x="4801" y="1256"/>
              <a:ext cx="10" cy="26"/>
            </a:xfrm>
            <a:custGeom>
              <a:avLst/>
              <a:gdLst>
                <a:gd name="T0" fmla="*/ 7 w 7"/>
                <a:gd name="T1" fmla="*/ 0 h 18"/>
                <a:gd name="T2" fmla="*/ 7 w 7"/>
                <a:gd name="T3" fmla="*/ 18 h 18"/>
                <a:gd name="T4" fmla="*/ 4 w 7"/>
                <a:gd name="T5" fmla="*/ 18 h 18"/>
                <a:gd name="T6" fmla="*/ 4 w 7"/>
                <a:gd name="T7" fmla="*/ 5 h 18"/>
                <a:gd name="T8" fmla="*/ 2 w 7"/>
                <a:gd name="T9" fmla="*/ 5 h 18"/>
                <a:gd name="T10" fmla="*/ 2 w 7"/>
                <a:gd name="T11" fmla="*/ 6 h 18"/>
                <a:gd name="T12" fmla="*/ 1 w 7"/>
                <a:gd name="T13" fmla="*/ 6 h 18"/>
                <a:gd name="T14" fmla="*/ 0 w 7"/>
                <a:gd name="T15" fmla="*/ 6 h 18"/>
                <a:gd name="T16" fmla="*/ 0 w 7"/>
                <a:gd name="T17" fmla="*/ 3 h 18"/>
                <a:gd name="T18" fmla="*/ 2 w 7"/>
                <a:gd name="T19" fmla="*/ 2 h 18"/>
                <a:gd name="T20" fmla="*/ 5 w 7"/>
                <a:gd name="T21" fmla="*/ 0 h 18"/>
                <a:gd name="T22" fmla="*/ 7 w 7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8">
                  <a:moveTo>
                    <a:pt x="7" y="0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4" y="1"/>
                    <a:pt x="4" y="1"/>
                    <a:pt x="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"/>
            <p:cNvSpPr>
              <a:spLocks noEditPoints="1"/>
            </p:cNvSpPr>
            <p:nvPr/>
          </p:nvSpPr>
          <p:spPr bwMode="auto">
            <a:xfrm>
              <a:off x="4819" y="1256"/>
              <a:ext cx="19" cy="26"/>
            </a:xfrm>
            <a:custGeom>
              <a:avLst/>
              <a:gdLst>
                <a:gd name="T0" fmla="*/ 6 w 13"/>
                <a:gd name="T1" fmla="*/ 18 h 18"/>
                <a:gd name="T2" fmla="*/ 0 w 13"/>
                <a:gd name="T3" fmla="*/ 9 h 18"/>
                <a:gd name="T4" fmla="*/ 2 w 13"/>
                <a:gd name="T5" fmla="*/ 3 h 18"/>
                <a:gd name="T6" fmla="*/ 6 w 13"/>
                <a:gd name="T7" fmla="*/ 0 h 18"/>
                <a:gd name="T8" fmla="*/ 13 w 13"/>
                <a:gd name="T9" fmla="*/ 9 h 18"/>
                <a:gd name="T10" fmla="*/ 11 w 13"/>
                <a:gd name="T11" fmla="*/ 15 h 18"/>
                <a:gd name="T12" fmla="*/ 6 w 13"/>
                <a:gd name="T13" fmla="*/ 18 h 18"/>
                <a:gd name="T14" fmla="*/ 6 w 13"/>
                <a:gd name="T15" fmla="*/ 3 h 18"/>
                <a:gd name="T16" fmla="*/ 4 w 13"/>
                <a:gd name="T17" fmla="*/ 9 h 18"/>
                <a:gd name="T18" fmla="*/ 6 w 13"/>
                <a:gd name="T19" fmla="*/ 15 h 18"/>
                <a:gd name="T20" fmla="*/ 9 w 13"/>
                <a:gd name="T21" fmla="*/ 9 h 18"/>
                <a:gd name="T22" fmla="*/ 6 w 13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8">
                  <a:moveTo>
                    <a:pt x="6" y="18"/>
                  </a:moveTo>
                  <a:cubicBezTo>
                    <a:pt x="2" y="18"/>
                    <a:pt x="0" y="15"/>
                    <a:pt x="0" y="9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11" y="0"/>
                    <a:pt x="13" y="3"/>
                    <a:pt x="13" y="9"/>
                  </a:cubicBezTo>
                  <a:cubicBezTo>
                    <a:pt x="13" y="12"/>
                    <a:pt x="12" y="14"/>
                    <a:pt x="11" y="15"/>
                  </a:cubicBezTo>
                  <a:cubicBezTo>
                    <a:pt x="10" y="17"/>
                    <a:pt x="8" y="18"/>
                    <a:pt x="6" y="18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3"/>
                    <a:pt x="5" y="15"/>
                    <a:pt x="6" y="15"/>
                  </a:cubicBezTo>
                  <a:cubicBezTo>
                    <a:pt x="8" y="15"/>
                    <a:pt x="9" y="13"/>
                    <a:pt x="9" y="9"/>
                  </a:cubicBezTo>
                  <a:cubicBezTo>
                    <a:pt x="9" y="5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"/>
            <p:cNvSpPr>
              <a:spLocks/>
            </p:cNvSpPr>
            <p:nvPr/>
          </p:nvSpPr>
          <p:spPr bwMode="auto">
            <a:xfrm>
              <a:off x="4842" y="1256"/>
              <a:ext cx="11" cy="26"/>
            </a:xfrm>
            <a:custGeom>
              <a:avLst/>
              <a:gdLst>
                <a:gd name="T0" fmla="*/ 8 w 8"/>
                <a:gd name="T1" fmla="*/ 0 h 18"/>
                <a:gd name="T2" fmla="*/ 8 w 8"/>
                <a:gd name="T3" fmla="*/ 18 h 18"/>
                <a:gd name="T4" fmla="*/ 4 w 8"/>
                <a:gd name="T5" fmla="*/ 18 h 18"/>
                <a:gd name="T6" fmla="*/ 4 w 8"/>
                <a:gd name="T7" fmla="*/ 5 h 18"/>
                <a:gd name="T8" fmla="*/ 3 w 8"/>
                <a:gd name="T9" fmla="*/ 5 h 18"/>
                <a:gd name="T10" fmla="*/ 2 w 8"/>
                <a:gd name="T11" fmla="*/ 6 h 18"/>
                <a:gd name="T12" fmla="*/ 1 w 8"/>
                <a:gd name="T13" fmla="*/ 6 h 18"/>
                <a:gd name="T14" fmla="*/ 0 w 8"/>
                <a:gd name="T15" fmla="*/ 6 h 18"/>
                <a:gd name="T16" fmla="*/ 0 w 8"/>
                <a:gd name="T17" fmla="*/ 3 h 18"/>
                <a:gd name="T18" fmla="*/ 3 w 8"/>
                <a:gd name="T19" fmla="*/ 2 h 18"/>
                <a:gd name="T20" fmla="*/ 5 w 8"/>
                <a:gd name="T21" fmla="*/ 0 h 18"/>
                <a:gd name="T22" fmla="*/ 8 w 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0"/>
            <p:cNvSpPr>
              <a:spLocks noEditPoints="1"/>
            </p:cNvSpPr>
            <p:nvPr/>
          </p:nvSpPr>
          <p:spPr bwMode="auto">
            <a:xfrm>
              <a:off x="4798" y="1291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8 h 17"/>
                <a:gd name="T4" fmla="*/ 2 w 13"/>
                <a:gd name="T5" fmla="*/ 2 h 17"/>
                <a:gd name="T6" fmla="*/ 7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2 h 17"/>
                <a:gd name="T16" fmla="*/ 4 w 13"/>
                <a:gd name="T17" fmla="*/ 8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3" y="2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2"/>
                  </a:moveTo>
                  <a:cubicBezTo>
                    <a:pt x="5" y="2"/>
                    <a:pt x="4" y="4"/>
                    <a:pt x="4" y="8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"/>
            <p:cNvSpPr>
              <a:spLocks/>
            </p:cNvSpPr>
            <p:nvPr/>
          </p:nvSpPr>
          <p:spPr bwMode="auto">
            <a:xfrm>
              <a:off x="4822" y="1291"/>
              <a:ext cx="10" cy="23"/>
            </a:xfrm>
            <a:custGeom>
              <a:avLst/>
              <a:gdLst>
                <a:gd name="T0" fmla="*/ 7 w 7"/>
                <a:gd name="T1" fmla="*/ 0 h 16"/>
                <a:gd name="T2" fmla="*/ 7 w 7"/>
                <a:gd name="T3" fmla="*/ 16 h 16"/>
                <a:gd name="T4" fmla="*/ 3 w 7"/>
                <a:gd name="T5" fmla="*/ 16 h 16"/>
                <a:gd name="T6" fmla="*/ 3 w 7"/>
                <a:gd name="T7" fmla="*/ 4 h 16"/>
                <a:gd name="T8" fmla="*/ 3 w 7"/>
                <a:gd name="T9" fmla="*/ 4 h 16"/>
                <a:gd name="T10" fmla="*/ 2 w 7"/>
                <a:gd name="T11" fmla="*/ 4 h 16"/>
                <a:gd name="T12" fmla="*/ 1 w 7"/>
                <a:gd name="T13" fmla="*/ 5 h 16"/>
                <a:gd name="T14" fmla="*/ 0 w 7"/>
                <a:gd name="T15" fmla="*/ 5 h 16"/>
                <a:gd name="T16" fmla="*/ 0 w 7"/>
                <a:gd name="T17" fmla="*/ 2 h 16"/>
                <a:gd name="T18" fmla="*/ 3 w 7"/>
                <a:gd name="T19" fmla="*/ 1 h 16"/>
                <a:gd name="T20" fmla="*/ 5 w 7"/>
                <a:gd name="T21" fmla="*/ 0 h 16"/>
                <a:gd name="T22" fmla="*/ 7 w 7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6">
                  <a:moveTo>
                    <a:pt x="7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5" y="0"/>
                    <a:pt x="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"/>
            <p:cNvSpPr>
              <a:spLocks noEditPoints="1"/>
            </p:cNvSpPr>
            <p:nvPr/>
          </p:nvSpPr>
          <p:spPr bwMode="auto">
            <a:xfrm>
              <a:off x="4839" y="1291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8 h 17"/>
                <a:gd name="T4" fmla="*/ 2 w 13"/>
                <a:gd name="T5" fmla="*/ 2 h 17"/>
                <a:gd name="T6" fmla="*/ 7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7 w 13"/>
                <a:gd name="T15" fmla="*/ 2 h 17"/>
                <a:gd name="T16" fmla="*/ 4 w 13"/>
                <a:gd name="T17" fmla="*/ 8 h 17"/>
                <a:gd name="T18" fmla="*/ 7 w 13"/>
                <a:gd name="T19" fmla="*/ 14 h 17"/>
                <a:gd name="T20" fmla="*/ 9 w 13"/>
                <a:gd name="T21" fmla="*/ 8 h 17"/>
                <a:gd name="T22" fmla="*/ 7 w 13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3" y="2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7" y="2"/>
                  </a:moveTo>
                  <a:cubicBezTo>
                    <a:pt x="5" y="2"/>
                    <a:pt x="4" y="4"/>
                    <a:pt x="4" y="8"/>
                  </a:cubicBezTo>
                  <a:cubicBezTo>
                    <a:pt x="4" y="12"/>
                    <a:pt x="5" y="14"/>
                    <a:pt x="7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2"/>
                    <a:pt x="7" y="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"/>
            <p:cNvSpPr>
              <a:spLocks noEditPoints="1"/>
            </p:cNvSpPr>
            <p:nvPr/>
          </p:nvSpPr>
          <p:spPr bwMode="auto">
            <a:xfrm>
              <a:off x="4798" y="1325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9 h 17"/>
                <a:gd name="T4" fmla="*/ 2 w 13"/>
                <a:gd name="T5" fmla="*/ 2 h 17"/>
                <a:gd name="T6" fmla="*/ 7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3 h 17"/>
                <a:gd name="T16" fmla="*/ 4 w 13"/>
                <a:gd name="T17" fmla="*/ 9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3" y="3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"/>
            <p:cNvSpPr>
              <a:spLocks noEditPoints="1"/>
            </p:cNvSpPr>
            <p:nvPr/>
          </p:nvSpPr>
          <p:spPr bwMode="auto">
            <a:xfrm>
              <a:off x="4819" y="1325"/>
              <a:ext cx="19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9 h 17"/>
                <a:gd name="T4" fmla="*/ 2 w 13"/>
                <a:gd name="T5" fmla="*/ 2 h 17"/>
                <a:gd name="T6" fmla="*/ 6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3 h 17"/>
                <a:gd name="T16" fmla="*/ 4 w 13"/>
                <a:gd name="T17" fmla="*/ 9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1" y="0"/>
                    <a:pt x="13" y="3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"/>
            <p:cNvSpPr>
              <a:spLocks/>
            </p:cNvSpPr>
            <p:nvPr/>
          </p:nvSpPr>
          <p:spPr bwMode="auto">
            <a:xfrm>
              <a:off x="4842" y="1325"/>
              <a:ext cx="11" cy="24"/>
            </a:xfrm>
            <a:custGeom>
              <a:avLst/>
              <a:gdLst>
                <a:gd name="T0" fmla="*/ 8 w 8"/>
                <a:gd name="T1" fmla="*/ 0 h 17"/>
                <a:gd name="T2" fmla="*/ 8 w 8"/>
                <a:gd name="T3" fmla="*/ 17 h 17"/>
                <a:gd name="T4" fmla="*/ 4 w 8"/>
                <a:gd name="T5" fmla="*/ 17 h 17"/>
                <a:gd name="T6" fmla="*/ 4 w 8"/>
                <a:gd name="T7" fmla="*/ 4 h 17"/>
                <a:gd name="T8" fmla="*/ 3 w 8"/>
                <a:gd name="T9" fmla="*/ 4 h 17"/>
                <a:gd name="T10" fmla="*/ 2 w 8"/>
                <a:gd name="T11" fmla="*/ 5 h 17"/>
                <a:gd name="T12" fmla="*/ 1 w 8"/>
                <a:gd name="T13" fmla="*/ 5 h 17"/>
                <a:gd name="T14" fmla="*/ 0 w 8"/>
                <a:gd name="T15" fmla="*/ 5 h 17"/>
                <a:gd name="T16" fmla="*/ 0 w 8"/>
                <a:gd name="T17" fmla="*/ 2 h 17"/>
                <a:gd name="T18" fmla="*/ 3 w 8"/>
                <a:gd name="T19" fmla="*/ 1 h 17"/>
                <a:gd name="T20" fmla="*/ 5 w 8"/>
                <a:gd name="T21" fmla="*/ 0 h 17"/>
                <a:gd name="T22" fmla="*/ 8 w 8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7">
                  <a:moveTo>
                    <a:pt x="8" y="0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"/>
            <p:cNvSpPr>
              <a:spLocks/>
            </p:cNvSpPr>
            <p:nvPr/>
          </p:nvSpPr>
          <p:spPr bwMode="auto">
            <a:xfrm>
              <a:off x="4884" y="1256"/>
              <a:ext cx="11" cy="26"/>
            </a:xfrm>
            <a:custGeom>
              <a:avLst/>
              <a:gdLst>
                <a:gd name="T0" fmla="*/ 8 w 8"/>
                <a:gd name="T1" fmla="*/ 0 h 18"/>
                <a:gd name="T2" fmla="*/ 8 w 8"/>
                <a:gd name="T3" fmla="*/ 18 h 18"/>
                <a:gd name="T4" fmla="*/ 3 w 8"/>
                <a:gd name="T5" fmla="*/ 18 h 18"/>
                <a:gd name="T6" fmla="*/ 3 w 8"/>
                <a:gd name="T7" fmla="*/ 5 h 18"/>
                <a:gd name="T8" fmla="*/ 3 w 8"/>
                <a:gd name="T9" fmla="*/ 5 h 18"/>
                <a:gd name="T10" fmla="*/ 2 w 8"/>
                <a:gd name="T11" fmla="*/ 6 h 18"/>
                <a:gd name="T12" fmla="*/ 1 w 8"/>
                <a:gd name="T13" fmla="*/ 6 h 18"/>
                <a:gd name="T14" fmla="*/ 0 w 8"/>
                <a:gd name="T15" fmla="*/ 6 h 18"/>
                <a:gd name="T16" fmla="*/ 0 w 8"/>
                <a:gd name="T17" fmla="*/ 3 h 18"/>
                <a:gd name="T18" fmla="*/ 3 w 8"/>
                <a:gd name="T19" fmla="*/ 2 h 18"/>
                <a:gd name="T20" fmla="*/ 5 w 8"/>
                <a:gd name="T21" fmla="*/ 0 h 18"/>
                <a:gd name="T22" fmla="*/ 8 w 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5" y="1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7"/>
            <p:cNvSpPr>
              <a:spLocks noEditPoints="1"/>
            </p:cNvSpPr>
            <p:nvPr/>
          </p:nvSpPr>
          <p:spPr bwMode="auto">
            <a:xfrm>
              <a:off x="4881" y="1291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8 h 17"/>
                <a:gd name="T4" fmla="*/ 2 w 13"/>
                <a:gd name="T5" fmla="*/ 2 h 17"/>
                <a:gd name="T6" fmla="*/ 6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2 h 17"/>
                <a:gd name="T16" fmla="*/ 4 w 13"/>
                <a:gd name="T17" fmla="*/ 8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0" y="0"/>
                    <a:pt x="13" y="2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2"/>
                  </a:moveTo>
                  <a:cubicBezTo>
                    <a:pt x="5" y="2"/>
                    <a:pt x="4" y="4"/>
                    <a:pt x="4" y="8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8"/>
            <p:cNvSpPr>
              <a:spLocks noEditPoints="1"/>
            </p:cNvSpPr>
            <p:nvPr/>
          </p:nvSpPr>
          <p:spPr bwMode="auto">
            <a:xfrm>
              <a:off x="4881" y="1325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9 h 17"/>
                <a:gd name="T4" fmla="*/ 2 w 13"/>
                <a:gd name="T5" fmla="*/ 2 h 17"/>
                <a:gd name="T6" fmla="*/ 6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3 h 17"/>
                <a:gd name="T16" fmla="*/ 4 w 13"/>
                <a:gd name="T17" fmla="*/ 9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0" y="0"/>
                    <a:pt x="13" y="3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"/>
            <p:cNvSpPr>
              <a:spLocks noEditPoints="1"/>
            </p:cNvSpPr>
            <p:nvPr/>
          </p:nvSpPr>
          <p:spPr bwMode="auto">
            <a:xfrm>
              <a:off x="4860" y="1256"/>
              <a:ext cx="17" cy="26"/>
            </a:xfrm>
            <a:custGeom>
              <a:avLst/>
              <a:gdLst>
                <a:gd name="T0" fmla="*/ 6 w 12"/>
                <a:gd name="T1" fmla="*/ 18 h 18"/>
                <a:gd name="T2" fmla="*/ 0 w 12"/>
                <a:gd name="T3" fmla="*/ 9 h 18"/>
                <a:gd name="T4" fmla="*/ 1 w 12"/>
                <a:gd name="T5" fmla="*/ 3 h 18"/>
                <a:gd name="T6" fmla="*/ 7 w 12"/>
                <a:gd name="T7" fmla="*/ 0 h 18"/>
                <a:gd name="T8" fmla="*/ 12 w 12"/>
                <a:gd name="T9" fmla="*/ 9 h 18"/>
                <a:gd name="T10" fmla="*/ 11 w 12"/>
                <a:gd name="T11" fmla="*/ 15 h 18"/>
                <a:gd name="T12" fmla="*/ 6 w 12"/>
                <a:gd name="T13" fmla="*/ 18 h 18"/>
                <a:gd name="T14" fmla="*/ 6 w 12"/>
                <a:gd name="T15" fmla="*/ 3 h 18"/>
                <a:gd name="T16" fmla="*/ 4 w 12"/>
                <a:gd name="T17" fmla="*/ 9 h 18"/>
                <a:gd name="T18" fmla="*/ 6 w 12"/>
                <a:gd name="T19" fmla="*/ 15 h 18"/>
                <a:gd name="T20" fmla="*/ 8 w 12"/>
                <a:gd name="T21" fmla="*/ 9 h 18"/>
                <a:gd name="T22" fmla="*/ 6 w 12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8">
                  <a:moveTo>
                    <a:pt x="6" y="18"/>
                  </a:moveTo>
                  <a:cubicBezTo>
                    <a:pt x="2" y="18"/>
                    <a:pt x="0" y="15"/>
                    <a:pt x="0" y="9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2" y="3"/>
                    <a:pt x="12" y="9"/>
                  </a:cubicBezTo>
                  <a:cubicBezTo>
                    <a:pt x="12" y="12"/>
                    <a:pt x="12" y="14"/>
                    <a:pt x="11" y="15"/>
                  </a:cubicBezTo>
                  <a:cubicBezTo>
                    <a:pt x="10" y="17"/>
                    <a:pt x="8" y="18"/>
                    <a:pt x="6" y="18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3"/>
                    <a:pt x="5" y="15"/>
                    <a:pt x="6" y="15"/>
                  </a:cubicBezTo>
                  <a:cubicBezTo>
                    <a:pt x="8" y="15"/>
                    <a:pt x="8" y="13"/>
                    <a:pt x="8" y="9"/>
                  </a:cubicBezTo>
                  <a:cubicBezTo>
                    <a:pt x="8" y="5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0"/>
            <p:cNvSpPr>
              <a:spLocks/>
            </p:cNvSpPr>
            <p:nvPr/>
          </p:nvSpPr>
          <p:spPr bwMode="auto">
            <a:xfrm>
              <a:off x="4861" y="1291"/>
              <a:ext cx="12" cy="23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16 h 16"/>
                <a:gd name="T4" fmla="*/ 5 w 8"/>
                <a:gd name="T5" fmla="*/ 16 h 16"/>
                <a:gd name="T6" fmla="*/ 5 w 8"/>
                <a:gd name="T7" fmla="*/ 4 h 16"/>
                <a:gd name="T8" fmla="*/ 4 w 8"/>
                <a:gd name="T9" fmla="*/ 4 h 16"/>
                <a:gd name="T10" fmla="*/ 3 w 8"/>
                <a:gd name="T11" fmla="*/ 4 h 16"/>
                <a:gd name="T12" fmla="*/ 1 w 8"/>
                <a:gd name="T13" fmla="*/ 5 h 16"/>
                <a:gd name="T14" fmla="*/ 0 w 8"/>
                <a:gd name="T15" fmla="*/ 5 h 16"/>
                <a:gd name="T16" fmla="*/ 0 w 8"/>
                <a:gd name="T17" fmla="*/ 2 h 16"/>
                <a:gd name="T18" fmla="*/ 3 w 8"/>
                <a:gd name="T19" fmla="*/ 1 h 16"/>
                <a:gd name="T20" fmla="*/ 6 w 8"/>
                <a:gd name="T21" fmla="*/ 0 h 16"/>
                <a:gd name="T22" fmla="*/ 8 w 8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3" y="1"/>
                    <a:pt x="3" y="1"/>
                  </a:cubicBezTo>
                  <a:cubicBezTo>
                    <a:pt x="5" y="1"/>
                    <a:pt x="5" y="0"/>
                    <a:pt x="6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1"/>
            <p:cNvSpPr>
              <a:spLocks noEditPoints="1"/>
            </p:cNvSpPr>
            <p:nvPr/>
          </p:nvSpPr>
          <p:spPr bwMode="auto">
            <a:xfrm>
              <a:off x="4860" y="1325"/>
              <a:ext cx="17" cy="24"/>
            </a:xfrm>
            <a:custGeom>
              <a:avLst/>
              <a:gdLst>
                <a:gd name="T0" fmla="*/ 6 w 12"/>
                <a:gd name="T1" fmla="*/ 17 h 17"/>
                <a:gd name="T2" fmla="*/ 0 w 12"/>
                <a:gd name="T3" fmla="*/ 9 h 17"/>
                <a:gd name="T4" fmla="*/ 1 w 12"/>
                <a:gd name="T5" fmla="*/ 2 h 17"/>
                <a:gd name="T6" fmla="*/ 7 w 12"/>
                <a:gd name="T7" fmla="*/ 0 h 17"/>
                <a:gd name="T8" fmla="*/ 12 w 12"/>
                <a:gd name="T9" fmla="*/ 8 h 17"/>
                <a:gd name="T10" fmla="*/ 11 w 12"/>
                <a:gd name="T11" fmla="*/ 15 h 17"/>
                <a:gd name="T12" fmla="*/ 6 w 12"/>
                <a:gd name="T13" fmla="*/ 17 h 17"/>
                <a:gd name="T14" fmla="*/ 6 w 12"/>
                <a:gd name="T15" fmla="*/ 3 h 17"/>
                <a:gd name="T16" fmla="*/ 4 w 12"/>
                <a:gd name="T17" fmla="*/ 9 h 17"/>
                <a:gd name="T18" fmla="*/ 6 w 12"/>
                <a:gd name="T19" fmla="*/ 14 h 17"/>
                <a:gd name="T20" fmla="*/ 8 w 12"/>
                <a:gd name="T21" fmla="*/ 8 h 17"/>
                <a:gd name="T22" fmla="*/ 6 w 12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0"/>
                    <a:pt x="4" y="0"/>
                    <a:pt x="7" y="0"/>
                  </a:cubicBezTo>
                  <a:cubicBezTo>
                    <a:pt x="10" y="0"/>
                    <a:pt x="12" y="3"/>
                    <a:pt x="12" y="8"/>
                  </a:cubicBezTo>
                  <a:cubicBezTo>
                    <a:pt x="12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8" y="12"/>
                    <a:pt x="8" y="8"/>
                  </a:cubicBezTo>
                  <a:cubicBezTo>
                    <a:pt x="8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"/>
            <p:cNvSpPr>
              <a:spLocks noEditPoints="1"/>
            </p:cNvSpPr>
            <p:nvPr/>
          </p:nvSpPr>
          <p:spPr bwMode="auto">
            <a:xfrm>
              <a:off x="4835" y="510"/>
              <a:ext cx="52" cy="60"/>
            </a:xfrm>
            <a:custGeom>
              <a:avLst/>
              <a:gdLst>
                <a:gd name="T0" fmla="*/ 19 w 37"/>
                <a:gd name="T1" fmla="*/ 2 h 43"/>
                <a:gd name="T2" fmla="*/ 34 w 37"/>
                <a:gd name="T3" fmla="*/ 6 h 43"/>
                <a:gd name="T4" fmla="*/ 19 w 37"/>
                <a:gd name="T5" fmla="*/ 11 h 43"/>
                <a:gd name="T6" fmla="*/ 3 w 37"/>
                <a:gd name="T7" fmla="*/ 6 h 43"/>
                <a:gd name="T8" fmla="*/ 19 w 37"/>
                <a:gd name="T9" fmla="*/ 2 h 43"/>
                <a:gd name="T10" fmla="*/ 19 w 37"/>
                <a:gd name="T11" fmla="*/ 0 h 43"/>
                <a:gd name="T12" fmla="*/ 12 w 37"/>
                <a:gd name="T13" fmla="*/ 0 h 43"/>
                <a:gd name="T14" fmla="*/ 6 w 37"/>
                <a:gd name="T15" fmla="*/ 2 h 43"/>
                <a:gd name="T16" fmla="*/ 2 w 37"/>
                <a:gd name="T17" fmla="*/ 4 h 43"/>
                <a:gd name="T18" fmla="*/ 1 w 37"/>
                <a:gd name="T19" fmla="*/ 6 h 43"/>
                <a:gd name="T20" fmla="*/ 0 w 37"/>
                <a:gd name="T21" fmla="*/ 7 h 43"/>
                <a:gd name="T22" fmla="*/ 0 w 37"/>
                <a:gd name="T23" fmla="*/ 36 h 43"/>
                <a:gd name="T24" fmla="*/ 1 w 37"/>
                <a:gd name="T25" fmla="*/ 37 h 43"/>
                <a:gd name="T26" fmla="*/ 2 w 37"/>
                <a:gd name="T27" fmla="*/ 39 h 43"/>
                <a:gd name="T28" fmla="*/ 6 w 37"/>
                <a:gd name="T29" fmla="*/ 41 h 43"/>
                <a:gd name="T30" fmla="*/ 12 w 37"/>
                <a:gd name="T31" fmla="*/ 42 h 43"/>
                <a:gd name="T32" fmla="*/ 19 w 37"/>
                <a:gd name="T33" fmla="*/ 43 h 43"/>
                <a:gd name="T34" fmla="*/ 32 w 37"/>
                <a:gd name="T35" fmla="*/ 41 h 43"/>
                <a:gd name="T36" fmla="*/ 35 w 37"/>
                <a:gd name="T37" fmla="*/ 39 h 43"/>
                <a:gd name="T38" fmla="*/ 36 w 37"/>
                <a:gd name="T39" fmla="*/ 37 h 43"/>
                <a:gd name="T40" fmla="*/ 37 w 37"/>
                <a:gd name="T41" fmla="*/ 36 h 43"/>
                <a:gd name="T42" fmla="*/ 37 w 37"/>
                <a:gd name="T43" fmla="*/ 7 h 43"/>
                <a:gd name="T44" fmla="*/ 35 w 37"/>
                <a:gd name="T45" fmla="*/ 4 h 43"/>
                <a:gd name="T46" fmla="*/ 32 w 37"/>
                <a:gd name="T47" fmla="*/ 2 h 43"/>
                <a:gd name="T48" fmla="*/ 26 w 37"/>
                <a:gd name="T49" fmla="*/ 0 h 43"/>
                <a:gd name="T50" fmla="*/ 19 w 37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43">
                  <a:moveTo>
                    <a:pt x="19" y="2"/>
                  </a:moveTo>
                  <a:cubicBezTo>
                    <a:pt x="27" y="2"/>
                    <a:pt x="34" y="4"/>
                    <a:pt x="34" y="6"/>
                  </a:cubicBezTo>
                  <a:cubicBezTo>
                    <a:pt x="34" y="9"/>
                    <a:pt x="27" y="11"/>
                    <a:pt x="19" y="11"/>
                  </a:cubicBezTo>
                  <a:cubicBezTo>
                    <a:pt x="10" y="11"/>
                    <a:pt x="3" y="9"/>
                    <a:pt x="3" y="6"/>
                  </a:cubicBezTo>
                  <a:cubicBezTo>
                    <a:pt x="3" y="4"/>
                    <a:pt x="10" y="2"/>
                    <a:pt x="19" y="2"/>
                  </a:cubicBezTo>
                  <a:close/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3"/>
                    <a:pt x="16" y="43"/>
                    <a:pt x="19" y="43"/>
                  </a:cubicBezTo>
                  <a:cubicBezTo>
                    <a:pt x="24" y="43"/>
                    <a:pt x="28" y="42"/>
                    <a:pt x="32" y="41"/>
                  </a:cubicBezTo>
                  <a:cubicBezTo>
                    <a:pt x="33" y="40"/>
                    <a:pt x="35" y="39"/>
                    <a:pt x="35" y="39"/>
                  </a:cubicBezTo>
                  <a:cubicBezTo>
                    <a:pt x="36" y="38"/>
                    <a:pt x="36" y="38"/>
                    <a:pt x="36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6"/>
                    <a:pt x="36" y="5"/>
                    <a:pt x="35" y="4"/>
                  </a:cubicBezTo>
                  <a:cubicBezTo>
                    <a:pt x="35" y="3"/>
                    <a:pt x="33" y="3"/>
                    <a:pt x="32" y="2"/>
                  </a:cubicBezTo>
                  <a:cubicBezTo>
                    <a:pt x="30" y="1"/>
                    <a:pt x="28" y="1"/>
                    <a:pt x="26" y="0"/>
                  </a:cubicBezTo>
                  <a:cubicBezTo>
                    <a:pt x="24" y="0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"/>
            <p:cNvSpPr>
              <a:spLocks noEditPoints="1"/>
            </p:cNvSpPr>
            <p:nvPr/>
          </p:nvSpPr>
          <p:spPr bwMode="auto">
            <a:xfrm>
              <a:off x="4931" y="695"/>
              <a:ext cx="58" cy="67"/>
            </a:xfrm>
            <a:custGeom>
              <a:avLst/>
              <a:gdLst>
                <a:gd name="T0" fmla="*/ 21 w 41"/>
                <a:gd name="T1" fmla="*/ 3 h 48"/>
                <a:gd name="T2" fmla="*/ 38 w 41"/>
                <a:gd name="T3" fmla="*/ 7 h 48"/>
                <a:gd name="T4" fmla="*/ 21 w 41"/>
                <a:gd name="T5" fmla="*/ 12 h 48"/>
                <a:gd name="T6" fmla="*/ 4 w 41"/>
                <a:gd name="T7" fmla="*/ 7 h 48"/>
                <a:gd name="T8" fmla="*/ 21 w 41"/>
                <a:gd name="T9" fmla="*/ 3 h 48"/>
                <a:gd name="T10" fmla="*/ 21 w 41"/>
                <a:gd name="T11" fmla="*/ 0 h 48"/>
                <a:gd name="T12" fmla="*/ 13 w 41"/>
                <a:gd name="T13" fmla="*/ 1 h 48"/>
                <a:gd name="T14" fmla="*/ 6 w 41"/>
                <a:gd name="T15" fmla="*/ 2 h 48"/>
                <a:gd name="T16" fmla="*/ 2 w 41"/>
                <a:gd name="T17" fmla="*/ 5 h 48"/>
                <a:gd name="T18" fmla="*/ 1 w 41"/>
                <a:gd name="T19" fmla="*/ 7 h 48"/>
                <a:gd name="T20" fmla="*/ 0 w 41"/>
                <a:gd name="T21" fmla="*/ 8 h 48"/>
                <a:gd name="T22" fmla="*/ 0 w 41"/>
                <a:gd name="T23" fmla="*/ 40 h 48"/>
                <a:gd name="T24" fmla="*/ 1 w 41"/>
                <a:gd name="T25" fmla="*/ 42 h 48"/>
                <a:gd name="T26" fmla="*/ 2 w 41"/>
                <a:gd name="T27" fmla="*/ 43 h 48"/>
                <a:gd name="T28" fmla="*/ 6 w 41"/>
                <a:gd name="T29" fmla="*/ 46 h 48"/>
                <a:gd name="T30" fmla="*/ 13 w 41"/>
                <a:gd name="T31" fmla="*/ 48 h 48"/>
                <a:gd name="T32" fmla="*/ 21 w 41"/>
                <a:gd name="T33" fmla="*/ 48 h 48"/>
                <a:gd name="T34" fmla="*/ 35 w 41"/>
                <a:gd name="T35" fmla="*/ 46 h 48"/>
                <a:gd name="T36" fmla="*/ 40 w 41"/>
                <a:gd name="T37" fmla="*/ 43 h 48"/>
                <a:gd name="T38" fmla="*/ 41 w 41"/>
                <a:gd name="T39" fmla="*/ 42 h 48"/>
                <a:gd name="T40" fmla="*/ 41 w 41"/>
                <a:gd name="T41" fmla="*/ 40 h 48"/>
                <a:gd name="T42" fmla="*/ 41 w 41"/>
                <a:gd name="T43" fmla="*/ 8 h 48"/>
                <a:gd name="T44" fmla="*/ 40 w 41"/>
                <a:gd name="T45" fmla="*/ 5 h 48"/>
                <a:gd name="T46" fmla="*/ 35 w 41"/>
                <a:gd name="T47" fmla="*/ 2 h 48"/>
                <a:gd name="T48" fmla="*/ 29 w 41"/>
                <a:gd name="T49" fmla="*/ 1 h 48"/>
                <a:gd name="T50" fmla="*/ 21 w 41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" h="48">
                  <a:moveTo>
                    <a:pt x="21" y="3"/>
                  </a:moveTo>
                  <a:cubicBezTo>
                    <a:pt x="30" y="3"/>
                    <a:pt x="38" y="5"/>
                    <a:pt x="38" y="7"/>
                  </a:cubicBezTo>
                  <a:cubicBezTo>
                    <a:pt x="38" y="10"/>
                    <a:pt x="30" y="12"/>
                    <a:pt x="21" y="12"/>
                  </a:cubicBezTo>
                  <a:cubicBezTo>
                    <a:pt x="11" y="12"/>
                    <a:pt x="4" y="10"/>
                    <a:pt x="4" y="7"/>
                  </a:cubicBezTo>
                  <a:cubicBezTo>
                    <a:pt x="4" y="5"/>
                    <a:pt x="11" y="3"/>
                    <a:pt x="21" y="3"/>
                  </a:cubicBezTo>
                  <a:close/>
                  <a:moveTo>
                    <a:pt x="21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5" y="48"/>
                    <a:pt x="18" y="48"/>
                    <a:pt x="21" y="48"/>
                  </a:cubicBezTo>
                  <a:cubicBezTo>
                    <a:pt x="26" y="48"/>
                    <a:pt x="31" y="47"/>
                    <a:pt x="35" y="46"/>
                  </a:cubicBezTo>
                  <a:cubicBezTo>
                    <a:pt x="37" y="45"/>
                    <a:pt x="38" y="44"/>
                    <a:pt x="40" y="43"/>
                  </a:cubicBezTo>
                  <a:cubicBezTo>
                    <a:pt x="40" y="43"/>
                    <a:pt x="40" y="42"/>
                    <a:pt x="41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7"/>
                    <a:pt x="41" y="6"/>
                    <a:pt x="40" y="5"/>
                  </a:cubicBezTo>
                  <a:cubicBezTo>
                    <a:pt x="38" y="4"/>
                    <a:pt x="37" y="3"/>
                    <a:pt x="35" y="2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4"/>
            <p:cNvSpPr>
              <a:spLocks noEditPoints="1"/>
            </p:cNvSpPr>
            <p:nvPr/>
          </p:nvSpPr>
          <p:spPr bwMode="auto">
            <a:xfrm>
              <a:off x="4931" y="798"/>
              <a:ext cx="77" cy="90"/>
            </a:xfrm>
            <a:custGeom>
              <a:avLst/>
              <a:gdLst>
                <a:gd name="T0" fmla="*/ 27 w 55"/>
                <a:gd name="T1" fmla="*/ 4 h 64"/>
                <a:gd name="T2" fmla="*/ 50 w 55"/>
                <a:gd name="T3" fmla="*/ 10 h 64"/>
                <a:gd name="T4" fmla="*/ 27 w 55"/>
                <a:gd name="T5" fmla="*/ 16 h 64"/>
                <a:gd name="T6" fmla="*/ 5 w 55"/>
                <a:gd name="T7" fmla="*/ 10 h 64"/>
                <a:gd name="T8" fmla="*/ 27 w 55"/>
                <a:gd name="T9" fmla="*/ 4 h 64"/>
                <a:gd name="T10" fmla="*/ 28 w 55"/>
                <a:gd name="T11" fmla="*/ 0 h 64"/>
                <a:gd name="T12" fmla="*/ 17 w 55"/>
                <a:gd name="T13" fmla="*/ 1 h 64"/>
                <a:gd name="T14" fmla="*/ 8 w 55"/>
                <a:gd name="T15" fmla="*/ 3 h 64"/>
                <a:gd name="T16" fmla="*/ 3 w 55"/>
                <a:gd name="T17" fmla="*/ 7 h 64"/>
                <a:gd name="T18" fmla="*/ 1 w 55"/>
                <a:gd name="T19" fmla="*/ 9 h 64"/>
                <a:gd name="T20" fmla="*/ 0 w 55"/>
                <a:gd name="T21" fmla="*/ 11 h 64"/>
                <a:gd name="T22" fmla="*/ 0 w 55"/>
                <a:gd name="T23" fmla="*/ 54 h 64"/>
                <a:gd name="T24" fmla="*/ 1 w 55"/>
                <a:gd name="T25" fmla="*/ 56 h 64"/>
                <a:gd name="T26" fmla="*/ 3 w 55"/>
                <a:gd name="T27" fmla="*/ 58 h 64"/>
                <a:gd name="T28" fmla="*/ 8 w 55"/>
                <a:gd name="T29" fmla="*/ 61 h 64"/>
                <a:gd name="T30" fmla="*/ 17 w 55"/>
                <a:gd name="T31" fmla="*/ 64 h 64"/>
                <a:gd name="T32" fmla="*/ 28 w 55"/>
                <a:gd name="T33" fmla="*/ 64 h 64"/>
                <a:gd name="T34" fmla="*/ 47 w 55"/>
                <a:gd name="T35" fmla="*/ 61 h 64"/>
                <a:gd name="T36" fmla="*/ 53 w 55"/>
                <a:gd name="T37" fmla="*/ 58 h 64"/>
                <a:gd name="T38" fmla="*/ 54 w 55"/>
                <a:gd name="T39" fmla="*/ 56 h 64"/>
                <a:gd name="T40" fmla="*/ 55 w 55"/>
                <a:gd name="T41" fmla="*/ 54 h 64"/>
                <a:gd name="T42" fmla="*/ 55 w 55"/>
                <a:gd name="T43" fmla="*/ 11 h 64"/>
                <a:gd name="T44" fmla="*/ 53 w 55"/>
                <a:gd name="T45" fmla="*/ 7 h 64"/>
                <a:gd name="T46" fmla="*/ 47 w 55"/>
                <a:gd name="T47" fmla="*/ 3 h 64"/>
                <a:gd name="T48" fmla="*/ 38 w 55"/>
                <a:gd name="T49" fmla="*/ 1 h 64"/>
                <a:gd name="T50" fmla="*/ 28 w 55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4">
                  <a:moveTo>
                    <a:pt x="27" y="4"/>
                  </a:moveTo>
                  <a:cubicBezTo>
                    <a:pt x="40" y="4"/>
                    <a:pt x="50" y="6"/>
                    <a:pt x="50" y="10"/>
                  </a:cubicBezTo>
                  <a:cubicBezTo>
                    <a:pt x="50" y="13"/>
                    <a:pt x="40" y="16"/>
                    <a:pt x="27" y="16"/>
                  </a:cubicBezTo>
                  <a:cubicBezTo>
                    <a:pt x="15" y="16"/>
                    <a:pt x="5" y="13"/>
                    <a:pt x="5" y="10"/>
                  </a:cubicBezTo>
                  <a:cubicBezTo>
                    <a:pt x="5" y="6"/>
                    <a:pt x="15" y="4"/>
                    <a:pt x="27" y="4"/>
                  </a:cubicBezTo>
                  <a:close/>
                  <a:moveTo>
                    <a:pt x="28" y="0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0" y="64"/>
                    <a:pt x="24" y="64"/>
                    <a:pt x="28" y="64"/>
                  </a:cubicBezTo>
                  <a:cubicBezTo>
                    <a:pt x="35" y="64"/>
                    <a:pt x="42" y="63"/>
                    <a:pt x="47" y="61"/>
                  </a:cubicBezTo>
                  <a:cubicBezTo>
                    <a:pt x="49" y="60"/>
                    <a:pt x="51" y="59"/>
                    <a:pt x="53" y="58"/>
                  </a:cubicBezTo>
                  <a:cubicBezTo>
                    <a:pt x="53" y="57"/>
                    <a:pt x="54" y="57"/>
                    <a:pt x="54" y="56"/>
                  </a:cubicBezTo>
                  <a:cubicBezTo>
                    <a:pt x="54" y="55"/>
                    <a:pt x="55" y="54"/>
                    <a:pt x="55" y="5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0"/>
                    <a:pt x="54" y="8"/>
                    <a:pt x="53" y="7"/>
                  </a:cubicBezTo>
                  <a:cubicBezTo>
                    <a:pt x="51" y="6"/>
                    <a:pt x="49" y="4"/>
                    <a:pt x="47" y="3"/>
                  </a:cubicBezTo>
                  <a:cubicBezTo>
                    <a:pt x="44" y="2"/>
                    <a:pt x="41" y="2"/>
                    <a:pt x="38" y="1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5"/>
            <p:cNvSpPr>
              <a:spLocks noEditPoints="1"/>
            </p:cNvSpPr>
            <p:nvPr/>
          </p:nvSpPr>
          <p:spPr bwMode="auto">
            <a:xfrm>
              <a:off x="5004" y="695"/>
              <a:ext cx="69" cy="81"/>
            </a:xfrm>
            <a:custGeom>
              <a:avLst/>
              <a:gdLst>
                <a:gd name="T0" fmla="*/ 24 w 49"/>
                <a:gd name="T1" fmla="*/ 3 h 58"/>
                <a:gd name="T2" fmla="*/ 45 w 49"/>
                <a:gd name="T3" fmla="*/ 9 h 58"/>
                <a:gd name="T4" fmla="*/ 24 w 49"/>
                <a:gd name="T5" fmla="*/ 15 h 58"/>
                <a:gd name="T6" fmla="*/ 4 w 49"/>
                <a:gd name="T7" fmla="*/ 9 h 58"/>
                <a:gd name="T8" fmla="*/ 24 w 49"/>
                <a:gd name="T9" fmla="*/ 3 h 58"/>
                <a:gd name="T10" fmla="*/ 24 w 49"/>
                <a:gd name="T11" fmla="*/ 0 h 58"/>
                <a:gd name="T12" fmla="*/ 15 w 49"/>
                <a:gd name="T13" fmla="*/ 1 h 58"/>
                <a:gd name="T14" fmla="*/ 7 w 49"/>
                <a:gd name="T15" fmla="*/ 3 h 58"/>
                <a:gd name="T16" fmla="*/ 2 w 49"/>
                <a:gd name="T17" fmla="*/ 6 h 58"/>
                <a:gd name="T18" fmla="*/ 0 w 49"/>
                <a:gd name="T19" fmla="*/ 8 h 58"/>
                <a:gd name="T20" fmla="*/ 0 w 49"/>
                <a:gd name="T21" fmla="*/ 10 h 58"/>
                <a:gd name="T22" fmla="*/ 0 w 49"/>
                <a:gd name="T23" fmla="*/ 48 h 58"/>
                <a:gd name="T24" fmla="*/ 0 w 49"/>
                <a:gd name="T25" fmla="*/ 50 h 58"/>
                <a:gd name="T26" fmla="*/ 2 w 49"/>
                <a:gd name="T27" fmla="*/ 52 h 58"/>
                <a:gd name="T28" fmla="*/ 7 w 49"/>
                <a:gd name="T29" fmla="*/ 55 h 58"/>
                <a:gd name="T30" fmla="*/ 15 w 49"/>
                <a:gd name="T31" fmla="*/ 57 h 58"/>
                <a:gd name="T32" fmla="*/ 24 w 49"/>
                <a:gd name="T33" fmla="*/ 58 h 58"/>
                <a:gd name="T34" fmla="*/ 42 w 49"/>
                <a:gd name="T35" fmla="*/ 55 h 58"/>
                <a:gd name="T36" fmla="*/ 47 w 49"/>
                <a:gd name="T37" fmla="*/ 52 h 58"/>
                <a:gd name="T38" fmla="*/ 48 w 49"/>
                <a:gd name="T39" fmla="*/ 50 h 58"/>
                <a:gd name="T40" fmla="*/ 49 w 49"/>
                <a:gd name="T41" fmla="*/ 48 h 58"/>
                <a:gd name="T42" fmla="*/ 49 w 49"/>
                <a:gd name="T43" fmla="*/ 10 h 58"/>
                <a:gd name="T44" fmla="*/ 47 w 49"/>
                <a:gd name="T45" fmla="*/ 6 h 58"/>
                <a:gd name="T46" fmla="*/ 42 w 49"/>
                <a:gd name="T47" fmla="*/ 3 h 58"/>
                <a:gd name="T48" fmla="*/ 34 w 49"/>
                <a:gd name="T49" fmla="*/ 1 h 58"/>
                <a:gd name="T50" fmla="*/ 24 w 49"/>
                <a:gd name="T5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58">
                  <a:moveTo>
                    <a:pt x="24" y="3"/>
                  </a:moveTo>
                  <a:cubicBezTo>
                    <a:pt x="36" y="3"/>
                    <a:pt x="45" y="6"/>
                    <a:pt x="45" y="9"/>
                  </a:cubicBezTo>
                  <a:cubicBezTo>
                    <a:pt x="45" y="12"/>
                    <a:pt x="36" y="15"/>
                    <a:pt x="24" y="15"/>
                  </a:cubicBezTo>
                  <a:cubicBezTo>
                    <a:pt x="13" y="15"/>
                    <a:pt x="4" y="12"/>
                    <a:pt x="4" y="9"/>
                  </a:cubicBezTo>
                  <a:cubicBezTo>
                    <a:pt x="4" y="6"/>
                    <a:pt x="13" y="3"/>
                    <a:pt x="24" y="3"/>
                  </a:cubicBezTo>
                  <a:close/>
                  <a:moveTo>
                    <a:pt x="24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8" y="58"/>
                    <a:pt x="21" y="58"/>
                    <a:pt x="24" y="58"/>
                  </a:cubicBezTo>
                  <a:cubicBezTo>
                    <a:pt x="31" y="58"/>
                    <a:pt x="37" y="57"/>
                    <a:pt x="42" y="55"/>
                  </a:cubicBezTo>
                  <a:cubicBezTo>
                    <a:pt x="44" y="54"/>
                    <a:pt x="46" y="53"/>
                    <a:pt x="47" y="52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49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8" y="7"/>
                    <a:pt x="47" y="6"/>
                  </a:cubicBezTo>
                  <a:cubicBezTo>
                    <a:pt x="46" y="5"/>
                    <a:pt x="44" y="4"/>
                    <a:pt x="42" y="3"/>
                  </a:cubicBezTo>
                  <a:cubicBezTo>
                    <a:pt x="40" y="2"/>
                    <a:pt x="37" y="1"/>
                    <a:pt x="34" y="1"/>
                  </a:cubicBezTo>
                  <a:cubicBezTo>
                    <a:pt x="31" y="0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6"/>
            <p:cNvSpPr>
              <a:spLocks noEditPoints="1"/>
            </p:cNvSpPr>
            <p:nvPr/>
          </p:nvSpPr>
          <p:spPr bwMode="auto">
            <a:xfrm>
              <a:off x="4805" y="930"/>
              <a:ext cx="77" cy="91"/>
            </a:xfrm>
            <a:custGeom>
              <a:avLst/>
              <a:gdLst>
                <a:gd name="T0" fmla="*/ 27 w 55"/>
                <a:gd name="T1" fmla="*/ 3 h 65"/>
                <a:gd name="T2" fmla="*/ 50 w 55"/>
                <a:gd name="T3" fmla="*/ 10 h 65"/>
                <a:gd name="T4" fmla="*/ 27 w 55"/>
                <a:gd name="T5" fmla="*/ 16 h 65"/>
                <a:gd name="T6" fmla="*/ 4 w 55"/>
                <a:gd name="T7" fmla="*/ 10 h 65"/>
                <a:gd name="T8" fmla="*/ 27 w 55"/>
                <a:gd name="T9" fmla="*/ 3 h 65"/>
                <a:gd name="T10" fmla="*/ 27 w 55"/>
                <a:gd name="T11" fmla="*/ 0 h 65"/>
                <a:gd name="T12" fmla="*/ 17 w 55"/>
                <a:gd name="T13" fmla="*/ 1 h 65"/>
                <a:gd name="T14" fmla="*/ 8 w 55"/>
                <a:gd name="T15" fmla="*/ 3 h 65"/>
                <a:gd name="T16" fmla="*/ 2 w 55"/>
                <a:gd name="T17" fmla="*/ 7 h 65"/>
                <a:gd name="T18" fmla="*/ 0 w 55"/>
                <a:gd name="T19" fmla="*/ 9 h 65"/>
                <a:gd name="T20" fmla="*/ 0 w 55"/>
                <a:gd name="T21" fmla="*/ 11 h 65"/>
                <a:gd name="T22" fmla="*/ 0 w 55"/>
                <a:gd name="T23" fmla="*/ 54 h 65"/>
                <a:gd name="T24" fmla="*/ 0 w 55"/>
                <a:gd name="T25" fmla="*/ 56 h 65"/>
                <a:gd name="T26" fmla="*/ 2 w 55"/>
                <a:gd name="T27" fmla="*/ 58 h 65"/>
                <a:gd name="T28" fmla="*/ 8 w 55"/>
                <a:gd name="T29" fmla="*/ 62 h 65"/>
                <a:gd name="T30" fmla="*/ 17 w 55"/>
                <a:gd name="T31" fmla="*/ 64 h 65"/>
                <a:gd name="T32" fmla="*/ 27 w 55"/>
                <a:gd name="T33" fmla="*/ 65 h 65"/>
                <a:gd name="T34" fmla="*/ 47 w 55"/>
                <a:gd name="T35" fmla="*/ 62 h 65"/>
                <a:gd name="T36" fmla="*/ 52 w 55"/>
                <a:gd name="T37" fmla="*/ 58 h 65"/>
                <a:gd name="T38" fmla="*/ 54 w 55"/>
                <a:gd name="T39" fmla="*/ 56 h 65"/>
                <a:gd name="T40" fmla="*/ 55 w 55"/>
                <a:gd name="T41" fmla="*/ 54 h 65"/>
                <a:gd name="T42" fmla="*/ 55 w 55"/>
                <a:gd name="T43" fmla="*/ 11 h 65"/>
                <a:gd name="T44" fmla="*/ 52 w 55"/>
                <a:gd name="T45" fmla="*/ 7 h 65"/>
                <a:gd name="T46" fmla="*/ 47 w 55"/>
                <a:gd name="T47" fmla="*/ 3 h 65"/>
                <a:gd name="T48" fmla="*/ 38 w 55"/>
                <a:gd name="T49" fmla="*/ 1 h 65"/>
                <a:gd name="T50" fmla="*/ 27 w 55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5">
                  <a:moveTo>
                    <a:pt x="27" y="3"/>
                  </a:moveTo>
                  <a:cubicBezTo>
                    <a:pt x="40" y="3"/>
                    <a:pt x="50" y="6"/>
                    <a:pt x="50" y="10"/>
                  </a:cubicBezTo>
                  <a:cubicBezTo>
                    <a:pt x="50" y="13"/>
                    <a:pt x="40" y="16"/>
                    <a:pt x="27" y="16"/>
                  </a:cubicBezTo>
                  <a:cubicBezTo>
                    <a:pt x="14" y="16"/>
                    <a:pt x="4" y="13"/>
                    <a:pt x="4" y="10"/>
                  </a:cubicBezTo>
                  <a:cubicBezTo>
                    <a:pt x="4" y="6"/>
                    <a:pt x="14" y="3"/>
                    <a:pt x="27" y="3"/>
                  </a:cubicBezTo>
                  <a:close/>
                  <a:moveTo>
                    <a:pt x="27" y="0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0" y="65"/>
                    <a:pt x="23" y="65"/>
                    <a:pt x="27" y="65"/>
                  </a:cubicBezTo>
                  <a:cubicBezTo>
                    <a:pt x="35" y="65"/>
                    <a:pt x="42" y="64"/>
                    <a:pt x="47" y="62"/>
                  </a:cubicBezTo>
                  <a:cubicBezTo>
                    <a:pt x="49" y="61"/>
                    <a:pt x="51" y="60"/>
                    <a:pt x="52" y="58"/>
                  </a:cubicBezTo>
                  <a:cubicBezTo>
                    <a:pt x="53" y="58"/>
                    <a:pt x="54" y="57"/>
                    <a:pt x="54" y="56"/>
                  </a:cubicBezTo>
                  <a:cubicBezTo>
                    <a:pt x="54" y="56"/>
                    <a:pt x="55" y="55"/>
                    <a:pt x="55" y="5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9"/>
                    <a:pt x="54" y="8"/>
                    <a:pt x="52" y="7"/>
                  </a:cubicBezTo>
                  <a:cubicBezTo>
                    <a:pt x="51" y="5"/>
                    <a:pt x="49" y="4"/>
                    <a:pt x="47" y="3"/>
                  </a:cubicBezTo>
                  <a:cubicBezTo>
                    <a:pt x="44" y="2"/>
                    <a:pt x="41" y="2"/>
                    <a:pt x="38" y="1"/>
                  </a:cubicBezTo>
                  <a:cubicBezTo>
                    <a:pt x="35" y="0"/>
                    <a:pt x="31" y="0"/>
                    <a:pt x="27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7"/>
            <p:cNvSpPr>
              <a:spLocks/>
            </p:cNvSpPr>
            <p:nvPr/>
          </p:nvSpPr>
          <p:spPr bwMode="auto">
            <a:xfrm>
              <a:off x="4671" y="740"/>
              <a:ext cx="61" cy="8"/>
            </a:xfrm>
            <a:custGeom>
              <a:avLst/>
              <a:gdLst>
                <a:gd name="T0" fmla="*/ 57 w 61"/>
                <a:gd name="T1" fmla="*/ 8 h 8"/>
                <a:gd name="T2" fmla="*/ 4 w 61"/>
                <a:gd name="T3" fmla="*/ 8 h 8"/>
                <a:gd name="T4" fmla="*/ 3 w 61"/>
                <a:gd name="T5" fmla="*/ 8 h 8"/>
                <a:gd name="T6" fmla="*/ 3 w 61"/>
                <a:gd name="T7" fmla="*/ 8 h 8"/>
                <a:gd name="T8" fmla="*/ 0 w 61"/>
                <a:gd name="T9" fmla="*/ 4 h 8"/>
                <a:gd name="T10" fmla="*/ 3 w 61"/>
                <a:gd name="T11" fmla="*/ 2 h 8"/>
                <a:gd name="T12" fmla="*/ 3 w 61"/>
                <a:gd name="T13" fmla="*/ 1 h 8"/>
                <a:gd name="T14" fmla="*/ 4 w 61"/>
                <a:gd name="T15" fmla="*/ 0 h 8"/>
                <a:gd name="T16" fmla="*/ 57 w 61"/>
                <a:gd name="T17" fmla="*/ 0 h 8"/>
                <a:gd name="T18" fmla="*/ 59 w 61"/>
                <a:gd name="T19" fmla="*/ 1 h 8"/>
                <a:gd name="T20" fmla="*/ 60 w 61"/>
                <a:gd name="T21" fmla="*/ 2 h 8"/>
                <a:gd name="T22" fmla="*/ 61 w 61"/>
                <a:gd name="T23" fmla="*/ 4 h 8"/>
                <a:gd name="T24" fmla="*/ 61 w 61"/>
                <a:gd name="T25" fmla="*/ 7 h 8"/>
                <a:gd name="T26" fmla="*/ 60 w 61"/>
                <a:gd name="T27" fmla="*/ 8 h 8"/>
                <a:gd name="T28" fmla="*/ 59 w 61"/>
                <a:gd name="T29" fmla="*/ 8 h 8"/>
                <a:gd name="T30" fmla="*/ 57 w 61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lnTo>
                    <a:pt x="4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0" y="2"/>
                  </a:lnTo>
                  <a:lnTo>
                    <a:pt x="61" y="4"/>
                  </a:lnTo>
                  <a:lnTo>
                    <a:pt x="61" y="7"/>
                  </a:lnTo>
                  <a:lnTo>
                    <a:pt x="60" y="8"/>
                  </a:lnTo>
                  <a:lnTo>
                    <a:pt x="59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8"/>
            <p:cNvSpPr>
              <a:spLocks/>
            </p:cNvSpPr>
            <p:nvPr/>
          </p:nvSpPr>
          <p:spPr bwMode="auto">
            <a:xfrm>
              <a:off x="4696" y="724"/>
              <a:ext cx="36" cy="9"/>
            </a:xfrm>
            <a:custGeom>
              <a:avLst/>
              <a:gdLst>
                <a:gd name="T0" fmla="*/ 32 w 36"/>
                <a:gd name="T1" fmla="*/ 9 h 9"/>
                <a:gd name="T2" fmla="*/ 3 w 36"/>
                <a:gd name="T3" fmla="*/ 9 h 9"/>
                <a:gd name="T4" fmla="*/ 1 w 36"/>
                <a:gd name="T5" fmla="*/ 7 h 9"/>
                <a:gd name="T6" fmla="*/ 0 w 36"/>
                <a:gd name="T7" fmla="*/ 7 h 9"/>
                <a:gd name="T8" fmla="*/ 0 w 36"/>
                <a:gd name="T9" fmla="*/ 4 h 9"/>
                <a:gd name="T10" fmla="*/ 0 w 36"/>
                <a:gd name="T11" fmla="*/ 4 h 9"/>
                <a:gd name="T12" fmla="*/ 0 w 36"/>
                <a:gd name="T13" fmla="*/ 2 h 9"/>
                <a:gd name="T14" fmla="*/ 0 w 36"/>
                <a:gd name="T15" fmla="*/ 0 h 9"/>
                <a:gd name="T16" fmla="*/ 3 w 36"/>
                <a:gd name="T17" fmla="*/ 0 h 9"/>
                <a:gd name="T18" fmla="*/ 32 w 36"/>
                <a:gd name="T19" fmla="*/ 0 h 9"/>
                <a:gd name="T20" fmla="*/ 34 w 36"/>
                <a:gd name="T21" fmla="*/ 0 h 9"/>
                <a:gd name="T22" fmla="*/ 35 w 36"/>
                <a:gd name="T23" fmla="*/ 0 h 9"/>
                <a:gd name="T24" fmla="*/ 36 w 36"/>
                <a:gd name="T25" fmla="*/ 2 h 9"/>
                <a:gd name="T26" fmla="*/ 36 w 36"/>
                <a:gd name="T27" fmla="*/ 4 h 9"/>
                <a:gd name="T28" fmla="*/ 36 w 36"/>
                <a:gd name="T29" fmla="*/ 4 h 9"/>
                <a:gd name="T30" fmla="*/ 35 w 36"/>
                <a:gd name="T31" fmla="*/ 7 h 9"/>
                <a:gd name="T32" fmla="*/ 34 w 36"/>
                <a:gd name="T33" fmla="*/ 7 h 9"/>
                <a:gd name="T34" fmla="*/ 32 w 36"/>
                <a:gd name="T3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9">
                  <a:moveTo>
                    <a:pt x="32" y="9"/>
                  </a:moveTo>
                  <a:lnTo>
                    <a:pt x="3" y="9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5" y="7"/>
                  </a:lnTo>
                  <a:lnTo>
                    <a:pt x="34" y="7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9"/>
            <p:cNvSpPr>
              <a:spLocks/>
            </p:cNvSpPr>
            <p:nvPr/>
          </p:nvSpPr>
          <p:spPr bwMode="auto">
            <a:xfrm>
              <a:off x="4671" y="758"/>
              <a:ext cx="61" cy="8"/>
            </a:xfrm>
            <a:custGeom>
              <a:avLst/>
              <a:gdLst>
                <a:gd name="T0" fmla="*/ 57 w 61"/>
                <a:gd name="T1" fmla="*/ 8 h 8"/>
                <a:gd name="T2" fmla="*/ 4 w 61"/>
                <a:gd name="T3" fmla="*/ 8 h 8"/>
                <a:gd name="T4" fmla="*/ 3 w 61"/>
                <a:gd name="T5" fmla="*/ 7 h 8"/>
                <a:gd name="T6" fmla="*/ 3 w 61"/>
                <a:gd name="T7" fmla="*/ 5 h 8"/>
                <a:gd name="T8" fmla="*/ 0 w 61"/>
                <a:gd name="T9" fmla="*/ 4 h 8"/>
                <a:gd name="T10" fmla="*/ 3 w 61"/>
                <a:gd name="T11" fmla="*/ 1 h 8"/>
                <a:gd name="T12" fmla="*/ 3 w 61"/>
                <a:gd name="T13" fmla="*/ 0 h 8"/>
                <a:gd name="T14" fmla="*/ 4 w 61"/>
                <a:gd name="T15" fmla="*/ 0 h 8"/>
                <a:gd name="T16" fmla="*/ 57 w 61"/>
                <a:gd name="T17" fmla="*/ 0 h 8"/>
                <a:gd name="T18" fmla="*/ 59 w 61"/>
                <a:gd name="T19" fmla="*/ 0 h 8"/>
                <a:gd name="T20" fmla="*/ 60 w 61"/>
                <a:gd name="T21" fmla="*/ 1 h 8"/>
                <a:gd name="T22" fmla="*/ 61 w 61"/>
                <a:gd name="T23" fmla="*/ 1 h 8"/>
                <a:gd name="T24" fmla="*/ 61 w 61"/>
                <a:gd name="T25" fmla="*/ 4 h 8"/>
                <a:gd name="T26" fmla="*/ 60 w 61"/>
                <a:gd name="T27" fmla="*/ 5 h 8"/>
                <a:gd name="T28" fmla="*/ 59 w 61"/>
                <a:gd name="T29" fmla="*/ 7 h 8"/>
                <a:gd name="T30" fmla="*/ 57 w 61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3" y="5"/>
                  </a:lnTo>
                  <a:lnTo>
                    <a:pt x="0" y="4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0" y="1"/>
                  </a:lnTo>
                  <a:lnTo>
                    <a:pt x="61" y="1"/>
                  </a:lnTo>
                  <a:lnTo>
                    <a:pt x="61" y="4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0"/>
            <p:cNvSpPr>
              <a:spLocks/>
            </p:cNvSpPr>
            <p:nvPr/>
          </p:nvSpPr>
          <p:spPr bwMode="auto">
            <a:xfrm>
              <a:off x="4671" y="775"/>
              <a:ext cx="61" cy="8"/>
            </a:xfrm>
            <a:custGeom>
              <a:avLst/>
              <a:gdLst>
                <a:gd name="T0" fmla="*/ 57 w 61"/>
                <a:gd name="T1" fmla="*/ 8 h 8"/>
                <a:gd name="T2" fmla="*/ 4 w 61"/>
                <a:gd name="T3" fmla="*/ 8 h 8"/>
                <a:gd name="T4" fmla="*/ 3 w 61"/>
                <a:gd name="T5" fmla="*/ 8 h 8"/>
                <a:gd name="T6" fmla="*/ 3 w 61"/>
                <a:gd name="T7" fmla="*/ 7 h 8"/>
                <a:gd name="T8" fmla="*/ 1 w 61"/>
                <a:gd name="T9" fmla="*/ 5 h 8"/>
                <a:gd name="T10" fmla="*/ 0 w 61"/>
                <a:gd name="T11" fmla="*/ 4 h 8"/>
                <a:gd name="T12" fmla="*/ 3 w 61"/>
                <a:gd name="T13" fmla="*/ 0 h 8"/>
                <a:gd name="T14" fmla="*/ 3 w 61"/>
                <a:gd name="T15" fmla="*/ 0 h 8"/>
                <a:gd name="T16" fmla="*/ 4 w 61"/>
                <a:gd name="T17" fmla="*/ 0 h 8"/>
                <a:gd name="T18" fmla="*/ 57 w 61"/>
                <a:gd name="T19" fmla="*/ 0 h 8"/>
                <a:gd name="T20" fmla="*/ 59 w 61"/>
                <a:gd name="T21" fmla="*/ 0 h 8"/>
                <a:gd name="T22" fmla="*/ 60 w 61"/>
                <a:gd name="T23" fmla="*/ 0 h 8"/>
                <a:gd name="T24" fmla="*/ 61 w 61"/>
                <a:gd name="T25" fmla="*/ 2 h 8"/>
                <a:gd name="T26" fmla="*/ 61 w 61"/>
                <a:gd name="T27" fmla="*/ 4 h 8"/>
                <a:gd name="T28" fmla="*/ 61 w 61"/>
                <a:gd name="T29" fmla="*/ 5 h 8"/>
                <a:gd name="T30" fmla="*/ 60 w 61"/>
                <a:gd name="T31" fmla="*/ 7 h 8"/>
                <a:gd name="T32" fmla="*/ 59 w 61"/>
                <a:gd name="T33" fmla="*/ 8 h 8"/>
                <a:gd name="T34" fmla="*/ 57 w 61"/>
                <a:gd name="T3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lnTo>
                    <a:pt x="4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1" y="2"/>
                  </a:lnTo>
                  <a:lnTo>
                    <a:pt x="61" y="4"/>
                  </a:lnTo>
                  <a:lnTo>
                    <a:pt x="61" y="5"/>
                  </a:lnTo>
                  <a:lnTo>
                    <a:pt x="60" y="7"/>
                  </a:lnTo>
                  <a:lnTo>
                    <a:pt x="59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1"/>
            <p:cNvSpPr>
              <a:spLocks noEditPoints="1"/>
            </p:cNvSpPr>
            <p:nvPr/>
          </p:nvSpPr>
          <p:spPr bwMode="auto">
            <a:xfrm>
              <a:off x="4653" y="691"/>
              <a:ext cx="98" cy="120"/>
            </a:xfrm>
            <a:custGeom>
              <a:avLst/>
              <a:gdLst>
                <a:gd name="T0" fmla="*/ 88 w 98"/>
                <a:gd name="T1" fmla="*/ 0 h 120"/>
                <a:gd name="T2" fmla="*/ 32 w 98"/>
                <a:gd name="T3" fmla="*/ 0 h 120"/>
                <a:gd name="T4" fmla="*/ 0 w 98"/>
                <a:gd name="T5" fmla="*/ 30 h 120"/>
                <a:gd name="T6" fmla="*/ 0 w 98"/>
                <a:gd name="T7" fmla="*/ 110 h 120"/>
                <a:gd name="T8" fmla="*/ 1 w 98"/>
                <a:gd name="T9" fmla="*/ 114 h 120"/>
                <a:gd name="T10" fmla="*/ 2 w 98"/>
                <a:gd name="T11" fmla="*/ 117 h 120"/>
                <a:gd name="T12" fmla="*/ 5 w 98"/>
                <a:gd name="T13" fmla="*/ 119 h 120"/>
                <a:gd name="T14" fmla="*/ 9 w 98"/>
                <a:gd name="T15" fmla="*/ 120 h 120"/>
                <a:gd name="T16" fmla="*/ 98 w 98"/>
                <a:gd name="T17" fmla="*/ 120 h 120"/>
                <a:gd name="T18" fmla="*/ 98 w 98"/>
                <a:gd name="T19" fmla="*/ 11 h 120"/>
                <a:gd name="T20" fmla="*/ 96 w 98"/>
                <a:gd name="T21" fmla="*/ 7 h 120"/>
                <a:gd name="T22" fmla="*/ 95 w 98"/>
                <a:gd name="T23" fmla="*/ 4 h 120"/>
                <a:gd name="T24" fmla="*/ 92 w 98"/>
                <a:gd name="T25" fmla="*/ 1 h 120"/>
                <a:gd name="T26" fmla="*/ 88 w 98"/>
                <a:gd name="T27" fmla="*/ 0 h 120"/>
                <a:gd name="T28" fmla="*/ 91 w 98"/>
                <a:gd name="T29" fmla="*/ 112 h 120"/>
                <a:gd name="T30" fmla="*/ 14 w 98"/>
                <a:gd name="T31" fmla="*/ 112 h 120"/>
                <a:gd name="T32" fmla="*/ 12 w 98"/>
                <a:gd name="T33" fmla="*/ 112 h 120"/>
                <a:gd name="T34" fmla="*/ 9 w 98"/>
                <a:gd name="T35" fmla="*/ 110 h 120"/>
                <a:gd name="T36" fmla="*/ 8 w 98"/>
                <a:gd name="T37" fmla="*/ 107 h 120"/>
                <a:gd name="T38" fmla="*/ 8 w 98"/>
                <a:gd name="T39" fmla="*/ 106 h 120"/>
                <a:gd name="T40" fmla="*/ 8 w 98"/>
                <a:gd name="T41" fmla="*/ 35 h 120"/>
                <a:gd name="T42" fmla="*/ 26 w 98"/>
                <a:gd name="T43" fmla="*/ 35 h 120"/>
                <a:gd name="T44" fmla="*/ 29 w 98"/>
                <a:gd name="T45" fmla="*/ 35 h 120"/>
                <a:gd name="T46" fmla="*/ 32 w 98"/>
                <a:gd name="T47" fmla="*/ 33 h 120"/>
                <a:gd name="T48" fmla="*/ 35 w 98"/>
                <a:gd name="T49" fmla="*/ 30 h 120"/>
                <a:gd name="T50" fmla="*/ 35 w 98"/>
                <a:gd name="T51" fmla="*/ 26 h 120"/>
                <a:gd name="T52" fmla="*/ 35 w 98"/>
                <a:gd name="T53" fmla="*/ 8 h 120"/>
                <a:gd name="T54" fmla="*/ 85 w 98"/>
                <a:gd name="T55" fmla="*/ 8 h 120"/>
                <a:gd name="T56" fmla="*/ 86 w 98"/>
                <a:gd name="T57" fmla="*/ 8 h 120"/>
                <a:gd name="T58" fmla="*/ 88 w 98"/>
                <a:gd name="T59" fmla="*/ 9 h 120"/>
                <a:gd name="T60" fmla="*/ 91 w 98"/>
                <a:gd name="T61" fmla="*/ 12 h 120"/>
                <a:gd name="T62" fmla="*/ 91 w 98"/>
                <a:gd name="T63" fmla="*/ 15 h 120"/>
                <a:gd name="T64" fmla="*/ 91 w 98"/>
                <a:gd name="T65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20">
                  <a:moveTo>
                    <a:pt x="88" y="0"/>
                  </a:moveTo>
                  <a:lnTo>
                    <a:pt x="32" y="0"/>
                  </a:lnTo>
                  <a:lnTo>
                    <a:pt x="0" y="30"/>
                  </a:lnTo>
                  <a:lnTo>
                    <a:pt x="0" y="110"/>
                  </a:lnTo>
                  <a:lnTo>
                    <a:pt x="1" y="114"/>
                  </a:lnTo>
                  <a:lnTo>
                    <a:pt x="2" y="117"/>
                  </a:lnTo>
                  <a:lnTo>
                    <a:pt x="5" y="119"/>
                  </a:lnTo>
                  <a:lnTo>
                    <a:pt x="9" y="120"/>
                  </a:lnTo>
                  <a:lnTo>
                    <a:pt x="98" y="120"/>
                  </a:lnTo>
                  <a:lnTo>
                    <a:pt x="98" y="11"/>
                  </a:lnTo>
                  <a:lnTo>
                    <a:pt x="96" y="7"/>
                  </a:lnTo>
                  <a:lnTo>
                    <a:pt x="95" y="4"/>
                  </a:lnTo>
                  <a:lnTo>
                    <a:pt x="92" y="1"/>
                  </a:lnTo>
                  <a:lnTo>
                    <a:pt x="88" y="0"/>
                  </a:lnTo>
                  <a:close/>
                  <a:moveTo>
                    <a:pt x="91" y="112"/>
                  </a:moveTo>
                  <a:lnTo>
                    <a:pt x="14" y="112"/>
                  </a:lnTo>
                  <a:lnTo>
                    <a:pt x="12" y="112"/>
                  </a:lnTo>
                  <a:lnTo>
                    <a:pt x="9" y="110"/>
                  </a:lnTo>
                  <a:lnTo>
                    <a:pt x="8" y="107"/>
                  </a:lnTo>
                  <a:lnTo>
                    <a:pt x="8" y="106"/>
                  </a:lnTo>
                  <a:lnTo>
                    <a:pt x="8" y="35"/>
                  </a:lnTo>
                  <a:lnTo>
                    <a:pt x="26" y="35"/>
                  </a:lnTo>
                  <a:lnTo>
                    <a:pt x="29" y="35"/>
                  </a:lnTo>
                  <a:lnTo>
                    <a:pt x="32" y="33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5" y="8"/>
                  </a:lnTo>
                  <a:lnTo>
                    <a:pt x="85" y="8"/>
                  </a:lnTo>
                  <a:lnTo>
                    <a:pt x="86" y="8"/>
                  </a:lnTo>
                  <a:lnTo>
                    <a:pt x="88" y="9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12"/>
                  </a:lnTo>
                  <a:close/>
                </a:path>
              </a:pathLst>
            </a:custGeom>
            <a:solidFill>
              <a:srgbClr val="005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2"/>
            <p:cNvSpPr>
              <a:spLocks/>
            </p:cNvSpPr>
            <p:nvPr/>
          </p:nvSpPr>
          <p:spPr bwMode="auto">
            <a:xfrm>
              <a:off x="4961" y="615"/>
              <a:ext cx="42" cy="7"/>
            </a:xfrm>
            <a:custGeom>
              <a:avLst/>
              <a:gdLst>
                <a:gd name="T0" fmla="*/ 39 w 42"/>
                <a:gd name="T1" fmla="*/ 7 h 7"/>
                <a:gd name="T2" fmla="*/ 1 w 42"/>
                <a:gd name="T3" fmla="*/ 7 h 7"/>
                <a:gd name="T4" fmla="*/ 1 w 42"/>
                <a:gd name="T5" fmla="*/ 7 h 7"/>
                <a:gd name="T6" fmla="*/ 1 w 42"/>
                <a:gd name="T7" fmla="*/ 6 h 7"/>
                <a:gd name="T8" fmla="*/ 0 w 42"/>
                <a:gd name="T9" fmla="*/ 4 h 7"/>
                <a:gd name="T10" fmla="*/ 1 w 42"/>
                <a:gd name="T11" fmla="*/ 3 h 7"/>
                <a:gd name="T12" fmla="*/ 1 w 42"/>
                <a:gd name="T13" fmla="*/ 1 h 7"/>
                <a:gd name="T14" fmla="*/ 1 w 42"/>
                <a:gd name="T15" fmla="*/ 0 h 7"/>
                <a:gd name="T16" fmla="*/ 39 w 42"/>
                <a:gd name="T17" fmla="*/ 0 h 7"/>
                <a:gd name="T18" fmla="*/ 40 w 42"/>
                <a:gd name="T19" fmla="*/ 1 h 7"/>
                <a:gd name="T20" fmla="*/ 42 w 42"/>
                <a:gd name="T21" fmla="*/ 3 h 7"/>
                <a:gd name="T22" fmla="*/ 42 w 42"/>
                <a:gd name="T23" fmla="*/ 4 h 7"/>
                <a:gd name="T24" fmla="*/ 42 w 42"/>
                <a:gd name="T25" fmla="*/ 6 h 7"/>
                <a:gd name="T26" fmla="*/ 42 w 42"/>
                <a:gd name="T27" fmla="*/ 6 h 7"/>
                <a:gd name="T28" fmla="*/ 40 w 42"/>
                <a:gd name="T29" fmla="*/ 7 h 7"/>
                <a:gd name="T30" fmla="*/ 39 w 42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7">
                  <a:moveTo>
                    <a:pt x="39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9" y="0"/>
                  </a:lnTo>
                  <a:lnTo>
                    <a:pt x="40" y="1"/>
                  </a:lnTo>
                  <a:lnTo>
                    <a:pt x="42" y="3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0" y="7"/>
                  </a:lnTo>
                  <a:lnTo>
                    <a:pt x="39" y="7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"/>
            <p:cNvSpPr>
              <a:spLocks/>
            </p:cNvSpPr>
            <p:nvPr/>
          </p:nvSpPr>
          <p:spPr bwMode="auto">
            <a:xfrm>
              <a:off x="4978" y="604"/>
              <a:ext cx="25" cy="5"/>
            </a:xfrm>
            <a:custGeom>
              <a:avLst/>
              <a:gdLst>
                <a:gd name="T0" fmla="*/ 22 w 25"/>
                <a:gd name="T1" fmla="*/ 5 h 5"/>
                <a:gd name="T2" fmla="*/ 2 w 25"/>
                <a:gd name="T3" fmla="*/ 5 h 5"/>
                <a:gd name="T4" fmla="*/ 1 w 25"/>
                <a:gd name="T5" fmla="*/ 5 h 5"/>
                <a:gd name="T6" fmla="*/ 0 w 25"/>
                <a:gd name="T7" fmla="*/ 5 h 5"/>
                <a:gd name="T8" fmla="*/ 0 w 25"/>
                <a:gd name="T9" fmla="*/ 4 h 5"/>
                <a:gd name="T10" fmla="*/ 0 w 25"/>
                <a:gd name="T11" fmla="*/ 3 h 5"/>
                <a:gd name="T12" fmla="*/ 0 w 25"/>
                <a:gd name="T13" fmla="*/ 1 h 5"/>
                <a:gd name="T14" fmla="*/ 0 w 25"/>
                <a:gd name="T15" fmla="*/ 1 h 5"/>
                <a:gd name="T16" fmla="*/ 2 w 25"/>
                <a:gd name="T17" fmla="*/ 0 h 5"/>
                <a:gd name="T18" fmla="*/ 22 w 25"/>
                <a:gd name="T19" fmla="*/ 0 h 5"/>
                <a:gd name="T20" fmla="*/ 23 w 25"/>
                <a:gd name="T21" fmla="*/ 0 h 5"/>
                <a:gd name="T22" fmla="*/ 25 w 25"/>
                <a:gd name="T23" fmla="*/ 1 h 5"/>
                <a:gd name="T24" fmla="*/ 25 w 25"/>
                <a:gd name="T25" fmla="*/ 1 h 5"/>
                <a:gd name="T26" fmla="*/ 25 w 25"/>
                <a:gd name="T27" fmla="*/ 3 h 5"/>
                <a:gd name="T28" fmla="*/ 25 w 25"/>
                <a:gd name="T29" fmla="*/ 4 h 5"/>
                <a:gd name="T30" fmla="*/ 25 w 25"/>
                <a:gd name="T31" fmla="*/ 5 h 5"/>
                <a:gd name="T32" fmla="*/ 23 w 25"/>
                <a:gd name="T33" fmla="*/ 5 h 5"/>
                <a:gd name="T34" fmla="*/ 22 w 25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3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4"/>
            <p:cNvSpPr>
              <a:spLocks/>
            </p:cNvSpPr>
            <p:nvPr/>
          </p:nvSpPr>
          <p:spPr bwMode="auto">
            <a:xfrm>
              <a:off x="4961" y="628"/>
              <a:ext cx="42" cy="5"/>
            </a:xfrm>
            <a:custGeom>
              <a:avLst/>
              <a:gdLst>
                <a:gd name="T0" fmla="*/ 39 w 42"/>
                <a:gd name="T1" fmla="*/ 5 h 5"/>
                <a:gd name="T2" fmla="*/ 1 w 42"/>
                <a:gd name="T3" fmla="*/ 5 h 5"/>
                <a:gd name="T4" fmla="*/ 1 w 42"/>
                <a:gd name="T5" fmla="*/ 5 h 5"/>
                <a:gd name="T6" fmla="*/ 1 w 42"/>
                <a:gd name="T7" fmla="*/ 4 h 5"/>
                <a:gd name="T8" fmla="*/ 0 w 42"/>
                <a:gd name="T9" fmla="*/ 2 h 5"/>
                <a:gd name="T10" fmla="*/ 1 w 42"/>
                <a:gd name="T11" fmla="*/ 1 h 5"/>
                <a:gd name="T12" fmla="*/ 1 w 42"/>
                <a:gd name="T13" fmla="*/ 0 h 5"/>
                <a:gd name="T14" fmla="*/ 1 w 42"/>
                <a:gd name="T15" fmla="*/ 0 h 5"/>
                <a:gd name="T16" fmla="*/ 39 w 42"/>
                <a:gd name="T17" fmla="*/ 0 h 5"/>
                <a:gd name="T18" fmla="*/ 40 w 42"/>
                <a:gd name="T19" fmla="*/ 0 h 5"/>
                <a:gd name="T20" fmla="*/ 42 w 42"/>
                <a:gd name="T21" fmla="*/ 1 h 5"/>
                <a:gd name="T22" fmla="*/ 42 w 42"/>
                <a:gd name="T23" fmla="*/ 1 h 5"/>
                <a:gd name="T24" fmla="*/ 42 w 42"/>
                <a:gd name="T25" fmla="*/ 2 h 5"/>
                <a:gd name="T26" fmla="*/ 42 w 42"/>
                <a:gd name="T27" fmla="*/ 4 h 5"/>
                <a:gd name="T28" fmla="*/ 40 w 42"/>
                <a:gd name="T29" fmla="*/ 5 h 5"/>
                <a:gd name="T30" fmla="*/ 39 w 42"/>
                <a:gd name="T3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5">
                  <a:moveTo>
                    <a:pt x="39" y="5"/>
                  </a:move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2" y="4"/>
                  </a:lnTo>
                  <a:lnTo>
                    <a:pt x="40" y="5"/>
                  </a:lnTo>
                  <a:lnTo>
                    <a:pt x="39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5"/>
            <p:cNvSpPr>
              <a:spLocks/>
            </p:cNvSpPr>
            <p:nvPr/>
          </p:nvSpPr>
          <p:spPr bwMode="auto">
            <a:xfrm>
              <a:off x="4961" y="640"/>
              <a:ext cx="42" cy="6"/>
            </a:xfrm>
            <a:custGeom>
              <a:avLst/>
              <a:gdLst>
                <a:gd name="T0" fmla="*/ 39 w 42"/>
                <a:gd name="T1" fmla="*/ 6 h 6"/>
                <a:gd name="T2" fmla="*/ 1 w 42"/>
                <a:gd name="T3" fmla="*/ 6 h 6"/>
                <a:gd name="T4" fmla="*/ 1 w 42"/>
                <a:gd name="T5" fmla="*/ 6 h 6"/>
                <a:gd name="T6" fmla="*/ 1 w 42"/>
                <a:gd name="T7" fmla="*/ 4 h 6"/>
                <a:gd name="T8" fmla="*/ 0 w 42"/>
                <a:gd name="T9" fmla="*/ 4 h 6"/>
                <a:gd name="T10" fmla="*/ 0 w 42"/>
                <a:gd name="T11" fmla="*/ 3 h 6"/>
                <a:gd name="T12" fmla="*/ 1 w 42"/>
                <a:gd name="T13" fmla="*/ 0 h 6"/>
                <a:gd name="T14" fmla="*/ 1 w 42"/>
                <a:gd name="T15" fmla="*/ 0 h 6"/>
                <a:gd name="T16" fmla="*/ 1 w 42"/>
                <a:gd name="T17" fmla="*/ 0 h 6"/>
                <a:gd name="T18" fmla="*/ 39 w 42"/>
                <a:gd name="T19" fmla="*/ 0 h 6"/>
                <a:gd name="T20" fmla="*/ 40 w 42"/>
                <a:gd name="T21" fmla="*/ 0 h 6"/>
                <a:gd name="T22" fmla="*/ 42 w 42"/>
                <a:gd name="T23" fmla="*/ 0 h 6"/>
                <a:gd name="T24" fmla="*/ 42 w 42"/>
                <a:gd name="T25" fmla="*/ 2 h 6"/>
                <a:gd name="T26" fmla="*/ 42 w 42"/>
                <a:gd name="T27" fmla="*/ 3 h 6"/>
                <a:gd name="T28" fmla="*/ 42 w 42"/>
                <a:gd name="T29" fmla="*/ 4 h 6"/>
                <a:gd name="T30" fmla="*/ 42 w 42"/>
                <a:gd name="T31" fmla="*/ 4 h 6"/>
                <a:gd name="T32" fmla="*/ 40 w 42"/>
                <a:gd name="T33" fmla="*/ 6 h 6"/>
                <a:gd name="T34" fmla="*/ 39 w 42"/>
                <a:gd name="T3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lnTo>
                    <a:pt x="1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0" y="6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6"/>
            <p:cNvSpPr>
              <a:spLocks noEditPoints="1"/>
            </p:cNvSpPr>
            <p:nvPr/>
          </p:nvSpPr>
          <p:spPr bwMode="auto">
            <a:xfrm>
              <a:off x="4947" y="581"/>
              <a:ext cx="70" cy="84"/>
            </a:xfrm>
            <a:custGeom>
              <a:avLst/>
              <a:gdLst>
                <a:gd name="T0" fmla="*/ 63 w 70"/>
                <a:gd name="T1" fmla="*/ 0 h 84"/>
                <a:gd name="T2" fmla="*/ 22 w 70"/>
                <a:gd name="T3" fmla="*/ 0 h 84"/>
                <a:gd name="T4" fmla="*/ 0 w 70"/>
                <a:gd name="T5" fmla="*/ 21 h 84"/>
                <a:gd name="T6" fmla="*/ 0 w 70"/>
                <a:gd name="T7" fmla="*/ 77 h 84"/>
                <a:gd name="T8" fmla="*/ 1 w 70"/>
                <a:gd name="T9" fmla="*/ 80 h 84"/>
                <a:gd name="T10" fmla="*/ 3 w 70"/>
                <a:gd name="T11" fmla="*/ 83 h 84"/>
                <a:gd name="T12" fmla="*/ 4 w 70"/>
                <a:gd name="T13" fmla="*/ 84 h 84"/>
                <a:gd name="T14" fmla="*/ 7 w 70"/>
                <a:gd name="T15" fmla="*/ 84 h 84"/>
                <a:gd name="T16" fmla="*/ 70 w 70"/>
                <a:gd name="T17" fmla="*/ 84 h 84"/>
                <a:gd name="T18" fmla="*/ 70 w 70"/>
                <a:gd name="T19" fmla="*/ 7 h 84"/>
                <a:gd name="T20" fmla="*/ 68 w 70"/>
                <a:gd name="T21" fmla="*/ 5 h 84"/>
                <a:gd name="T22" fmla="*/ 67 w 70"/>
                <a:gd name="T23" fmla="*/ 2 h 84"/>
                <a:gd name="T24" fmla="*/ 66 w 70"/>
                <a:gd name="T25" fmla="*/ 0 h 84"/>
                <a:gd name="T26" fmla="*/ 63 w 70"/>
                <a:gd name="T27" fmla="*/ 0 h 84"/>
                <a:gd name="T28" fmla="*/ 64 w 70"/>
                <a:gd name="T29" fmla="*/ 79 h 84"/>
                <a:gd name="T30" fmla="*/ 10 w 70"/>
                <a:gd name="T31" fmla="*/ 79 h 84"/>
                <a:gd name="T32" fmla="*/ 8 w 70"/>
                <a:gd name="T33" fmla="*/ 79 h 84"/>
                <a:gd name="T34" fmla="*/ 7 w 70"/>
                <a:gd name="T35" fmla="*/ 77 h 84"/>
                <a:gd name="T36" fmla="*/ 5 w 70"/>
                <a:gd name="T37" fmla="*/ 76 h 84"/>
                <a:gd name="T38" fmla="*/ 5 w 70"/>
                <a:gd name="T39" fmla="*/ 75 h 84"/>
                <a:gd name="T40" fmla="*/ 5 w 70"/>
                <a:gd name="T41" fmla="*/ 24 h 84"/>
                <a:gd name="T42" fmla="*/ 19 w 70"/>
                <a:gd name="T43" fmla="*/ 24 h 84"/>
                <a:gd name="T44" fmla="*/ 21 w 70"/>
                <a:gd name="T45" fmla="*/ 24 h 84"/>
                <a:gd name="T46" fmla="*/ 24 w 70"/>
                <a:gd name="T47" fmla="*/ 23 h 84"/>
                <a:gd name="T48" fmla="*/ 25 w 70"/>
                <a:gd name="T49" fmla="*/ 21 h 84"/>
                <a:gd name="T50" fmla="*/ 25 w 70"/>
                <a:gd name="T51" fmla="*/ 19 h 84"/>
                <a:gd name="T52" fmla="*/ 25 w 70"/>
                <a:gd name="T53" fmla="*/ 6 h 84"/>
                <a:gd name="T54" fmla="*/ 60 w 70"/>
                <a:gd name="T55" fmla="*/ 6 h 84"/>
                <a:gd name="T56" fmla="*/ 61 w 70"/>
                <a:gd name="T57" fmla="*/ 6 h 84"/>
                <a:gd name="T58" fmla="*/ 63 w 70"/>
                <a:gd name="T59" fmla="*/ 6 h 84"/>
                <a:gd name="T60" fmla="*/ 64 w 70"/>
                <a:gd name="T61" fmla="*/ 9 h 84"/>
                <a:gd name="T62" fmla="*/ 64 w 70"/>
                <a:gd name="T63" fmla="*/ 10 h 84"/>
                <a:gd name="T64" fmla="*/ 64 w 70"/>
                <a:gd name="T65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84">
                  <a:moveTo>
                    <a:pt x="63" y="0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0" y="77"/>
                  </a:lnTo>
                  <a:lnTo>
                    <a:pt x="1" y="80"/>
                  </a:lnTo>
                  <a:lnTo>
                    <a:pt x="3" y="83"/>
                  </a:lnTo>
                  <a:lnTo>
                    <a:pt x="4" y="84"/>
                  </a:lnTo>
                  <a:lnTo>
                    <a:pt x="7" y="84"/>
                  </a:lnTo>
                  <a:lnTo>
                    <a:pt x="70" y="84"/>
                  </a:lnTo>
                  <a:lnTo>
                    <a:pt x="70" y="7"/>
                  </a:lnTo>
                  <a:lnTo>
                    <a:pt x="68" y="5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3" y="0"/>
                  </a:lnTo>
                  <a:close/>
                  <a:moveTo>
                    <a:pt x="64" y="79"/>
                  </a:moveTo>
                  <a:lnTo>
                    <a:pt x="10" y="79"/>
                  </a:lnTo>
                  <a:lnTo>
                    <a:pt x="8" y="79"/>
                  </a:lnTo>
                  <a:lnTo>
                    <a:pt x="7" y="77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24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4" y="9"/>
                  </a:lnTo>
                  <a:lnTo>
                    <a:pt x="64" y="10"/>
                  </a:lnTo>
                  <a:lnTo>
                    <a:pt x="64" y="79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7"/>
            <p:cNvSpPr>
              <a:spLocks/>
            </p:cNvSpPr>
            <p:nvPr/>
          </p:nvSpPr>
          <p:spPr bwMode="auto">
            <a:xfrm>
              <a:off x="4781" y="647"/>
              <a:ext cx="28" cy="49"/>
            </a:xfrm>
            <a:custGeom>
              <a:avLst/>
              <a:gdLst>
                <a:gd name="T0" fmla="*/ 28 w 28"/>
                <a:gd name="T1" fmla="*/ 17 h 49"/>
                <a:gd name="T2" fmla="*/ 28 w 28"/>
                <a:gd name="T3" fmla="*/ 49 h 49"/>
                <a:gd name="T4" fmla="*/ 0 w 28"/>
                <a:gd name="T5" fmla="*/ 32 h 49"/>
                <a:gd name="T6" fmla="*/ 0 w 28"/>
                <a:gd name="T7" fmla="*/ 0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lnTo>
                    <a:pt x="28" y="49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8" y="1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8"/>
            <p:cNvSpPr>
              <a:spLocks/>
            </p:cNvSpPr>
            <p:nvPr/>
          </p:nvSpPr>
          <p:spPr bwMode="auto">
            <a:xfrm>
              <a:off x="4816" y="647"/>
              <a:ext cx="29" cy="49"/>
            </a:xfrm>
            <a:custGeom>
              <a:avLst/>
              <a:gdLst>
                <a:gd name="T0" fmla="*/ 0 w 29"/>
                <a:gd name="T1" fmla="*/ 17 h 49"/>
                <a:gd name="T2" fmla="*/ 0 w 29"/>
                <a:gd name="T3" fmla="*/ 49 h 49"/>
                <a:gd name="T4" fmla="*/ 29 w 29"/>
                <a:gd name="T5" fmla="*/ 32 h 49"/>
                <a:gd name="T6" fmla="*/ 29 w 29"/>
                <a:gd name="T7" fmla="*/ 0 h 49"/>
                <a:gd name="T8" fmla="*/ 0 w 29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9">
                  <a:moveTo>
                    <a:pt x="0" y="17"/>
                  </a:moveTo>
                  <a:lnTo>
                    <a:pt x="0" y="49"/>
                  </a:lnTo>
                  <a:lnTo>
                    <a:pt x="29" y="32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9"/>
            <p:cNvSpPr>
              <a:spLocks/>
            </p:cNvSpPr>
            <p:nvPr/>
          </p:nvSpPr>
          <p:spPr bwMode="auto">
            <a:xfrm>
              <a:off x="4784" y="626"/>
              <a:ext cx="56" cy="32"/>
            </a:xfrm>
            <a:custGeom>
              <a:avLst/>
              <a:gdLst>
                <a:gd name="T0" fmla="*/ 28 w 56"/>
                <a:gd name="T1" fmla="*/ 32 h 32"/>
                <a:gd name="T2" fmla="*/ 0 w 56"/>
                <a:gd name="T3" fmla="*/ 16 h 32"/>
                <a:gd name="T4" fmla="*/ 28 w 56"/>
                <a:gd name="T5" fmla="*/ 0 h 32"/>
                <a:gd name="T6" fmla="*/ 56 w 56"/>
                <a:gd name="T7" fmla="*/ 16 h 32"/>
                <a:gd name="T8" fmla="*/ 2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40"/>
            <p:cNvSpPr>
              <a:spLocks/>
            </p:cNvSpPr>
            <p:nvPr/>
          </p:nvSpPr>
          <p:spPr bwMode="auto">
            <a:xfrm>
              <a:off x="4852" y="647"/>
              <a:ext cx="28" cy="49"/>
            </a:xfrm>
            <a:custGeom>
              <a:avLst/>
              <a:gdLst>
                <a:gd name="T0" fmla="*/ 28 w 28"/>
                <a:gd name="T1" fmla="*/ 17 h 49"/>
                <a:gd name="T2" fmla="*/ 28 w 28"/>
                <a:gd name="T3" fmla="*/ 49 h 49"/>
                <a:gd name="T4" fmla="*/ 0 w 28"/>
                <a:gd name="T5" fmla="*/ 32 h 49"/>
                <a:gd name="T6" fmla="*/ 0 w 28"/>
                <a:gd name="T7" fmla="*/ 0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lnTo>
                    <a:pt x="28" y="49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8" y="1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41"/>
            <p:cNvSpPr>
              <a:spLocks/>
            </p:cNvSpPr>
            <p:nvPr/>
          </p:nvSpPr>
          <p:spPr bwMode="auto">
            <a:xfrm>
              <a:off x="4887" y="647"/>
              <a:ext cx="26" cy="49"/>
            </a:xfrm>
            <a:custGeom>
              <a:avLst/>
              <a:gdLst>
                <a:gd name="T0" fmla="*/ 0 w 26"/>
                <a:gd name="T1" fmla="*/ 17 h 49"/>
                <a:gd name="T2" fmla="*/ 0 w 26"/>
                <a:gd name="T3" fmla="*/ 49 h 49"/>
                <a:gd name="T4" fmla="*/ 26 w 26"/>
                <a:gd name="T5" fmla="*/ 32 h 49"/>
                <a:gd name="T6" fmla="*/ 26 w 26"/>
                <a:gd name="T7" fmla="*/ 0 h 49"/>
                <a:gd name="T8" fmla="*/ 0 w 26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9">
                  <a:moveTo>
                    <a:pt x="0" y="17"/>
                  </a:moveTo>
                  <a:lnTo>
                    <a:pt x="0" y="49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42"/>
            <p:cNvSpPr>
              <a:spLocks/>
            </p:cNvSpPr>
            <p:nvPr/>
          </p:nvSpPr>
          <p:spPr bwMode="auto">
            <a:xfrm>
              <a:off x="4854" y="626"/>
              <a:ext cx="56" cy="32"/>
            </a:xfrm>
            <a:custGeom>
              <a:avLst/>
              <a:gdLst>
                <a:gd name="T0" fmla="*/ 28 w 56"/>
                <a:gd name="T1" fmla="*/ 32 h 32"/>
                <a:gd name="T2" fmla="*/ 0 w 56"/>
                <a:gd name="T3" fmla="*/ 16 h 32"/>
                <a:gd name="T4" fmla="*/ 28 w 56"/>
                <a:gd name="T5" fmla="*/ 0 h 32"/>
                <a:gd name="T6" fmla="*/ 56 w 56"/>
                <a:gd name="T7" fmla="*/ 16 h 32"/>
                <a:gd name="T8" fmla="*/ 2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43"/>
            <p:cNvSpPr>
              <a:spLocks/>
            </p:cNvSpPr>
            <p:nvPr/>
          </p:nvSpPr>
          <p:spPr bwMode="auto">
            <a:xfrm>
              <a:off x="4816" y="709"/>
              <a:ext cx="29" cy="47"/>
            </a:xfrm>
            <a:custGeom>
              <a:avLst/>
              <a:gdLst>
                <a:gd name="T0" fmla="*/ 29 w 29"/>
                <a:gd name="T1" fmla="*/ 15 h 47"/>
                <a:gd name="T2" fmla="*/ 29 w 29"/>
                <a:gd name="T3" fmla="*/ 47 h 47"/>
                <a:gd name="T4" fmla="*/ 0 w 29"/>
                <a:gd name="T5" fmla="*/ 31 h 47"/>
                <a:gd name="T6" fmla="*/ 0 w 29"/>
                <a:gd name="T7" fmla="*/ 0 h 47"/>
                <a:gd name="T8" fmla="*/ 29 w 29"/>
                <a:gd name="T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7">
                  <a:moveTo>
                    <a:pt x="29" y="15"/>
                  </a:moveTo>
                  <a:lnTo>
                    <a:pt x="29" y="47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9" y="1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44"/>
            <p:cNvSpPr>
              <a:spLocks/>
            </p:cNvSpPr>
            <p:nvPr/>
          </p:nvSpPr>
          <p:spPr bwMode="auto">
            <a:xfrm>
              <a:off x="4852" y="709"/>
              <a:ext cx="28" cy="47"/>
            </a:xfrm>
            <a:custGeom>
              <a:avLst/>
              <a:gdLst>
                <a:gd name="T0" fmla="*/ 0 w 28"/>
                <a:gd name="T1" fmla="*/ 15 h 47"/>
                <a:gd name="T2" fmla="*/ 0 w 28"/>
                <a:gd name="T3" fmla="*/ 47 h 47"/>
                <a:gd name="T4" fmla="*/ 28 w 28"/>
                <a:gd name="T5" fmla="*/ 31 h 47"/>
                <a:gd name="T6" fmla="*/ 28 w 28"/>
                <a:gd name="T7" fmla="*/ 0 h 47"/>
                <a:gd name="T8" fmla="*/ 0 w 28"/>
                <a:gd name="T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7">
                  <a:moveTo>
                    <a:pt x="0" y="15"/>
                  </a:moveTo>
                  <a:lnTo>
                    <a:pt x="0" y="47"/>
                  </a:lnTo>
                  <a:lnTo>
                    <a:pt x="28" y="31"/>
                  </a:lnTo>
                  <a:lnTo>
                    <a:pt x="2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45"/>
            <p:cNvSpPr>
              <a:spLocks/>
            </p:cNvSpPr>
            <p:nvPr/>
          </p:nvSpPr>
          <p:spPr bwMode="auto">
            <a:xfrm>
              <a:off x="4819" y="686"/>
              <a:ext cx="56" cy="33"/>
            </a:xfrm>
            <a:custGeom>
              <a:avLst/>
              <a:gdLst>
                <a:gd name="T0" fmla="*/ 28 w 56"/>
                <a:gd name="T1" fmla="*/ 33 h 33"/>
                <a:gd name="T2" fmla="*/ 0 w 56"/>
                <a:gd name="T3" fmla="*/ 16 h 33"/>
                <a:gd name="T4" fmla="*/ 28 w 56"/>
                <a:gd name="T5" fmla="*/ 0 h 33"/>
                <a:gd name="T6" fmla="*/ 56 w 56"/>
                <a:gd name="T7" fmla="*/ 16 h 33"/>
                <a:gd name="T8" fmla="*/ 28 w 56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3">
                  <a:moveTo>
                    <a:pt x="28" y="33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6"/>
            <p:cNvSpPr>
              <a:spLocks/>
            </p:cNvSpPr>
            <p:nvPr/>
          </p:nvSpPr>
          <p:spPr bwMode="auto">
            <a:xfrm>
              <a:off x="4787" y="786"/>
              <a:ext cx="11" cy="26"/>
            </a:xfrm>
            <a:custGeom>
              <a:avLst/>
              <a:gdLst>
                <a:gd name="T0" fmla="*/ 8 w 8"/>
                <a:gd name="T1" fmla="*/ 0 h 19"/>
                <a:gd name="T2" fmla="*/ 8 w 8"/>
                <a:gd name="T3" fmla="*/ 19 h 19"/>
                <a:gd name="T4" fmla="*/ 4 w 8"/>
                <a:gd name="T5" fmla="*/ 19 h 19"/>
                <a:gd name="T6" fmla="*/ 4 w 8"/>
                <a:gd name="T7" fmla="*/ 4 h 19"/>
                <a:gd name="T8" fmla="*/ 3 w 8"/>
                <a:gd name="T9" fmla="*/ 5 h 19"/>
                <a:gd name="T10" fmla="*/ 2 w 8"/>
                <a:gd name="T11" fmla="*/ 6 h 19"/>
                <a:gd name="T12" fmla="*/ 1 w 8"/>
                <a:gd name="T13" fmla="*/ 6 h 19"/>
                <a:gd name="T14" fmla="*/ 0 w 8"/>
                <a:gd name="T15" fmla="*/ 6 h 19"/>
                <a:gd name="T16" fmla="*/ 0 w 8"/>
                <a:gd name="T17" fmla="*/ 2 h 19"/>
                <a:gd name="T18" fmla="*/ 3 w 8"/>
                <a:gd name="T19" fmla="*/ 1 h 19"/>
                <a:gd name="T20" fmla="*/ 6 w 8"/>
                <a:gd name="T21" fmla="*/ 0 h 19"/>
                <a:gd name="T22" fmla="*/ 8 w 8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9">
                  <a:moveTo>
                    <a:pt x="8" y="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47"/>
            <p:cNvSpPr>
              <a:spLocks noEditPoints="1"/>
            </p:cNvSpPr>
            <p:nvPr/>
          </p:nvSpPr>
          <p:spPr bwMode="auto">
            <a:xfrm>
              <a:off x="4808" y="786"/>
              <a:ext cx="21" cy="26"/>
            </a:xfrm>
            <a:custGeom>
              <a:avLst/>
              <a:gdLst>
                <a:gd name="T0" fmla="*/ 8 w 15"/>
                <a:gd name="T1" fmla="*/ 19 h 19"/>
                <a:gd name="T2" fmla="*/ 0 w 15"/>
                <a:gd name="T3" fmla="*/ 10 h 19"/>
                <a:gd name="T4" fmla="*/ 2 w 15"/>
                <a:gd name="T5" fmla="*/ 2 h 19"/>
                <a:gd name="T6" fmla="*/ 8 w 15"/>
                <a:gd name="T7" fmla="*/ 0 h 19"/>
                <a:gd name="T8" fmla="*/ 15 w 15"/>
                <a:gd name="T9" fmla="*/ 10 h 19"/>
                <a:gd name="T10" fmla="*/ 13 w 15"/>
                <a:gd name="T11" fmla="*/ 17 h 19"/>
                <a:gd name="T12" fmla="*/ 8 w 15"/>
                <a:gd name="T13" fmla="*/ 19 h 19"/>
                <a:gd name="T14" fmla="*/ 8 w 15"/>
                <a:gd name="T15" fmla="*/ 3 h 19"/>
                <a:gd name="T16" fmla="*/ 5 w 15"/>
                <a:gd name="T17" fmla="*/ 10 h 19"/>
                <a:gd name="T18" fmla="*/ 8 w 15"/>
                <a:gd name="T19" fmla="*/ 16 h 19"/>
                <a:gd name="T20" fmla="*/ 10 w 15"/>
                <a:gd name="T21" fmla="*/ 10 h 19"/>
                <a:gd name="T22" fmla="*/ 8 w 15"/>
                <a:gd name="T2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9">
                  <a:moveTo>
                    <a:pt x="8" y="19"/>
                  </a:moveTo>
                  <a:cubicBezTo>
                    <a:pt x="2" y="19"/>
                    <a:pt x="0" y="17"/>
                    <a:pt x="0" y="10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3"/>
                    <a:pt x="15" y="10"/>
                  </a:cubicBezTo>
                  <a:cubicBezTo>
                    <a:pt x="15" y="13"/>
                    <a:pt x="14" y="15"/>
                    <a:pt x="13" y="17"/>
                  </a:cubicBezTo>
                  <a:cubicBezTo>
                    <a:pt x="11" y="19"/>
                    <a:pt x="10" y="19"/>
                    <a:pt x="8" y="19"/>
                  </a:cubicBezTo>
                  <a:close/>
                  <a:moveTo>
                    <a:pt x="8" y="3"/>
                  </a:moveTo>
                  <a:cubicBezTo>
                    <a:pt x="5" y="3"/>
                    <a:pt x="5" y="5"/>
                    <a:pt x="5" y="10"/>
                  </a:cubicBezTo>
                  <a:cubicBezTo>
                    <a:pt x="5" y="14"/>
                    <a:pt x="5" y="16"/>
                    <a:pt x="8" y="16"/>
                  </a:cubicBezTo>
                  <a:cubicBezTo>
                    <a:pt x="9" y="16"/>
                    <a:pt x="10" y="14"/>
                    <a:pt x="10" y="10"/>
                  </a:cubicBezTo>
                  <a:cubicBezTo>
                    <a:pt x="10" y="5"/>
                    <a:pt x="9" y="3"/>
                    <a:pt x="8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8"/>
            <p:cNvSpPr>
              <a:spLocks/>
            </p:cNvSpPr>
            <p:nvPr/>
          </p:nvSpPr>
          <p:spPr bwMode="auto">
            <a:xfrm>
              <a:off x="4835" y="786"/>
              <a:ext cx="11" cy="26"/>
            </a:xfrm>
            <a:custGeom>
              <a:avLst/>
              <a:gdLst>
                <a:gd name="T0" fmla="*/ 8 w 8"/>
                <a:gd name="T1" fmla="*/ 0 h 19"/>
                <a:gd name="T2" fmla="*/ 8 w 8"/>
                <a:gd name="T3" fmla="*/ 19 h 19"/>
                <a:gd name="T4" fmla="*/ 4 w 8"/>
                <a:gd name="T5" fmla="*/ 19 h 19"/>
                <a:gd name="T6" fmla="*/ 4 w 8"/>
                <a:gd name="T7" fmla="*/ 4 h 19"/>
                <a:gd name="T8" fmla="*/ 3 w 8"/>
                <a:gd name="T9" fmla="*/ 5 h 19"/>
                <a:gd name="T10" fmla="*/ 2 w 8"/>
                <a:gd name="T11" fmla="*/ 6 h 19"/>
                <a:gd name="T12" fmla="*/ 1 w 8"/>
                <a:gd name="T13" fmla="*/ 6 h 19"/>
                <a:gd name="T14" fmla="*/ 0 w 8"/>
                <a:gd name="T15" fmla="*/ 6 h 19"/>
                <a:gd name="T16" fmla="*/ 0 w 8"/>
                <a:gd name="T17" fmla="*/ 2 h 19"/>
                <a:gd name="T18" fmla="*/ 3 w 8"/>
                <a:gd name="T19" fmla="*/ 1 h 19"/>
                <a:gd name="T20" fmla="*/ 5 w 8"/>
                <a:gd name="T21" fmla="*/ 0 h 19"/>
                <a:gd name="T22" fmla="*/ 8 w 8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9">
                  <a:moveTo>
                    <a:pt x="8" y="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9"/>
            <p:cNvSpPr>
              <a:spLocks noEditPoints="1"/>
            </p:cNvSpPr>
            <p:nvPr/>
          </p:nvSpPr>
          <p:spPr bwMode="auto">
            <a:xfrm>
              <a:off x="4784" y="824"/>
              <a:ext cx="20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8 w 14"/>
                <a:gd name="T7" fmla="*/ 0 h 20"/>
                <a:gd name="T8" fmla="*/ 14 w 14"/>
                <a:gd name="T9" fmla="*/ 10 h 20"/>
                <a:gd name="T10" fmla="*/ 13 w 14"/>
                <a:gd name="T11" fmla="*/ 18 h 20"/>
                <a:gd name="T12" fmla="*/ 7 w 14"/>
                <a:gd name="T13" fmla="*/ 20 h 20"/>
                <a:gd name="T14" fmla="*/ 7 w 14"/>
                <a:gd name="T15" fmla="*/ 4 h 20"/>
                <a:gd name="T16" fmla="*/ 4 w 14"/>
                <a:gd name="T17" fmla="*/ 10 h 20"/>
                <a:gd name="T18" fmla="*/ 7 w 14"/>
                <a:gd name="T19" fmla="*/ 17 h 20"/>
                <a:gd name="T20" fmla="*/ 10 w 14"/>
                <a:gd name="T21" fmla="*/ 10 h 20"/>
                <a:gd name="T22" fmla="*/ 7 w 14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4"/>
                    <a:pt x="14" y="10"/>
                  </a:cubicBezTo>
                  <a:cubicBezTo>
                    <a:pt x="14" y="13"/>
                    <a:pt x="14" y="16"/>
                    <a:pt x="13" y="18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4"/>
                  </a:moveTo>
                  <a:cubicBezTo>
                    <a:pt x="6" y="4"/>
                    <a:pt x="4" y="6"/>
                    <a:pt x="4" y="10"/>
                  </a:cubicBezTo>
                  <a:cubicBezTo>
                    <a:pt x="4" y="15"/>
                    <a:pt x="6" y="17"/>
                    <a:pt x="7" y="17"/>
                  </a:cubicBez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0"/>
            <p:cNvSpPr>
              <a:spLocks/>
            </p:cNvSpPr>
            <p:nvPr/>
          </p:nvSpPr>
          <p:spPr bwMode="auto">
            <a:xfrm>
              <a:off x="4811" y="824"/>
              <a:ext cx="12" cy="28"/>
            </a:xfrm>
            <a:custGeom>
              <a:avLst/>
              <a:gdLst>
                <a:gd name="T0" fmla="*/ 9 w 9"/>
                <a:gd name="T1" fmla="*/ 0 h 20"/>
                <a:gd name="T2" fmla="*/ 9 w 9"/>
                <a:gd name="T3" fmla="*/ 20 h 20"/>
                <a:gd name="T4" fmla="*/ 4 w 9"/>
                <a:gd name="T5" fmla="*/ 20 h 20"/>
                <a:gd name="T6" fmla="*/ 4 w 9"/>
                <a:gd name="T7" fmla="*/ 5 h 20"/>
                <a:gd name="T8" fmla="*/ 4 w 9"/>
                <a:gd name="T9" fmla="*/ 6 h 20"/>
                <a:gd name="T10" fmla="*/ 3 w 9"/>
                <a:gd name="T11" fmla="*/ 6 h 20"/>
                <a:gd name="T12" fmla="*/ 1 w 9"/>
                <a:gd name="T13" fmla="*/ 6 h 20"/>
                <a:gd name="T14" fmla="*/ 0 w 9"/>
                <a:gd name="T15" fmla="*/ 7 h 20"/>
                <a:gd name="T16" fmla="*/ 0 w 9"/>
                <a:gd name="T17" fmla="*/ 3 h 20"/>
                <a:gd name="T18" fmla="*/ 4 w 9"/>
                <a:gd name="T19" fmla="*/ 2 h 20"/>
                <a:gd name="T20" fmla="*/ 6 w 9"/>
                <a:gd name="T21" fmla="*/ 0 h 20"/>
                <a:gd name="T22" fmla="*/ 9 w 9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0">
                  <a:moveTo>
                    <a:pt x="9" y="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4" y="2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51"/>
            <p:cNvSpPr>
              <a:spLocks noEditPoints="1"/>
            </p:cNvSpPr>
            <p:nvPr/>
          </p:nvSpPr>
          <p:spPr bwMode="auto">
            <a:xfrm>
              <a:off x="4832" y="824"/>
              <a:ext cx="20" cy="28"/>
            </a:xfrm>
            <a:custGeom>
              <a:avLst/>
              <a:gdLst>
                <a:gd name="T0" fmla="*/ 6 w 14"/>
                <a:gd name="T1" fmla="*/ 20 h 20"/>
                <a:gd name="T2" fmla="*/ 0 w 14"/>
                <a:gd name="T3" fmla="*/ 10 h 20"/>
                <a:gd name="T4" fmla="*/ 1 w 14"/>
                <a:gd name="T5" fmla="*/ 3 h 20"/>
                <a:gd name="T6" fmla="*/ 7 w 14"/>
                <a:gd name="T7" fmla="*/ 0 h 20"/>
                <a:gd name="T8" fmla="*/ 14 w 14"/>
                <a:gd name="T9" fmla="*/ 10 h 20"/>
                <a:gd name="T10" fmla="*/ 12 w 14"/>
                <a:gd name="T11" fmla="*/ 18 h 20"/>
                <a:gd name="T12" fmla="*/ 6 w 14"/>
                <a:gd name="T13" fmla="*/ 20 h 20"/>
                <a:gd name="T14" fmla="*/ 7 w 14"/>
                <a:gd name="T15" fmla="*/ 4 h 20"/>
                <a:gd name="T16" fmla="*/ 4 w 14"/>
                <a:gd name="T17" fmla="*/ 10 h 20"/>
                <a:gd name="T18" fmla="*/ 7 w 14"/>
                <a:gd name="T19" fmla="*/ 17 h 20"/>
                <a:gd name="T20" fmla="*/ 9 w 14"/>
                <a:gd name="T21" fmla="*/ 10 h 20"/>
                <a:gd name="T22" fmla="*/ 7 w 14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6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4" y="4"/>
                    <a:pt x="14" y="10"/>
                  </a:cubicBezTo>
                  <a:cubicBezTo>
                    <a:pt x="14" y="13"/>
                    <a:pt x="13" y="16"/>
                    <a:pt x="12" y="18"/>
                  </a:cubicBezTo>
                  <a:cubicBezTo>
                    <a:pt x="10" y="19"/>
                    <a:pt x="9" y="20"/>
                    <a:pt x="6" y="2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cubicBezTo>
                    <a:pt x="8" y="17"/>
                    <a:pt x="9" y="15"/>
                    <a:pt x="9" y="10"/>
                  </a:cubicBezTo>
                  <a:cubicBezTo>
                    <a:pt x="9" y="6"/>
                    <a:pt x="8" y="4"/>
                    <a:pt x="7" y="4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52"/>
            <p:cNvSpPr>
              <a:spLocks noEditPoints="1"/>
            </p:cNvSpPr>
            <p:nvPr/>
          </p:nvSpPr>
          <p:spPr bwMode="auto">
            <a:xfrm>
              <a:off x="4784" y="863"/>
              <a:ext cx="20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8 w 14"/>
                <a:gd name="T7" fmla="*/ 0 h 20"/>
                <a:gd name="T8" fmla="*/ 14 w 14"/>
                <a:gd name="T9" fmla="*/ 10 h 20"/>
                <a:gd name="T10" fmla="*/ 13 w 14"/>
                <a:gd name="T11" fmla="*/ 17 h 20"/>
                <a:gd name="T12" fmla="*/ 7 w 14"/>
                <a:gd name="T13" fmla="*/ 20 h 20"/>
                <a:gd name="T14" fmla="*/ 7 w 14"/>
                <a:gd name="T15" fmla="*/ 3 h 20"/>
                <a:gd name="T16" fmla="*/ 4 w 14"/>
                <a:gd name="T17" fmla="*/ 10 h 20"/>
                <a:gd name="T18" fmla="*/ 7 w 14"/>
                <a:gd name="T19" fmla="*/ 17 h 20"/>
                <a:gd name="T20" fmla="*/ 10 w 14"/>
                <a:gd name="T21" fmla="*/ 10 h 20"/>
                <a:gd name="T22" fmla="*/ 7 w 14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4" y="15"/>
                    <a:pt x="13" y="17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3"/>
                  </a:moveTo>
                  <a:cubicBezTo>
                    <a:pt x="6" y="3"/>
                    <a:pt x="4" y="6"/>
                    <a:pt x="4" y="10"/>
                  </a:cubicBezTo>
                  <a:cubicBezTo>
                    <a:pt x="4" y="15"/>
                    <a:pt x="6" y="17"/>
                    <a:pt x="7" y="17"/>
                  </a:cubicBezTo>
                  <a:cubicBezTo>
                    <a:pt x="9" y="17"/>
                    <a:pt x="10" y="14"/>
                    <a:pt x="10" y="10"/>
                  </a:cubicBezTo>
                  <a:cubicBezTo>
                    <a:pt x="10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53"/>
            <p:cNvSpPr>
              <a:spLocks noEditPoints="1"/>
            </p:cNvSpPr>
            <p:nvPr/>
          </p:nvSpPr>
          <p:spPr bwMode="auto">
            <a:xfrm>
              <a:off x="4808" y="863"/>
              <a:ext cx="21" cy="28"/>
            </a:xfrm>
            <a:custGeom>
              <a:avLst/>
              <a:gdLst>
                <a:gd name="T0" fmla="*/ 8 w 15"/>
                <a:gd name="T1" fmla="*/ 20 h 20"/>
                <a:gd name="T2" fmla="*/ 0 w 15"/>
                <a:gd name="T3" fmla="*/ 10 h 20"/>
                <a:gd name="T4" fmla="*/ 2 w 15"/>
                <a:gd name="T5" fmla="*/ 3 h 20"/>
                <a:gd name="T6" fmla="*/ 8 w 15"/>
                <a:gd name="T7" fmla="*/ 0 h 20"/>
                <a:gd name="T8" fmla="*/ 15 w 15"/>
                <a:gd name="T9" fmla="*/ 10 h 20"/>
                <a:gd name="T10" fmla="*/ 13 w 15"/>
                <a:gd name="T11" fmla="*/ 17 h 20"/>
                <a:gd name="T12" fmla="*/ 8 w 15"/>
                <a:gd name="T13" fmla="*/ 20 h 20"/>
                <a:gd name="T14" fmla="*/ 8 w 15"/>
                <a:gd name="T15" fmla="*/ 3 h 20"/>
                <a:gd name="T16" fmla="*/ 5 w 15"/>
                <a:gd name="T17" fmla="*/ 10 h 20"/>
                <a:gd name="T18" fmla="*/ 8 w 15"/>
                <a:gd name="T19" fmla="*/ 17 h 20"/>
                <a:gd name="T20" fmla="*/ 10 w 15"/>
                <a:gd name="T21" fmla="*/ 10 h 20"/>
                <a:gd name="T22" fmla="*/ 8 w 15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3"/>
                    <a:pt x="15" y="10"/>
                  </a:cubicBezTo>
                  <a:cubicBezTo>
                    <a:pt x="15" y="13"/>
                    <a:pt x="14" y="15"/>
                    <a:pt x="13" y="17"/>
                  </a:cubicBezTo>
                  <a:cubicBezTo>
                    <a:pt x="11" y="19"/>
                    <a:pt x="10" y="20"/>
                    <a:pt x="8" y="20"/>
                  </a:cubicBezTo>
                  <a:close/>
                  <a:moveTo>
                    <a:pt x="8" y="3"/>
                  </a:moveTo>
                  <a:cubicBezTo>
                    <a:pt x="5" y="3"/>
                    <a:pt x="5" y="6"/>
                    <a:pt x="5" y="10"/>
                  </a:cubicBezTo>
                  <a:cubicBezTo>
                    <a:pt x="5" y="15"/>
                    <a:pt x="5" y="17"/>
                    <a:pt x="8" y="17"/>
                  </a:cubicBezTo>
                  <a:cubicBezTo>
                    <a:pt x="9" y="17"/>
                    <a:pt x="10" y="14"/>
                    <a:pt x="10" y="10"/>
                  </a:cubicBezTo>
                  <a:cubicBezTo>
                    <a:pt x="10" y="5"/>
                    <a:pt x="9" y="3"/>
                    <a:pt x="8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54"/>
            <p:cNvSpPr>
              <a:spLocks/>
            </p:cNvSpPr>
            <p:nvPr/>
          </p:nvSpPr>
          <p:spPr bwMode="auto">
            <a:xfrm>
              <a:off x="4835" y="863"/>
              <a:ext cx="11" cy="28"/>
            </a:xfrm>
            <a:custGeom>
              <a:avLst/>
              <a:gdLst>
                <a:gd name="T0" fmla="*/ 8 w 8"/>
                <a:gd name="T1" fmla="*/ 0 h 20"/>
                <a:gd name="T2" fmla="*/ 8 w 8"/>
                <a:gd name="T3" fmla="*/ 20 h 20"/>
                <a:gd name="T4" fmla="*/ 4 w 8"/>
                <a:gd name="T5" fmla="*/ 20 h 20"/>
                <a:gd name="T6" fmla="*/ 4 w 8"/>
                <a:gd name="T7" fmla="*/ 5 h 20"/>
                <a:gd name="T8" fmla="*/ 3 w 8"/>
                <a:gd name="T9" fmla="*/ 5 h 20"/>
                <a:gd name="T10" fmla="*/ 2 w 8"/>
                <a:gd name="T11" fmla="*/ 6 h 20"/>
                <a:gd name="T12" fmla="*/ 1 w 8"/>
                <a:gd name="T13" fmla="*/ 6 h 20"/>
                <a:gd name="T14" fmla="*/ 0 w 8"/>
                <a:gd name="T15" fmla="*/ 7 h 20"/>
                <a:gd name="T16" fmla="*/ 0 w 8"/>
                <a:gd name="T17" fmla="*/ 3 h 20"/>
                <a:gd name="T18" fmla="*/ 3 w 8"/>
                <a:gd name="T19" fmla="*/ 2 h 20"/>
                <a:gd name="T20" fmla="*/ 5 w 8"/>
                <a:gd name="T21" fmla="*/ 0 h 20"/>
                <a:gd name="T22" fmla="*/ 8 w 8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">
                  <a:moveTo>
                    <a:pt x="8" y="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5"/>
            <p:cNvSpPr>
              <a:spLocks/>
            </p:cNvSpPr>
            <p:nvPr/>
          </p:nvSpPr>
          <p:spPr bwMode="auto">
            <a:xfrm>
              <a:off x="4881" y="786"/>
              <a:ext cx="14" cy="26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5 w 10"/>
                <a:gd name="T5" fmla="*/ 19 h 19"/>
                <a:gd name="T6" fmla="*/ 5 w 10"/>
                <a:gd name="T7" fmla="*/ 4 h 19"/>
                <a:gd name="T8" fmla="*/ 4 w 10"/>
                <a:gd name="T9" fmla="*/ 5 h 19"/>
                <a:gd name="T10" fmla="*/ 3 w 10"/>
                <a:gd name="T11" fmla="*/ 6 h 19"/>
                <a:gd name="T12" fmla="*/ 2 w 10"/>
                <a:gd name="T13" fmla="*/ 6 h 19"/>
                <a:gd name="T14" fmla="*/ 0 w 10"/>
                <a:gd name="T15" fmla="*/ 6 h 19"/>
                <a:gd name="T16" fmla="*/ 0 w 10"/>
                <a:gd name="T17" fmla="*/ 2 h 19"/>
                <a:gd name="T18" fmla="*/ 4 w 10"/>
                <a:gd name="T19" fmla="*/ 1 h 19"/>
                <a:gd name="T20" fmla="*/ 7 w 10"/>
                <a:gd name="T21" fmla="*/ 0 h 19"/>
                <a:gd name="T22" fmla="*/ 10 w 10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56"/>
            <p:cNvSpPr>
              <a:spLocks noEditPoints="1"/>
            </p:cNvSpPr>
            <p:nvPr/>
          </p:nvSpPr>
          <p:spPr bwMode="auto">
            <a:xfrm>
              <a:off x="4880" y="824"/>
              <a:ext cx="19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7 w 14"/>
                <a:gd name="T7" fmla="*/ 0 h 20"/>
                <a:gd name="T8" fmla="*/ 14 w 14"/>
                <a:gd name="T9" fmla="*/ 10 h 20"/>
                <a:gd name="T10" fmla="*/ 12 w 14"/>
                <a:gd name="T11" fmla="*/ 18 h 20"/>
                <a:gd name="T12" fmla="*/ 7 w 14"/>
                <a:gd name="T13" fmla="*/ 20 h 20"/>
                <a:gd name="T14" fmla="*/ 7 w 14"/>
                <a:gd name="T15" fmla="*/ 4 h 20"/>
                <a:gd name="T16" fmla="*/ 4 w 14"/>
                <a:gd name="T17" fmla="*/ 10 h 20"/>
                <a:gd name="T18" fmla="*/ 7 w 14"/>
                <a:gd name="T19" fmla="*/ 17 h 20"/>
                <a:gd name="T20" fmla="*/ 9 w 14"/>
                <a:gd name="T21" fmla="*/ 10 h 20"/>
                <a:gd name="T22" fmla="*/ 7 w 14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4" y="4"/>
                    <a:pt x="14" y="10"/>
                  </a:cubicBezTo>
                  <a:cubicBezTo>
                    <a:pt x="14" y="13"/>
                    <a:pt x="13" y="16"/>
                    <a:pt x="12" y="18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cubicBezTo>
                    <a:pt x="9" y="17"/>
                    <a:pt x="9" y="15"/>
                    <a:pt x="9" y="10"/>
                  </a:cubicBezTo>
                  <a:cubicBezTo>
                    <a:pt x="9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57"/>
            <p:cNvSpPr>
              <a:spLocks noEditPoints="1"/>
            </p:cNvSpPr>
            <p:nvPr/>
          </p:nvSpPr>
          <p:spPr bwMode="auto">
            <a:xfrm>
              <a:off x="4880" y="863"/>
              <a:ext cx="19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7 w 14"/>
                <a:gd name="T7" fmla="*/ 0 h 20"/>
                <a:gd name="T8" fmla="*/ 14 w 14"/>
                <a:gd name="T9" fmla="*/ 10 h 20"/>
                <a:gd name="T10" fmla="*/ 12 w 14"/>
                <a:gd name="T11" fmla="*/ 17 h 20"/>
                <a:gd name="T12" fmla="*/ 7 w 14"/>
                <a:gd name="T13" fmla="*/ 20 h 20"/>
                <a:gd name="T14" fmla="*/ 7 w 14"/>
                <a:gd name="T15" fmla="*/ 3 h 20"/>
                <a:gd name="T16" fmla="*/ 4 w 14"/>
                <a:gd name="T17" fmla="*/ 10 h 20"/>
                <a:gd name="T18" fmla="*/ 7 w 14"/>
                <a:gd name="T19" fmla="*/ 17 h 20"/>
                <a:gd name="T20" fmla="*/ 9 w 14"/>
                <a:gd name="T21" fmla="*/ 10 h 20"/>
                <a:gd name="T22" fmla="*/ 7 w 14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3" y="15"/>
                    <a:pt x="12" y="17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3"/>
                  </a:moveTo>
                  <a:cubicBezTo>
                    <a:pt x="5" y="3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cubicBezTo>
                    <a:pt x="9" y="17"/>
                    <a:pt x="9" y="14"/>
                    <a:pt x="9" y="10"/>
                  </a:cubicBezTo>
                  <a:cubicBezTo>
                    <a:pt x="9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58"/>
            <p:cNvSpPr>
              <a:spLocks noEditPoints="1"/>
            </p:cNvSpPr>
            <p:nvPr/>
          </p:nvSpPr>
          <p:spPr bwMode="auto">
            <a:xfrm>
              <a:off x="4854" y="786"/>
              <a:ext cx="20" cy="26"/>
            </a:xfrm>
            <a:custGeom>
              <a:avLst/>
              <a:gdLst>
                <a:gd name="T0" fmla="*/ 7 w 14"/>
                <a:gd name="T1" fmla="*/ 19 h 19"/>
                <a:gd name="T2" fmla="*/ 0 w 14"/>
                <a:gd name="T3" fmla="*/ 10 h 19"/>
                <a:gd name="T4" fmla="*/ 2 w 14"/>
                <a:gd name="T5" fmla="*/ 2 h 19"/>
                <a:gd name="T6" fmla="*/ 8 w 14"/>
                <a:gd name="T7" fmla="*/ 0 h 19"/>
                <a:gd name="T8" fmla="*/ 14 w 14"/>
                <a:gd name="T9" fmla="*/ 10 h 19"/>
                <a:gd name="T10" fmla="*/ 13 w 14"/>
                <a:gd name="T11" fmla="*/ 17 h 19"/>
                <a:gd name="T12" fmla="*/ 7 w 14"/>
                <a:gd name="T13" fmla="*/ 19 h 19"/>
                <a:gd name="T14" fmla="*/ 7 w 14"/>
                <a:gd name="T15" fmla="*/ 3 h 19"/>
                <a:gd name="T16" fmla="*/ 5 w 14"/>
                <a:gd name="T17" fmla="*/ 10 h 19"/>
                <a:gd name="T18" fmla="*/ 7 w 14"/>
                <a:gd name="T19" fmla="*/ 16 h 19"/>
                <a:gd name="T20" fmla="*/ 10 w 14"/>
                <a:gd name="T21" fmla="*/ 10 h 19"/>
                <a:gd name="T22" fmla="*/ 7 w 14"/>
                <a:gd name="T2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7" y="19"/>
                  </a:moveTo>
                  <a:cubicBezTo>
                    <a:pt x="2" y="19"/>
                    <a:pt x="0" y="17"/>
                    <a:pt x="0" y="10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4" y="15"/>
                    <a:pt x="13" y="17"/>
                  </a:cubicBezTo>
                  <a:cubicBezTo>
                    <a:pt x="12" y="19"/>
                    <a:pt x="10" y="19"/>
                    <a:pt x="7" y="19"/>
                  </a:cubicBezTo>
                  <a:close/>
                  <a:moveTo>
                    <a:pt x="7" y="3"/>
                  </a:moveTo>
                  <a:cubicBezTo>
                    <a:pt x="6" y="3"/>
                    <a:pt x="5" y="5"/>
                    <a:pt x="5" y="10"/>
                  </a:cubicBezTo>
                  <a:cubicBezTo>
                    <a:pt x="5" y="14"/>
                    <a:pt x="6" y="16"/>
                    <a:pt x="7" y="16"/>
                  </a:cubicBezTo>
                  <a:cubicBezTo>
                    <a:pt x="9" y="16"/>
                    <a:pt x="10" y="14"/>
                    <a:pt x="10" y="10"/>
                  </a:cubicBezTo>
                  <a:cubicBezTo>
                    <a:pt x="10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59"/>
            <p:cNvSpPr>
              <a:spLocks/>
            </p:cNvSpPr>
            <p:nvPr/>
          </p:nvSpPr>
          <p:spPr bwMode="auto">
            <a:xfrm>
              <a:off x="4857" y="824"/>
              <a:ext cx="13" cy="28"/>
            </a:xfrm>
            <a:custGeom>
              <a:avLst/>
              <a:gdLst>
                <a:gd name="T0" fmla="*/ 9 w 9"/>
                <a:gd name="T1" fmla="*/ 0 h 20"/>
                <a:gd name="T2" fmla="*/ 9 w 9"/>
                <a:gd name="T3" fmla="*/ 20 h 20"/>
                <a:gd name="T4" fmla="*/ 5 w 9"/>
                <a:gd name="T5" fmla="*/ 20 h 20"/>
                <a:gd name="T6" fmla="*/ 5 w 9"/>
                <a:gd name="T7" fmla="*/ 5 h 20"/>
                <a:gd name="T8" fmla="*/ 4 w 9"/>
                <a:gd name="T9" fmla="*/ 6 h 20"/>
                <a:gd name="T10" fmla="*/ 3 w 9"/>
                <a:gd name="T11" fmla="*/ 6 h 20"/>
                <a:gd name="T12" fmla="*/ 1 w 9"/>
                <a:gd name="T13" fmla="*/ 6 h 20"/>
                <a:gd name="T14" fmla="*/ 0 w 9"/>
                <a:gd name="T15" fmla="*/ 7 h 20"/>
                <a:gd name="T16" fmla="*/ 0 w 9"/>
                <a:gd name="T17" fmla="*/ 3 h 20"/>
                <a:gd name="T18" fmla="*/ 3 w 9"/>
                <a:gd name="T19" fmla="*/ 2 h 20"/>
                <a:gd name="T20" fmla="*/ 6 w 9"/>
                <a:gd name="T21" fmla="*/ 0 h 20"/>
                <a:gd name="T22" fmla="*/ 9 w 9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0">
                  <a:moveTo>
                    <a:pt x="9" y="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3" y="2"/>
                  </a:cubicBezTo>
                  <a:cubicBezTo>
                    <a:pt x="5" y="2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0"/>
            <p:cNvSpPr>
              <a:spLocks noEditPoints="1"/>
            </p:cNvSpPr>
            <p:nvPr/>
          </p:nvSpPr>
          <p:spPr bwMode="auto">
            <a:xfrm>
              <a:off x="4854" y="863"/>
              <a:ext cx="20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8 w 14"/>
                <a:gd name="T7" fmla="*/ 0 h 20"/>
                <a:gd name="T8" fmla="*/ 14 w 14"/>
                <a:gd name="T9" fmla="*/ 10 h 20"/>
                <a:gd name="T10" fmla="*/ 13 w 14"/>
                <a:gd name="T11" fmla="*/ 17 h 20"/>
                <a:gd name="T12" fmla="*/ 7 w 14"/>
                <a:gd name="T13" fmla="*/ 20 h 20"/>
                <a:gd name="T14" fmla="*/ 7 w 14"/>
                <a:gd name="T15" fmla="*/ 3 h 20"/>
                <a:gd name="T16" fmla="*/ 5 w 14"/>
                <a:gd name="T17" fmla="*/ 10 h 20"/>
                <a:gd name="T18" fmla="*/ 7 w 14"/>
                <a:gd name="T19" fmla="*/ 17 h 20"/>
                <a:gd name="T20" fmla="*/ 10 w 14"/>
                <a:gd name="T21" fmla="*/ 10 h 20"/>
                <a:gd name="T22" fmla="*/ 7 w 14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4" y="15"/>
                    <a:pt x="13" y="17"/>
                  </a:cubicBezTo>
                  <a:cubicBezTo>
                    <a:pt x="12" y="19"/>
                    <a:pt x="10" y="20"/>
                    <a:pt x="7" y="20"/>
                  </a:cubicBezTo>
                  <a:close/>
                  <a:moveTo>
                    <a:pt x="7" y="3"/>
                  </a:moveTo>
                  <a:cubicBezTo>
                    <a:pt x="6" y="3"/>
                    <a:pt x="5" y="6"/>
                    <a:pt x="5" y="10"/>
                  </a:cubicBezTo>
                  <a:cubicBezTo>
                    <a:pt x="5" y="15"/>
                    <a:pt x="6" y="17"/>
                    <a:pt x="7" y="17"/>
                  </a:cubicBezTo>
                  <a:cubicBezTo>
                    <a:pt x="9" y="17"/>
                    <a:pt x="10" y="14"/>
                    <a:pt x="10" y="10"/>
                  </a:cubicBezTo>
                  <a:cubicBezTo>
                    <a:pt x="10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1"/>
            <p:cNvSpPr>
              <a:spLocks/>
            </p:cNvSpPr>
            <p:nvPr/>
          </p:nvSpPr>
          <p:spPr bwMode="auto">
            <a:xfrm>
              <a:off x="4599" y="849"/>
              <a:ext cx="500" cy="400"/>
            </a:xfrm>
            <a:custGeom>
              <a:avLst/>
              <a:gdLst>
                <a:gd name="T0" fmla="*/ 115 w 357"/>
                <a:gd name="T1" fmla="*/ 0 h 286"/>
                <a:gd name="T2" fmla="*/ 0 w 357"/>
                <a:gd name="T3" fmla="*/ 0 h 286"/>
                <a:gd name="T4" fmla="*/ 0 w 357"/>
                <a:gd name="T5" fmla="*/ 81 h 286"/>
                <a:gd name="T6" fmla="*/ 1 w 357"/>
                <a:gd name="T7" fmla="*/ 84 h 286"/>
                <a:gd name="T8" fmla="*/ 135 w 357"/>
                <a:gd name="T9" fmla="*/ 286 h 286"/>
                <a:gd name="T10" fmla="*/ 222 w 357"/>
                <a:gd name="T11" fmla="*/ 286 h 286"/>
                <a:gd name="T12" fmla="*/ 356 w 357"/>
                <a:gd name="T13" fmla="*/ 84 h 286"/>
                <a:gd name="T14" fmla="*/ 357 w 357"/>
                <a:gd name="T15" fmla="*/ 81 h 286"/>
                <a:gd name="T16" fmla="*/ 357 w 357"/>
                <a:gd name="T17" fmla="*/ 81 h 286"/>
                <a:gd name="T18" fmla="*/ 357 w 357"/>
                <a:gd name="T19" fmla="*/ 0 h 286"/>
                <a:gd name="T20" fmla="*/ 115 w 357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286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35" y="286"/>
                    <a:pt x="135" y="286"/>
                    <a:pt x="135" y="286"/>
                  </a:cubicBezTo>
                  <a:cubicBezTo>
                    <a:pt x="222" y="286"/>
                    <a:pt x="222" y="286"/>
                    <a:pt x="222" y="286"/>
                  </a:cubicBezTo>
                  <a:cubicBezTo>
                    <a:pt x="356" y="84"/>
                    <a:pt x="356" y="84"/>
                    <a:pt x="356" y="84"/>
                  </a:cubicBezTo>
                  <a:cubicBezTo>
                    <a:pt x="356" y="83"/>
                    <a:pt x="357" y="82"/>
                    <a:pt x="357" y="81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62"/>
            <p:cNvSpPr>
              <a:spLocks/>
            </p:cNvSpPr>
            <p:nvPr/>
          </p:nvSpPr>
          <p:spPr bwMode="auto">
            <a:xfrm>
              <a:off x="4598" y="849"/>
              <a:ext cx="126" cy="113"/>
            </a:xfrm>
            <a:custGeom>
              <a:avLst/>
              <a:gdLst>
                <a:gd name="T0" fmla="*/ 126 w 126"/>
                <a:gd name="T1" fmla="*/ 0 h 113"/>
                <a:gd name="T2" fmla="*/ 122 w 126"/>
                <a:gd name="T3" fmla="*/ 0 h 113"/>
                <a:gd name="T4" fmla="*/ 0 w 126"/>
                <a:gd name="T5" fmla="*/ 0 h 113"/>
                <a:gd name="T6" fmla="*/ 0 w 126"/>
                <a:gd name="T7" fmla="*/ 113 h 113"/>
                <a:gd name="T8" fmla="*/ 1 w 126"/>
                <a:gd name="T9" fmla="*/ 113 h 113"/>
                <a:gd name="T10" fmla="*/ 1 w 126"/>
                <a:gd name="T11" fmla="*/ 0 h 113"/>
                <a:gd name="T12" fmla="*/ 126 w 126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122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1" y="113"/>
                  </a:lnTo>
                  <a:lnTo>
                    <a:pt x="1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63"/>
            <p:cNvSpPr>
              <a:spLocks/>
            </p:cNvSpPr>
            <p:nvPr/>
          </p:nvSpPr>
          <p:spPr bwMode="auto">
            <a:xfrm>
              <a:off x="4598" y="849"/>
              <a:ext cx="126" cy="113"/>
            </a:xfrm>
            <a:custGeom>
              <a:avLst/>
              <a:gdLst>
                <a:gd name="T0" fmla="*/ 126 w 126"/>
                <a:gd name="T1" fmla="*/ 0 h 113"/>
                <a:gd name="T2" fmla="*/ 122 w 126"/>
                <a:gd name="T3" fmla="*/ 0 h 113"/>
                <a:gd name="T4" fmla="*/ 0 w 126"/>
                <a:gd name="T5" fmla="*/ 0 h 113"/>
                <a:gd name="T6" fmla="*/ 0 w 126"/>
                <a:gd name="T7" fmla="*/ 113 h 113"/>
                <a:gd name="T8" fmla="*/ 1 w 126"/>
                <a:gd name="T9" fmla="*/ 113 h 113"/>
                <a:gd name="T10" fmla="*/ 1 w 126"/>
                <a:gd name="T11" fmla="*/ 0 h 113"/>
                <a:gd name="T12" fmla="*/ 126 w 126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122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1" y="113"/>
                  </a:lnTo>
                  <a:lnTo>
                    <a:pt x="1" y="0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64"/>
            <p:cNvSpPr>
              <a:spLocks noChangeArrowheads="1"/>
            </p:cNvSpPr>
            <p:nvPr/>
          </p:nvSpPr>
          <p:spPr bwMode="auto">
            <a:xfrm>
              <a:off x="4599" y="849"/>
              <a:ext cx="125" cy="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65"/>
            <p:cNvSpPr>
              <a:spLocks noChangeArrowheads="1"/>
            </p:cNvSpPr>
            <p:nvPr/>
          </p:nvSpPr>
          <p:spPr bwMode="auto">
            <a:xfrm>
              <a:off x="4599" y="849"/>
              <a:ext cx="125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66"/>
            <p:cNvSpPr>
              <a:spLocks/>
            </p:cNvSpPr>
            <p:nvPr/>
          </p:nvSpPr>
          <p:spPr bwMode="auto">
            <a:xfrm>
              <a:off x="4667" y="1066"/>
              <a:ext cx="121" cy="183"/>
            </a:xfrm>
            <a:custGeom>
              <a:avLst/>
              <a:gdLst>
                <a:gd name="T0" fmla="*/ 0 w 121"/>
                <a:gd name="T1" fmla="*/ 0 h 183"/>
                <a:gd name="T2" fmla="*/ 120 w 121"/>
                <a:gd name="T3" fmla="*/ 183 h 183"/>
                <a:gd name="T4" fmla="*/ 121 w 121"/>
                <a:gd name="T5" fmla="*/ 183 h 183"/>
                <a:gd name="T6" fmla="*/ 0 w 121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3">
                  <a:moveTo>
                    <a:pt x="0" y="0"/>
                  </a:moveTo>
                  <a:lnTo>
                    <a:pt x="120" y="183"/>
                  </a:lnTo>
                  <a:lnTo>
                    <a:pt x="121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67"/>
            <p:cNvSpPr>
              <a:spLocks/>
            </p:cNvSpPr>
            <p:nvPr/>
          </p:nvSpPr>
          <p:spPr bwMode="auto">
            <a:xfrm>
              <a:off x="4667" y="1066"/>
              <a:ext cx="121" cy="183"/>
            </a:xfrm>
            <a:custGeom>
              <a:avLst/>
              <a:gdLst>
                <a:gd name="T0" fmla="*/ 0 w 121"/>
                <a:gd name="T1" fmla="*/ 0 h 183"/>
                <a:gd name="T2" fmla="*/ 120 w 121"/>
                <a:gd name="T3" fmla="*/ 183 h 183"/>
                <a:gd name="T4" fmla="*/ 121 w 121"/>
                <a:gd name="T5" fmla="*/ 183 h 183"/>
                <a:gd name="T6" fmla="*/ 0 w 121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3">
                  <a:moveTo>
                    <a:pt x="0" y="0"/>
                  </a:moveTo>
                  <a:lnTo>
                    <a:pt x="120" y="183"/>
                  </a:lnTo>
                  <a:lnTo>
                    <a:pt x="121" y="1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8"/>
            <p:cNvSpPr>
              <a:spLocks/>
            </p:cNvSpPr>
            <p:nvPr/>
          </p:nvSpPr>
          <p:spPr bwMode="auto">
            <a:xfrm>
              <a:off x="4599" y="962"/>
              <a:ext cx="226" cy="287"/>
            </a:xfrm>
            <a:custGeom>
              <a:avLst/>
              <a:gdLst>
                <a:gd name="T0" fmla="*/ 125 w 226"/>
                <a:gd name="T1" fmla="*/ 0 h 287"/>
                <a:gd name="T2" fmla="*/ 125 w 226"/>
                <a:gd name="T3" fmla="*/ 0 h 287"/>
                <a:gd name="T4" fmla="*/ 0 w 226"/>
                <a:gd name="T5" fmla="*/ 0 h 287"/>
                <a:gd name="T6" fmla="*/ 68 w 226"/>
                <a:gd name="T7" fmla="*/ 104 h 287"/>
                <a:gd name="T8" fmla="*/ 189 w 226"/>
                <a:gd name="T9" fmla="*/ 287 h 287"/>
                <a:gd name="T10" fmla="*/ 226 w 226"/>
                <a:gd name="T11" fmla="*/ 287 h 287"/>
                <a:gd name="T12" fmla="*/ 125 w 226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7">
                  <a:moveTo>
                    <a:pt x="125" y="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68" y="104"/>
                  </a:lnTo>
                  <a:lnTo>
                    <a:pt x="189" y="287"/>
                  </a:lnTo>
                  <a:lnTo>
                    <a:pt x="226" y="28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5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9"/>
            <p:cNvSpPr>
              <a:spLocks/>
            </p:cNvSpPr>
            <p:nvPr/>
          </p:nvSpPr>
          <p:spPr bwMode="auto">
            <a:xfrm>
              <a:off x="4599" y="962"/>
              <a:ext cx="226" cy="287"/>
            </a:xfrm>
            <a:custGeom>
              <a:avLst/>
              <a:gdLst>
                <a:gd name="T0" fmla="*/ 125 w 226"/>
                <a:gd name="T1" fmla="*/ 0 h 287"/>
                <a:gd name="T2" fmla="*/ 125 w 226"/>
                <a:gd name="T3" fmla="*/ 0 h 287"/>
                <a:gd name="T4" fmla="*/ 0 w 226"/>
                <a:gd name="T5" fmla="*/ 0 h 287"/>
                <a:gd name="T6" fmla="*/ 68 w 226"/>
                <a:gd name="T7" fmla="*/ 104 h 287"/>
                <a:gd name="T8" fmla="*/ 189 w 226"/>
                <a:gd name="T9" fmla="*/ 287 h 287"/>
                <a:gd name="T10" fmla="*/ 226 w 226"/>
                <a:gd name="T11" fmla="*/ 287 h 287"/>
                <a:gd name="T12" fmla="*/ 125 w 226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7">
                  <a:moveTo>
                    <a:pt x="125" y="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68" y="104"/>
                  </a:lnTo>
                  <a:lnTo>
                    <a:pt x="189" y="287"/>
                  </a:lnTo>
                  <a:lnTo>
                    <a:pt x="226" y="287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70"/>
            <p:cNvSpPr>
              <a:spLocks/>
            </p:cNvSpPr>
            <p:nvPr/>
          </p:nvSpPr>
          <p:spPr bwMode="auto">
            <a:xfrm>
              <a:off x="5098" y="962"/>
              <a:ext cx="3" cy="4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1 w 2"/>
                <a:gd name="T5" fmla="*/ 0 h 3"/>
                <a:gd name="T6" fmla="*/ 1 w 2"/>
                <a:gd name="T7" fmla="*/ 0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1"/>
            <p:cNvSpPr>
              <a:spLocks/>
            </p:cNvSpPr>
            <p:nvPr/>
          </p:nvSpPr>
          <p:spPr bwMode="auto">
            <a:xfrm>
              <a:off x="4591" y="843"/>
              <a:ext cx="518" cy="11"/>
            </a:xfrm>
            <a:custGeom>
              <a:avLst/>
              <a:gdLst>
                <a:gd name="T0" fmla="*/ 366 w 370"/>
                <a:gd name="T1" fmla="*/ 0 h 8"/>
                <a:gd name="T2" fmla="*/ 365 w 370"/>
                <a:gd name="T3" fmla="*/ 0 h 8"/>
                <a:gd name="T4" fmla="*/ 4 w 370"/>
                <a:gd name="T5" fmla="*/ 0 h 8"/>
                <a:gd name="T6" fmla="*/ 3 w 370"/>
                <a:gd name="T7" fmla="*/ 0 h 8"/>
                <a:gd name="T8" fmla="*/ 0 w 370"/>
                <a:gd name="T9" fmla="*/ 4 h 8"/>
                <a:gd name="T10" fmla="*/ 3 w 370"/>
                <a:gd name="T11" fmla="*/ 8 h 8"/>
                <a:gd name="T12" fmla="*/ 4 w 370"/>
                <a:gd name="T13" fmla="*/ 8 h 8"/>
                <a:gd name="T14" fmla="*/ 365 w 370"/>
                <a:gd name="T15" fmla="*/ 8 h 8"/>
                <a:gd name="T16" fmla="*/ 366 w 370"/>
                <a:gd name="T17" fmla="*/ 8 h 8"/>
                <a:gd name="T18" fmla="*/ 370 w 370"/>
                <a:gd name="T19" fmla="*/ 4 h 8"/>
                <a:gd name="T20" fmla="*/ 366 w 37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0" h="8">
                  <a:moveTo>
                    <a:pt x="366" y="0"/>
                  </a:moveTo>
                  <a:cubicBezTo>
                    <a:pt x="365" y="0"/>
                    <a:pt x="365" y="0"/>
                    <a:pt x="36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6" y="8"/>
                    <a:pt x="366" y="8"/>
                    <a:pt x="366" y="8"/>
                  </a:cubicBezTo>
                  <a:cubicBezTo>
                    <a:pt x="368" y="8"/>
                    <a:pt x="370" y="6"/>
                    <a:pt x="370" y="4"/>
                  </a:cubicBezTo>
                  <a:cubicBezTo>
                    <a:pt x="370" y="2"/>
                    <a:pt x="368" y="0"/>
                    <a:pt x="366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72"/>
            <p:cNvSpPr>
              <a:spLocks noChangeArrowheads="1"/>
            </p:cNvSpPr>
            <p:nvPr/>
          </p:nvSpPr>
          <p:spPr bwMode="auto">
            <a:xfrm>
              <a:off x="4716" y="965"/>
              <a:ext cx="262" cy="94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3"/>
            <p:cNvSpPr>
              <a:spLocks/>
            </p:cNvSpPr>
            <p:nvPr/>
          </p:nvSpPr>
          <p:spPr bwMode="auto">
            <a:xfrm>
              <a:off x="4725" y="976"/>
              <a:ext cx="243" cy="73"/>
            </a:xfrm>
            <a:custGeom>
              <a:avLst/>
              <a:gdLst>
                <a:gd name="T0" fmla="*/ 173 w 173"/>
                <a:gd name="T1" fmla="*/ 0 h 52"/>
                <a:gd name="T2" fmla="*/ 137 w 173"/>
                <a:gd name="T3" fmla="*/ 0 h 52"/>
                <a:gd name="T4" fmla="*/ 137 w 173"/>
                <a:gd name="T5" fmla="*/ 22 h 52"/>
                <a:gd name="T6" fmla="*/ 137 w 173"/>
                <a:gd name="T7" fmla="*/ 24 h 52"/>
                <a:gd name="T8" fmla="*/ 136 w 173"/>
                <a:gd name="T9" fmla="*/ 26 h 52"/>
                <a:gd name="T10" fmla="*/ 131 w 173"/>
                <a:gd name="T11" fmla="*/ 28 h 52"/>
                <a:gd name="T12" fmla="*/ 116 w 173"/>
                <a:gd name="T13" fmla="*/ 31 h 52"/>
                <a:gd name="T14" fmla="*/ 108 w 173"/>
                <a:gd name="T15" fmla="*/ 30 h 52"/>
                <a:gd name="T16" fmla="*/ 101 w 173"/>
                <a:gd name="T17" fmla="*/ 28 h 52"/>
                <a:gd name="T18" fmla="*/ 96 w 173"/>
                <a:gd name="T19" fmla="*/ 26 h 52"/>
                <a:gd name="T20" fmla="*/ 95 w 173"/>
                <a:gd name="T21" fmla="*/ 24 h 52"/>
                <a:gd name="T22" fmla="*/ 95 w 173"/>
                <a:gd name="T23" fmla="*/ 22 h 52"/>
                <a:gd name="T24" fmla="*/ 95 w 173"/>
                <a:gd name="T25" fmla="*/ 0 h 52"/>
                <a:gd name="T26" fmla="*/ 0 w 173"/>
                <a:gd name="T27" fmla="*/ 0 h 52"/>
                <a:gd name="T28" fmla="*/ 0 w 173"/>
                <a:gd name="T29" fmla="*/ 52 h 52"/>
                <a:gd name="T30" fmla="*/ 22 w 173"/>
                <a:gd name="T31" fmla="*/ 52 h 52"/>
                <a:gd name="T32" fmla="*/ 22 w 173"/>
                <a:gd name="T33" fmla="*/ 23 h 52"/>
                <a:gd name="T34" fmla="*/ 37 w 173"/>
                <a:gd name="T35" fmla="*/ 8 h 52"/>
                <a:gd name="T36" fmla="*/ 65 w 173"/>
                <a:gd name="T37" fmla="*/ 8 h 52"/>
                <a:gd name="T38" fmla="*/ 67 w 173"/>
                <a:gd name="T39" fmla="*/ 9 h 52"/>
                <a:gd name="T40" fmla="*/ 68 w 173"/>
                <a:gd name="T41" fmla="*/ 10 h 52"/>
                <a:gd name="T42" fmla="*/ 69 w 173"/>
                <a:gd name="T43" fmla="*/ 11 h 52"/>
                <a:gd name="T44" fmla="*/ 70 w 173"/>
                <a:gd name="T45" fmla="*/ 13 h 52"/>
                <a:gd name="T46" fmla="*/ 70 w 173"/>
                <a:gd name="T47" fmla="*/ 52 h 52"/>
                <a:gd name="T48" fmla="*/ 173 w 173"/>
                <a:gd name="T49" fmla="*/ 52 h 52"/>
                <a:gd name="T50" fmla="*/ 173 w 173"/>
                <a:gd name="T5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52">
                  <a:moveTo>
                    <a:pt x="173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23"/>
                    <a:pt x="137" y="24"/>
                    <a:pt x="137" y="24"/>
                  </a:cubicBezTo>
                  <a:cubicBezTo>
                    <a:pt x="136" y="25"/>
                    <a:pt x="136" y="25"/>
                    <a:pt x="136" y="26"/>
                  </a:cubicBezTo>
                  <a:cubicBezTo>
                    <a:pt x="134" y="27"/>
                    <a:pt x="133" y="28"/>
                    <a:pt x="131" y="28"/>
                  </a:cubicBezTo>
                  <a:cubicBezTo>
                    <a:pt x="127" y="30"/>
                    <a:pt x="122" y="31"/>
                    <a:pt x="116" y="31"/>
                  </a:cubicBezTo>
                  <a:cubicBezTo>
                    <a:pt x="113" y="31"/>
                    <a:pt x="110" y="31"/>
                    <a:pt x="108" y="30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173" y="52"/>
                    <a:pt x="173" y="52"/>
                    <a:pt x="173" y="52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74"/>
            <p:cNvSpPr>
              <a:spLocks noEditPoints="1"/>
            </p:cNvSpPr>
            <p:nvPr/>
          </p:nvSpPr>
          <p:spPr bwMode="auto">
            <a:xfrm>
              <a:off x="4762" y="993"/>
              <a:ext cx="56" cy="56"/>
            </a:xfrm>
            <a:custGeom>
              <a:avLst/>
              <a:gdLst>
                <a:gd name="T0" fmla="*/ 7 w 56"/>
                <a:gd name="T1" fmla="*/ 55 h 56"/>
                <a:gd name="T2" fmla="*/ 8 w 56"/>
                <a:gd name="T3" fmla="*/ 52 h 56"/>
                <a:gd name="T4" fmla="*/ 46 w 56"/>
                <a:gd name="T5" fmla="*/ 52 h 56"/>
                <a:gd name="T6" fmla="*/ 47 w 56"/>
                <a:gd name="T7" fmla="*/ 52 h 56"/>
                <a:gd name="T8" fmla="*/ 49 w 56"/>
                <a:gd name="T9" fmla="*/ 55 h 56"/>
                <a:gd name="T10" fmla="*/ 47 w 56"/>
                <a:gd name="T11" fmla="*/ 56 h 56"/>
                <a:gd name="T12" fmla="*/ 56 w 56"/>
                <a:gd name="T13" fmla="*/ 4 h 56"/>
                <a:gd name="T14" fmla="*/ 54 w 56"/>
                <a:gd name="T15" fmla="*/ 1 h 56"/>
                <a:gd name="T16" fmla="*/ 52 w 56"/>
                <a:gd name="T17" fmla="*/ 0 h 56"/>
                <a:gd name="T18" fmla="*/ 18 w 56"/>
                <a:gd name="T19" fmla="*/ 13 h 56"/>
                <a:gd name="T20" fmla="*/ 17 w 56"/>
                <a:gd name="T21" fmla="*/ 17 h 56"/>
                <a:gd name="T22" fmla="*/ 12 w 56"/>
                <a:gd name="T23" fmla="*/ 18 h 56"/>
                <a:gd name="T24" fmla="*/ 0 w 56"/>
                <a:gd name="T25" fmla="*/ 56 h 56"/>
                <a:gd name="T26" fmla="*/ 7 w 56"/>
                <a:gd name="T27" fmla="*/ 56 h 56"/>
                <a:gd name="T28" fmla="*/ 24 w 56"/>
                <a:gd name="T29" fmla="*/ 18 h 56"/>
                <a:gd name="T30" fmla="*/ 26 w 56"/>
                <a:gd name="T31" fmla="*/ 17 h 56"/>
                <a:gd name="T32" fmla="*/ 47 w 56"/>
                <a:gd name="T33" fmla="*/ 17 h 56"/>
                <a:gd name="T34" fmla="*/ 49 w 56"/>
                <a:gd name="T35" fmla="*/ 18 h 56"/>
                <a:gd name="T36" fmla="*/ 49 w 56"/>
                <a:gd name="T37" fmla="*/ 21 h 56"/>
                <a:gd name="T38" fmla="*/ 47 w 56"/>
                <a:gd name="T39" fmla="*/ 22 h 56"/>
                <a:gd name="T40" fmla="*/ 26 w 56"/>
                <a:gd name="T41" fmla="*/ 22 h 56"/>
                <a:gd name="T42" fmla="*/ 24 w 56"/>
                <a:gd name="T43" fmla="*/ 22 h 56"/>
                <a:gd name="T44" fmla="*/ 24 w 56"/>
                <a:gd name="T45" fmla="*/ 20 h 56"/>
                <a:gd name="T46" fmla="*/ 8 w 56"/>
                <a:gd name="T47" fmla="*/ 29 h 56"/>
                <a:gd name="T48" fmla="*/ 46 w 56"/>
                <a:gd name="T49" fmla="*/ 28 h 56"/>
                <a:gd name="T50" fmla="*/ 47 w 56"/>
                <a:gd name="T51" fmla="*/ 29 h 56"/>
                <a:gd name="T52" fmla="*/ 49 w 56"/>
                <a:gd name="T53" fmla="*/ 32 h 56"/>
                <a:gd name="T54" fmla="*/ 47 w 56"/>
                <a:gd name="T55" fmla="*/ 34 h 56"/>
                <a:gd name="T56" fmla="*/ 10 w 56"/>
                <a:gd name="T57" fmla="*/ 34 h 56"/>
                <a:gd name="T58" fmla="*/ 8 w 56"/>
                <a:gd name="T59" fmla="*/ 34 h 56"/>
                <a:gd name="T60" fmla="*/ 8 w 56"/>
                <a:gd name="T61" fmla="*/ 29 h 56"/>
                <a:gd name="T62" fmla="*/ 8 w 56"/>
                <a:gd name="T63" fmla="*/ 41 h 56"/>
                <a:gd name="T64" fmla="*/ 46 w 56"/>
                <a:gd name="T65" fmla="*/ 41 h 56"/>
                <a:gd name="T66" fmla="*/ 47 w 56"/>
                <a:gd name="T67" fmla="*/ 41 h 56"/>
                <a:gd name="T68" fmla="*/ 49 w 56"/>
                <a:gd name="T69" fmla="*/ 43 h 56"/>
                <a:gd name="T70" fmla="*/ 47 w 56"/>
                <a:gd name="T71" fmla="*/ 45 h 56"/>
                <a:gd name="T72" fmla="*/ 10 w 56"/>
                <a:gd name="T73" fmla="*/ 46 h 56"/>
                <a:gd name="T74" fmla="*/ 8 w 56"/>
                <a:gd name="T75" fmla="*/ 45 h 56"/>
                <a:gd name="T76" fmla="*/ 8 w 56"/>
                <a:gd name="T77" fmla="*/ 4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7" y="56"/>
                  </a:moveTo>
                  <a:lnTo>
                    <a:pt x="7" y="55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2"/>
                  </a:lnTo>
                  <a:lnTo>
                    <a:pt x="46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9" y="53"/>
                  </a:lnTo>
                  <a:lnTo>
                    <a:pt x="49" y="55"/>
                  </a:lnTo>
                  <a:lnTo>
                    <a:pt x="49" y="56"/>
                  </a:lnTo>
                  <a:lnTo>
                    <a:pt x="47" y="56"/>
                  </a:lnTo>
                  <a:lnTo>
                    <a:pt x="56" y="56"/>
                  </a:lnTo>
                  <a:lnTo>
                    <a:pt x="56" y="4"/>
                  </a:lnTo>
                  <a:lnTo>
                    <a:pt x="56" y="3"/>
                  </a:lnTo>
                  <a:lnTo>
                    <a:pt x="54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18" y="0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0" y="18"/>
                  </a:lnTo>
                  <a:lnTo>
                    <a:pt x="0" y="56"/>
                  </a:lnTo>
                  <a:lnTo>
                    <a:pt x="7" y="56"/>
                  </a:lnTo>
                  <a:lnTo>
                    <a:pt x="7" y="56"/>
                  </a:lnTo>
                  <a:close/>
                  <a:moveTo>
                    <a:pt x="24" y="20"/>
                  </a:moveTo>
                  <a:lnTo>
                    <a:pt x="24" y="18"/>
                  </a:lnTo>
                  <a:lnTo>
                    <a:pt x="24" y="18"/>
                  </a:lnTo>
                  <a:lnTo>
                    <a:pt x="26" y="17"/>
                  </a:lnTo>
                  <a:lnTo>
                    <a:pt x="46" y="17"/>
                  </a:lnTo>
                  <a:lnTo>
                    <a:pt x="47" y="17"/>
                  </a:lnTo>
                  <a:lnTo>
                    <a:pt x="47" y="18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6" y="22"/>
                  </a:lnTo>
                  <a:lnTo>
                    <a:pt x="26" y="22"/>
                  </a:lnTo>
                  <a:lnTo>
                    <a:pt x="25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0"/>
                  </a:lnTo>
                  <a:close/>
                  <a:moveTo>
                    <a:pt x="8" y="29"/>
                  </a:moveTo>
                  <a:lnTo>
                    <a:pt x="8" y="29"/>
                  </a:lnTo>
                  <a:lnTo>
                    <a:pt x="10" y="28"/>
                  </a:lnTo>
                  <a:lnTo>
                    <a:pt x="46" y="28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1"/>
                  </a:lnTo>
                  <a:lnTo>
                    <a:pt x="49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7" y="31"/>
                  </a:lnTo>
                  <a:lnTo>
                    <a:pt x="8" y="29"/>
                  </a:lnTo>
                  <a:close/>
                  <a:moveTo>
                    <a:pt x="8" y="41"/>
                  </a:moveTo>
                  <a:lnTo>
                    <a:pt x="8" y="41"/>
                  </a:lnTo>
                  <a:lnTo>
                    <a:pt x="10" y="41"/>
                  </a:lnTo>
                  <a:lnTo>
                    <a:pt x="46" y="41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9" y="42"/>
                  </a:lnTo>
                  <a:lnTo>
                    <a:pt x="49" y="43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6" y="46"/>
                  </a:lnTo>
                  <a:lnTo>
                    <a:pt x="10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7" y="43"/>
                  </a:lnTo>
                  <a:lnTo>
                    <a:pt x="8" y="4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75"/>
            <p:cNvSpPr>
              <a:spLocks/>
            </p:cNvSpPr>
            <p:nvPr/>
          </p:nvSpPr>
          <p:spPr bwMode="auto">
            <a:xfrm>
              <a:off x="4859" y="976"/>
              <a:ext cx="58" cy="44"/>
            </a:xfrm>
            <a:custGeom>
              <a:avLst/>
              <a:gdLst>
                <a:gd name="T0" fmla="*/ 0 w 42"/>
                <a:gd name="T1" fmla="*/ 24 h 31"/>
                <a:gd name="T2" fmla="*/ 1 w 42"/>
                <a:gd name="T3" fmla="*/ 26 h 31"/>
                <a:gd name="T4" fmla="*/ 6 w 42"/>
                <a:gd name="T5" fmla="*/ 28 h 31"/>
                <a:gd name="T6" fmla="*/ 13 w 42"/>
                <a:gd name="T7" fmla="*/ 30 h 31"/>
                <a:gd name="T8" fmla="*/ 21 w 42"/>
                <a:gd name="T9" fmla="*/ 31 h 31"/>
                <a:gd name="T10" fmla="*/ 36 w 42"/>
                <a:gd name="T11" fmla="*/ 28 h 31"/>
                <a:gd name="T12" fmla="*/ 41 w 42"/>
                <a:gd name="T13" fmla="*/ 26 h 31"/>
                <a:gd name="T14" fmla="*/ 42 w 42"/>
                <a:gd name="T15" fmla="*/ 24 h 31"/>
                <a:gd name="T16" fmla="*/ 42 w 42"/>
                <a:gd name="T17" fmla="*/ 22 h 31"/>
                <a:gd name="T18" fmla="*/ 42 w 42"/>
                <a:gd name="T19" fmla="*/ 0 h 31"/>
                <a:gd name="T20" fmla="*/ 0 w 42"/>
                <a:gd name="T21" fmla="*/ 0 h 31"/>
                <a:gd name="T22" fmla="*/ 0 w 42"/>
                <a:gd name="T23" fmla="*/ 22 h 31"/>
                <a:gd name="T24" fmla="*/ 0 w 42"/>
                <a:gd name="T25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31">
                  <a:moveTo>
                    <a:pt x="0" y="24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5" y="31"/>
                    <a:pt x="18" y="31"/>
                    <a:pt x="21" y="31"/>
                  </a:cubicBezTo>
                  <a:cubicBezTo>
                    <a:pt x="27" y="31"/>
                    <a:pt x="32" y="30"/>
                    <a:pt x="36" y="28"/>
                  </a:cubicBezTo>
                  <a:cubicBezTo>
                    <a:pt x="38" y="28"/>
                    <a:pt x="39" y="27"/>
                    <a:pt x="41" y="26"/>
                  </a:cubicBezTo>
                  <a:cubicBezTo>
                    <a:pt x="41" y="25"/>
                    <a:pt x="41" y="25"/>
                    <a:pt x="42" y="24"/>
                  </a:cubicBezTo>
                  <a:cubicBezTo>
                    <a:pt x="42" y="24"/>
                    <a:pt x="42" y="23"/>
                    <a:pt x="42" y="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6"/>
            <p:cNvSpPr>
              <a:spLocks/>
            </p:cNvSpPr>
            <p:nvPr/>
          </p:nvSpPr>
          <p:spPr bwMode="auto">
            <a:xfrm>
              <a:off x="4769" y="1021"/>
              <a:ext cx="42" cy="6"/>
            </a:xfrm>
            <a:custGeom>
              <a:avLst/>
              <a:gdLst>
                <a:gd name="T0" fmla="*/ 1 w 42"/>
                <a:gd name="T1" fmla="*/ 6 h 6"/>
                <a:gd name="T2" fmla="*/ 3 w 42"/>
                <a:gd name="T3" fmla="*/ 6 h 6"/>
                <a:gd name="T4" fmla="*/ 39 w 42"/>
                <a:gd name="T5" fmla="*/ 6 h 6"/>
                <a:gd name="T6" fmla="*/ 40 w 42"/>
                <a:gd name="T7" fmla="*/ 6 h 6"/>
                <a:gd name="T8" fmla="*/ 40 w 42"/>
                <a:gd name="T9" fmla="*/ 6 h 6"/>
                <a:gd name="T10" fmla="*/ 42 w 42"/>
                <a:gd name="T11" fmla="*/ 4 h 6"/>
                <a:gd name="T12" fmla="*/ 42 w 42"/>
                <a:gd name="T13" fmla="*/ 3 h 6"/>
                <a:gd name="T14" fmla="*/ 40 w 42"/>
                <a:gd name="T15" fmla="*/ 1 h 6"/>
                <a:gd name="T16" fmla="*/ 40 w 42"/>
                <a:gd name="T17" fmla="*/ 1 h 6"/>
                <a:gd name="T18" fmla="*/ 39 w 42"/>
                <a:gd name="T19" fmla="*/ 0 h 6"/>
                <a:gd name="T20" fmla="*/ 3 w 42"/>
                <a:gd name="T21" fmla="*/ 0 h 6"/>
                <a:gd name="T22" fmla="*/ 1 w 42"/>
                <a:gd name="T23" fmla="*/ 1 h 6"/>
                <a:gd name="T24" fmla="*/ 1 w 42"/>
                <a:gd name="T25" fmla="*/ 1 h 6"/>
                <a:gd name="T26" fmla="*/ 0 w 42"/>
                <a:gd name="T27" fmla="*/ 3 h 6"/>
                <a:gd name="T28" fmla="*/ 1 w 42"/>
                <a:gd name="T29" fmla="*/ 6 h 6"/>
                <a:gd name="T30" fmla="*/ 1 w 42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">
                  <a:moveTo>
                    <a:pt x="1" y="6"/>
                  </a:moveTo>
                  <a:lnTo>
                    <a:pt x="3" y="6"/>
                  </a:lnTo>
                  <a:lnTo>
                    <a:pt x="39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7"/>
            <p:cNvSpPr>
              <a:spLocks/>
            </p:cNvSpPr>
            <p:nvPr/>
          </p:nvSpPr>
          <p:spPr bwMode="auto">
            <a:xfrm>
              <a:off x="4786" y="1010"/>
              <a:ext cx="25" cy="5"/>
            </a:xfrm>
            <a:custGeom>
              <a:avLst/>
              <a:gdLst>
                <a:gd name="T0" fmla="*/ 1 w 25"/>
                <a:gd name="T1" fmla="*/ 5 h 5"/>
                <a:gd name="T2" fmla="*/ 2 w 25"/>
                <a:gd name="T3" fmla="*/ 5 h 5"/>
                <a:gd name="T4" fmla="*/ 22 w 25"/>
                <a:gd name="T5" fmla="*/ 5 h 5"/>
                <a:gd name="T6" fmla="*/ 23 w 25"/>
                <a:gd name="T7" fmla="*/ 5 h 5"/>
                <a:gd name="T8" fmla="*/ 23 w 25"/>
                <a:gd name="T9" fmla="*/ 5 h 5"/>
                <a:gd name="T10" fmla="*/ 25 w 25"/>
                <a:gd name="T11" fmla="*/ 4 h 5"/>
                <a:gd name="T12" fmla="*/ 25 w 25"/>
                <a:gd name="T13" fmla="*/ 3 h 5"/>
                <a:gd name="T14" fmla="*/ 25 w 25"/>
                <a:gd name="T15" fmla="*/ 1 h 5"/>
                <a:gd name="T16" fmla="*/ 23 w 25"/>
                <a:gd name="T17" fmla="*/ 1 h 5"/>
                <a:gd name="T18" fmla="*/ 23 w 25"/>
                <a:gd name="T19" fmla="*/ 0 h 5"/>
                <a:gd name="T20" fmla="*/ 22 w 25"/>
                <a:gd name="T21" fmla="*/ 0 h 5"/>
                <a:gd name="T22" fmla="*/ 2 w 25"/>
                <a:gd name="T23" fmla="*/ 0 h 5"/>
                <a:gd name="T24" fmla="*/ 0 w 25"/>
                <a:gd name="T25" fmla="*/ 1 h 5"/>
                <a:gd name="T26" fmla="*/ 0 w 25"/>
                <a:gd name="T27" fmla="*/ 1 h 5"/>
                <a:gd name="T28" fmla="*/ 0 w 25"/>
                <a:gd name="T29" fmla="*/ 3 h 5"/>
                <a:gd name="T30" fmla="*/ 0 w 25"/>
                <a:gd name="T31" fmla="*/ 4 h 5"/>
                <a:gd name="T32" fmla="*/ 0 w 25"/>
                <a:gd name="T33" fmla="*/ 5 h 5"/>
                <a:gd name="T34" fmla="*/ 1 w 25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">
                  <a:moveTo>
                    <a:pt x="1" y="5"/>
                  </a:moveTo>
                  <a:lnTo>
                    <a:pt x="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8"/>
            <p:cNvSpPr>
              <a:spLocks/>
            </p:cNvSpPr>
            <p:nvPr/>
          </p:nvSpPr>
          <p:spPr bwMode="auto">
            <a:xfrm>
              <a:off x="4769" y="1034"/>
              <a:ext cx="42" cy="5"/>
            </a:xfrm>
            <a:custGeom>
              <a:avLst/>
              <a:gdLst>
                <a:gd name="T0" fmla="*/ 1 w 42"/>
                <a:gd name="T1" fmla="*/ 4 h 5"/>
                <a:gd name="T2" fmla="*/ 3 w 42"/>
                <a:gd name="T3" fmla="*/ 5 h 5"/>
                <a:gd name="T4" fmla="*/ 39 w 42"/>
                <a:gd name="T5" fmla="*/ 5 h 5"/>
                <a:gd name="T6" fmla="*/ 40 w 42"/>
                <a:gd name="T7" fmla="*/ 4 h 5"/>
                <a:gd name="T8" fmla="*/ 40 w 42"/>
                <a:gd name="T9" fmla="*/ 4 h 5"/>
                <a:gd name="T10" fmla="*/ 42 w 42"/>
                <a:gd name="T11" fmla="*/ 2 h 5"/>
                <a:gd name="T12" fmla="*/ 42 w 42"/>
                <a:gd name="T13" fmla="*/ 1 h 5"/>
                <a:gd name="T14" fmla="*/ 40 w 42"/>
                <a:gd name="T15" fmla="*/ 0 h 5"/>
                <a:gd name="T16" fmla="*/ 40 w 42"/>
                <a:gd name="T17" fmla="*/ 0 h 5"/>
                <a:gd name="T18" fmla="*/ 39 w 42"/>
                <a:gd name="T19" fmla="*/ 0 h 5"/>
                <a:gd name="T20" fmla="*/ 3 w 42"/>
                <a:gd name="T21" fmla="*/ 0 h 5"/>
                <a:gd name="T22" fmla="*/ 1 w 42"/>
                <a:gd name="T23" fmla="*/ 0 h 5"/>
                <a:gd name="T24" fmla="*/ 1 w 42"/>
                <a:gd name="T25" fmla="*/ 0 h 5"/>
                <a:gd name="T26" fmla="*/ 0 w 42"/>
                <a:gd name="T27" fmla="*/ 2 h 5"/>
                <a:gd name="T28" fmla="*/ 1 w 42"/>
                <a:gd name="T29" fmla="*/ 4 h 5"/>
                <a:gd name="T30" fmla="*/ 1 w 42"/>
                <a:gd name="T3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5">
                  <a:moveTo>
                    <a:pt x="1" y="4"/>
                  </a:moveTo>
                  <a:lnTo>
                    <a:pt x="3" y="5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9"/>
            <p:cNvSpPr>
              <a:spLocks/>
            </p:cNvSpPr>
            <p:nvPr/>
          </p:nvSpPr>
          <p:spPr bwMode="auto">
            <a:xfrm>
              <a:off x="4769" y="1049"/>
              <a:ext cx="40" cy="1"/>
            </a:xfrm>
            <a:custGeom>
              <a:avLst/>
              <a:gdLst>
                <a:gd name="T0" fmla="*/ 1 w 40"/>
                <a:gd name="T1" fmla="*/ 0 h 1"/>
                <a:gd name="T2" fmla="*/ 1 w 40"/>
                <a:gd name="T3" fmla="*/ 1 h 1"/>
                <a:gd name="T4" fmla="*/ 3 w 40"/>
                <a:gd name="T5" fmla="*/ 1 h 1"/>
                <a:gd name="T6" fmla="*/ 39 w 40"/>
                <a:gd name="T7" fmla="*/ 1 h 1"/>
                <a:gd name="T8" fmla="*/ 40 w 40"/>
                <a:gd name="T9" fmla="*/ 1 h 1"/>
                <a:gd name="T10" fmla="*/ 40 w 40"/>
                <a:gd name="T11" fmla="*/ 0 h 1"/>
                <a:gd name="T12" fmla="*/ 40 w 40"/>
                <a:gd name="T13" fmla="*/ 0 h 1"/>
                <a:gd name="T14" fmla="*/ 0 w 40"/>
                <a:gd name="T15" fmla="*/ 0 h 1"/>
                <a:gd name="T16" fmla="*/ 1 w 40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">
                  <a:moveTo>
                    <a:pt x="1" y="0"/>
                  </a:moveTo>
                  <a:lnTo>
                    <a:pt x="1" y="1"/>
                  </a:lnTo>
                  <a:lnTo>
                    <a:pt x="3" y="1"/>
                  </a:lnTo>
                  <a:lnTo>
                    <a:pt x="39" y="1"/>
                  </a:lnTo>
                  <a:lnTo>
                    <a:pt x="40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0"/>
            <p:cNvSpPr>
              <a:spLocks/>
            </p:cNvSpPr>
            <p:nvPr/>
          </p:nvSpPr>
          <p:spPr bwMode="auto">
            <a:xfrm>
              <a:off x="4769" y="1045"/>
              <a:ext cx="42" cy="4"/>
            </a:xfrm>
            <a:custGeom>
              <a:avLst/>
              <a:gdLst>
                <a:gd name="T0" fmla="*/ 42 w 42"/>
                <a:gd name="T1" fmla="*/ 3 h 4"/>
                <a:gd name="T2" fmla="*/ 42 w 42"/>
                <a:gd name="T3" fmla="*/ 1 h 4"/>
                <a:gd name="T4" fmla="*/ 40 w 42"/>
                <a:gd name="T5" fmla="*/ 0 h 4"/>
                <a:gd name="T6" fmla="*/ 40 w 42"/>
                <a:gd name="T7" fmla="*/ 0 h 4"/>
                <a:gd name="T8" fmla="*/ 39 w 42"/>
                <a:gd name="T9" fmla="*/ 0 h 4"/>
                <a:gd name="T10" fmla="*/ 3 w 42"/>
                <a:gd name="T11" fmla="*/ 0 h 4"/>
                <a:gd name="T12" fmla="*/ 1 w 42"/>
                <a:gd name="T13" fmla="*/ 0 h 4"/>
                <a:gd name="T14" fmla="*/ 1 w 42"/>
                <a:gd name="T15" fmla="*/ 0 h 4"/>
                <a:gd name="T16" fmla="*/ 0 w 42"/>
                <a:gd name="T17" fmla="*/ 3 h 4"/>
                <a:gd name="T18" fmla="*/ 0 w 42"/>
                <a:gd name="T19" fmla="*/ 4 h 4"/>
                <a:gd name="T20" fmla="*/ 0 w 42"/>
                <a:gd name="T21" fmla="*/ 4 h 4"/>
                <a:gd name="T22" fmla="*/ 40 w 42"/>
                <a:gd name="T23" fmla="*/ 4 h 4"/>
                <a:gd name="T24" fmla="*/ 42 w 42"/>
                <a:gd name="T25" fmla="*/ 4 h 4"/>
                <a:gd name="T26" fmla="*/ 42 w 42"/>
                <a:gd name="T2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">
                  <a:moveTo>
                    <a:pt x="42" y="3"/>
                  </a:moveTo>
                  <a:lnTo>
                    <a:pt x="42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40" y="4"/>
                  </a:lnTo>
                  <a:lnTo>
                    <a:pt x="42" y="4"/>
                  </a:lnTo>
                  <a:lnTo>
                    <a:pt x="42" y="3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1"/>
            <p:cNvSpPr>
              <a:spLocks/>
            </p:cNvSpPr>
            <p:nvPr/>
          </p:nvSpPr>
          <p:spPr bwMode="auto">
            <a:xfrm>
              <a:off x="4756" y="987"/>
              <a:ext cx="67" cy="62"/>
            </a:xfrm>
            <a:custGeom>
              <a:avLst/>
              <a:gdLst>
                <a:gd name="T0" fmla="*/ 66 w 67"/>
                <a:gd name="T1" fmla="*/ 5 h 62"/>
                <a:gd name="T2" fmla="*/ 65 w 67"/>
                <a:gd name="T3" fmla="*/ 3 h 62"/>
                <a:gd name="T4" fmla="*/ 63 w 67"/>
                <a:gd name="T5" fmla="*/ 2 h 62"/>
                <a:gd name="T6" fmla="*/ 60 w 67"/>
                <a:gd name="T7" fmla="*/ 0 h 62"/>
                <a:gd name="T8" fmla="*/ 21 w 67"/>
                <a:gd name="T9" fmla="*/ 0 h 62"/>
                <a:gd name="T10" fmla="*/ 0 w 67"/>
                <a:gd name="T11" fmla="*/ 21 h 62"/>
                <a:gd name="T12" fmla="*/ 0 w 67"/>
                <a:gd name="T13" fmla="*/ 62 h 62"/>
                <a:gd name="T14" fmla="*/ 6 w 67"/>
                <a:gd name="T15" fmla="*/ 62 h 62"/>
                <a:gd name="T16" fmla="*/ 6 w 67"/>
                <a:gd name="T17" fmla="*/ 24 h 62"/>
                <a:gd name="T18" fmla="*/ 18 w 67"/>
                <a:gd name="T19" fmla="*/ 24 h 62"/>
                <a:gd name="T20" fmla="*/ 20 w 67"/>
                <a:gd name="T21" fmla="*/ 24 h 62"/>
                <a:gd name="T22" fmla="*/ 23 w 67"/>
                <a:gd name="T23" fmla="*/ 23 h 62"/>
                <a:gd name="T24" fmla="*/ 24 w 67"/>
                <a:gd name="T25" fmla="*/ 21 h 62"/>
                <a:gd name="T26" fmla="*/ 24 w 67"/>
                <a:gd name="T27" fmla="*/ 19 h 62"/>
                <a:gd name="T28" fmla="*/ 24 w 67"/>
                <a:gd name="T29" fmla="*/ 6 h 62"/>
                <a:gd name="T30" fmla="*/ 58 w 67"/>
                <a:gd name="T31" fmla="*/ 6 h 62"/>
                <a:gd name="T32" fmla="*/ 59 w 67"/>
                <a:gd name="T33" fmla="*/ 6 h 62"/>
                <a:gd name="T34" fmla="*/ 60 w 67"/>
                <a:gd name="T35" fmla="*/ 7 h 62"/>
                <a:gd name="T36" fmla="*/ 62 w 67"/>
                <a:gd name="T37" fmla="*/ 9 h 62"/>
                <a:gd name="T38" fmla="*/ 62 w 67"/>
                <a:gd name="T39" fmla="*/ 10 h 62"/>
                <a:gd name="T40" fmla="*/ 62 w 67"/>
                <a:gd name="T41" fmla="*/ 62 h 62"/>
                <a:gd name="T42" fmla="*/ 67 w 67"/>
                <a:gd name="T43" fmla="*/ 62 h 62"/>
                <a:gd name="T44" fmla="*/ 67 w 67"/>
                <a:gd name="T45" fmla="*/ 7 h 62"/>
                <a:gd name="T46" fmla="*/ 66 w 67"/>
                <a:gd name="T47" fmla="*/ 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62">
                  <a:moveTo>
                    <a:pt x="66" y="5"/>
                  </a:moveTo>
                  <a:lnTo>
                    <a:pt x="65" y="3"/>
                  </a:lnTo>
                  <a:lnTo>
                    <a:pt x="63" y="2"/>
                  </a:lnTo>
                  <a:lnTo>
                    <a:pt x="60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20" y="24"/>
                  </a:lnTo>
                  <a:lnTo>
                    <a:pt x="23" y="23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6"/>
                  </a:lnTo>
                  <a:lnTo>
                    <a:pt x="58" y="6"/>
                  </a:lnTo>
                  <a:lnTo>
                    <a:pt x="59" y="6"/>
                  </a:lnTo>
                  <a:lnTo>
                    <a:pt x="60" y="7"/>
                  </a:lnTo>
                  <a:lnTo>
                    <a:pt x="62" y="9"/>
                  </a:lnTo>
                  <a:lnTo>
                    <a:pt x="62" y="10"/>
                  </a:lnTo>
                  <a:lnTo>
                    <a:pt x="62" y="62"/>
                  </a:lnTo>
                  <a:lnTo>
                    <a:pt x="67" y="62"/>
                  </a:lnTo>
                  <a:lnTo>
                    <a:pt x="67" y="7"/>
                  </a:lnTo>
                  <a:lnTo>
                    <a:pt x="66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82"/>
            <p:cNvSpPr>
              <a:spLocks noChangeArrowheads="1"/>
            </p:cNvSpPr>
            <p:nvPr/>
          </p:nvSpPr>
          <p:spPr bwMode="auto">
            <a:xfrm>
              <a:off x="4787" y="1249"/>
              <a:ext cx="123" cy="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83"/>
            <p:cNvSpPr>
              <a:spLocks noChangeArrowheads="1"/>
            </p:cNvSpPr>
            <p:nvPr/>
          </p:nvSpPr>
          <p:spPr bwMode="auto">
            <a:xfrm>
              <a:off x="4816" y="1500"/>
              <a:ext cx="14" cy="50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4"/>
            <p:cNvSpPr>
              <a:spLocks/>
            </p:cNvSpPr>
            <p:nvPr/>
          </p:nvSpPr>
          <p:spPr bwMode="auto">
            <a:xfrm>
              <a:off x="4766" y="1508"/>
              <a:ext cx="14" cy="42"/>
            </a:xfrm>
            <a:custGeom>
              <a:avLst/>
              <a:gdLst>
                <a:gd name="T0" fmla="*/ 0 w 14"/>
                <a:gd name="T1" fmla="*/ 0 h 42"/>
                <a:gd name="T2" fmla="*/ 0 w 14"/>
                <a:gd name="T3" fmla="*/ 9 h 42"/>
                <a:gd name="T4" fmla="*/ 0 w 14"/>
                <a:gd name="T5" fmla="*/ 42 h 42"/>
                <a:gd name="T6" fmla="*/ 14 w 14"/>
                <a:gd name="T7" fmla="*/ 42 h 42"/>
                <a:gd name="T8" fmla="*/ 14 w 14"/>
                <a:gd name="T9" fmla="*/ 2 h 42"/>
                <a:gd name="T10" fmla="*/ 14 w 14"/>
                <a:gd name="T11" fmla="*/ 0 h 42"/>
                <a:gd name="T12" fmla="*/ 0 w 14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2">
                  <a:moveTo>
                    <a:pt x="0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4" y="4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5"/>
            <p:cNvSpPr>
              <a:spLocks/>
            </p:cNvSpPr>
            <p:nvPr/>
          </p:nvSpPr>
          <p:spPr bwMode="auto">
            <a:xfrm>
              <a:off x="4783" y="1469"/>
              <a:ext cx="14" cy="81"/>
            </a:xfrm>
            <a:custGeom>
              <a:avLst/>
              <a:gdLst>
                <a:gd name="T0" fmla="*/ 0 w 14"/>
                <a:gd name="T1" fmla="*/ 0 h 81"/>
                <a:gd name="T2" fmla="*/ 0 w 14"/>
                <a:gd name="T3" fmla="*/ 41 h 81"/>
                <a:gd name="T4" fmla="*/ 0 w 14"/>
                <a:gd name="T5" fmla="*/ 81 h 81"/>
                <a:gd name="T6" fmla="*/ 14 w 14"/>
                <a:gd name="T7" fmla="*/ 81 h 81"/>
                <a:gd name="T8" fmla="*/ 14 w 14"/>
                <a:gd name="T9" fmla="*/ 34 h 81"/>
                <a:gd name="T10" fmla="*/ 14 w 14"/>
                <a:gd name="T11" fmla="*/ 0 h 81"/>
                <a:gd name="T12" fmla="*/ 0 w 1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1">
                  <a:moveTo>
                    <a:pt x="0" y="0"/>
                  </a:moveTo>
                  <a:lnTo>
                    <a:pt x="0" y="41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4" y="34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6"/>
            <p:cNvSpPr>
              <a:spLocks/>
            </p:cNvSpPr>
            <p:nvPr/>
          </p:nvSpPr>
          <p:spPr bwMode="auto">
            <a:xfrm>
              <a:off x="4800" y="1433"/>
              <a:ext cx="14" cy="117"/>
            </a:xfrm>
            <a:custGeom>
              <a:avLst/>
              <a:gdLst>
                <a:gd name="T0" fmla="*/ 0 w 14"/>
                <a:gd name="T1" fmla="*/ 0 h 117"/>
                <a:gd name="T2" fmla="*/ 0 w 14"/>
                <a:gd name="T3" fmla="*/ 68 h 117"/>
                <a:gd name="T4" fmla="*/ 0 w 14"/>
                <a:gd name="T5" fmla="*/ 117 h 117"/>
                <a:gd name="T6" fmla="*/ 14 w 14"/>
                <a:gd name="T7" fmla="*/ 117 h 117"/>
                <a:gd name="T8" fmla="*/ 14 w 14"/>
                <a:gd name="T9" fmla="*/ 63 h 117"/>
                <a:gd name="T10" fmla="*/ 14 w 14"/>
                <a:gd name="T11" fmla="*/ 0 h 117"/>
                <a:gd name="T12" fmla="*/ 0 w 14"/>
                <a:gd name="T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17">
                  <a:moveTo>
                    <a:pt x="0" y="0"/>
                  </a:moveTo>
                  <a:lnTo>
                    <a:pt x="0" y="68"/>
                  </a:lnTo>
                  <a:lnTo>
                    <a:pt x="0" y="117"/>
                  </a:lnTo>
                  <a:lnTo>
                    <a:pt x="14" y="117"/>
                  </a:lnTo>
                  <a:lnTo>
                    <a:pt x="14" y="63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7"/>
            <p:cNvSpPr>
              <a:spLocks/>
            </p:cNvSpPr>
            <p:nvPr/>
          </p:nvSpPr>
          <p:spPr bwMode="auto">
            <a:xfrm>
              <a:off x="4835" y="1471"/>
              <a:ext cx="14" cy="79"/>
            </a:xfrm>
            <a:custGeom>
              <a:avLst/>
              <a:gdLst>
                <a:gd name="T0" fmla="*/ 0 w 14"/>
                <a:gd name="T1" fmla="*/ 0 h 79"/>
                <a:gd name="T2" fmla="*/ 0 w 14"/>
                <a:gd name="T3" fmla="*/ 15 h 79"/>
                <a:gd name="T4" fmla="*/ 0 w 14"/>
                <a:gd name="T5" fmla="*/ 79 h 79"/>
                <a:gd name="T6" fmla="*/ 14 w 14"/>
                <a:gd name="T7" fmla="*/ 79 h 79"/>
                <a:gd name="T8" fmla="*/ 14 w 14"/>
                <a:gd name="T9" fmla="*/ 9 h 79"/>
                <a:gd name="T10" fmla="*/ 14 w 14"/>
                <a:gd name="T11" fmla="*/ 0 h 79"/>
                <a:gd name="T12" fmla="*/ 0 w 1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9">
                  <a:moveTo>
                    <a:pt x="0" y="0"/>
                  </a:moveTo>
                  <a:lnTo>
                    <a:pt x="0" y="15"/>
                  </a:lnTo>
                  <a:lnTo>
                    <a:pt x="0" y="79"/>
                  </a:lnTo>
                  <a:lnTo>
                    <a:pt x="14" y="79"/>
                  </a:lnTo>
                  <a:lnTo>
                    <a:pt x="14" y="9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8"/>
            <p:cNvSpPr>
              <a:spLocks/>
            </p:cNvSpPr>
            <p:nvPr/>
          </p:nvSpPr>
          <p:spPr bwMode="auto">
            <a:xfrm>
              <a:off x="4731" y="1510"/>
              <a:ext cx="14" cy="40"/>
            </a:xfrm>
            <a:custGeom>
              <a:avLst/>
              <a:gdLst>
                <a:gd name="T0" fmla="*/ 0 w 14"/>
                <a:gd name="T1" fmla="*/ 0 h 40"/>
                <a:gd name="T2" fmla="*/ 0 w 14"/>
                <a:gd name="T3" fmla="*/ 22 h 40"/>
                <a:gd name="T4" fmla="*/ 0 w 14"/>
                <a:gd name="T5" fmla="*/ 40 h 40"/>
                <a:gd name="T6" fmla="*/ 14 w 14"/>
                <a:gd name="T7" fmla="*/ 40 h 40"/>
                <a:gd name="T8" fmla="*/ 14 w 14"/>
                <a:gd name="T9" fmla="*/ 15 h 40"/>
                <a:gd name="T10" fmla="*/ 14 w 14"/>
                <a:gd name="T11" fmla="*/ 0 h 40"/>
                <a:gd name="T12" fmla="*/ 0 w 1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0">
                  <a:moveTo>
                    <a:pt x="0" y="0"/>
                  </a:moveTo>
                  <a:lnTo>
                    <a:pt x="0" y="22"/>
                  </a:lnTo>
                  <a:lnTo>
                    <a:pt x="0" y="40"/>
                  </a:lnTo>
                  <a:lnTo>
                    <a:pt x="14" y="4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9"/>
            <p:cNvSpPr>
              <a:spLocks/>
            </p:cNvSpPr>
            <p:nvPr/>
          </p:nvSpPr>
          <p:spPr bwMode="auto">
            <a:xfrm>
              <a:off x="4748" y="1465"/>
              <a:ext cx="14" cy="85"/>
            </a:xfrm>
            <a:custGeom>
              <a:avLst/>
              <a:gdLst>
                <a:gd name="T0" fmla="*/ 0 w 14"/>
                <a:gd name="T1" fmla="*/ 0 h 85"/>
                <a:gd name="T2" fmla="*/ 0 w 14"/>
                <a:gd name="T3" fmla="*/ 64 h 85"/>
                <a:gd name="T4" fmla="*/ 0 w 14"/>
                <a:gd name="T5" fmla="*/ 85 h 85"/>
                <a:gd name="T6" fmla="*/ 14 w 14"/>
                <a:gd name="T7" fmla="*/ 85 h 85"/>
                <a:gd name="T8" fmla="*/ 14 w 14"/>
                <a:gd name="T9" fmla="*/ 59 h 85"/>
                <a:gd name="T10" fmla="*/ 14 w 14"/>
                <a:gd name="T11" fmla="*/ 0 h 85"/>
                <a:gd name="T12" fmla="*/ 0 w 14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5">
                  <a:moveTo>
                    <a:pt x="0" y="0"/>
                  </a:moveTo>
                  <a:lnTo>
                    <a:pt x="0" y="64"/>
                  </a:lnTo>
                  <a:lnTo>
                    <a:pt x="0" y="85"/>
                  </a:lnTo>
                  <a:lnTo>
                    <a:pt x="14" y="85"/>
                  </a:lnTo>
                  <a:lnTo>
                    <a:pt x="14" y="59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0"/>
            <p:cNvSpPr>
              <a:spLocks/>
            </p:cNvSpPr>
            <p:nvPr/>
          </p:nvSpPr>
          <p:spPr bwMode="auto">
            <a:xfrm>
              <a:off x="4888" y="1382"/>
              <a:ext cx="38" cy="34"/>
            </a:xfrm>
            <a:custGeom>
              <a:avLst/>
              <a:gdLst>
                <a:gd name="T0" fmla="*/ 27 w 27"/>
                <a:gd name="T1" fmla="*/ 6 h 24"/>
                <a:gd name="T2" fmla="*/ 11 w 27"/>
                <a:gd name="T3" fmla="*/ 0 h 24"/>
                <a:gd name="T4" fmla="*/ 0 w 27"/>
                <a:gd name="T5" fmla="*/ 2 h 24"/>
                <a:gd name="T6" fmla="*/ 11 w 27"/>
                <a:gd name="T7" fmla="*/ 24 h 24"/>
                <a:gd name="T8" fmla="*/ 27 w 27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6"/>
                  </a:moveTo>
                  <a:cubicBezTo>
                    <a:pt x="23" y="2"/>
                    <a:pt x="17" y="0"/>
                    <a:pt x="11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11" y="24"/>
                    <a:pt x="11" y="24"/>
                    <a:pt x="11" y="24"/>
                  </a:cubicBezTo>
                  <a:lnTo>
                    <a:pt x="27" y="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1"/>
            <p:cNvSpPr>
              <a:spLocks/>
            </p:cNvSpPr>
            <p:nvPr/>
          </p:nvSpPr>
          <p:spPr bwMode="auto">
            <a:xfrm>
              <a:off x="4903" y="1391"/>
              <a:ext cx="31" cy="25"/>
            </a:xfrm>
            <a:custGeom>
              <a:avLst/>
              <a:gdLst>
                <a:gd name="T0" fmla="*/ 22 w 22"/>
                <a:gd name="T1" fmla="*/ 9 h 18"/>
                <a:gd name="T2" fmla="*/ 16 w 22"/>
                <a:gd name="T3" fmla="*/ 0 h 18"/>
                <a:gd name="T4" fmla="*/ 0 w 22"/>
                <a:gd name="T5" fmla="*/ 18 h 18"/>
                <a:gd name="T6" fmla="*/ 22 w 22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9"/>
                  </a:moveTo>
                  <a:cubicBezTo>
                    <a:pt x="21" y="6"/>
                    <a:pt x="19" y="3"/>
                    <a:pt x="16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2" y="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2"/>
            <p:cNvSpPr>
              <a:spLocks/>
            </p:cNvSpPr>
            <p:nvPr/>
          </p:nvSpPr>
          <p:spPr bwMode="auto">
            <a:xfrm>
              <a:off x="4870" y="1385"/>
              <a:ext cx="33" cy="55"/>
            </a:xfrm>
            <a:custGeom>
              <a:avLst/>
              <a:gdLst>
                <a:gd name="T0" fmla="*/ 13 w 24"/>
                <a:gd name="T1" fmla="*/ 0 h 39"/>
                <a:gd name="T2" fmla="*/ 0 w 24"/>
                <a:gd name="T3" fmla="*/ 22 h 39"/>
                <a:gd name="T4" fmla="*/ 6 w 24"/>
                <a:gd name="T5" fmla="*/ 39 h 39"/>
                <a:gd name="T6" fmla="*/ 24 w 24"/>
                <a:gd name="T7" fmla="*/ 22 h 39"/>
                <a:gd name="T8" fmla="*/ 13 w 24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13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29"/>
                    <a:pt x="2" y="35"/>
                    <a:pt x="6" y="39"/>
                  </a:cubicBezTo>
                  <a:cubicBezTo>
                    <a:pt x="24" y="22"/>
                    <a:pt x="24" y="22"/>
                    <a:pt x="24" y="2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93"/>
            <p:cNvSpPr>
              <a:spLocks/>
            </p:cNvSpPr>
            <p:nvPr/>
          </p:nvSpPr>
          <p:spPr bwMode="auto">
            <a:xfrm>
              <a:off x="4903" y="1403"/>
              <a:ext cx="34" cy="13"/>
            </a:xfrm>
            <a:custGeom>
              <a:avLst/>
              <a:gdLst>
                <a:gd name="T0" fmla="*/ 0 w 24"/>
                <a:gd name="T1" fmla="*/ 9 h 9"/>
                <a:gd name="T2" fmla="*/ 24 w 24"/>
                <a:gd name="T3" fmla="*/ 9 h 9"/>
                <a:gd name="T4" fmla="*/ 22 w 24"/>
                <a:gd name="T5" fmla="*/ 0 h 9"/>
                <a:gd name="T6" fmla="*/ 0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6"/>
                    <a:pt x="23" y="3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94"/>
            <p:cNvSpPr>
              <a:spLocks/>
            </p:cNvSpPr>
            <p:nvPr/>
          </p:nvSpPr>
          <p:spPr bwMode="auto">
            <a:xfrm>
              <a:off x="4878" y="1416"/>
              <a:ext cx="25" cy="31"/>
            </a:xfrm>
            <a:custGeom>
              <a:avLst/>
              <a:gdLst>
                <a:gd name="T0" fmla="*/ 0 w 18"/>
                <a:gd name="T1" fmla="*/ 17 h 22"/>
                <a:gd name="T2" fmla="*/ 7 w 18"/>
                <a:gd name="T3" fmla="*/ 22 h 22"/>
                <a:gd name="T4" fmla="*/ 18 w 18"/>
                <a:gd name="T5" fmla="*/ 0 h 22"/>
                <a:gd name="T6" fmla="*/ 0 w 18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17"/>
                  </a:moveTo>
                  <a:cubicBezTo>
                    <a:pt x="2" y="19"/>
                    <a:pt x="4" y="21"/>
                    <a:pt x="7" y="2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95"/>
            <p:cNvSpPr>
              <a:spLocks/>
            </p:cNvSpPr>
            <p:nvPr/>
          </p:nvSpPr>
          <p:spPr bwMode="auto">
            <a:xfrm>
              <a:off x="4888" y="1416"/>
              <a:ext cx="49" cy="34"/>
            </a:xfrm>
            <a:custGeom>
              <a:avLst/>
              <a:gdLst>
                <a:gd name="T0" fmla="*/ 0 w 35"/>
                <a:gd name="T1" fmla="*/ 22 h 24"/>
                <a:gd name="T2" fmla="*/ 11 w 35"/>
                <a:gd name="T3" fmla="*/ 24 h 24"/>
                <a:gd name="T4" fmla="*/ 35 w 35"/>
                <a:gd name="T5" fmla="*/ 0 h 24"/>
                <a:gd name="T6" fmla="*/ 11 w 35"/>
                <a:gd name="T7" fmla="*/ 0 h 24"/>
                <a:gd name="T8" fmla="*/ 0 w 35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0" y="22"/>
                  </a:moveTo>
                  <a:cubicBezTo>
                    <a:pt x="3" y="23"/>
                    <a:pt x="7" y="24"/>
                    <a:pt x="11" y="24"/>
                  </a:cubicBezTo>
                  <a:cubicBezTo>
                    <a:pt x="24" y="24"/>
                    <a:pt x="35" y="14"/>
                    <a:pt x="35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96"/>
            <p:cNvSpPr>
              <a:spLocks/>
            </p:cNvSpPr>
            <p:nvPr/>
          </p:nvSpPr>
          <p:spPr bwMode="auto">
            <a:xfrm>
              <a:off x="4870" y="1465"/>
              <a:ext cx="67" cy="67"/>
            </a:xfrm>
            <a:custGeom>
              <a:avLst/>
              <a:gdLst>
                <a:gd name="T0" fmla="*/ 46 w 48"/>
                <a:gd name="T1" fmla="*/ 15 h 48"/>
                <a:gd name="T2" fmla="*/ 40 w 48"/>
                <a:gd name="T3" fmla="*/ 6 h 48"/>
                <a:gd name="T4" fmla="*/ 24 w 48"/>
                <a:gd name="T5" fmla="*/ 0 h 48"/>
                <a:gd name="T6" fmla="*/ 13 w 48"/>
                <a:gd name="T7" fmla="*/ 2 h 48"/>
                <a:gd name="T8" fmla="*/ 0 w 48"/>
                <a:gd name="T9" fmla="*/ 24 h 48"/>
                <a:gd name="T10" fmla="*/ 6 w 48"/>
                <a:gd name="T11" fmla="*/ 41 h 48"/>
                <a:gd name="T12" fmla="*/ 13 w 48"/>
                <a:gd name="T13" fmla="*/ 45 h 48"/>
                <a:gd name="T14" fmla="*/ 24 w 48"/>
                <a:gd name="T15" fmla="*/ 48 h 48"/>
                <a:gd name="T16" fmla="*/ 48 w 48"/>
                <a:gd name="T17" fmla="*/ 24 h 48"/>
                <a:gd name="T18" fmla="*/ 46 w 48"/>
                <a:gd name="T1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6" y="15"/>
                  </a:moveTo>
                  <a:cubicBezTo>
                    <a:pt x="45" y="11"/>
                    <a:pt x="43" y="8"/>
                    <a:pt x="40" y="6"/>
                  </a:cubicBezTo>
                  <a:cubicBezTo>
                    <a:pt x="36" y="2"/>
                    <a:pt x="30" y="0"/>
                    <a:pt x="24" y="0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5" y="6"/>
                    <a:pt x="0" y="14"/>
                    <a:pt x="0" y="24"/>
                  </a:cubicBezTo>
                  <a:cubicBezTo>
                    <a:pt x="0" y="30"/>
                    <a:pt x="2" y="36"/>
                    <a:pt x="6" y="41"/>
                  </a:cubicBezTo>
                  <a:cubicBezTo>
                    <a:pt x="8" y="43"/>
                    <a:pt x="10" y="44"/>
                    <a:pt x="13" y="45"/>
                  </a:cubicBezTo>
                  <a:cubicBezTo>
                    <a:pt x="16" y="47"/>
                    <a:pt x="20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20"/>
                    <a:pt x="47" y="17"/>
                    <a:pt x="46" y="15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97"/>
            <p:cNvSpPr>
              <a:spLocks/>
            </p:cNvSpPr>
            <p:nvPr/>
          </p:nvSpPr>
          <p:spPr bwMode="auto">
            <a:xfrm>
              <a:off x="4888" y="1465"/>
              <a:ext cx="38" cy="34"/>
            </a:xfrm>
            <a:custGeom>
              <a:avLst/>
              <a:gdLst>
                <a:gd name="T0" fmla="*/ 27 w 27"/>
                <a:gd name="T1" fmla="*/ 6 h 24"/>
                <a:gd name="T2" fmla="*/ 11 w 27"/>
                <a:gd name="T3" fmla="*/ 0 h 24"/>
                <a:gd name="T4" fmla="*/ 0 w 27"/>
                <a:gd name="T5" fmla="*/ 2 h 24"/>
                <a:gd name="T6" fmla="*/ 11 w 27"/>
                <a:gd name="T7" fmla="*/ 24 h 24"/>
                <a:gd name="T8" fmla="*/ 27 w 27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6"/>
                  </a:moveTo>
                  <a:cubicBezTo>
                    <a:pt x="23" y="2"/>
                    <a:pt x="17" y="0"/>
                    <a:pt x="11" y="0"/>
                  </a:cubicBezTo>
                  <a:cubicBezTo>
                    <a:pt x="7" y="0"/>
                    <a:pt x="4" y="0"/>
                    <a:pt x="0" y="2"/>
                  </a:cubicBezTo>
                  <a:cubicBezTo>
                    <a:pt x="11" y="24"/>
                    <a:pt x="11" y="24"/>
                    <a:pt x="11" y="24"/>
                  </a:cubicBezTo>
                  <a:lnTo>
                    <a:pt x="27" y="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8"/>
            <p:cNvSpPr>
              <a:spLocks/>
            </p:cNvSpPr>
            <p:nvPr/>
          </p:nvSpPr>
          <p:spPr bwMode="auto">
            <a:xfrm>
              <a:off x="4903" y="1473"/>
              <a:ext cx="31" cy="26"/>
            </a:xfrm>
            <a:custGeom>
              <a:avLst/>
              <a:gdLst>
                <a:gd name="T0" fmla="*/ 22 w 22"/>
                <a:gd name="T1" fmla="*/ 9 h 18"/>
                <a:gd name="T2" fmla="*/ 16 w 22"/>
                <a:gd name="T3" fmla="*/ 0 h 18"/>
                <a:gd name="T4" fmla="*/ 0 w 22"/>
                <a:gd name="T5" fmla="*/ 18 h 18"/>
                <a:gd name="T6" fmla="*/ 22 w 22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9"/>
                  </a:moveTo>
                  <a:cubicBezTo>
                    <a:pt x="21" y="5"/>
                    <a:pt x="19" y="2"/>
                    <a:pt x="16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2" y="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99"/>
            <p:cNvSpPr>
              <a:spLocks/>
            </p:cNvSpPr>
            <p:nvPr/>
          </p:nvSpPr>
          <p:spPr bwMode="auto">
            <a:xfrm>
              <a:off x="4870" y="1468"/>
              <a:ext cx="33" cy="54"/>
            </a:xfrm>
            <a:custGeom>
              <a:avLst/>
              <a:gdLst>
                <a:gd name="T0" fmla="*/ 13 w 24"/>
                <a:gd name="T1" fmla="*/ 0 h 39"/>
                <a:gd name="T2" fmla="*/ 0 w 24"/>
                <a:gd name="T3" fmla="*/ 22 h 39"/>
                <a:gd name="T4" fmla="*/ 6 w 24"/>
                <a:gd name="T5" fmla="*/ 39 h 39"/>
                <a:gd name="T6" fmla="*/ 24 w 24"/>
                <a:gd name="T7" fmla="*/ 22 h 39"/>
                <a:gd name="T8" fmla="*/ 13 w 24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13" y="0"/>
                  </a:moveTo>
                  <a:cubicBezTo>
                    <a:pt x="5" y="4"/>
                    <a:pt x="0" y="12"/>
                    <a:pt x="0" y="22"/>
                  </a:cubicBezTo>
                  <a:cubicBezTo>
                    <a:pt x="0" y="28"/>
                    <a:pt x="2" y="34"/>
                    <a:pt x="6" y="39"/>
                  </a:cubicBezTo>
                  <a:cubicBezTo>
                    <a:pt x="24" y="22"/>
                    <a:pt x="24" y="22"/>
                    <a:pt x="24" y="2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0"/>
            <p:cNvSpPr>
              <a:spLocks/>
            </p:cNvSpPr>
            <p:nvPr/>
          </p:nvSpPr>
          <p:spPr bwMode="auto">
            <a:xfrm>
              <a:off x="4903" y="1486"/>
              <a:ext cx="34" cy="13"/>
            </a:xfrm>
            <a:custGeom>
              <a:avLst/>
              <a:gdLst>
                <a:gd name="T0" fmla="*/ 0 w 24"/>
                <a:gd name="T1" fmla="*/ 9 h 9"/>
                <a:gd name="T2" fmla="*/ 24 w 24"/>
                <a:gd name="T3" fmla="*/ 9 h 9"/>
                <a:gd name="T4" fmla="*/ 22 w 24"/>
                <a:gd name="T5" fmla="*/ 0 h 9"/>
                <a:gd name="T6" fmla="*/ 0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5"/>
                    <a:pt x="23" y="2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1"/>
            <p:cNvSpPr>
              <a:spLocks/>
            </p:cNvSpPr>
            <p:nvPr/>
          </p:nvSpPr>
          <p:spPr bwMode="auto">
            <a:xfrm>
              <a:off x="4878" y="1499"/>
              <a:ext cx="25" cy="29"/>
            </a:xfrm>
            <a:custGeom>
              <a:avLst/>
              <a:gdLst>
                <a:gd name="T0" fmla="*/ 0 w 18"/>
                <a:gd name="T1" fmla="*/ 17 h 21"/>
                <a:gd name="T2" fmla="*/ 7 w 18"/>
                <a:gd name="T3" fmla="*/ 21 h 21"/>
                <a:gd name="T4" fmla="*/ 18 w 18"/>
                <a:gd name="T5" fmla="*/ 0 h 21"/>
                <a:gd name="T6" fmla="*/ 0 w 18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1">
                  <a:moveTo>
                    <a:pt x="0" y="17"/>
                  </a:moveTo>
                  <a:cubicBezTo>
                    <a:pt x="2" y="19"/>
                    <a:pt x="4" y="20"/>
                    <a:pt x="7" y="21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2"/>
            <p:cNvSpPr>
              <a:spLocks/>
            </p:cNvSpPr>
            <p:nvPr/>
          </p:nvSpPr>
          <p:spPr bwMode="auto">
            <a:xfrm>
              <a:off x="4888" y="1499"/>
              <a:ext cx="49" cy="33"/>
            </a:xfrm>
            <a:custGeom>
              <a:avLst/>
              <a:gdLst>
                <a:gd name="T0" fmla="*/ 0 w 35"/>
                <a:gd name="T1" fmla="*/ 21 h 24"/>
                <a:gd name="T2" fmla="*/ 11 w 35"/>
                <a:gd name="T3" fmla="*/ 24 h 24"/>
                <a:gd name="T4" fmla="*/ 35 w 35"/>
                <a:gd name="T5" fmla="*/ 0 h 24"/>
                <a:gd name="T6" fmla="*/ 11 w 35"/>
                <a:gd name="T7" fmla="*/ 0 h 24"/>
                <a:gd name="T8" fmla="*/ 0 w 35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0" y="21"/>
                  </a:moveTo>
                  <a:cubicBezTo>
                    <a:pt x="3" y="23"/>
                    <a:pt x="7" y="24"/>
                    <a:pt x="11" y="24"/>
                  </a:cubicBezTo>
                  <a:cubicBezTo>
                    <a:pt x="24" y="24"/>
                    <a:pt x="35" y="13"/>
                    <a:pt x="35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3"/>
            <p:cNvSpPr>
              <a:spLocks/>
            </p:cNvSpPr>
            <p:nvPr/>
          </p:nvSpPr>
          <p:spPr bwMode="auto">
            <a:xfrm>
              <a:off x="4732" y="1602"/>
              <a:ext cx="204" cy="67"/>
            </a:xfrm>
            <a:custGeom>
              <a:avLst/>
              <a:gdLst>
                <a:gd name="T0" fmla="*/ 2 w 204"/>
                <a:gd name="T1" fmla="*/ 67 h 67"/>
                <a:gd name="T2" fmla="*/ 0 w 204"/>
                <a:gd name="T3" fmla="*/ 62 h 67"/>
                <a:gd name="T4" fmla="*/ 59 w 204"/>
                <a:gd name="T5" fmla="*/ 49 h 67"/>
                <a:gd name="T6" fmla="*/ 108 w 204"/>
                <a:gd name="T7" fmla="*/ 20 h 67"/>
                <a:gd name="T8" fmla="*/ 167 w 204"/>
                <a:gd name="T9" fmla="*/ 18 h 67"/>
                <a:gd name="T10" fmla="*/ 204 w 204"/>
                <a:gd name="T11" fmla="*/ 0 h 67"/>
                <a:gd name="T12" fmla="*/ 204 w 204"/>
                <a:gd name="T13" fmla="*/ 4 h 67"/>
                <a:gd name="T14" fmla="*/ 204 w 204"/>
                <a:gd name="T15" fmla="*/ 6 h 67"/>
                <a:gd name="T16" fmla="*/ 169 w 204"/>
                <a:gd name="T17" fmla="*/ 23 h 67"/>
                <a:gd name="T18" fmla="*/ 110 w 204"/>
                <a:gd name="T19" fmla="*/ 25 h 67"/>
                <a:gd name="T20" fmla="*/ 62 w 204"/>
                <a:gd name="T21" fmla="*/ 53 h 67"/>
                <a:gd name="T22" fmla="*/ 2 w 204"/>
                <a:gd name="T2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67">
                  <a:moveTo>
                    <a:pt x="2" y="67"/>
                  </a:moveTo>
                  <a:lnTo>
                    <a:pt x="0" y="62"/>
                  </a:lnTo>
                  <a:lnTo>
                    <a:pt x="59" y="49"/>
                  </a:lnTo>
                  <a:lnTo>
                    <a:pt x="108" y="20"/>
                  </a:lnTo>
                  <a:lnTo>
                    <a:pt x="167" y="18"/>
                  </a:lnTo>
                  <a:lnTo>
                    <a:pt x="204" y="0"/>
                  </a:lnTo>
                  <a:lnTo>
                    <a:pt x="204" y="4"/>
                  </a:lnTo>
                  <a:lnTo>
                    <a:pt x="204" y="6"/>
                  </a:lnTo>
                  <a:lnTo>
                    <a:pt x="169" y="23"/>
                  </a:lnTo>
                  <a:lnTo>
                    <a:pt x="110" y="25"/>
                  </a:lnTo>
                  <a:lnTo>
                    <a:pt x="62" y="53"/>
                  </a:lnTo>
                  <a:lnTo>
                    <a:pt x="2" y="67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4"/>
            <p:cNvSpPr>
              <a:spLocks/>
            </p:cNvSpPr>
            <p:nvPr/>
          </p:nvSpPr>
          <p:spPr bwMode="auto">
            <a:xfrm>
              <a:off x="4732" y="1552"/>
              <a:ext cx="206" cy="109"/>
            </a:xfrm>
            <a:custGeom>
              <a:avLst/>
              <a:gdLst>
                <a:gd name="T0" fmla="*/ 3 w 206"/>
                <a:gd name="T1" fmla="*/ 109 h 109"/>
                <a:gd name="T2" fmla="*/ 0 w 206"/>
                <a:gd name="T3" fmla="*/ 105 h 109"/>
                <a:gd name="T4" fmla="*/ 49 w 206"/>
                <a:gd name="T5" fmla="*/ 84 h 109"/>
                <a:gd name="T6" fmla="*/ 79 w 206"/>
                <a:gd name="T7" fmla="*/ 52 h 109"/>
                <a:gd name="T8" fmla="*/ 127 w 206"/>
                <a:gd name="T9" fmla="*/ 42 h 109"/>
                <a:gd name="T10" fmla="*/ 156 w 206"/>
                <a:gd name="T11" fmla="*/ 10 h 109"/>
                <a:gd name="T12" fmla="*/ 206 w 206"/>
                <a:gd name="T13" fmla="*/ 0 h 109"/>
                <a:gd name="T14" fmla="*/ 206 w 206"/>
                <a:gd name="T15" fmla="*/ 4 h 109"/>
                <a:gd name="T16" fmla="*/ 159 w 206"/>
                <a:gd name="T17" fmla="*/ 14 h 109"/>
                <a:gd name="T18" fmla="*/ 129 w 206"/>
                <a:gd name="T19" fmla="*/ 46 h 109"/>
                <a:gd name="T20" fmla="*/ 82 w 206"/>
                <a:gd name="T21" fmla="*/ 56 h 109"/>
                <a:gd name="T22" fmla="*/ 52 w 206"/>
                <a:gd name="T23" fmla="*/ 88 h 109"/>
                <a:gd name="T24" fmla="*/ 3 w 206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09">
                  <a:moveTo>
                    <a:pt x="3" y="109"/>
                  </a:moveTo>
                  <a:lnTo>
                    <a:pt x="0" y="105"/>
                  </a:lnTo>
                  <a:lnTo>
                    <a:pt x="49" y="84"/>
                  </a:lnTo>
                  <a:lnTo>
                    <a:pt x="79" y="52"/>
                  </a:lnTo>
                  <a:lnTo>
                    <a:pt x="127" y="42"/>
                  </a:lnTo>
                  <a:lnTo>
                    <a:pt x="156" y="10"/>
                  </a:lnTo>
                  <a:lnTo>
                    <a:pt x="206" y="0"/>
                  </a:lnTo>
                  <a:lnTo>
                    <a:pt x="206" y="4"/>
                  </a:lnTo>
                  <a:lnTo>
                    <a:pt x="159" y="14"/>
                  </a:lnTo>
                  <a:lnTo>
                    <a:pt x="129" y="46"/>
                  </a:lnTo>
                  <a:lnTo>
                    <a:pt x="82" y="56"/>
                  </a:lnTo>
                  <a:lnTo>
                    <a:pt x="52" y="88"/>
                  </a:lnTo>
                  <a:lnTo>
                    <a:pt x="3" y="10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5"/>
            <p:cNvSpPr>
              <a:spLocks/>
            </p:cNvSpPr>
            <p:nvPr/>
          </p:nvSpPr>
          <p:spPr bwMode="auto">
            <a:xfrm>
              <a:off x="4734" y="1626"/>
              <a:ext cx="202" cy="52"/>
            </a:xfrm>
            <a:custGeom>
              <a:avLst/>
              <a:gdLst>
                <a:gd name="T0" fmla="*/ 0 w 202"/>
                <a:gd name="T1" fmla="*/ 52 h 52"/>
                <a:gd name="T2" fmla="*/ 0 w 202"/>
                <a:gd name="T3" fmla="*/ 46 h 52"/>
                <a:gd name="T4" fmla="*/ 46 w 202"/>
                <a:gd name="T5" fmla="*/ 39 h 52"/>
                <a:gd name="T6" fmla="*/ 85 w 202"/>
                <a:gd name="T7" fmla="*/ 17 h 52"/>
                <a:gd name="T8" fmla="*/ 133 w 202"/>
                <a:gd name="T9" fmla="*/ 22 h 52"/>
                <a:gd name="T10" fmla="*/ 172 w 202"/>
                <a:gd name="T11" fmla="*/ 0 h 52"/>
                <a:gd name="T12" fmla="*/ 202 w 202"/>
                <a:gd name="T13" fmla="*/ 3 h 52"/>
                <a:gd name="T14" fmla="*/ 202 w 202"/>
                <a:gd name="T15" fmla="*/ 7 h 52"/>
                <a:gd name="T16" fmla="*/ 172 w 202"/>
                <a:gd name="T17" fmla="*/ 4 h 52"/>
                <a:gd name="T18" fmla="*/ 134 w 202"/>
                <a:gd name="T19" fmla="*/ 27 h 52"/>
                <a:gd name="T20" fmla="*/ 87 w 202"/>
                <a:gd name="T21" fmla="*/ 22 h 52"/>
                <a:gd name="T22" fmla="*/ 47 w 202"/>
                <a:gd name="T23" fmla="*/ 45 h 52"/>
                <a:gd name="T24" fmla="*/ 0 w 202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52">
                  <a:moveTo>
                    <a:pt x="0" y="52"/>
                  </a:moveTo>
                  <a:lnTo>
                    <a:pt x="0" y="46"/>
                  </a:lnTo>
                  <a:lnTo>
                    <a:pt x="46" y="39"/>
                  </a:lnTo>
                  <a:lnTo>
                    <a:pt x="85" y="17"/>
                  </a:lnTo>
                  <a:lnTo>
                    <a:pt x="133" y="22"/>
                  </a:lnTo>
                  <a:lnTo>
                    <a:pt x="172" y="0"/>
                  </a:lnTo>
                  <a:lnTo>
                    <a:pt x="202" y="3"/>
                  </a:lnTo>
                  <a:lnTo>
                    <a:pt x="202" y="7"/>
                  </a:lnTo>
                  <a:lnTo>
                    <a:pt x="172" y="4"/>
                  </a:lnTo>
                  <a:lnTo>
                    <a:pt x="134" y="27"/>
                  </a:lnTo>
                  <a:lnTo>
                    <a:pt x="87" y="22"/>
                  </a:lnTo>
                  <a:lnTo>
                    <a:pt x="47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"/>
            <p:cNvSpPr>
              <a:spLocks noEditPoints="1"/>
            </p:cNvSpPr>
            <p:nvPr/>
          </p:nvSpPr>
          <p:spPr bwMode="auto">
            <a:xfrm>
              <a:off x="4702" y="562"/>
              <a:ext cx="98" cy="115"/>
            </a:xfrm>
            <a:custGeom>
              <a:avLst/>
              <a:gdLst>
                <a:gd name="T0" fmla="*/ 35 w 70"/>
                <a:gd name="T1" fmla="*/ 4 h 82"/>
                <a:gd name="T2" fmla="*/ 64 w 70"/>
                <a:gd name="T3" fmla="*/ 12 h 82"/>
                <a:gd name="T4" fmla="*/ 35 w 70"/>
                <a:gd name="T5" fmla="*/ 20 h 82"/>
                <a:gd name="T6" fmla="*/ 6 w 70"/>
                <a:gd name="T7" fmla="*/ 12 h 82"/>
                <a:gd name="T8" fmla="*/ 35 w 70"/>
                <a:gd name="T9" fmla="*/ 4 h 82"/>
                <a:gd name="T10" fmla="*/ 35 w 70"/>
                <a:gd name="T11" fmla="*/ 0 h 82"/>
                <a:gd name="T12" fmla="*/ 21 w 70"/>
                <a:gd name="T13" fmla="*/ 1 h 82"/>
                <a:gd name="T14" fmla="*/ 10 w 70"/>
                <a:gd name="T15" fmla="*/ 4 h 82"/>
                <a:gd name="T16" fmla="*/ 3 w 70"/>
                <a:gd name="T17" fmla="*/ 8 h 82"/>
                <a:gd name="T18" fmla="*/ 1 w 70"/>
                <a:gd name="T19" fmla="*/ 11 h 82"/>
                <a:gd name="T20" fmla="*/ 0 w 70"/>
                <a:gd name="T21" fmla="*/ 14 h 82"/>
                <a:gd name="T22" fmla="*/ 0 w 70"/>
                <a:gd name="T23" fmla="*/ 69 h 82"/>
                <a:gd name="T24" fmla="*/ 1 w 70"/>
                <a:gd name="T25" fmla="*/ 71 h 82"/>
                <a:gd name="T26" fmla="*/ 3 w 70"/>
                <a:gd name="T27" fmla="*/ 74 h 82"/>
                <a:gd name="T28" fmla="*/ 10 w 70"/>
                <a:gd name="T29" fmla="*/ 78 h 82"/>
                <a:gd name="T30" fmla="*/ 21 w 70"/>
                <a:gd name="T31" fmla="*/ 81 h 82"/>
                <a:gd name="T32" fmla="*/ 35 w 70"/>
                <a:gd name="T33" fmla="*/ 82 h 82"/>
                <a:gd name="T34" fmla="*/ 60 w 70"/>
                <a:gd name="T35" fmla="*/ 78 h 82"/>
                <a:gd name="T36" fmla="*/ 67 w 70"/>
                <a:gd name="T37" fmla="*/ 74 h 82"/>
                <a:gd name="T38" fmla="*/ 69 w 70"/>
                <a:gd name="T39" fmla="*/ 71 h 82"/>
                <a:gd name="T40" fmla="*/ 70 w 70"/>
                <a:gd name="T41" fmla="*/ 69 h 82"/>
                <a:gd name="T42" fmla="*/ 70 w 70"/>
                <a:gd name="T43" fmla="*/ 14 h 82"/>
                <a:gd name="T44" fmla="*/ 67 w 70"/>
                <a:gd name="T45" fmla="*/ 8 h 82"/>
                <a:gd name="T46" fmla="*/ 60 w 70"/>
                <a:gd name="T47" fmla="*/ 4 h 82"/>
                <a:gd name="T48" fmla="*/ 49 w 70"/>
                <a:gd name="T49" fmla="*/ 1 h 82"/>
                <a:gd name="T50" fmla="*/ 35 w 70"/>
                <a:gd name="T5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82">
                  <a:moveTo>
                    <a:pt x="35" y="4"/>
                  </a:moveTo>
                  <a:cubicBezTo>
                    <a:pt x="51" y="4"/>
                    <a:pt x="64" y="8"/>
                    <a:pt x="64" y="12"/>
                  </a:cubicBezTo>
                  <a:cubicBezTo>
                    <a:pt x="64" y="17"/>
                    <a:pt x="51" y="20"/>
                    <a:pt x="35" y="20"/>
                  </a:cubicBezTo>
                  <a:cubicBezTo>
                    <a:pt x="19" y="20"/>
                    <a:pt x="6" y="17"/>
                    <a:pt x="6" y="12"/>
                  </a:cubicBezTo>
                  <a:cubicBezTo>
                    <a:pt x="6" y="8"/>
                    <a:pt x="19" y="4"/>
                    <a:pt x="35" y="4"/>
                  </a:cubicBezTo>
                  <a:close/>
                  <a:moveTo>
                    <a:pt x="35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6" y="82"/>
                    <a:pt x="30" y="82"/>
                    <a:pt x="35" y="82"/>
                  </a:cubicBezTo>
                  <a:cubicBezTo>
                    <a:pt x="45" y="82"/>
                    <a:pt x="53" y="81"/>
                    <a:pt x="60" y="78"/>
                  </a:cubicBezTo>
                  <a:cubicBezTo>
                    <a:pt x="63" y="77"/>
                    <a:pt x="66" y="76"/>
                    <a:pt x="67" y="74"/>
                  </a:cubicBezTo>
                  <a:cubicBezTo>
                    <a:pt x="68" y="73"/>
                    <a:pt x="69" y="72"/>
                    <a:pt x="69" y="71"/>
                  </a:cubicBezTo>
                  <a:cubicBezTo>
                    <a:pt x="70" y="71"/>
                    <a:pt x="70" y="70"/>
                    <a:pt x="70" y="69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2"/>
                    <a:pt x="69" y="10"/>
                    <a:pt x="67" y="8"/>
                  </a:cubicBezTo>
                  <a:cubicBezTo>
                    <a:pt x="66" y="7"/>
                    <a:pt x="63" y="5"/>
                    <a:pt x="60" y="4"/>
                  </a:cubicBezTo>
                  <a:cubicBezTo>
                    <a:pt x="57" y="3"/>
                    <a:pt x="53" y="2"/>
                    <a:pt x="49" y="1"/>
                  </a:cubicBezTo>
                  <a:cubicBezTo>
                    <a:pt x="45" y="0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38"/>
            <p:cNvSpPr>
              <a:spLocks/>
            </p:cNvSpPr>
            <p:nvPr/>
          </p:nvSpPr>
          <p:spPr bwMode="auto">
            <a:xfrm>
              <a:off x="4822" y="647"/>
              <a:ext cx="29" cy="49"/>
            </a:xfrm>
            <a:custGeom>
              <a:avLst/>
              <a:gdLst>
                <a:gd name="T0" fmla="*/ 0 w 29"/>
                <a:gd name="T1" fmla="*/ 17 h 49"/>
                <a:gd name="T2" fmla="*/ 0 w 29"/>
                <a:gd name="T3" fmla="*/ 49 h 49"/>
                <a:gd name="T4" fmla="*/ 29 w 29"/>
                <a:gd name="T5" fmla="*/ 32 h 49"/>
                <a:gd name="T6" fmla="*/ 29 w 29"/>
                <a:gd name="T7" fmla="*/ 0 h 49"/>
                <a:gd name="T8" fmla="*/ 0 w 29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9">
                  <a:moveTo>
                    <a:pt x="0" y="17"/>
                  </a:moveTo>
                  <a:lnTo>
                    <a:pt x="0" y="49"/>
                  </a:lnTo>
                  <a:lnTo>
                    <a:pt x="29" y="32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39"/>
            <p:cNvSpPr>
              <a:spLocks/>
            </p:cNvSpPr>
            <p:nvPr/>
          </p:nvSpPr>
          <p:spPr bwMode="auto">
            <a:xfrm>
              <a:off x="4790" y="626"/>
              <a:ext cx="56" cy="32"/>
            </a:xfrm>
            <a:custGeom>
              <a:avLst/>
              <a:gdLst>
                <a:gd name="T0" fmla="*/ 28 w 56"/>
                <a:gd name="T1" fmla="*/ 32 h 32"/>
                <a:gd name="T2" fmla="*/ 0 w 56"/>
                <a:gd name="T3" fmla="*/ 16 h 32"/>
                <a:gd name="T4" fmla="*/ 28 w 56"/>
                <a:gd name="T5" fmla="*/ 0 h 32"/>
                <a:gd name="T6" fmla="*/ 56 w 56"/>
                <a:gd name="T7" fmla="*/ 16 h 32"/>
                <a:gd name="T8" fmla="*/ 2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5" name="Rectangle 264"/>
          <p:cNvSpPr/>
          <p:nvPr/>
        </p:nvSpPr>
        <p:spPr bwMode="auto">
          <a:xfrm>
            <a:off x="2049062" y="4444452"/>
            <a:ext cx="970393" cy="943776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6" name="Group 265"/>
          <p:cNvGrpSpPr>
            <a:grpSpLocks noChangeAspect="1"/>
          </p:cNvGrpSpPr>
          <p:nvPr/>
        </p:nvGrpSpPr>
        <p:grpSpPr bwMode="auto">
          <a:xfrm>
            <a:off x="1899446" y="4275038"/>
            <a:ext cx="1243565" cy="1243565"/>
            <a:chOff x="4038" y="307"/>
            <a:chExt cx="1613" cy="1613"/>
          </a:xfrm>
        </p:grpSpPr>
        <p:sp>
          <p:nvSpPr>
            <p:cNvPr id="26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38" y="307"/>
              <a:ext cx="1613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"/>
            <p:cNvSpPr>
              <a:spLocks/>
            </p:cNvSpPr>
            <p:nvPr/>
          </p:nvSpPr>
          <p:spPr bwMode="auto">
            <a:xfrm>
              <a:off x="4870" y="1382"/>
              <a:ext cx="67" cy="68"/>
            </a:xfrm>
            <a:custGeom>
              <a:avLst/>
              <a:gdLst>
                <a:gd name="T0" fmla="*/ 46 w 48"/>
                <a:gd name="T1" fmla="*/ 15 h 48"/>
                <a:gd name="T2" fmla="*/ 40 w 48"/>
                <a:gd name="T3" fmla="*/ 6 h 48"/>
                <a:gd name="T4" fmla="*/ 24 w 48"/>
                <a:gd name="T5" fmla="*/ 0 h 48"/>
                <a:gd name="T6" fmla="*/ 13 w 48"/>
                <a:gd name="T7" fmla="*/ 2 h 48"/>
                <a:gd name="T8" fmla="*/ 0 w 48"/>
                <a:gd name="T9" fmla="*/ 24 h 48"/>
                <a:gd name="T10" fmla="*/ 6 w 48"/>
                <a:gd name="T11" fmla="*/ 41 h 48"/>
                <a:gd name="T12" fmla="*/ 13 w 48"/>
                <a:gd name="T13" fmla="*/ 46 h 48"/>
                <a:gd name="T14" fmla="*/ 24 w 48"/>
                <a:gd name="T15" fmla="*/ 48 h 48"/>
                <a:gd name="T16" fmla="*/ 48 w 48"/>
                <a:gd name="T17" fmla="*/ 24 h 48"/>
                <a:gd name="T18" fmla="*/ 46 w 48"/>
                <a:gd name="T1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6" y="15"/>
                  </a:moveTo>
                  <a:cubicBezTo>
                    <a:pt x="45" y="12"/>
                    <a:pt x="43" y="9"/>
                    <a:pt x="40" y="6"/>
                  </a:cubicBezTo>
                  <a:cubicBezTo>
                    <a:pt x="36" y="2"/>
                    <a:pt x="30" y="0"/>
                    <a:pt x="24" y="0"/>
                  </a:cubicBezTo>
                  <a:cubicBezTo>
                    <a:pt x="20" y="0"/>
                    <a:pt x="17" y="1"/>
                    <a:pt x="13" y="2"/>
                  </a:cubicBezTo>
                  <a:cubicBezTo>
                    <a:pt x="5" y="6"/>
                    <a:pt x="0" y="15"/>
                    <a:pt x="0" y="24"/>
                  </a:cubicBezTo>
                  <a:cubicBezTo>
                    <a:pt x="0" y="31"/>
                    <a:pt x="2" y="37"/>
                    <a:pt x="6" y="41"/>
                  </a:cubicBezTo>
                  <a:cubicBezTo>
                    <a:pt x="8" y="43"/>
                    <a:pt x="10" y="45"/>
                    <a:pt x="13" y="46"/>
                  </a:cubicBezTo>
                  <a:cubicBezTo>
                    <a:pt x="16" y="47"/>
                    <a:pt x="20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21"/>
                    <a:pt x="47" y="18"/>
                    <a:pt x="46" y="15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"/>
            <p:cNvSpPr>
              <a:spLocks noEditPoints="1"/>
            </p:cNvSpPr>
            <p:nvPr/>
          </p:nvSpPr>
          <p:spPr bwMode="auto">
            <a:xfrm>
              <a:off x="4685" y="1342"/>
              <a:ext cx="295" cy="378"/>
            </a:xfrm>
            <a:custGeom>
              <a:avLst/>
              <a:gdLst>
                <a:gd name="T0" fmla="*/ 273 w 295"/>
                <a:gd name="T1" fmla="*/ 0 h 378"/>
                <a:gd name="T2" fmla="*/ 77 w 295"/>
                <a:gd name="T3" fmla="*/ 0 h 378"/>
                <a:gd name="T4" fmla="*/ 0 w 295"/>
                <a:gd name="T5" fmla="*/ 73 h 378"/>
                <a:gd name="T6" fmla="*/ 0 w 295"/>
                <a:gd name="T7" fmla="*/ 353 h 378"/>
                <a:gd name="T8" fmla="*/ 3 w 295"/>
                <a:gd name="T9" fmla="*/ 362 h 378"/>
                <a:gd name="T10" fmla="*/ 7 w 295"/>
                <a:gd name="T11" fmla="*/ 371 h 378"/>
                <a:gd name="T12" fmla="*/ 15 w 295"/>
                <a:gd name="T13" fmla="*/ 375 h 378"/>
                <a:gd name="T14" fmla="*/ 24 w 295"/>
                <a:gd name="T15" fmla="*/ 378 h 378"/>
                <a:gd name="T16" fmla="*/ 295 w 295"/>
                <a:gd name="T17" fmla="*/ 378 h 378"/>
                <a:gd name="T18" fmla="*/ 295 w 295"/>
                <a:gd name="T19" fmla="*/ 25 h 378"/>
                <a:gd name="T20" fmla="*/ 294 w 295"/>
                <a:gd name="T21" fmla="*/ 15 h 378"/>
                <a:gd name="T22" fmla="*/ 288 w 295"/>
                <a:gd name="T23" fmla="*/ 7 h 378"/>
                <a:gd name="T24" fmla="*/ 281 w 295"/>
                <a:gd name="T25" fmla="*/ 3 h 378"/>
                <a:gd name="T26" fmla="*/ 273 w 295"/>
                <a:gd name="T27" fmla="*/ 0 h 378"/>
                <a:gd name="T28" fmla="*/ 277 w 295"/>
                <a:gd name="T29" fmla="*/ 357 h 378"/>
                <a:gd name="T30" fmla="*/ 33 w 295"/>
                <a:gd name="T31" fmla="*/ 357 h 378"/>
                <a:gd name="T32" fmla="*/ 28 w 295"/>
                <a:gd name="T33" fmla="*/ 357 h 378"/>
                <a:gd name="T34" fmla="*/ 24 w 295"/>
                <a:gd name="T35" fmla="*/ 355 h 378"/>
                <a:gd name="T36" fmla="*/ 19 w 295"/>
                <a:gd name="T37" fmla="*/ 347 h 378"/>
                <a:gd name="T38" fmla="*/ 19 w 295"/>
                <a:gd name="T39" fmla="*/ 343 h 378"/>
                <a:gd name="T40" fmla="*/ 19 w 295"/>
                <a:gd name="T41" fmla="*/ 85 h 378"/>
                <a:gd name="T42" fmla="*/ 66 w 295"/>
                <a:gd name="T43" fmla="*/ 85 h 378"/>
                <a:gd name="T44" fmla="*/ 73 w 295"/>
                <a:gd name="T45" fmla="*/ 85 h 378"/>
                <a:gd name="T46" fmla="*/ 80 w 295"/>
                <a:gd name="T47" fmla="*/ 80 h 378"/>
                <a:gd name="T48" fmla="*/ 84 w 295"/>
                <a:gd name="T49" fmla="*/ 73 h 378"/>
                <a:gd name="T50" fmla="*/ 87 w 295"/>
                <a:gd name="T51" fmla="*/ 63 h 378"/>
                <a:gd name="T52" fmla="*/ 87 w 295"/>
                <a:gd name="T53" fmla="*/ 19 h 378"/>
                <a:gd name="T54" fmla="*/ 263 w 295"/>
                <a:gd name="T55" fmla="*/ 19 h 378"/>
                <a:gd name="T56" fmla="*/ 269 w 295"/>
                <a:gd name="T57" fmla="*/ 19 h 378"/>
                <a:gd name="T58" fmla="*/ 273 w 295"/>
                <a:gd name="T59" fmla="*/ 22 h 378"/>
                <a:gd name="T60" fmla="*/ 277 w 295"/>
                <a:gd name="T61" fmla="*/ 28 h 378"/>
                <a:gd name="T62" fmla="*/ 277 w 295"/>
                <a:gd name="T63" fmla="*/ 35 h 378"/>
                <a:gd name="T64" fmla="*/ 277 w 295"/>
                <a:gd name="T65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378">
                  <a:moveTo>
                    <a:pt x="273" y="0"/>
                  </a:moveTo>
                  <a:lnTo>
                    <a:pt x="77" y="0"/>
                  </a:lnTo>
                  <a:lnTo>
                    <a:pt x="0" y="73"/>
                  </a:lnTo>
                  <a:lnTo>
                    <a:pt x="0" y="353"/>
                  </a:lnTo>
                  <a:lnTo>
                    <a:pt x="3" y="362"/>
                  </a:lnTo>
                  <a:lnTo>
                    <a:pt x="7" y="371"/>
                  </a:lnTo>
                  <a:lnTo>
                    <a:pt x="15" y="375"/>
                  </a:lnTo>
                  <a:lnTo>
                    <a:pt x="24" y="378"/>
                  </a:lnTo>
                  <a:lnTo>
                    <a:pt x="295" y="378"/>
                  </a:lnTo>
                  <a:lnTo>
                    <a:pt x="295" y="25"/>
                  </a:lnTo>
                  <a:lnTo>
                    <a:pt x="294" y="15"/>
                  </a:lnTo>
                  <a:lnTo>
                    <a:pt x="288" y="7"/>
                  </a:lnTo>
                  <a:lnTo>
                    <a:pt x="281" y="3"/>
                  </a:lnTo>
                  <a:lnTo>
                    <a:pt x="273" y="0"/>
                  </a:lnTo>
                  <a:close/>
                  <a:moveTo>
                    <a:pt x="277" y="357"/>
                  </a:moveTo>
                  <a:lnTo>
                    <a:pt x="33" y="357"/>
                  </a:lnTo>
                  <a:lnTo>
                    <a:pt x="28" y="357"/>
                  </a:lnTo>
                  <a:lnTo>
                    <a:pt x="24" y="355"/>
                  </a:lnTo>
                  <a:lnTo>
                    <a:pt x="19" y="347"/>
                  </a:lnTo>
                  <a:lnTo>
                    <a:pt x="19" y="343"/>
                  </a:lnTo>
                  <a:lnTo>
                    <a:pt x="19" y="85"/>
                  </a:lnTo>
                  <a:lnTo>
                    <a:pt x="66" y="85"/>
                  </a:lnTo>
                  <a:lnTo>
                    <a:pt x="73" y="85"/>
                  </a:lnTo>
                  <a:lnTo>
                    <a:pt x="80" y="80"/>
                  </a:lnTo>
                  <a:lnTo>
                    <a:pt x="84" y="73"/>
                  </a:lnTo>
                  <a:lnTo>
                    <a:pt x="87" y="63"/>
                  </a:lnTo>
                  <a:lnTo>
                    <a:pt x="87" y="19"/>
                  </a:lnTo>
                  <a:lnTo>
                    <a:pt x="263" y="19"/>
                  </a:lnTo>
                  <a:lnTo>
                    <a:pt x="269" y="19"/>
                  </a:lnTo>
                  <a:lnTo>
                    <a:pt x="273" y="22"/>
                  </a:lnTo>
                  <a:lnTo>
                    <a:pt x="277" y="28"/>
                  </a:lnTo>
                  <a:lnTo>
                    <a:pt x="277" y="35"/>
                  </a:lnTo>
                  <a:lnTo>
                    <a:pt x="277" y="3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"/>
            <p:cNvSpPr>
              <a:spLocks/>
            </p:cNvSpPr>
            <p:nvPr/>
          </p:nvSpPr>
          <p:spPr bwMode="auto">
            <a:xfrm>
              <a:off x="4801" y="1256"/>
              <a:ext cx="10" cy="26"/>
            </a:xfrm>
            <a:custGeom>
              <a:avLst/>
              <a:gdLst>
                <a:gd name="T0" fmla="*/ 7 w 7"/>
                <a:gd name="T1" fmla="*/ 0 h 18"/>
                <a:gd name="T2" fmla="*/ 7 w 7"/>
                <a:gd name="T3" fmla="*/ 18 h 18"/>
                <a:gd name="T4" fmla="*/ 4 w 7"/>
                <a:gd name="T5" fmla="*/ 18 h 18"/>
                <a:gd name="T6" fmla="*/ 4 w 7"/>
                <a:gd name="T7" fmla="*/ 5 h 18"/>
                <a:gd name="T8" fmla="*/ 2 w 7"/>
                <a:gd name="T9" fmla="*/ 5 h 18"/>
                <a:gd name="T10" fmla="*/ 2 w 7"/>
                <a:gd name="T11" fmla="*/ 6 h 18"/>
                <a:gd name="T12" fmla="*/ 1 w 7"/>
                <a:gd name="T13" fmla="*/ 6 h 18"/>
                <a:gd name="T14" fmla="*/ 0 w 7"/>
                <a:gd name="T15" fmla="*/ 6 h 18"/>
                <a:gd name="T16" fmla="*/ 0 w 7"/>
                <a:gd name="T17" fmla="*/ 3 h 18"/>
                <a:gd name="T18" fmla="*/ 2 w 7"/>
                <a:gd name="T19" fmla="*/ 2 h 18"/>
                <a:gd name="T20" fmla="*/ 5 w 7"/>
                <a:gd name="T21" fmla="*/ 0 h 18"/>
                <a:gd name="T22" fmla="*/ 7 w 7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8">
                  <a:moveTo>
                    <a:pt x="7" y="0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4" y="1"/>
                    <a:pt x="4" y="1"/>
                    <a:pt x="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"/>
            <p:cNvSpPr>
              <a:spLocks noEditPoints="1"/>
            </p:cNvSpPr>
            <p:nvPr/>
          </p:nvSpPr>
          <p:spPr bwMode="auto">
            <a:xfrm>
              <a:off x="4819" y="1256"/>
              <a:ext cx="19" cy="26"/>
            </a:xfrm>
            <a:custGeom>
              <a:avLst/>
              <a:gdLst>
                <a:gd name="T0" fmla="*/ 6 w 13"/>
                <a:gd name="T1" fmla="*/ 18 h 18"/>
                <a:gd name="T2" fmla="*/ 0 w 13"/>
                <a:gd name="T3" fmla="*/ 9 h 18"/>
                <a:gd name="T4" fmla="*/ 2 w 13"/>
                <a:gd name="T5" fmla="*/ 3 h 18"/>
                <a:gd name="T6" fmla="*/ 6 w 13"/>
                <a:gd name="T7" fmla="*/ 0 h 18"/>
                <a:gd name="T8" fmla="*/ 13 w 13"/>
                <a:gd name="T9" fmla="*/ 9 h 18"/>
                <a:gd name="T10" fmla="*/ 11 w 13"/>
                <a:gd name="T11" fmla="*/ 15 h 18"/>
                <a:gd name="T12" fmla="*/ 6 w 13"/>
                <a:gd name="T13" fmla="*/ 18 h 18"/>
                <a:gd name="T14" fmla="*/ 6 w 13"/>
                <a:gd name="T15" fmla="*/ 3 h 18"/>
                <a:gd name="T16" fmla="*/ 4 w 13"/>
                <a:gd name="T17" fmla="*/ 9 h 18"/>
                <a:gd name="T18" fmla="*/ 6 w 13"/>
                <a:gd name="T19" fmla="*/ 15 h 18"/>
                <a:gd name="T20" fmla="*/ 9 w 13"/>
                <a:gd name="T21" fmla="*/ 9 h 18"/>
                <a:gd name="T22" fmla="*/ 6 w 13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8">
                  <a:moveTo>
                    <a:pt x="6" y="18"/>
                  </a:moveTo>
                  <a:cubicBezTo>
                    <a:pt x="2" y="18"/>
                    <a:pt x="0" y="15"/>
                    <a:pt x="0" y="9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11" y="0"/>
                    <a:pt x="13" y="3"/>
                    <a:pt x="13" y="9"/>
                  </a:cubicBezTo>
                  <a:cubicBezTo>
                    <a:pt x="13" y="12"/>
                    <a:pt x="12" y="14"/>
                    <a:pt x="11" y="15"/>
                  </a:cubicBezTo>
                  <a:cubicBezTo>
                    <a:pt x="10" y="17"/>
                    <a:pt x="8" y="18"/>
                    <a:pt x="6" y="18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3"/>
                    <a:pt x="5" y="15"/>
                    <a:pt x="6" y="15"/>
                  </a:cubicBezTo>
                  <a:cubicBezTo>
                    <a:pt x="8" y="15"/>
                    <a:pt x="9" y="13"/>
                    <a:pt x="9" y="9"/>
                  </a:cubicBezTo>
                  <a:cubicBezTo>
                    <a:pt x="9" y="5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"/>
            <p:cNvSpPr>
              <a:spLocks/>
            </p:cNvSpPr>
            <p:nvPr/>
          </p:nvSpPr>
          <p:spPr bwMode="auto">
            <a:xfrm>
              <a:off x="4842" y="1256"/>
              <a:ext cx="11" cy="26"/>
            </a:xfrm>
            <a:custGeom>
              <a:avLst/>
              <a:gdLst>
                <a:gd name="T0" fmla="*/ 8 w 8"/>
                <a:gd name="T1" fmla="*/ 0 h 18"/>
                <a:gd name="T2" fmla="*/ 8 w 8"/>
                <a:gd name="T3" fmla="*/ 18 h 18"/>
                <a:gd name="T4" fmla="*/ 4 w 8"/>
                <a:gd name="T5" fmla="*/ 18 h 18"/>
                <a:gd name="T6" fmla="*/ 4 w 8"/>
                <a:gd name="T7" fmla="*/ 5 h 18"/>
                <a:gd name="T8" fmla="*/ 3 w 8"/>
                <a:gd name="T9" fmla="*/ 5 h 18"/>
                <a:gd name="T10" fmla="*/ 2 w 8"/>
                <a:gd name="T11" fmla="*/ 6 h 18"/>
                <a:gd name="T12" fmla="*/ 1 w 8"/>
                <a:gd name="T13" fmla="*/ 6 h 18"/>
                <a:gd name="T14" fmla="*/ 0 w 8"/>
                <a:gd name="T15" fmla="*/ 6 h 18"/>
                <a:gd name="T16" fmla="*/ 0 w 8"/>
                <a:gd name="T17" fmla="*/ 3 h 18"/>
                <a:gd name="T18" fmla="*/ 3 w 8"/>
                <a:gd name="T19" fmla="*/ 2 h 18"/>
                <a:gd name="T20" fmla="*/ 5 w 8"/>
                <a:gd name="T21" fmla="*/ 0 h 18"/>
                <a:gd name="T22" fmla="*/ 8 w 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"/>
            <p:cNvSpPr>
              <a:spLocks noEditPoints="1"/>
            </p:cNvSpPr>
            <p:nvPr/>
          </p:nvSpPr>
          <p:spPr bwMode="auto">
            <a:xfrm>
              <a:off x="4798" y="1291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8 h 17"/>
                <a:gd name="T4" fmla="*/ 2 w 13"/>
                <a:gd name="T5" fmla="*/ 2 h 17"/>
                <a:gd name="T6" fmla="*/ 7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2 h 17"/>
                <a:gd name="T16" fmla="*/ 4 w 13"/>
                <a:gd name="T17" fmla="*/ 8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3" y="2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2"/>
                  </a:moveTo>
                  <a:cubicBezTo>
                    <a:pt x="5" y="2"/>
                    <a:pt x="4" y="4"/>
                    <a:pt x="4" y="8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"/>
            <p:cNvSpPr>
              <a:spLocks/>
            </p:cNvSpPr>
            <p:nvPr/>
          </p:nvSpPr>
          <p:spPr bwMode="auto">
            <a:xfrm>
              <a:off x="4822" y="1291"/>
              <a:ext cx="10" cy="23"/>
            </a:xfrm>
            <a:custGeom>
              <a:avLst/>
              <a:gdLst>
                <a:gd name="T0" fmla="*/ 7 w 7"/>
                <a:gd name="T1" fmla="*/ 0 h 16"/>
                <a:gd name="T2" fmla="*/ 7 w 7"/>
                <a:gd name="T3" fmla="*/ 16 h 16"/>
                <a:gd name="T4" fmla="*/ 3 w 7"/>
                <a:gd name="T5" fmla="*/ 16 h 16"/>
                <a:gd name="T6" fmla="*/ 3 w 7"/>
                <a:gd name="T7" fmla="*/ 4 h 16"/>
                <a:gd name="T8" fmla="*/ 3 w 7"/>
                <a:gd name="T9" fmla="*/ 4 h 16"/>
                <a:gd name="T10" fmla="*/ 2 w 7"/>
                <a:gd name="T11" fmla="*/ 4 h 16"/>
                <a:gd name="T12" fmla="*/ 1 w 7"/>
                <a:gd name="T13" fmla="*/ 5 h 16"/>
                <a:gd name="T14" fmla="*/ 0 w 7"/>
                <a:gd name="T15" fmla="*/ 5 h 16"/>
                <a:gd name="T16" fmla="*/ 0 w 7"/>
                <a:gd name="T17" fmla="*/ 2 h 16"/>
                <a:gd name="T18" fmla="*/ 3 w 7"/>
                <a:gd name="T19" fmla="*/ 1 h 16"/>
                <a:gd name="T20" fmla="*/ 5 w 7"/>
                <a:gd name="T21" fmla="*/ 0 h 16"/>
                <a:gd name="T22" fmla="*/ 7 w 7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6">
                  <a:moveTo>
                    <a:pt x="7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5" y="0"/>
                    <a:pt x="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2"/>
            <p:cNvSpPr>
              <a:spLocks noEditPoints="1"/>
            </p:cNvSpPr>
            <p:nvPr/>
          </p:nvSpPr>
          <p:spPr bwMode="auto">
            <a:xfrm>
              <a:off x="4839" y="1291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8 h 17"/>
                <a:gd name="T4" fmla="*/ 2 w 13"/>
                <a:gd name="T5" fmla="*/ 2 h 17"/>
                <a:gd name="T6" fmla="*/ 7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7 w 13"/>
                <a:gd name="T15" fmla="*/ 2 h 17"/>
                <a:gd name="T16" fmla="*/ 4 w 13"/>
                <a:gd name="T17" fmla="*/ 8 h 17"/>
                <a:gd name="T18" fmla="*/ 7 w 13"/>
                <a:gd name="T19" fmla="*/ 14 h 17"/>
                <a:gd name="T20" fmla="*/ 9 w 13"/>
                <a:gd name="T21" fmla="*/ 8 h 17"/>
                <a:gd name="T22" fmla="*/ 7 w 13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3" y="2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7" y="2"/>
                  </a:moveTo>
                  <a:cubicBezTo>
                    <a:pt x="5" y="2"/>
                    <a:pt x="4" y="4"/>
                    <a:pt x="4" y="8"/>
                  </a:cubicBezTo>
                  <a:cubicBezTo>
                    <a:pt x="4" y="12"/>
                    <a:pt x="5" y="14"/>
                    <a:pt x="7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2"/>
                    <a:pt x="7" y="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3"/>
            <p:cNvSpPr>
              <a:spLocks noEditPoints="1"/>
            </p:cNvSpPr>
            <p:nvPr/>
          </p:nvSpPr>
          <p:spPr bwMode="auto">
            <a:xfrm>
              <a:off x="4798" y="1325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9 h 17"/>
                <a:gd name="T4" fmla="*/ 2 w 13"/>
                <a:gd name="T5" fmla="*/ 2 h 17"/>
                <a:gd name="T6" fmla="*/ 7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3 h 17"/>
                <a:gd name="T16" fmla="*/ 4 w 13"/>
                <a:gd name="T17" fmla="*/ 9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1" y="0"/>
                    <a:pt x="13" y="3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"/>
            <p:cNvSpPr>
              <a:spLocks noEditPoints="1"/>
            </p:cNvSpPr>
            <p:nvPr/>
          </p:nvSpPr>
          <p:spPr bwMode="auto">
            <a:xfrm>
              <a:off x="4819" y="1325"/>
              <a:ext cx="19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9 h 17"/>
                <a:gd name="T4" fmla="*/ 2 w 13"/>
                <a:gd name="T5" fmla="*/ 2 h 17"/>
                <a:gd name="T6" fmla="*/ 6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3 h 17"/>
                <a:gd name="T16" fmla="*/ 4 w 13"/>
                <a:gd name="T17" fmla="*/ 9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1" y="0"/>
                    <a:pt x="13" y="3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5"/>
            <p:cNvSpPr>
              <a:spLocks/>
            </p:cNvSpPr>
            <p:nvPr/>
          </p:nvSpPr>
          <p:spPr bwMode="auto">
            <a:xfrm>
              <a:off x="4842" y="1325"/>
              <a:ext cx="11" cy="24"/>
            </a:xfrm>
            <a:custGeom>
              <a:avLst/>
              <a:gdLst>
                <a:gd name="T0" fmla="*/ 8 w 8"/>
                <a:gd name="T1" fmla="*/ 0 h 17"/>
                <a:gd name="T2" fmla="*/ 8 w 8"/>
                <a:gd name="T3" fmla="*/ 17 h 17"/>
                <a:gd name="T4" fmla="*/ 4 w 8"/>
                <a:gd name="T5" fmla="*/ 17 h 17"/>
                <a:gd name="T6" fmla="*/ 4 w 8"/>
                <a:gd name="T7" fmla="*/ 4 h 17"/>
                <a:gd name="T8" fmla="*/ 3 w 8"/>
                <a:gd name="T9" fmla="*/ 4 h 17"/>
                <a:gd name="T10" fmla="*/ 2 w 8"/>
                <a:gd name="T11" fmla="*/ 5 h 17"/>
                <a:gd name="T12" fmla="*/ 1 w 8"/>
                <a:gd name="T13" fmla="*/ 5 h 17"/>
                <a:gd name="T14" fmla="*/ 0 w 8"/>
                <a:gd name="T15" fmla="*/ 5 h 17"/>
                <a:gd name="T16" fmla="*/ 0 w 8"/>
                <a:gd name="T17" fmla="*/ 2 h 17"/>
                <a:gd name="T18" fmla="*/ 3 w 8"/>
                <a:gd name="T19" fmla="*/ 1 h 17"/>
                <a:gd name="T20" fmla="*/ 5 w 8"/>
                <a:gd name="T21" fmla="*/ 0 h 17"/>
                <a:gd name="T22" fmla="*/ 8 w 8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7">
                  <a:moveTo>
                    <a:pt x="8" y="0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6"/>
            <p:cNvSpPr>
              <a:spLocks/>
            </p:cNvSpPr>
            <p:nvPr/>
          </p:nvSpPr>
          <p:spPr bwMode="auto">
            <a:xfrm>
              <a:off x="4884" y="1256"/>
              <a:ext cx="11" cy="26"/>
            </a:xfrm>
            <a:custGeom>
              <a:avLst/>
              <a:gdLst>
                <a:gd name="T0" fmla="*/ 8 w 8"/>
                <a:gd name="T1" fmla="*/ 0 h 18"/>
                <a:gd name="T2" fmla="*/ 8 w 8"/>
                <a:gd name="T3" fmla="*/ 18 h 18"/>
                <a:gd name="T4" fmla="*/ 3 w 8"/>
                <a:gd name="T5" fmla="*/ 18 h 18"/>
                <a:gd name="T6" fmla="*/ 3 w 8"/>
                <a:gd name="T7" fmla="*/ 5 h 18"/>
                <a:gd name="T8" fmla="*/ 3 w 8"/>
                <a:gd name="T9" fmla="*/ 5 h 18"/>
                <a:gd name="T10" fmla="*/ 2 w 8"/>
                <a:gd name="T11" fmla="*/ 6 h 18"/>
                <a:gd name="T12" fmla="*/ 1 w 8"/>
                <a:gd name="T13" fmla="*/ 6 h 18"/>
                <a:gd name="T14" fmla="*/ 0 w 8"/>
                <a:gd name="T15" fmla="*/ 6 h 18"/>
                <a:gd name="T16" fmla="*/ 0 w 8"/>
                <a:gd name="T17" fmla="*/ 3 h 18"/>
                <a:gd name="T18" fmla="*/ 3 w 8"/>
                <a:gd name="T19" fmla="*/ 2 h 18"/>
                <a:gd name="T20" fmla="*/ 5 w 8"/>
                <a:gd name="T21" fmla="*/ 0 h 18"/>
                <a:gd name="T22" fmla="*/ 8 w 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5" y="1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7"/>
            <p:cNvSpPr>
              <a:spLocks noEditPoints="1"/>
            </p:cNvSpPr>
            <p:nvPr/>
          </p:nvSpPr>
          <p:spPr bwMode="auto">
            <a:xfrm>
              <a:off x="4881" y="1291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8 h 17"/>
                <a:gd name="T4" fmla="*/ 2 w 13"/>
                <a:gd name="T5" fmla="*/ 2 h 17"/>
                <a:gd name="T6" fmla="*/ 6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2 h 17"/>
                <a:gd name="T16" fmla="*/ 4 w 13"/>
                <a:gd name="T17" fmla="*/ 8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0" y="0"/>
                    <a:pt x="13" y="2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2"/>
                  </a:moveTo>
                  <a:cubicBezTo>
                    <a:pt x="5" y="2"/>
                    <a:pt x="4" y="4"/>
                    <a:pt x="4" y="8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8"/>
            <p:cNvSpPr>
              <a:spLocks noEditPoints="1"/>
            </p:cNvSpPr>
            <p:nvPr/>
          </p:nvSpPr>
          <p:spPr bwMode="auto">
            <a:xfrm>
              <a:off x="4881" y="1325"/>
              <a:ext cx="18" cy="24"/>
            </a:xfrm>
            <a:custGeom>
              <a:avLst/>
              <a:gdLst>
                <a:gd name="T0" fmla="*/ 6 w 13"/>
                <a:gd name="T1" fmla="*/ 17 h 17"/>
                <a:gd name="T2" fmla="*/ 0 w 13"/>
                <a:gd name="T3" fmla="*/ 9 h 17"/>
                <a:gd name="T4" fmla="*/ 2 w 13"/>
                <a:gd name="T5" fmla="*/ 2 h 17"/>
                <a:gd name="T6" fmla="*/ 6 w 13"/>
                <a:gd name="T7" fmla="*/ 0 h 17"/>
                <a:gd name="T8" fmla="*/ 13 w 13"/>
                <a:gd name="T9" fmla="*/ 8 h 17"/>
                <a:gd name="T10" fmla="*/ 11 w 13"/>
                <a:gd name="T11" fmla="*/ 15 h 17"/>
                <a:gd name="T12" fmla="*/ 6 w 13"/>
                <a:gd name="T13" fmla="*/ 17 h 17"/>
                <a:gd name="T14" fmla="*/ 6 w 13"/>
                <a:gd name="T15" fmla="*/ 3 h 17"/>
                <a:gd name="T16" fmla="*/ 4 w 13"/>
                <a:gd name="T17" fmla="*/ 9 h 17"/>
                <a:gd name="T18" fmla="*/ 6 w 13"/>
                <a:gd name="T19" fmla="*/ 14 h 17"/>
                <a:gd name="T20" fmla="*/ 9 w 13"/>
                <a:gd name="T21" fmla="*/ 8 h 17"/>
                <a:gd name="T22" fmla="*/ 6 w 13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10" y="0"/>
                    <a:pt x="13" y="3"/>
                    <a:pt x="13" y="8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9" y="12"/>
                    <a:pt x="9" y="8"/>
                  </a:cubicBezTo>
                  <a:cubicBezTo>
                    <a:pt x="9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"/>
            <p:cNvSpPr>
              <a:spLocks noEditPoints="1"/>
            </p:cNvSpPr>
            <p:nvPr/>
          </p:nvSpPr>
          <p:spPr bwMode="auto">
            <a:xfrm>
              <a:off x="4860" y="1256"/>
              <a:ext cx="17" cy="26"/>
            </a:xfrm>
            <a:custGeom>
              <a:avLst/>
              <a:gdLst>
                <a:gd name="T0" fmla="*/ 6 w 12"/>
                <a:gd name="T1" fmla="*/ 18 h 18"/>
                <a:gd name="T2" fmla="*/ 0 w 12"/>
                <a:gd name="T3" fmla="*/ 9 h 18"/>
                <a:gd name="T4" fmla="*/ 1 w 12"/>
                <a:gd name="T5" fmla="*/ 3 h 18"/>
                <a:gd name="T6" fmla="*/ 7 w 12"/>
                <a:gd name="T7" fmla="*/ 0 h 18"/>
                <a:gd name="T8" fmla="*/ 12 w 12"/>
                <a:gd name="T9" fmla="*/ 9 h 18"/>
                <a:gd name="T10" fmla="*/ 11 w 12"/>
                <a:gd name="T11" fmla="*/ 15 h 18"/>
                <a:gd name="T12" fmla="*/ 6 w 12"/>
                <a:gd name="T13" fmla="*/ 18 h 18"/>
                <a:gd name="T14" fmla="*/ 6 w 12"/>
                <a:gd name="T15" fmla="*/ 3 h 18"/>
                <a:gd name="T16" fmla="*/ 4 w 12"/>
                <a:gd name="T17" fmla="*/ 9 h 18"/>
                <a:gd name="T18" fmla="*/ 6 w 12"/>
                <a:gd name="T19" fmla="*/ 15 h 18"/>
                <a:gd name="T20" fmla="*/ 8 w 12"/>
                <a:gd name="T21" fmla="*/ 9 h 18"/>
                <a:gd name="T22" fmla="*/ 6 w 12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8">
                  <a:moveTo>
                    <a:pt x="6" y="18"/>
                  </a:moveTo>
                  <a:cubicBezTo>
                    <a:pt x="2" y="18"/>
                    <a:pt x="0" y="15"/>
                    <a:pt x="0" y="9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2" y="3"/>
                    <a:pt x="12" y="9"/>
                  </a:cubicBezTo>
                  <a:cubicBezTo>
                    <a:pt x="12" y="12"/>
                    <a:pt x="12" y="14"/>
                    <a:pt x="11" y="15"/>
                  </a:cubicBezTo>
                  <a:cubicBezTo>
                    <a:pt x="10" y="17"/>
                    <a:pt x="8" y="18"/>
                    <a:pt x="6" y="18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3"/>
                    <a:pt x="5" y="15"/>
                    <a:pt x="6" y="15"/>
                  </a:cubicBezTo>
                  <a:cubicBezTo>
                    <a:pt x="8" y="15"/>
                    <a:pt x="8" y="13"/>
                    <a:pt x="8" y="9"/>
                  </a:cubicBezTo>
                  <a:cubicBezTo>
                    <a:pt x="8" y="5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0"/>
            <p:cNvSpPr>
              <a:spLocks/>
            </p:cNvSpPr>
            <p:nvPr/>
          </p:nvSpPr>
          <p:spPr bwMode="auto">
            <a:xfrm>
              <a:off x="4861" y="1291"/>
              <a:ext cx="12" cy="23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16 h 16"/>
                <a:gd name="T4" fmla="*/ 5 w 8"/>
                <a:gd name="T5" fmla="*/ 16 h 16"/>
                <a:gd name="T6" fmla="*/ 5 w 8"/>
                <a:gd name="T7" fmla="*/ 4 h 16"/>
                <a:gd name="T8" fmla="*/ 4 w 8"/>
                <a:gd name="T9" fmla="*/ 4 h 16"/>
                <a:gd name="T10" fmla="*/ 3 w 8"/>
                <a:gd name="T11" fmla="*/ 4 h 16"/>
                <a:gd name="T12" fmla="*/ 1 w 8"/>
                <a:gd name="T13" fmla="*/ 5 h 16"/>
                <a:gd name="T14" fmla="*/ 0 w 8"/>
                <a:gd name="T15" fmla="*/ 5 h 16"/>
                <a:gd name="T16" fmla="*/ 0 w 8"/>
                <a:gd name="T17" fmla="*/ 2 h 16"/>
                <a:gd name="T18" fmla="*/ 3 w 8"/>
                <a:gd name="T19" fmla="*/ 1 h 16"/>
                <a:gd name="T20" fmla="*/ 6 w 8"/>
                <a:gd name="T21" fmla="*/ 0 h 16"/>
                <a:gd name="T22" fmla="*/ 8 w 8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3" y="1"/>
                    <a:pt x="3" y="1"/>
                  </a:cubicBezTo>
                  <a:cubicBezTo>
                    <a:pt x="5" y="1"/>
                    <a:pt x="5" y="0"/>
                    <a:pt x="6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1"/>
            <p:cNvSpPr>
              <a:spLocks noEditPoints="1"/>
            </p:cNvSpPr>
            <p:nvPr/>
          </p:nvSpPr>
          <p:spPr bwMode="auto">
            <a:xfrm>
              <a:off x="4860" y="1325"/>
              <a:ext cx="17" cy="24"/>
            </a:xfrm>
            <a:custGeom>
              <a:avLst/>
              <a:gdLst>
                <a:gd name="T0" fmla="*/ 6 w 12"/>
                <a:gd name="T1" fmla="*/ 17 h 17"/>
                <a:gd name="T2" fmla="*/ 0 w 12"/>
                <a:gd name="T3" fmla="*/ 9 h 17"/>
                <a:gd name="T4" fmla="*/ 1 w 12"/>
                <a:gd name="T5" fmla="*/ 2 h 17"/>
                <a:gd name="T6" fmla="*/ 7 w 12"/>
                <a:gd name="T7" fmla="*/ 0 h 17"/>
                <a:gd name="T8" fmla="*/ 12 w 12"/>
                <a:gd name="T9" fmla="*/ 8 h 17"/>
                <a:gd name="T10" fmla="*/ 11 w 12"/>
                <a:gd name="T11" fmla="*/ 15 h 17"/>
                <a:gd name="T12" fmla="*/ 6 w 12"/>
                <a:gd name="T13" fmla="*/ 17 h 17"/>
                <a:gd name="T14" fmla="*/ 6 w 12"/>
                <a:gd name="T15" fmla="*/ 3 h 17"/>
                <a:gd name="T16" fmla="*/ 4 w 12"/>
                <a:gd name="T17" fmla="*/ 9 h 17"/>
                <a:gd name="T18" fmla="*/ 6 w 12"/>
                <a:gd name="T19" fmla="*/ 14 h 17"/>
                <a:gd name="T20" fmla="*/ 8 w 12"/>
                <a:gd name="T21" fmla="*/ 8 h 17"/>
                <a:gd name="T22" fmla="*/ 6 w 12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6" y="17"/>
                  </a:moveTo>
                  <a:cubicBezTo>
                    <a:pt x="2" y="17"/>
                    <a:pt x="0" y="14"/>
                    <a:pt x="0" y="9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0"/>
                    <a:pt x="4" y="0"/>
                    <a:pt x="7" y="0"/>
                  </a:cubicBezTo>
                  <a:cubicBezTo>
                    <a:pt x="10" y="0"/>
                    <a:pt x="12" y="3"/>
                    <a:pt x="12" y="8"/>
                  </a:cubicBezTo>
                  <a:cubicBezTo>
                    <a:pt x="12" y="11"/>
                    <a:pt x="12" y="13"/>
                    <a:pt x="11" y="15"/>
                  </a:cubicBezTo>
                  <a:cubicBezTo>
                    <a:pt x="10" y="16"/>
                    <a:pt x="8" y="17"/>
                    <a:pt x="6" y="17"/>
                  </a:cubicBezTo>
                  <a:close/>
                  <a:moveTo>
                    <a:pt x="6" y="3"/>
                  </a:moveTo>
                  <a:cubicBezTo>
                    <a:pt x="5" y="3"/>
                    <a:pt x="4" y="5"/>
                    <a:pt x="4" y="9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8" y="14"/>
                    <a:pt x="8" y="12"/>
                    <a:pt x="8" y="8"/>
                  </a:cubicBezTo>
                  <a:cubicBezTo>
                    <a:pt x="8" y="4"/>
                    <a:pt x="8" y="3"/>
                    <a:pt x="6" y="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2"/>
            <p:cNvSpPr>
              <a:spLocks noEditPoints="1"/>
            </p:cNvSpPr>
            <p:nvPr/>
          </p:nvSpPr>
          <p:spPr bwMode="auto">
            <a:xfrm>
              <a:off x="4835" y="510"/>
              <a:ext cx="52" cy="60"/>
            </a:xfrm>
            <a:custGeom>
              <a:avLst/>
              <a:gdLst>
                <a:gd name="T0" fmla="*/ 19 w 37"/>
                <a:gd name="T1" fmla="*/ 2 h 43"/>
                <a:gd name="T2" fmla="*/ 34 w 37"/>
                <a:gd name="T3" fmla="*/ 6 h 43"/>
                <a:gd name="T4" fmla="*/ 19 w 37"/>
                <a:gd name="T5" fmla="*/ 11 h 43"/>
                <a:gd name="T6" fmla="*/ 3 w 37"/>
                <a:gd name="T7" fmla="*/ 6 h 43"/>
                <a:gd name="T8" fmla="*/ 19 w 37"/>
                <a:gd name="T9" fmla="*/ 2 h 43"/>
                <a:gd name="T10" fmla="*/ 19 w 37"/>
                <a:gd name="T11" fmla="*/ 0 h 43"/>
                <a:gd name="T12" fmla="*/ 12 w 37"/>
                <a:gd name="T13" fmla="*/ 0 h 43"/>
                <a:gd name="T14" fmla="*/ 6 w 37"/>
                <a:gd name="T15" fmla="*/ 2 h 43"/>
                <a:gd name="T16" fmla="*/ 2 w 37"/>
                <a:gd name="T17" fmla="*/ 4 h 43"/>
                <a:gd name="T18" fmla="*/ 1 w 37"/>
                <a:gd name="T19" fmla="*/ 6 h 43"/>
                <a:gd name="T20" fmla="*/ 0 w 37"/>
                <a:gd name="T21" fmla="*/ 7 h 43"/>
                <a:gd name="T22" fmla="*/ 0 w 37"/>
                <a:gd name="T23" fmla="*/ 36 h 43"/>
                <a:gd name="T24" fmla="*/ 1 w 37"/>
                <a:gd name="T25" fmla="*/ 37 h 43"/>
                <a:gd name="T26" fmla="*/ 2 w 37"/>
                <a:gd name="T27" fmla="*/ 39 h 43"/>
                <a:gd name="T28" fmla="*/ 6 w 37"/>
                <a:gd name="T29" fmla="*/ 41 h 43"/>
                <a:gd name="T30" fmla="*/ 12 w 37"/>
                <a:gd name="T31" fmla="*/ 42 h 43"/>
                <a:gd name="T32" fmla="*/ 19 w 37"/>
                <a:gd name="T33" fmla="*/ 43 h 43"/>
                <a:gd name="T34" fmla="*/ 32 w 37"/>
                <a:gd name="T35" fmla="*/ 41 h 43"/>
                <a:gd name="T36" fmla="*/ 35 w 37"/>
                <a:gd name="T37" fmla="*/ 39 h 43"/>
                <a:gd name="T38" fmla="*/ 36 w 37"/>
                <a:gd name="T39" fmla="*/ 37 h 43"/>
                <a:gd name="T40" fmla="*/ 37 w 37"/>
                <a:gd name="T41" fmla="*/ 36 h 43"/>
                <a:gd name="T42" fmla="*/ 37 w 37"/>
                <a:gd name="T43" fmla="*/ 7 h 43"/>
                <a:gd name="T44" fmla="*/ 35 w 37"/>
                <a:gd name="T45" fmla="*/ 4 h 43"/>
                <a:gd name="T46" fmla="*/ 32 w 37"/>
                <a:gd name="T47" fmla="*/ 2 h 43"/>
                <a:gd name="T48" fmla="*/ 26 w 37"/>
                <a:gd name="T49" fmla="*/ 0 h 43"/>
                <a:gd name="T50" fmla="*/ 19 w 37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43">
                  <a:moveTo>
                    <a:pt x="19" y="2"/>
                  </a:moveTo>
                  <a:cubicBezTo>
                    <a:pt x="27" y="2"/>
                    <a:pt x="34" y="4"/>
                    <a:pt x="34" y="6"/>
                  </a:cubicBezTo>
                  <a:cubicBezTo>
                    <a:pt x="34" y="9"/>
                    <a:pt x="27" y="11"/>
                    <a:pt x="19" y="11"/>
                  </a:cubicBezTo>
                  <a:cubicBezTo>
                    <a:pt x="10" y="11"/>
                    <a:pt x="3" y="9"/>
                    <a:pt x="3" y="6"/>
                  </a:cubicBezTo>
                  <a:cubicBezTo>
                    <a:pt x="3" y="4"/>
                    <a:pt x="10" y="2"/>
                    <a:pt x="19" y="2"/>
                  </a:cubicBezTo>
                  <a:close/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3"/>
                    <a:pt x="16" y="43"/>
                    <a:pt x="19" y="43"/>
                  </a:cubicBezTo>
                  <a:cubicBezTo>
                    <a:pt x="24" y="43"/>
                    <a:pt x="28" y="42"/>
                    <a:pt x="32" y="41"/>
                  </a:cubicBezTo>
                  <a:cubicBezTo>
                    <a:pt x="33" y="40"/>
                    <a:pt x="35" y="39"/>
                    <a:pt x="35" y="39"/>
                  </a:cubicBezTo>
                  <a:cubicBezTo>
                    <a:pt x="36" y="38"/>
                    <a:pt x="36" y="38"/>
                    <a:pt x="36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6"/>
                    <a:pt x="36" y="5"/>
                    <a:pt x="35" y="4"/>
                  </a:cubicBezTo>
                  <a:cubicBezTo>
                    <a:pt x="35" y="3"/>
                    <a:pt x="33" y="3"/>
                    <a:pt x="32" y="2"/>
                  </a:cubicBezTo>
                  <a:cubicBezTo>
                    <a:pt x="30" y="1"/>
                    <a:pt x="28" y="1"/>
                    <a:pt x="26" y="0"/>
                  </a:cubicBezTo>
                  <a:cubicBezTo>
                    <a:pt x="24" y="0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3"/>
            <p:cNvSpPr>
              <a:spLocks noEditPoints="1"/>
            </p:cNvSpPr>
            <p:nvPr/>
          </p:nvSpPr>
          <p:spPr bwMode="auto">
            <a:xfrm>
              <a:off x="4931" y="695"/>
              <a:ext cx="58" cy="67"/>
            </a:xfrm>
            <a:custGeom>
              <a:avLst/>
              <a:gdLst>
                <a:gd name="T0" fmla="*/ 21 w 41"/>
                <a:gd name="T1" fmla="*/ 3 h 48"/>
                <a:gd name="T2" fmla="*/ 38 w 41"/>
                <a:gd name="T3" fmla="*/ 7 h 48"/>
                <a:gd name="T4" fmla="*/ 21 w 41"/>
                <a:gd name="T5" fmla="*/ 12 h 48"/>
                <a:gd name="T6" fmla="*/ 4 w 41"/>
                <a:gd name="T7" fmla="*/ 7 h 48"/>
                <a:gd name="T8" fmla="*/ 21 w 41"/>
                <a:gd name="T9" fmla="*/ 3 h 48"/>
                <a:gd name="T10" fmla="*/ 21 w 41"/>
                <a:gd name="T11" fmla="*/ 0 h 48"/>
                <a:gd name="T12" fmla="*/ 13 w 41"/>
                <a:gd name="T13" fmla="*/ 1 h 48"/>
                <a:gd name="T14" fmla="*/ 6 w 41"/>
                <a:gd name="T15" fmla="*/ 2 h 48"/>
                <a:gd name="T16" fmla="*/ 2 w 41"/>
                <a:gd name="T17" fmla="*/ 5 h 48"/>
                <a:gd name="T18" fmla="*/ 1 w 41"/>
                <a:gd name="T19" fmla="*/ 7 h 48"/>
                <a:gd name="T20" fmla="*/ 0 w 41"/>
                <a:gd name="T21" fmla="*/ 8 h 48"/>
                <a:gd name="T22" fmla="*/ 0 w 41"/>
                <a:gd name="T23" fmla="*/ 40 h 48"/>
                <a:gd name="T24" fmla="*/ 1 w 41"/>
                <a:gd name="T25" fmla="*/ 42 h 48"/>
                <a:gd name="T26" fmla="*/ 2 w 41"/>
                <a:gd name="T27" fmla="*/ 43 h 48"/>
                <a:gd name="T28" fmla="*/ 6 w 41"/>
                <a:gd name="T29" fmla="*/ 46 h 48"/>
                <a:gd name="T30" fmla="*/ 13 w 41"/>
                <a:gd name="T31" fmla="*/ 48 h 48"/>
                <a:gd name="T32" fmla="*/ 21 w 41"/>
                <a:gd name="T33" fmla="*/ 48 h 48"/>
                <a:gd name="T34" fmla="*/ 35 w 41"/>
                <a:gd name="T35" fmla="*/ 46 h 48"/>
                <a:gd name="T36" fmla="*/ 40 w 41"/>
                <a:gd name="T37" fmla="*/ 43 h 48"/>
                <a:gd name="T38" fmla="*/ 41 w 41"/>
                <a:gd name="T39" fmla="*/ 42 h 48"/>
                <a:gd name="T40" fmla="*/ 41 w 41"/>
                <a:gd name="T41" fmla="*/ 40 h 48"/>
                <a:gd name="T42" fmla="*/ 41 w 41"/>
                <a:gd name="T43" fmla="*/ 8 h 48"/>
                <a:gd name="T44" fmla="*/ 40 w 41"/>
                <a:gd name="T45" fmla="*/ 5 h 48"/>
                <a:gd name="T46" fmla="*/ 35 w 41"/>
                <a:gd name="T47" fmla="*/ 2 h 48"/>
                <a:gd name="T48" fmla="*/ 29 w 41"/>
                <a:gd name="T49" fmla="*/ 1 h 48"/>
                <a:gd name="T50" fmla="*/ 21 w 41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" h="48">
                  <a:moveTo>
                    <a:pt x="21" y="3"/>
                  </a:moveTo>
                  <a:cubicBezTo>
                    <a:pt x="30" y="3"/>
                    <a:pt x="38" y="5"/>
                    <a:pt x="38" y="7"/>
                  </a:cubicBezTo>
                  <a:cubicBezTo>
                    <a:pt x="38" y="10"/>
                    <a:pt x="30" y="12"/>
                    <a:pt x="21" y="12"/>
                  </a:cubicBezTo>
                  <a:cubicBezTo>
                    <a:pt x="11" y="12"/>
                    <a:pt x="4" y="10"/>
                    <a:pt x="4" y="7"/>
                  </a:cubicBezTo>
                  <a:cubicBezTo>
                    <a:pt x="4" y="5"/>
                    <a:pt x="11" y="3"/>
                    <a:pt x="21" y="3"/>
                  </a:cubicBezTo>
                  <a:close/>
                  <a:moveTo>
                    <a:pt x="21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5" y="48"/>
                    <a:pt x="18" y="48"/>
                    <a:pt x="21" y="48"/>
                  </a:cubicBezTo>
                  <a:cubicBezTo>
                    <a:pt x="26" y="48"/>
                    <a:pt x="31" y="47"/>
                    <a:pt x="35" y="46"/>
                  </a:cubicBezTo>
                  <a:cubicBezTo>
                    <a:pt x="37" y="45"/>
                    <a:pt x="38" y="44"/>
                    <a:pt x="40" y="43"/>
                  </a:cubicBezTo>
                  <a:cubicBezTo>
                    <a:pt x="40" y="43"/>
                    <a:pt x="40" y="42"/>
                    <a:pt x="41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7"/>
                    <a:pt x="41" y="6"/>
                    <a:pt x="40" y="5"/>
                  </a:cubicBezTo>
                  <a:cubicBezTo>
                    <a:pt x="38" y="4"/>
                    <a:pt x="37" y="3"/>
                    <a:pt x="35" y="2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4"/>
            <p:cNvSpPr>
              <a:spLocks noEditPoints="1"/>
            </p:cNvSpPr>
            <p:nvPr/>
          </p:nvSpPr>
          <p:spPr bwMode="auto">
            <a:xfrm>
              <a:off x="4931" y="798"/>
              <a:ext cx="77" cy="90"/>
            </a:xfrm>
            <a:custGeom>
              <a:avLst/>
              <a:gdLst>
                <a:gd name="T0" fmla="*/ 27 w 55"/>
                <a:gd name="T1" fmla="*/ 4 h 64"/>
                <a:gd name="T2" fmla="*/ 50 w 55"/>
                <a:gd name="T3" fmla="*/ 10 h 64"/>
                <a:gd name="T4" fmla="*/ 27 w 55"/>
                <a:gd name="T5" fmla="*/ 16 h 64"/>
                <a:gd name="T6" fmla="*/ 5 w 55"/>
                <a:gd name="T7" fmla="*/ 10 h 64"/>
                <a:gd name="T8" fmla="*/ 27 w 55"/>
                <a:gd name="T9" fmla="*/ 4 h 64"/>
                <a:gd name="T10" fmla="*/ 28 w 55"/>
                <a:gd name="T11" fmla="*/ 0 h 64"/>
                <a:gd name="T12" fmla="*/ 17 w 55"/>
                <a:gd name="T13" fmla="*/ 1 h 64"/>
                <a:gd name="T14" fmla="*/ 8 w 55"/>
                <a:gd name="T15" fmla="*/ 3 h 64"/>
                <a:gd name="T16" fmla="*/ 3 w 55"/>
                <a:gd name="T17" fmla="*/ 7 h 64"/>
                <a:gd name="T18" fmla="*/ 1 w 55"/>
                <a:gd name="T19" fmla="*/ 9 h 64"/>
                <a:gd name="T20" fmla="*/ 0 w 55"/>
                <a:gd name="T21" fmla="*/ 11 h 64"/>
                <a:gd name="T22" fmla="*/ 0 w 55"/>
                <a:gd name="T23" fmla="*/ 54 h 64"/>
                <a:gd name="T24" fmla="*/ 1 w 55"/>
                <a:gd name="T25" fmla="*/ 56 h 64"/>
                <a:gd name="T26" fmla="*/ 3 w 55"/>
                <a:gd name="T27" fmla="*/ 58 h 64"/>
                <a:gd name="T28" fmla="*/ 8 w 55"/>
                <a:gd name="T29" fmla="*/ 61 h 64"/>
                <a:gd name="T30" fmla="*/ 17 w 55"/>
                <a:gd name="T31" fmla="*/ 64 h 64"/>
                <a:gd name="T32" fmla="*/ 28 w 55"/>
                <a:gd name="T33" fmla="*/ 64 h 64"/>
                <a:gd name="T34" fmla="*/ 47 w 55"/>
                <a:gd name="T35" fmla="*/ 61 h 64"/>
                <a:gd name="T36" fmla="*/ 53 w 55"/>
                <a:gd name="T37" fmla="*/ 58 h 64"/>
                <a:gd name="T38" fmla="*/ 54 w 55"/>
                <a:gd name="T39" fmla="*/ 56 h 64"/>
                <a:gd name="T40" fmla="*/ 55 w 55"/>
                <a:gd name="T41" fmla="*/ 54 h 64"/>
                <a:gd name="T42" fmla="*/ 55 w 55"/>
                <a:gd name="T43" fmla="*/ 11 h 64"/>
                <a:gd name="T44" fmla="*/ 53 w 55"/>
                <a:gd name="T45" fmla="*/ 7 h 64"/>
                <a:gd name="T46" fmla="*/ 47 w 55"/>
                <a:gd name="T47" fmla="*/ 3 h 64"/>
                <a:gd name="T48" fmla="*/ 38 w 55"/>
                <a:gd name="T49" fmla="*/ 1 h 64"/>
                <a:gd name="T50" fmla="*/ 28 w 55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4">
                  <a:moveTo>
                    <a:pt x="27" y="4"/>
                  </a:moveTo>
                  <a:cubicBezTo>
                    <a:pt x="40" y="4"/>
                    <a:pt x="50" y="6"/>
                    <a:pt x="50" y="10"/>
                  </a:cubicBezTo>
                  <a:cubicBezTo>
                    <a:pt x="50" y="13"/>
                    <a:pt x="40" y="16"/>
                    <a:pt x="27" y="16"/>
                  </a:cubicBezTo>
                  <a:cubicBezTo>
                    <a:pt x="15" y="16"/>
                    <a:pt x="5" y="13"/>
                    <a:pt x="5" y="10"/>
                  </a:cubicBezTo>
                  <a:cubicBezTo>
                    <a:pt x="5" y="6"/>
                    <a:pt x="15" y="4"/>
                    <a:pt x="27" y="4"/>
                  </a:cubicBezTo>
                  <a:close/>
                  <a:moveTo>
                    <a:pt x="28" y="0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0" y="64"/>
                    <a:pt x="24" y="64"/>
                    <a:pt x="28" y="64"/>
                  </a:cubicBezTo>
                  <a:cubicBezTo>
                    <a:pt x="35" y="64"/>
                    <a:pt x="42" y="63"/>
                    <a:pt x="47" y="61"/>
                  </a:cubicBezTo>
                  <a:cubicBezTo>
                    <a:pt x="49" y="60"/>
                    <a:pt x="51" y="59"/>
                    <a:pt x="53" y="58"/>
                  </a:cubicBezTo>
                  <a:cubicBezTo>
                    <a:pt x="53" y="57"/>
                    <a:pt x="54" y="57"/>
                    <a:pt x="54" y="56"/>
                  </a:cubicBezTo>
                  <a:cubicBezTo>
                    <a:pt x="54" y="55"/>
                    <a:pt x="55" y="54"/>
                    <a:pt x="55" y="5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0"/>
                    <a:pt x="54" y="8"/>
                    <a:pt x="53" y="7"/>
                  </a:cubicBezTo>
                  <a:cubicBezTo>
                    <a:pt x="51" y="6"/>
                    <a:pt x="49" y="4"/>
                    <a:pt x="47" y="3"/>
                  </a:cubicBezTo>
                  <a:cubicBezTo>
                    <a:pt x="44" y="2"/>
                    <a:pt x="41" y="2"/>
                    <a:pt x="38" y="1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5"/>
            <p:cNvSpPr>
              <a:spLocks noEditPoints="1"/>
            </p:cNvSpPr>
            <p:nvPr/>
          </p:nvSpPr>
          <p:spPr bwMode="auto">
            <a:xfrm>
              <a:off x="5004" y="695"/>
              <a:ext cx="69" cy="81"/>
            </a:xfrm>
            <a:custGeom>
              <a:avLst/>
              <a:gdLst>
                <a:gd name="T0" fmla="*/ 24 w 49"/>
                <a:gd name="T1" fmla="*/ 3 h 58"/>
                <a:gd name="T2" fmla="*/ 45 w 49"/>
                <a:gd name="T3" fmla="*/ 9 h 58"/>
                <a:gd name="T4" fmla="*/ 24 w 49"/>
                <a:gd name="T5" fmla="*/ 15 h 58"/>
                <a:gd name="T6" fmla="*/ 4 w 49"/>
                <a:gd name="T7" fmla="*/ 9 h 58"/>
                <a:gd name="T8" fmla="*/ 24 w 49"/>
                <a:gd name="T9" fmla="*/ 3 h 58"/>
                <a:gd name="T10" fmla="*/ 24 w 49"/>
                <a:gd name="T11" fmla="*/ 0 h 58"/>
                <a:gd name="T12" fmla="*/ 15 w 49"/>
                <a:gd name="T13" fmla="*/ 1 h 58"/>
                <a:gd name="T14" fmla="*/ 7 w 49"/>
                <a:gd name="T15" fmla="*/ 3 h 58"/>
                <a:gd name="T16" fmla="*/ 2 w 49"/>
                <a:gd name="T17" fmla="*/ 6 h 58"/>
                <a:gd name="T18" fmla="*/ 0 w 49"/>
                <a:gd name="T19" fmla="*/ 8 h 58"/>
                <a:gd name="T20" fmla="*/ 0 w 49"/>
                <a:gd name="T21" fmla="*/ 10 h 58"/>
                <a:gd name="T22" fmla="*/ 0 w 49"/>
                <a:gd name="T23" fmla="*/ 48 h 58"/>
                <a:gd name="T24" fmla="*/ 0 w 49"/>
                <a:gd name="T25" fmla="*/ 50 h 58"/>
                <a:gd name="T26" fmla="*/ 2 w 49"/>
                <a:gd name="T27" fmla="*/ 52 h 58"/>
                <a:gd name="T28" fmla="*/ 7 w 49"/>
                <a:gd name="T29" fmla="*/ 55 h 58"/>
                <a:gd name="T30" fmla="*/ 15 w 49"/>
                <a:gd name="T31" fmla="*/ 57 h 58"/>
                <a:gd name="T32" fmla="*/ 24 w 49"/>
                <a:gd name="T33" fmla="*/ 58 h 58"/>
                <a:gd name="T34" fmla="*/ 42 w 49"/>
                <a:gd name="T35" fmla="*/ 55 h 58"/>
                <a:gd name="T36" fmla="*/ 47 w 49"/>
                <a:gd name="T37" fmla="*/ 52 h 58"/>
                <a:gd name="T38" fmla="*/ 48 w 49"/>
                <a:gd name="T39" fmla="*/ 50 h 58"/>
                <a:gd name="T40" fmla="*/ 49 w 49"/>
                <a:gd name="T41" fmla="*/ 48 h 58"/>
                <a:gd name="T42" fmla="*/ 49 w 49"/>
                <a:gd name="T43" fmla="*/ 10 h 58"/>
                <a:gd name="T44" fmla="*/ 47 w 49"/>
                <a:gd name="T45" fmla="*/ 6 h 58"/>
                <a:gd name="T46" fmla="*/ 42 w 49"/>
                <a:gd name="T47" fmla="*/ 3 h 58"/>
                <a:gd name="T48" fmla="*/ 34 w 49"/>
                <a:gd name="T49" fmla="*/ 1 h 58"/>
                <a:gd name="T50" fmla="*/ 24 w 49"/>
                <a:gd name="T5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58">
                  <a:moveTo>
                    <a:pt x="24" y="3"/>
                  </a:moveTo>
                  <a:cubicBezTo>
                    <a:pt x="36" y="3"/>
                    <a:pt x="45" y="6"/>
                    <a:pt x="45" y="9"/>
                  </a:cubicBezTo>
                  <a:cubicBezTo>
                    <a:pt x="45" y="12"/>
                    <a:pt x="36" y="15"/>
                    <a:pt x="24" y="15"/>
                  </a:cubicBezTo>
                  <a:cubicBezTo>
                    <a:pt x="13" y="15"/>
                    <a:pt x="4" y="12"/>
                    <a:pt x="4" y="9"/>
                  </a:cubicBezTo>
                  <a:cubicBezTo>
                    <a:pt x="4" y="6"/>
                    <a:pt x="13" y="3"/>
                    <a:pt x="24" y="3"/>
                  </a:cubicBezTo>
                  <a:close/>
                  <a:moveTo>
                    <a:pt x="24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8" y="58"/>
                    <a:pt x="21" y="58"/>
                    <a:pt x="24" y="58"/>
                  </a:cubicBezTo>
                  <a:cubicBezTo>
                    <a:pt x="31" y="58"/>
                    <a:pt x="37" y="57"/>
                    <a:pt x="42" y="55"/>
                  </a:cubicBezTo>
                  <a:cubicBezTo>
                    <a:pt x="44" y="54"/>
                    <a:pt x="46" y="53"/>
                    <a:pt x="47" y="52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49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8" y="7"/>
                    <a:pt x="47" y="6"/>
                  </a:cubicBezTo>
                  <a:cubicBezTo>
                    <a:pt x="46" y="5"/>
                    <a:pt x="44" y="4"/>
                    <a:pt x="42" y="3"/>
                  </a:cubicBezTo>
                  <a:cubicBezTo>
                    <a:pt x="40" y="2"/>
                    <a:pt x="37" y="1"/>
                    <a:pt x="34" y="1"/>
                  </a:cubicBezTo>
                  <a:cubicBezTo>
                    <a:pt x="31" y="0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"/>
            <p:cNvSpPr>
              <a:spLocks noEditPoints="1"/>
            </p:cNvSpPr>
            <p:nvPr/>
          </p:nvSpPr>
          <p:spPr bwMode="auto">
            <a:xfrm>
              <a:off x="4805" y="930"/>
              <a:ext cx="77" cy="91"/>
            </a:xfrm>
            <a:custGeom>
              <a:avLst/>
              <a:gdLst>
                <a:gd name="T0" fmla="*/ 27 w 55"/>
                <a:gd name="T1" fmla="*/ 3 h 65"/>
                <a:gd name="T2" fmla="*/ 50 w 55"/>
                <a:gd name="T3" fmla="*/ 10 h 65"/>
                <a:gd name="T4" fmla="*/ 27 w 55"/>
                <a:gd name="T5" fmla="*/ 16 h 65"/>
                <a:gd name="T6" fmla="*/ 4 w 55"/>
                <a:gd name="T7" fmla="*/ 10 h 65"/>
                <a:gd name="T8" fmla="*/ 27 w 55"/>
                <a:gd name="T9" fmla="*/ 3 h 65"/>
                <a:gd name="T10" fmla="*/ 27 w 55"/>
                <a:gd name="T11" fmla="*/ 0 h 65"/>
                <a:gd name="T12" fmla="*/ 17 w 55"/>
                <a:gd name="T13" fmla="*/ 1 h 65"/>
                <a:gd name="T14" fmla="*/ 8 w 55"/>
                <a:gd name="T15" fmla="*/ 3 h 65"/>
                <a:gd name="T16" fmla="*/ 2 w 55"/>
                <a:gd name="T17" fmla="*/ 7 h 65"/>
                <a:gd name="T18" fmla="*/ 0 w 55"/>
                <a:gd name="T19" fmla="*/ 9 h 65"/>
                <a:gd name="T20" fmla="*/ 0 w 55"/>
                <a:gd name="T21" fmla="*/ 11 h 65"/>
                <a:gd name="T22" fmla="*/ 0 w 55"/>
                <a:gd name="T23" fmla="*/ 54 h 65"/>
                <a:gd name="T24" fmla="*/ 0 w 55"/>
                <a:gd name="T25" fmla="*/ 56 h 65"/>
                <a:gd name="T26" fmla="*/ 2 w 55"/>
                <a:gd name="T27" fmla="*/ 58 h 65"/>
                <a:gd name="T28" fmla="*/ 8 w 55"/>
                <a:gd name="T29" fmla="*/ 62 h 65"/>
                <a:gd name="T30" fmla="*/ 17 w 55"/>
                <a:gd name="T31" fmla="*/ 64 h 65"/>
                <a:gd name="T32" fmla="*/ 27 w 55"/>
                <a:gd name="T33" fmla="*/ 65 h 65"/>
                <a:gd name="T34" fmla="*/ 47 w 55"/>
                <a:gd name="T35" fmla="*/ 62 h 65"/>
                <a:gd name="T36" fmla="*/ 52 w 55"/>
                <a:gd name="T37" fmla="*/ 58 h 65"/>
                <a:gd name="T38" fmla="*/ 54 w 55"/>
                <a:gd name="T39" fmla="*/ 56 h 65"/>
                <a:gd name="T40" fmla="*/ 55 w 55"/>
                <a:gd name="T41" fmla="*/ 54 h 65"/>
                <a:gd name="T42" fmla="*/ 55 w 55"/>
                <a:gd name="T43" fmla="*/ 11 h 65"/>
                <a:gd name="T44" fmla="*/ 52 w 55"/>
                <a:gd name="T45" fmla="*/ 7 h 65"/>
                <a:gd name="T46" fmla="*/ 47 w 55"/>
                <a:gd name="T47" fmla="*/ 3 h 65"/>
                <a:gd name="T48" fmla="*/ 38 w 55"/>
                <a:gd name="T49" fmla="*/ 1 h 65"/>
                <a:gd name="T50" fmla="*/ 27 w 55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5">
                  <a:moveTo>
                    <a:pt x="27" y="3"/>
                  </a:moveTo>
                  <a:cubicBezTo>
                    <a:pt x="40" y="3"/>
                    <a:pt x="50" y="6"/>
                    <a:pt x="50" y="10"/>
                  </a:cubicBezTo>
                  <a:cubicBezTo>
                    <a:pt x="50" y="13"/>
                    <a:pt x="40" y="16"/>
                    <a:pt x="27" y="16"/>
                  </a:cubicBezTo>
                  <a:cubicBezTo>
                    <a:pt x="14" y="16"/>
                    <a:pt x="4" y="13"/>
                    <a:pt x="4" y="10"/>
                  </a:cubicBezTo>
                  <a:cubicBezTo>
                    <a:pt x="4" y="6"/>
                    <a:pt x="14" y="3"/>
                    <a:pt x="27" y="3"/>
                  </a:cubicBezTo>
                  <a:close/>
                  <a:moveTo>
                    <a:pt x="27" y="0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0" y="65"/>
                    <a:pt x="23" y="65"/>
                    <a:pt x="27" y="65"/>
                  </a:cubicBezTo>
                  <a:cubicBezTo>
                    <a:pt x="35" y="65"/>
                    <a:pt x="42" y="64"/>
                    <a:pt x="47" y="62"/>
                  </a:cubicBezTo>
                  <a:cubicBezTo>
                    <a:pt x="49" y="61"/>
                    <a:pt x="51" y="60"/>
                    <a:pt x="52" y="58"/>
                  </a:cubicBezTo>
                  <a:cubicBezTo>
                    <a:pt x="53" y="58"/>
                    <a:pt x="54" y="57"/>
                    <a:pt x="54" y="56"/>
                  </a:cubicBezTo>
                  <a:cubicBezTo>
                    <a:pt x="54" y="56"/>
                    <a:pt x="55" y="55"/>
                    <a:pt x="55" y="5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9"/>
                    <a:pt x="54" y="8"/>
                    <a:pt x="52" y="7"/>
                  </a:cubicBezTo>
                  <a:cubicBezTo>
                    <a:pt x="51" y="5"/>
                    <a:pt x="49" y="4"/>
                    <a:pt x="47" y="3"/>
                  </a:cubicBezTo>
                  <a:cubicBezTo>
                    <a:pt x="44" y="2"/>
                    <a:pt x="41" y="2"/>
                    <a:pt x="38" y="1"/>
                  </a:cubicBezTo>
                  <a:cubicBezTo>
                    <a:pt x="35" y="0"/>
                    <a:pt x="31" y="0"/>
                    <a:pt x="27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7"/>
            <p:cNvSpPr>
              <a:spLocks/>
            </p:cNvSpPr>
            <p:nvPr/>
          </p:nvSpPr>
          <p:spPr bwMode="auto">
            <a:xfrm>
              <a:off x="4671" y="740"/>
              <a:ext cx="61" cy="8"/>
            </a:xfrm>
            <a:custGeom>
              <a:avLst/>
              <a:gdLst>
                <a:gd name="T0" fmla="*/ 57 w 61"/>
                <a:gd name="T1" fmla="*/ 8 h 8"/>
                <a:gd name="T2" fmla="*/ 4 w 61"/>
                <a:gd name="T3" fmla="*/ 8 h 8"/>
                <a:gd name="T4" fmla="*/ 3 w 61"/>
                <a:gd name="T5" fmla="*/ 8 h 8"/>
                <a:gd name="T6" fmla="*/ 3 w 61"/>
                <a:gd name="T7" fmla="*/ 8 h 8"/>
                <a:gd name="T8" fmla="*/ 0 w 61"/>
                <a:gd name="T9" fmla="*/ 4 h 8"/>
                <a:gd name="T10" fmla="*/ 3 w 61"/>
                <a:gd name="T11" fmla="*/ 2 h 8"/>
                <a:gd name="T12" fmla="*/ 3 w 61"/>
                <a:gd name="T13" fmla="*/ 1 h 8"/>
                <a:gd name="T14" fmla="*/ 4 w 61"/>
                <a:gd name="T15" fmla="*/ 0 h 8"/>
                <a:gd name="T16" fmla="*/ 57 w 61"/>
                <a:gd name="T17" fmla="*/ 0 h 8"/>
                <a:gd name="T18" fmla="*/ 59 w 61"/>
                <a:gd name="T19" fmla="*/ 1 h 8"/>
                <a:gd name="T20" fmla="*/ 60 w 61"/>
                <a:gd name="T21" fmla="*/ 2 h 8"/>
                <a:gd name="T22" fmla="*/ 61 w 61"/>
                <a:gd name="T23" fmla="*/ 4 h 8"/>
                <a:gd name="T24" fmla="*/ 61 w 61"/>
                <a:gd name="T25" fmla="*/ 7 h 8"/>
                <a:gd name="T26" fmla="*/ 60 w 61"/>
                <a:gd name="T27" fmla="*/ 8 h 8"/>
                <a:gd name="T28" fmla="*/ 59 w 61"/>
                <a:gd name="T29" fmla="*/ 8 h 8"/>
                <a:gd name="T30" fmla="*/ 57 w 61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lnTo>
                    <a:pt x="4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0" y="2"/>
                  </a:lnTo>
                  <a:lnTo>
                    <a:pt x="61" y="4"/>
                  </a:lnTo>
                  <a:lnTo>
                    <a:pt x="61" y="7"/>
                  </a:lnTo>
                  <a:lnTo>
                    <a:pt x="60" y="8"/>
                  </a:lnTo>
                  <a:lnTo>
                    <a:pt x="59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8"/>
            <p:cNvSpPr>
              <a:spLocks/>
            </p:cNvSpPr>
            <p:nvPr/>
          </p:nvSpPr>
          <p:spPr bwMode="auto">
            <a:xfrm>
              <a:off x="4696" y="724"/>
              <a:ext cx="36" cy="9"/>
            </a:xfrm>
            <a:custGeom>
              <a:avLst/>
              <a:gdLst>
                <a:gd name="T0" fmla="*/ 32 w 36"/>
                <a:gd name="T1" fmla="*/ 9 h 9"/>
                <a:gd name="T2" fmla="*/ 3 w 36"/>
                <a:gd name="T3" fmla="*/ 9 h 9"/>
                <a:gd name="T4" fmla="*/ 1 w 36"/>
                <a:gd name="T5" fmla="*/ 7 h 9"/>
                <a:gd name="T6" fmla="*/ 0 w 36"/>
                <a:gd name="T7" fmla="*/ 7 h 9"/>
                <a:gd name="T8" fmla="*/ 0 w 36"/>
                <a:gd name="T9" fmla="*/ 4 h 9"/>
                <a:gd name="T10" fmla="*/ 0 w 36"/>
                <a:gd name="T11" fmla="*/ 4 h 9"/>
                <a:gd name="T12" fmla="*/ 0 w 36"/>
                <a:gd name="T13" fmla="*/ 2 h 9"/>
                <a:gd name="T14" fmla="*/ 0 w 36"/>
                <a:gd name="T15" fmla="*/ 0 h 9"/>
                <a:gd name="T16" fmla="*/ 3 w 36"/>
                <a:gd name="T17" fmla="*/ 0 h 9"/>
                <a:gd name="T18" fmla="*/ 32 w 36"/>
                <a:gd name="T19" fmla="*/ 0 h 9"/>
                <a:gd name="T20" fmla="*/ 34 w 36"/>
                <a:gd name="T21" fmla="*/ 0 h 9"/>
                <a:gd name="T22" fmla="*/ 35 w 36"/>
                <a:gd name="T23" fmla="*/ 0 h 9"/>
                <a:gd name="T24" fmla="*/ 36 w 36"/>
                <a:gd name="T25" fmla="*/ 2 h 9"/>
                <a:gd name="T26" fmla="*/ 36 w 36"/>
                <a:gd name="T27" fmla="*/ 4 h 9"/>
                <a:gd name="T28" fmla="*/ 36 w 36"/>
                <a:gd name="T29" fmla="*/ 4 h 9"/>
                <a:gd name="T30" fmla="*/ 35 w 36"/>
                <a:gd name="T31" fmla="*/ 7 h 9"/>
                <a:gd name="T32" fmla="*/ 34 w 36"/>
                <a:gd name="T33" fmla="*/ 7 h 9"/>
                <a:gd name="T34" fmla="*/ 32 w 36"/>
                <a:gd name="T3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9">
                  <a:moveTo>
                    <a:pt x="32" y="9"/>
                  </a:moveTo>
                  <a:lnTo>
                    <a:pt x="3" y="9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5" y="7"/>
                  </a:lnTo>
                  <a:lnTo>
                    <a:pt x="34" y="7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"/>
            <p:cNvSpPr>
              <a:spLocks/>
            </p:cNvSpPr>
            <p:nvPr/>
          </p:nvSpPr>
          <p:spPr bwMode="auto">
            <a:xfrm>
              <a:off x="4671" y="758"/>
              <a:ext cx="61" cy="8"/>
            </a:xfrm>
            <a:custGeom>
              <a:avLst/>
              <a:gdLst>
                <a:gd name="T0" fmla="*/ 57 w 61"/>
                <a:gd name="T1" fmla="*/ 8 h 8"/>
                <a:gd name="T2" fmla="*/ 4 w 61"/>
                <a:gd name="T3" fmla="*/ 8 h 8"/>
                <a:gd name="T4" fmla="*/ 3 w 61"/>
                <a:gd name="T5" fmla="*/ 7 h 8"/>
                <a:gd name="T6" fmla="*/ 3 w 61"/>
                <a:gd name="T7" fmla="*/ 5 h 8"/>
                <a:gd name="T8" fmla="*/ 0 w 61"/>
                <a:gd name="T9" fmla="*/ 4 h 8"/>
                <a:gd name="T10" fmla="*/ 3 w 61"/>
                <a:gd name="T11" fmla="*/ 1 h 8"/>
                <a:gd name="T12" fmla="*/ 3 w 61"/>
                <a:gd name="T13" fmla="*/ 0 h 8"/>
                <a:gd name="T14" fmla="*/ 4 w 61"/>
                <a:gd name="T15" fmla="*/ 0 h 8"/>
                <a:gd name="T16" fmla="*/ 57 w 61"/>
                <a:gd name="T17" fmla="*/ 0 h 8"/>
                <a:gd name="T18" fmla="*/ 59 w 61"/>
                <a:gd name="T19" fmla="*/ 0 h 8"/>
                <a:gd name="T20" fmla="*/ 60 w 61"/>
                <a:gd name="T21" fmla="*/ 1 h 8"/>
                <a:gd name="T22" fmla="*/ 61 w 61"/>
                <a:gd name="T23" fmla="*/ 1 h 8"/>
                <a:gd name="T24" fmla="*/ 61 w 61"/>
                <a:gd name="T25" fmla="*/ 4 h 8"/>
                <a:gd name="T26" fmla="*/ 60 w 61"/>
                <a:gd name="T27" fmla="*/ 5 h 8"/>
                <a:gd name="T28" fmla="*/ 59 w 61"/>
                <a:gd name="T29" fmla="*/ 7 h 8"/>
                <a:gd name="T30" fmla="*/ 57 w 61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3" y="5"/>
                  </a:lnTo>
                  <a:lnTo>
                    <a:pt x="0" y="4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0" y="1"/>
                  </a:lnTo>
                  <a:lnTo>
                    <a:pt x="61" y="1"/>
                  </a:lnTo>
                  <a:lnTo>
                    <a:pt x="61" y="4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30"/>
            <p:cNvSpPr>
              <a:spLocks/>
            </p:cNvSpPr>
            <p:nvPr/>
          </p:nvSpPr>
          <p:spPr bwMode="auto">
            <a:xfrm>
              <a:off x="4671" y="775"/>
              <a:ext cx="61" cy="8"/>
            </a:xfrm>
            <a:custGeom>
              <a:avLst/>
              <a:gdLst>
                <a:gd name="T0" fmla="*/ 57 w 61"/>
                <a:gd name="T1" fmla="*/ 8 h 8"/>
                <a:gd name="T2" fmla="*/ 4 w 61"/>
                <a:gd name="T3" fmla="*/ 8 h 8"/>
                <a:gd name="T4" fmla="*/ 3 w 61"/>
                <a:gd name="T5" fmla="*/ 8 h 8"/>
                <a:gd name="T6" fmla="*/ 3 w 61"/>
                <a:gd name="T7" fmla="*/ 7 h 8"/>
                <a:gd name="T8" fmla="*/ 1 w 61"/>
                <a:gd name="T9" fmla="*/ 5 h 8"/>
                <a:gd name="T10" fmla="*/ 0 w 61"/>
                <a:gd name="T11" fmla="*/ 4 h 8"/>
                <a:gd name="T12" fmla="*/ 3 w 61"/>
                <a:gd name="T13" fmla="*/ 0 h 8"/>
                <a:gd name="T14" fmla="*/ 3 w 61"/>
                <a:gd name="T15" fmla="*/ 0 h 8"/>
                <a:gd name="T16" fmla="*/ 4 w 61"/>
                <a:gd name="T17" fmla="*/ 0 h 8"/>
                <a:gd name="T18" fmla="*/ 57 w 61"/>
                <a:gd name="T19" fmla="*/ 0 h 8"/>
                <a:gd name="T20" fmla="*/ 59 w 61"/>
                <a:gd name="T21" fmla="*/ 0 h 8"/>
                <a:gd name="T22" fmla="*/ 60 w 61"/>
                <a:gd name="T23" fmla="*/ 0 h 8"/>
                <a:gd name="T24" fmla="*/ 61 w 61"/>
                <a:gd name="T25" fmla="*/ 2 h 8"/>
                <a:gd name="T26" fmla="*/ 61 w 61"/>
                <a:gd name="T27" fmla="*/ 4 h 8"/>
                <a:gd name="T28" fmla="*/ 61 w 61"/>
                <a:gd name="T29" fmla="*/ 5 h 8"/>
                <a:gd name="T30" fmla="*/ 60 w 61"/>
                <a:gd name="T31" fmla="*/ 7 h 8"/>
                <a:gd name="T32" fmla="*/ 59 w 61"/>
                <a:gd name="T33" fmla="*/ 8 h 8"/>
                <a:gd name="T34" fmla="*/ 57 w 61"/>
                <a:gd name="T3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8">
                  <a:moveTo>
                    <a:pt x="57" y="8"/>
                  </a:moveTo>
                  <a:lnTo>
                    <a:pt x="4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1" y="2"/>
                  </a:lnTo>
                  <a:lnTo>
                    <a:pt x="61" y="4"/>
                  </a:lnTo>
                  <a:lnTo>
                    <a:pt x="61" y="5"/>
                  </a:lnTo>
                  <a:lnTo>
                    <a:pt x="60" y="7"/>
                  </a:lnTo>
                  <a:lnTo>
                    <a:pt x="59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1"/>
            <p:cNvSpPr>
              <a:spLocks noEditPoints="1"/>
            </p:cNvSpPr>
            <p:nvPr/>
          </p:nvSpPr>
          <p:spPr bwMode="auto">
            <a:xfrm>
              <a:off x="4653" y="691"/>
              <a:ext cx="98" cy="120"/>
            </a:xfrm>
            <a:custGeom>
              <a:avLst/>
              <a:gdLst>
                <a:gd name="T0" fmla="*/ 88 w 98"/>
                <a:gd name="T1" fmla="*/ 0 h 120"/>
                <a:gd name="T2" fmla="*/ 32 w 98"/>
                <a:gd name="T3" fmla="*/ 0 h 120"/>
                <a:gd name="T4" fmla="*/ 0 w 98"/>
                <a:gd name="T5" fmla="*/ 30 h 120"/>
                <a:gd name="T6" fmla="*/ 0 w 98"/>
                <a:gd name="T7" fmla="*/ 110 h 120"/>
                <a:gd name="T8" fmla="*/ 1 w 98"/>
                <a:gd name="T9" fmla="*/ 114 h 120"/>
                <a:gd name="T10" fmla="*/ 2 w 98"/>
                <a:gd name="T11" fmla="*/ 117 h 120"/>
                <a:gd name="T12" fmla="*/ 5 w 98"/>
                <a:gd name="T13" fmla="*/ 119 h 120"/>
                <a:gd name="T14" fmla="*/ 9 w 98"/>
                <a:gd name="T15" fmla="*/ 120 h 120"/>
                <a:gd name="T16" fmla="*/ 98 w 98"/>
                <a:gd name="T17" fmla="*/ 120 h 120"/>
                <a:gd name="T18" fmla="*/ 98 w 98"/>
                <a:gd name="T19" fmla="*/ 11 h 120"/>
                <a:gd name="T20" fmla="*/ 96 w 98"/>
                <a:gd name="T21" fmla="*/ 7 h 120"/>
                <a:gd name="T22" fmla="*/ 95 w 98"/>
                <a:gd name="T23" fmla="*/ 4 h 120"/>
                <a:gd name="T24" fmla="*/ 92 w 98"/>
                <a:gd name="T25" fmla="*/ 1 h 120"/>
                <a:gd name="T26" fmla="*/ 88 w 98"/>
                <a:gd name="T27" fmla="*/ 0 h 120"/>
                <a:gd name="T28" fmla="*/ 91 w 98"/>
                <a:gd name="T29" fmla="*/ 112 h 120"/>
                <a:gd name="T30" fmla="*/ 14 w 98"/>
                <a:gd name="T31" fmla="*/ 112 h 120"/>
                <a:gd name="T32" fmla="*/ 12 w 98"/>
                <a:gd name="T33" fmla="*/ 112 h 120"/>
                <a:gd name="T34" fmla="*/ 9 w 98"/>
                <a:gd name="T35" fmla="*/ 110 h 120"/>
                <a:gd name="T36" fmla="*/ 8 w 98"/>
                <a:gd name="T37" fmla="*/ 107 h 120"/>
                <a:gd name="T38" fmla="*/ 8 w 98"/>
                <a:gd name="T39" fmla="*/ 106 h 120"/>
                <a:gd name="T40" fmla="*/ 8 w 98"/>
                <a:gd name="T41" fmla="*/ 35 h 120"/>
                <a:gd name="T42" fmla="*/ 26 w 98"/>
                <a:gd name="T43" fmla="*/ 35 h 120"/>
                <a:gd name="T44" fmla="*/ 29 w 98"/>
                <a:gd name="T45" fmla="*/ 35 h 120"/>
                <a:gd name="T46" fmla="*/ 32 w 98"/>
                <a:gd name="T47" fmla="*/ 33 h 120"/>
                <a:gd name="T48" fmla="*/ 35 w 98"/>
                <a:gd name="T49" fmla="*/ 30 h 120"/>
                <a:gd name="T50" fmla="*/ 35 w 98"/>
                <a:gd name="T51" fmla="*/ 26 h 120"/>
                <a:gd name="T52" fmla="*/ 35 w 98"/>
                <a:gd name="T53" fmla="*/ 8 h 120"/>
                <a:gd name="T54" fmla="*/ 85 w 98"/>
                <a:gd name="T55" fmla="*/ 8 h 120"/>
                <a:gd name="T56" fmla="*/ 86 w 98"/>
                <a:gd name="T57" fmla="*/ 8 h 120"/>
                <a:gd name="T58" fmla="*/ 88 w 98"/>
                <a:gd name="T59" fmla="*/ 9 h 120"/>
                <a:gd name="T60" fmla="*/ 91 w 98"/>
                <a:gd name="T61" fmla="*/ 12 h 120"/>
                <a:gd name="T62" fmla="*/ 91 w 98"/>
                <a:gd name="T63" fmla="*/ 15 h 120"/>
                <a:gd name="T64" fmla="*/ 91 w 98"/>
                <a:gd name="T65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20">
                  <a:moveTo>
                    <a:pt x="88" y="0"/>
                  </a:moveTo>
                  <a:lnTo>
                    <a:pt x="32" y="0"/>
                  </a:lnTo>
                  <a:lnTo>
                    <a:pt x="0" y="30"/>
                  </a:lnTo>
                  <a:lnTo>
                    <a:pt x="0" y="110"/>
                  </a:lnTo>
                  <a:lnTo>
                    <a:pt x="1" y="114"/>
                  </a:lnTo>
                  <a:lnTo>
                    <a:pt x="2" y="117"/>
                  </a:lnTo>
                  <a:lnTo>
                    <a:pt x="5" y="119"/>
                  </a:lnTo>
                  <a:lnTo>
                    <a:pt x="9" y="120"/>
                  </a:lnTo>
                  <a:lnTo>
                    <a:pt x="98" y="120"/>
                  </a:lnTo>
                  <a:lnTo>
                    <a:pt x="98" y="11"/>
                  </a:lnTo>
                  <a:lnTo>
                    <a:pt x="96" y="7"/>
                  </a:lnTo>
                  <a:lnTo>
                    <a:pt x="95" y="4"/>
                  </a:lnTo>
                  <a:lnTo>
                    <a:pt x="92" y="1"/>
                  </a:lnTo>
                  <a:lnTo>
                    <a:pt x="88" y="0"/>
                  </a:lnTo>
                  <a:close/>
                  <a:moveTo>
                    <a:pt x="91" y="112"/>
                  </a:moveTo>
                  <a:lnTo>
                    <a:pt x="14" y="112"/>
                  </a:lnTo>
                  <a:lnTo>
                    <a:pt x="12" y="112"/>
                  </a:lnTo>
                  <a:lnTo>
                    <a:pt x="9" y="110"/>
                  </a:lnTo>
                  <a:lnTo>
                    <a:pt x="8" y="107"/>
                  </a:lnTo>
                  <a:lnTo>
                    <a:pt x="8" y="106"/>
                  </a:lnTo>
                  <a:lnTo>
                    <a:pt x="8" y="35"/>
                  </a:lnTo>
                  <a:lnTo>
                    <a:pt x="26" y="35"/>
                  </a:lnTo>
                  <a:lnTo>
                    <a:pt x="29" y="35"/>
                  </a:lnTo>
                  <a:lnTo>
                    <a:pt x="32" y="33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5" y="8"/>
                  </a:lnTo>
                  <a:lnTo>
                    <a:pt x="85" y="8"/>
                  </a:lnTo>
                  <a:lnTo>
                    <a:pt x="86" y="8"/>
                  </a:lnTo>
                  <a:lnTo>
                    <a:pt x="88" y="9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12"/>
                  </a:lnTo>
                  <a:close/>
                </a:path>
              </a:pathLst>
            </a:custGeom>
            <a:solidFill>
              <a:srgbClr val="005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"/>
            <p:cNvSpPr>
              <a:spLocks/>
            </p:cNvSpPr>
            <p:nvPr/>
          </p:nvSpPr>
          <p:spPr bwMode="auto">
            <a:xfrm>
              <a:off x="4961" y="615"/>
              <a:ext cx="42" cy="7"/>
            </a:xfrm>
            <a:custGeom>
              <a:avLst/>
              <a:gdLst>
                <a:gd name="T0" fmla="*/ 39 w 42"/>
                <a:gd name="T1" fmla="*/ 7 h 7"/>
                <a:gd name="T2" fmla="*/ 1 w 42"/>
                <a:gd name="T3" fmla="*/ 7 h 7"/>
                <a:gd name="T4" fmla="*/ 1 w 42"/>
                <a:gd name="T5" fmla="*/ 7 h 7"/>
                <a:gd name="T6" fmla="*/ 1 w 42"/>
                <a:gd name="T7" fmla="*/ 6 h 7"/>
                <a:gd name="T8" fmla="*/ 0 w 42"/>
                <a:gd name="T9" fmla="*/ 4 h 7"/>
                <a:gd name="T10" fmla="*/ 1 w 42"/>
                <a:gd name="T11" fmla="*/ 3 h 7"/>
                <a:gd name="T12" fmla="*/ 1 w 42"/>
                <a:gd name="T13" fmla="*/ 1 h 7"/>
                <a:gd name="T14" fmla="*/ 1 w 42"/>
                <a:gd name="T15" fmla="*/ 0 h 7"/>
                <a:gd name="T16" fmla="*/ 39 w 42"/>
                <a:gd name="T17" fmla="*/ 0 h 7"/>
                <a:gd name="T18" fmla="*/ 40 w 42"/>
                <a:gd name="T19" fmla="*/ 1 h 7"/>
                <a:gd name="T20" fmla="*/ 42 w 42"/>
                <a:gd name="T21" fmla="*/ 3 h 7"/>
                <a:gd name="T22" fmla="*/ 42 w 42"/>
                <a:gd name="T23" fmla="*/ 4 h 7"/>
                <a:gd name="T24" fmla="*/ 42 w 42"/>
                <a:gd name="T25" fmla="*/ 6 h 7"/>
                <a:gd name="T26" fmla="*/ 42 w 42"/>
                <a:gd name="T27" fmla="*/ 6 h 7"/>
                <a:gd name="T28" fmla="*/ 40 w 42"/>
                <a:gd name="T29" fmla="*/ 7 h 7"/>
                <a:gd name="T30" fmla="*/ 39 w 42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7">
                  <a:moveTo>
                    <a:pt x="39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9" y="0"/>
                  </a:lnTo>
                  <a:lnTo>
                    <a:pt x="40" y="1"/>
                  </a:lnTo>
                  <a:lnTo>
                    <a:pt x="42" y="3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0" y="7"/>
                  </a:lnTo>
                  <a:lnTo>
                    <a:pt x="39" y="7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3"/>
            <p:cNvSpPr>
              <a:spLocks/>
            </p:cNvSpPr>
            <p:nvPr/>
          </p:nvSpPr>
          <p:spPr bwMode="auto">
            <a:xfrm>
              <a:off x="4978" y="604"/>
              <a:ext cx="25" cy="5"/>
            </a:xfrm>
            <a:custGeom>
              <a:avLst/>
              <a:gdLst>
                <a:gd name="T0" fmla="*/ 22 w 25"/>
                <a:gd name="T1" fmla="*/ 5 h 5"/>
                <a:gd name="T2" fmla="*/ 2 w 25"/>
                <a:gd name="T3" fmla="*/ 5 h 5"/>
                <a:gd name="T4" fmla="*/ 1 w 25"/>
                <a:gd name="T5" fmla="*/ 5 h 5"/>
                <a:gd name="T6" fmla="*/ 0 w 25"/>
                <a:gd name="T7" fmla="*/ 5 h 5"/>
                <a:gd name="T8" fmla="*/ 0 w 25"/>
                <a:gd name="T9" fmla="*/ 4 h 5"/>
                <a:gd name="T10" fmla="*/ 0 w 25"/>
                <a:gd name="T11" fmla="*/ 3 h 5"/>
                <a:gd name="T12" fmla="*/ 0 w 25"/>
                <a:gd name="T13" fmla="*/ 1 h 5"/>
                <a:gd name="T14" fmla="*/ 0 w 25"/>
                <a:gd name="T15" fmla="*/ 1 h 5"/>
                <a:gd name="T16" fmla="*/ 2 w 25"/>
                <a:gd name="T17" fmla="*/ 0 h 5"/>
                <a:gd name="T18" fmla="*/ 22 w 25"/>
                <a:gd name="T19" fmla="*/ 0 h 5"/>
                <a:gd name="T20" fmla="*/ 23 w 25"/>
                <a:gd name="T21" fmla="*/ 0 h 5"/>
                <a:gd name="T22" fmla="*/ 25 w 25"/>
                <a:gd name="T23" fmla="*/ 1 h 5"/>
                <a:gd name="T24" fmla="*/ 25 w 25"/>
                <a:gd name="T25" fmla="*/ 1 h 5"/>
                <a:gd name="T26" fmla="*/ 25 w 25"/>
                <a:gd name="T27" fmla="*/ 3 h 5"/>
                <a:gd name="T28" fmla="*/ 25 w 25"/>
                <a:gd name="T29" fmla="*/ 4 h 5"/>
                <a:gd name="T30" fmla="*/ 25 w 25"/>
                <a:gd name="T31" fmla="*/ 5 h 5"/>
                <a:gd name="T32" fmla="*/ 23 w 25"/>
                <a:gd name="T33" fmla="*/ 5 h 5"/>
                <a:gd name="T34" fmla="*/ 22 w 25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3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4"/>
            <p:cNvSpPr>
              <a:spLocks/>
            </p:cNvSpPr>
            <p:nvPr/>
          </p:nvSpPr>
          <p:spPr bwMode="auto">
            <a:xfrm>
              <a:off x="4961" y="628"/>
              <a:ext cx="42" cy="5"/>
            </a:xfrm>
            <a:custGeom>
              <a:avLst/>
              <a:gdLst>
                <a:gd name="T0" fmla="*/ 39 w 42"/>
                <a:gd name="T1" fmla="*/ 5 h 5"/>
                <a:gd name="T2" fmla="*/ 1 w 42"/>
                <a:gd name="T3" fmla="*/ 5 h 5"/>
                <a:gd name="T4" fmla="*/ 1 w 42"/>
                <a:gd name="T5" fmla="*/ 5 h 5"/>
                <a:gd name="T6" fmla="*/ 1 w 42"/>
                <a:gd name="T7" fmla="*/ 4 h 5"/>
                <a:gd name="T8" fmla="*/ 0 w 42"/>
                <a:gd name="T9" fmla="*/ 2 h 5"/>
                <a:gd name="T10" fmla="*/ 1 w 42"/>
                <a:gd name="T11" fmla="*/ 1 h 5"/>
                <a:gd name="T12" fmla="*/ 1 w 42"/>
                <a:gd name="T13" fmla="*/ 0 h 5"/>
                <a:gd name="T14" fmla="*/ 1 w 42"/>
                <a:gd name="T15" fmla="*/ 0 h 5"/>
                <a:gd name="T16" fmla="*/ 39 w 42"/>
                <a:gd name="T17" fmla="*/ 0 h 5"/>
                <a:gd name="T18" fmla="*/ 40 w 42"/>
                <a:gd name="T19" fmla="*/ 0 h 5"/>
                <a:gd name="T20" fmla="*/ 42 w 42"/>
                <a:gd name="T21" fmla="*/ 1 h 5"/>
                <a:gd name="T22" fmla="*/ 42 w 42"/>
                <a:gd name="T23" fmla="*/ 1 h 5"/>
                <a:gd name="T24" fmla="*/ 42 w 42"/>
                <a:gd name="T25" fmla="*/ 2 h 5"/>
                <a:gd name="T26" fmla="*/ 42 w 42"/>
                <a:gd name="T27" fmla="*/ 4 h 5"/>
                <a:gd name="T28" fmla="*/ 40 w 42"/>
                <a:gd name="T29" fmla="*/ 5 h 5"/>
                <a:gd name="T30" fmla="*/ 39 w 42"/>
                <a:gd name="T3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5">
                  <a:moveTo>
                    <a:pt x="39" y="5"/>
                  </a:move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2" y="4"/>
                  </a:lnTo>
                  <a:lnTo>
                    <a:pt x="40" y="5"/>
                  </a:lnTo>
                  <a:lnTo>
                    <a:pt x="39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35"/>
            <p:cNvSpPr>
              <a:spLocks/>
            </p:cNvSpPr>
            <p:nvPr/>
          </p:nvSpPr>
          <p:spPr bwMode="auto">
            <a:xfrm>
              <a:off x="4961" y="640"/>
              <a:ext cx="42" cy="6"/>
            </a:xfrm>
            <a:custGeom>
              <a:avLst/>
              <a:gdLst>
                <a:gd name="T0" fmla="*/ 39 w 42"/>
                <a:gd name="T1" fmla="*/ 6 h 6"/>
                <a:gd name="T2" fmla="*/ 1 w 42"/>
                <a:gd name="T3" fmla="*/ 6 h 6"/>
                <a:gd name="T4" fmla="*/ 1 w 42"/>
                <a:gd name="T5" fmla="*/ 6 h 6"/>
                <a:gd name="T6" fmla="*/ 1 w 42"/>
                <a:gd name="T7" fmla="*/ 4 h 6"/>
                <a:gd name="T8" fmla="*/ 0 w 42"/>
                <a:gd name="T9" fmla="*/ 4 h 6"/>
                <a:gd name="T10" fmla="*/ 0 w 42"/>
                <a:gd name="T11" fmla="*/ 3 h 6"/>
                <a:gd name="T12" fmla="*/ 1 w 42"/>
                <a:gd name="T13" fmla="*/ 0 h 6"/>
                <a:gd name="T14" fmla="*/ 1 w 42"/>
                <a:gd name="T15" fmla="*/ 0 h 6"/>
                <a:gd name="T16" fmla="*/ 1 w 42"/>
                <a:gd name="T17" fmla="*/ 0 h 6"/>
                <a:gd name="T18" fmla="*/ 39 w 42"/>
                <a:gd name="T19" fmla="*/ 0 h 6"/>
                <a:gd name="T20" fmla="*/ 40 w 42"/>
                <a:gd name="T21" fmla="*/ 0 h 6"/>
                <a:gd name="T22" fmla="*/ 42 w 42"/>
                <a:gd name="T23" fmla="*/ 0 h 6"/>
                <a:gd name="T24" fmla="*/ 42 w 42"/>
                <a:gd name="T25" fmla="*/ 2 h 6"/>
                <a:gd name="T26" fmla="*/ 42 w 42"/>
                <a:gd name="T27" fmla="*/ 3 h 6"/>
                <a:gd name="T28" fmla="*/ 42 w 42"/>
                <a:gd name="T29" fmla="*/ 4 h 6"/>
                <a:gd name="T30" fmla="*/ 42 w 42"/>
                <a:gd name="T31" fmla="*/ 4 h 6"/>
                <a:gd name="T32" fmla="*/ 40 w 42"/>
                <a:gd name="T33" fmla="*/ 6 h 6"/>
                <a:gd name="T34" fmla="*/ 39 w 42"/>
                <a:gd name="T3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lnTo>
                    <a:pt x="1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0" y="6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6"/>
            <p:cNvSpPr>
              <a:spLocks noEditPoints="1"/>
            </p:cNvSpPr>
            <p:nvPr/>
          </p:nvSpPr>
          <p:spPr bwMode="auto">
            <a:xfrm>
              <a:off x="4947" y="581"/>
              <a:ext cx="70" cy="84"/>
            </a:xfrm>
            <a:custGeom>
              <a:avLst/>
              <a:gdLst>
                <a:gd name="T0" fmla="*/ 63 w 70"/>
                <a:gd name="T1" fmla="*/ 0 h 84"/>
                <a:gd name="T2" fmla="*/ 22 w 70"/>
                <a:gd name="T3" fmla="*/ 0 h 84"/>
                <a:gd name="T4" fmla="*/ 0 w 70"/>
                <a:gd name="T5" fmla="*/ 21 h 84"/>
                <a:gd name="T6" fmla="*/ 0 w 70"/>
                <a:gd name="T7" fmla="*/ 77 h 84"/>
                <a:gd name="T8" fmla="*/ 1 w 70"/>
                <a:gd name="T9" fmla="*/ 80 h 84"/>
                <a:gd name="T10" fmla="*/ 3 w 70"/>
                <a:gd name="T11" fmla="*/ 83 h 84"/>
                <a:gd name="T12" fmla="*/ 4 w 70"/>
                <a:gd name="T13" fmla="*/ 84 h 84"/>
                <a:gd name="T14" fmla="*/ 7 w 70"/>
                <a:gd name="T15" fmla="*/ 84 h 84"/>
                <a:gd name="T16" fmla="*/ 70 w 70"/>
                <a:gd name="T17" fmla="*/ 84 h 84"/>
                <a:gd name="T18" fmla="*/ 70 w 70"/>
                <a:gd name="T19" fmla="*/ 7 h 84"/>
                <a:gd name="T20" fmla="*/ 68 w 70"/>
                <a:gd name="T21" fmla="*/ 5 h 84"/>
                <a:gd name="T22" fmla="*/ 67 w 70"/>
                <a:gd name="T23" fmla="*/ 2 h 84"/>
                <a:gd name="T24" fmla="*/ 66 w 70"/>
                <a:gd name="T25" fmla="*/ 0 h 84"/>
                <a:gd name="T26" fmla="*/ 63 w 70"/>
                <a:gd name="T27" fmla="*/ 0 h 84"/>
                <a:gd name="T28" fmla="*/ 64 w 70"/>
                <a:gd name="T29" fmla="*/ 79 h 84"/>
                <a:gd name="T30" fmla="*/ 10 w 70"/>
                <a:gd name="T31" fmla="*/ 79 h 84"/>
                <a:gd name="T32" fmla="*/ 8 w 70"/>
                <a:gd name="T33" fmla="*/ 79 h 84"/>
                <a:gd name="T34" fmla="*/ 7 w 70"/>
                <a:gd name="T35" fmla="*/ 77 h 84"/>
                <a:gd name="T36" fmla="*/ 5 w 70"/>
                <a:gd name="T37" fmla="*/ 76 h 84"/>
                <a:gd name="T38" fmla="*/ 5 w 70"/>
                <a:gd name="T39" fmla="*/ 75 h 84"/>
                <a:gd name="T40" fmla="*/ 5 w 70"/>
                <a:gd name="T41" fmla="*/ 24 h 84"/>
                <a:gd name="T42" fmla="*/ 19 w 70"/>
                <a:gd name="T43" fmla="*/ 24 h 84"/>
                <a:gd name="T44" fmla="*/ 21 w 70"/>
                <a:gd name="T45" fmla="*/ 24 h 84"/>
                <a:gd name="T46" fmla="*/ 24 w 70"/>
                <a:gd name="T47" fmla="*/ 23 h 84"/>
                <a:gd name="T48" fmla="*/ 25 w 70"/>
                <a:gd name="T49" fmla="*/ 21 h 84"/>
                <a:gd name="T50" fmla="*/ 25 w 70"/>
                <a:gd name="T51" fmla="*/ 19 h 84"/>
                <a:gd name="T52" fmla="*/ 25 w 70"/>
                <a:gd name="T53" fmla="*/ 6 h 84"/>
                <a:gd name="T54" fmla="*/ 60 w 70"/>
                <a:gd name="T55" fmla="*/ 6 h 84"/>
                <a:gd name="T56" fmla="*/ 61 w 70"/>
                <a:gd name="T57" fmla="*/ 6 h 84"/>
                <a:gd name="T58" fmla="*/ 63 w 70"/>
                <a:gd name="T59" fmla="*/ 6 h 84"/>
                <a:gd name="T60" fmla="*/ 64 w 70"/>
                <a:gd name="T61" fmla="*/ 9 h 84"/>
                <a:gd name="T62" fmla="*/ 64 w 70"/>
                <a:gd name="T63" fmla="*/ 10 h 84"/>
                <a:gd name="T64" fmla="*/ 64 w 70"/>
                <a:gd name="T65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84">
                  <a:moveTo>
                    <a:pt x="63" y="0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0" y="77"/>
                  </a:lnTo>
                  <a:lnTo>
                    <a:pt x="1" y="80"/>
                  </a:lnTo>
                  <a:lnTo>
                    <a:pt x="3" y="83"/>
                  </a:lnTo>
                  <a:lnTo>
                    <a:pt x="4" y="84"/>
                  </a:lnTo>
                  <a:lnTo>
                    <a:pt x="7" y="84"/>
                  </a:lnTo>
                  <a:lnTo>
                    <a:pt x="70" y="84"/>
                  </a:lnTo>
                  <a:lnTo>
                    <a:pt x="70" y="7"/>
                  </a:lnTo>
                  <a:lnTo>
                    <a:pt x="68" y="5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3" y="0"/>
                  </a:lnTo>
                  <a:close/>
                  <a:moveTo>
                    <a:pt x="64" y="79"/>
                  </a:moveTo>
                  <a:lnTo>
                    <a:pt x="10" y="79"/>
                  </a:lnTo>
                  <a:lnTo>
                    <a:pt x="8" y="79"/>
                  </a:lnTo>
                  <a:lnTo>
                    <a:pt x="7" y="77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24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4" y="9"/>
                  </a:lnTo>
                  <a:lnTo>
                    <a:pt x="64" y="10"/>
                  </a:lnTo>
                  <a:lnTo>
                    <a:pt x="64" y="79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7"/>
            <p:cNvSpPr>
              <a:spLocks/>
            </p:cNvSpPr>
            <p:nvPr/>
          </p:nvSpPr>
          <p:spPr bwMode="auto">
            <a:xfrm>
              <a:off x="4781" y="647"/>
              <a:ext cx="28" cy="49"/>
            </a:xfrm>
            <a:custGeom>
              <a:avLst/>
              <a:gdLst>
                <a:gd name="T0" fmla="*/ 28 w 28"/>
                <a:gd name="T1" fmla="*/ 17 h 49"/>
                <a:gd name="T2" fmla="*/ 28 w 28"/>
                <a:gd name="T3" fmla="*/ 49 h 49"/>
                <a:gd name="T4" fmla="*/ 0 w 28"/>
                <a:gd name="T5" fmla="*/ 32 h 49"/>
                <a:gd name="T6" fmla="*/ 0 w 28"/>
                <a:gd name="T7" fmla="*/ 0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lnTo>
                    <a:pt x="28" y="49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8" y="1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8"/>
            <p:cNvSpPr>
              <a:spLocks/>
            </p:cNvSpPr>
            <p:nvPr/>
          </p:nvSpPr>
          <p:spPr bwMode="auto">
            <a:xfrm>
              <a:off x="4816" y="647"/>
              <a:ext cx="29" cy="49"/>
            </a:xfrm>
            <a:custGeom>
              <a:avLst/>
              <a:gdLst>
                <a:gd name="T0" fmla="*/ 0 w 29"/>
                <a:gd name="T1" fmla="*/ 17 h 49"/>
                <a:gd name="T2" fmla="*/ 0 w 29"/>
                <a:gd name="T3" fmla="*/ 49 h 49"/>
                <a:gd name="T4" fmla="*/ 29 w 29"/>
                <a:gd name="T5" fmla="*/ 32 h 49"/>
                <a:gd name="T6" fmla="*/ 29 w 29"/>
                <a:gd name="T7" fmla="*/ 0 h 49"/>
                <a:gd name="T8" fmla="*/ 0 w 29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9">
                  <a:moveTo>
                    <a:pt x="0" y="17"/>
                  </a:moveTo>
                  <a:lnTo>
                    <a:pt x="0" y="49"/>
                  </a:lnTo>
                  <a:lnTo>
                    <a:pt x="29" y="32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9"/>
            <p:cNvSpPr>
              <a:spLocks/>
            </p:cNvSpPr>
            <p:nvPr/>
          </p:nvSpPr>
          <p:spPr bwMode="auto">
            <a:xfrm>
              <a:off x="4784" y="626"/>
              <a:ext cx="56" cy="32"/>
            </a:xfrm>
            <a:custGeom>
              <a:avLst/>
              <a:gdLst>
                <a:gd name="T0" fmla="*/ 28 w 56"/>
                <a:gd name="T1" fmla="*/ 32 h 32"/>
                <a:gd name="T2" fmla="*/ 0 w 56"/>
                <a:gd name="T3" fmla="*/ 16 h 32"/>
                <a:gd name="T4" fmla="*/ 28 w 56"/>
                <a:gd name="T5" fmla="*/ 0 h 32"/>
                <a:gd name="T6" fmla="*/ 56 w 56"/>
                <a:gd name="T7" fmla="*/ 16 h 32"/>
                <a:gd name="T8" fmla="*/ 2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0"/>
            <p:cNvSpPr>
              <a:spLocks/>
            </p:cNvSpPr>
            <p:nvPr/>
          </p:nvSpPr>
          <p:spPr bwMode="auto">
            <a:xfrm>
              <a:off x="4852" y="647"/>
              <a:ext cx="28" cy="49"/>
            </a:xfrm>
            <a:custGeom>
              <a:avLst/>
              <a:gdLst>
                <a:gd name="T0" fmla="*/ 28 w 28"/>
                <a:gd name="T1" fmla="*/ 17 h 49"/>
                <a:gd name="T2" fmla="*/ 28 w 28"/>
                <a:gd name="T3" fmla="*/ 49 h 49"/>
                <a:gd name="T4" fmla="*/ 0 w 28"/>
                <a:gd name="T5" fmla="*/ 32 h 49"/>
                <a:gd name="T6" fmla="*/ 0 w 28"/>
                <a:gd name="T7" fmla="*/ 0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lnTo>
                    <a:pt x="28" y="49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8" y="1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1"/>
            <p:cNvSpPr>
              <a:spLocks/>
            </p:cNvSpPr>
            <p:nvPr/>
          </p:nvSpPr>
          <p:spPr bwMode="auto">
            <a:xfrm>
              <a:off x="4887" y="647"/>
              <a:ext cx="26" cy="49"/>
            </a:xfrm>
            <a:custGeom>
              <a:avLst/>
              <a:gdLst>
                <a:gd name="T0" fmla="*/ 0 w 26"/>
                <a:gd name="T1" fmla="*/ 17 h 49"/>
                <a:gd name="T2" fmla="*/ 0 w 26"/>
                <a:gd name="T3" fmla="*/ 49 h 49"/>
                <a:gd name="T4" fmla="*/ 26 w 26"/>
                <a:gd name="T5" fmla="*/ 32 h 49"/>
                <a:gd name="T6" fmla="*/ 26 w 26"/>
                <a:gd name="T7" fmla="*/ 0 h 49"/>
                <a:gd name="T8" fmla="*/ 0 w 26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9">
                  <a:moveTo>
                    <a:pt x="0" y="17"/>
                  </a:moveTo>
                  <a:lnTo>
                    <a:pt x="0" y="49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2"/>
            <p:cNvSpPr>
              <a:spLocks/>
            </p:cNvSpPr>
            <p:nvPr/>
          </p:nvSpPr>
          <p:spPr bwMode="auto">
            <a:xfrm>
              <a:off x="4854" y="626"/>
              <a:ext cx="56" cy="32"/>
            </a:xfrm>
            <a:custGeom>
              <a:avLst/>
              <a:gdLst>
                <a:gd name="T0" fmla="*/ 28 w 56"/>
                <a:gd name="T1" fmla="*/ 32 h 32"/>
                <a:gd name="T2" fmla="*/ 0 w 56"/>
                <a:gd name="T3" fmla="*/ 16 h 32"/>
                <a:gd name="T4" fmla="*/ 28 w 56"/>
                <a:gd name="T5" fmla="*/ 0 h 32"/>
                <a:gd name="T6" fmla="*/ 56 w 56"/>
                <a:gd name="T7" fmla="*/ 16 h 32"/>
                <a:gd name="T8" fmla="*/ 2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3"/>
            <p:cNvSpPr>
              <a:spLocks/>
            </p:cNvSpPr>
            <p:nvPr/>
          </p:nvSpPr>
          <p:spPr bwMode="auto">
            <a:xfrm>
              <a:off x="4816" y="709"/>
              <a:ext cx="29" cy="47"/>
            </a:xfrm>
            <a:custGeom>
              <a:avLst/>
              <a:gdLst>
                <a:gd name="T0" fmla="*/ 29 w 29"/>
                <a:gd name="T1" fmla="*/ 15 h 47"/>
                <a:gd name="T2" fmla="*/ 29 w 29"/>
                <a:gd name="T3" fmla="*/ 47 h 47"/>
                <a:gd name="T4" fmla="*/ 0 w 29"/>
                <a:gd name="T5" fmla="*/ 31 h 47"/>
                <a:gd name="T6" fmla="*/ 0 w 29"/>
                <a:gd name="T7" fmla="*/ 0 h 47"/>
                <a:gd name="T8" fmla="*/ 29 w 29"/>
                <a:gd name="T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7">
                  <a:moveTo>
                    <a:pt x="29" y="15"/>
                  </a:moveTo>
                  <a:lnTo>
                    <a:pt x="29" y="47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9" y="1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44"/>
            <p:cNvSpPr>
              <a:spLocks/>
            </p:cNvSpPr>
            <p:nvPr/>
          </p:nvSpPr>
          <p:spPr bwMode="auto">
            <a:xfrm>
              <a:off x="4852" y="709"/>
              <a:ext cx="28" cy="47"/>
            </a:xfrm>
            <a:custGeom>
              <a:avLst/>
              <a:gdLst>
                <a:gd name="T0" fmla="*/ 0 w 28"/>
                <a:gd name="T1" fmla="*/ 15 h 47"/>
                <a:gd name="T2" fmla="*/ 0 w 28"/>
                <a:gd name="T3" fmla="*/ 47 h 47"/>
                <a:gd name="T4" fmla="*/ 28 w 28"/>
                <a:gd name="T5" fmla="*/ 31 h 47"/>
                <a:gd name="T6" fmla="*/ 28 w 28"/>
                <a:gd name="T7" fmla="*/ 0 h 47"/>
                <a:gd name="T8" fmla="*/ 0 w 28"/>
                <a:gd name="T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7">
                  <a:moveTo>
                    <a:pt x="0" y="15"/>
                  </a:moveTo>
                  <a:lnTo>
                    <a:pt x="0" y="47"/>
                  </a:lnTo>
                  <a:lnTo>
                    <a:pt x="28" y="31"/>
                  </a:lnTo>
                  <a:lnTo>
                    <a:pt x="2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45"/>
            <p:cNvSpPr>
              <a:spLocks/>
            </p:cNvSpPr>
            <p:nvPr/>
          </p:nvSpPr>
          <p:spPr bwMode="auto">
            <a:xfrm>
              <a:off x="4819" y="686"/>
              <a:ext cx="56" cy="33"/>
            </a:xfrm>
            <a:custGeom>
              <a:avLst/>
              <a:gdLst>
                <a:gd name="T0" fmla="*/ 28 w 56"/>
                <a:gd name="T1" fmla="*/ 33 h 33"/>
                <a:gd name="T2" fmla="*/ 0 w 56"/>
                <a:gd name="T3" fmla="*/ 16 h 33"/>
                <a:gd name="T4" fmla="*/ 28 w 56"/>
                <a:gd name="T5" fmla="*/ 0 h 33"/>
                <a:gd name="T6" fmla="*/ 56 w 56"/>
                <a:gd name="T7" fmla="*/ 16 h 33"/>
                <a:gd name="T8" fmla="*/ 28 w 56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3">
                  <a:moveTo>
                    <a:pt x="28" y="33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46"/>
            <p:cNvSpPr>
              <a:spLocks/>
            </p:cNvSpPr>
            <p:nvPr/>
          </p:nvSpPr>
          <p:spPr bwMode="auto">
            <a:xfrm>
              <a:off x="4787" y="786"/>
              <a:ext cx="11" cy="26"/>
            </a:xfrm>
            <a:custGeom>
              <a:avLst/>
              <a:gdLst>
                <a:gd name="T0" fmla="*/ 8 w 8"/>
                <a:gd name="T1" fmla="*/ 0 h 19"/>
                <a:gd name="T2" fmla="*/ 8 w 8"/>
                <a:gd name="T3" fmla="*/ 19 h 19"/>
                <a:gd name="T4" fmla="*/ 4 w 8"/>
                <a:gd name="T5" fmla="*/ 19 h 19"/>
                <a:gd name="T6" fmla="*/ 4 w 8"/>
                <a:gd name="T7" fmla="*/ 4 h 19"/>
                <a:gd name="T8" fmla="*/ 3 w 8"/>
                <a:gd name="T9" fmla="*/ 5 h 19"/>
                <a:gd name="T10" fmla="*/ 2 w 8"/>
                <a:gd name="T11" fmla="*/ 6 h 19"/>
                <a:gd name="T12" fmla="*/ 1 w 8"/>
                <a:gd name="T13" fmla="*/ 6 h 19"/>
                <a:gd name="T14" fmla="*/ 0 w 8"/>
                <a:gd name="T15" fmla="*/ 6 h 19"/>
                <a:gd name="T16" fmla="*/ 0 w 8"/>
                <a:gd name="T17" fmla="*/ 2 h 19"/>
                <a:gd name="T18" fmla="*/ 3 w 8"/>
                <a:gd name="T19" fmla="*/ 1 h 19"/>
                <a:gd name="T20" fmla="*/ 6 w 8"/>
                <a:gd name="T21" fmla="*/ 0 h 19"/>
                <a:gd name="T22" fmla="*/ 8 w 8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9">
                  <a:moveTo>
                    <a:pt x="8" y="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47"/>
            <p:cNvSpPr>
              <a:spLocks noEditPoints="1"/>
            </p:cNvSpPr>
            <p:nvPr/>
          </p:nvSpPr>
          <p:spPr bwMode="auto">
            <a:xfrm>
              <a:off x="4808" y="786"/>
              <a:ext cx="21" cy="26"/>
            </a:xfrm>
            <a:custGeom>
              <a:avLst/>
              <a:gdLst>
                <a:gd name="T0" fmla="*/ 8 w 15"/>
                <a:gd name="T1" fmla="*/ 19 h 19"/>
                <a:gd name="T2" fmla="*/ 0 w 15"/>
                <a:gd name="T3" fmla="*/ 10 h 19"/>
                <a:gd name="T4" fmla="*/ 2 w 15"/>
                <a:gd name="T5" fmla="*/ 2 h 19"/>
                <a:gd name="T6" fmla="*/ 8 w 15"/>
                <a:gd name="T7" fmla="*/ 0 h 19"/>
                <a:gd name="T8" fmla="*/ 15 w 15"/>
                <a:gd name="T9" fmla="*/ 10 h 19"/>
                <a:gd name="T10" fmla="*/ 13 w 15"/>
                <a:gd name="T11" fmla="*/ 17 h 19"/>
                <a:gd name="T12" fmla="*/ 8 w 15"/>
                <a:gd name="T13" fmla="*/ 19 h 19"/>
                <a:gd name="T14" fmla="*/ 8 w 15"/>
                <a:gd name="T15" fmla="*/ 3 h 19"/>
                <a:gd name="T16" fmla="*/ 5 w 15"/>
                <a:gd name="T17" fmla="*/ 10 h 19"/>
                <a:gd name="T18" fmla="*/ 8 w 15"/>
                <a:gd name="T19" fmla="*/ 16 h 19"/>
                <a:gd name="T20" fmla="*/ 10 w 15"/>
                <a:gd name="T21" fmla="*/ 10 h 19"/>
                <a:gd name="T22" fmla="*/ 8 w 15"/>
                <a:gd name="T2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9">
                  <a:moveTo>
                    <a:pt x="8" y="19"/>
                  </a:moveTo>
                  <a:cubicBezTo>
                    <a:pt x="2" y="19"/>
                    <a:pt x="0" y="17"/>
                    <a:pt x="0" y="10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3"/>
                    <a:pt x="15" y="10"/>
                  </a:cubicBezTo>
                  <a:cubicBezTo>
                    <a:pt x="15" y="13"/>
                    <a:pt x="14" y="15"/>
                    <a:pt x="13" y="17"/>
                  </a:cubicBezTo>
                  <a:cubicBezTo>
                    <a:pt x="11" y="19"/>
                    <a:pt x="10" y="19"/>
                    <a:pt x="8" y="19"/>
                  </a:cubicBezTo>
                  <a:close/>
                  <a:moveTo>
                    <a:pt x="8" y="3"/>
                  </a:moveTo>
                  <a:cubicBezTo>
                    <a:pt x="5" y="3"/>
                    <a:pt x="5" y="5"/>
                    <a:pt x="5" y="10"/>
                  </a:cubicBezTo>
                  <a:cubicBezTo>
                    <a:pt x="5" y="14"/>
                    <a:pt x="5" y="16"/>
                    <a:pt x="8" y="16"/>
                  </a:cubicBezTo>
                  <a:cubicBezTo>
                    <a:pt x="9" y="16"/>
                    <a:pt x="10" y="14"/>
                    <a:pt x="10" y="10"/>
                  </a:cubicBezTo>
                  <a:cubicBezTo>
                    <a:pt x="10" y="5"/>
                    <a:pt x="9" y="3"/>
                    <a:pt x="8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48"/>
            <p:cNvSpPr>
              <a:spLocks/>
            </p:cNvSpPr>
            <p:nvPr/>
          </p:nvSpPr>
          <p:spPr bwMode="auto">
            <a:xfrm>
              <a:off x="4835" y="786"/>
              <a:ext cx="11" cy="26"/>
            </a:xfrm>
            <a:custGeom>
              <a:avLst/>
              <a:gdLst>
                <a:gd name="T0" fmla="*/ 8 w 8"/>
                <a:gd name="T1" fmla="*/ 0 h 19"/>
                <a:gd name="T2" fmla="*/ 8 w 8"/>
                <a:gd name="T3" fmla="*/ 19 h 19"/>
                <a:gd name="T4" fmla="*/ 4 w 8"/>
                <a:gd name="T5" fmla="*/ 19 h 19"/>
                <a:gd name="T6" fmla="*/ 4 w 8"/>
                <a:gd name="T7" fmla="*/ 4 h 19"/>
                <a:gd name="T8" fmla="*/ 3 w 8"/>
                <a:gd name="T9" fmla="*/ 5 h 19"/>
                <a:gd name="T10" fmla="*/ 2 w 8"/>
                <a:gd name="T11" fmla="*/ 6 h 19"/>
                <a:gd name="T12" fmla="*/ 1 w 8"/>
                <a:gd name="T13" fmla="*/ 6 h 19"/>
                <a:gd name="T14" fmla="*/ 0 w 8"/>
                <a:gd name="T15" fmla="*/ 6 h 19"/>
                <a:gd name="T16" fmla="*/ 0 w 8"/>
                <a:gd name="T17" fmla="*/ 2 h 19"/>
                <a:gd name="T18" fmla="*/ 3 w 8"/>
                <a:gd name="T19" fmla="*/ 1 h 19"/>
                <a:gd name="T20" fmla="*/ 5 w 8"/>
                <a:gd name="T21" fmla="*/ 0 h 19"/>
                <a:gd name="T22" fmla="*/ 8 w 8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9">
                  <a:moveTo>
                    <a:pt x="8" y="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9"/>
            <p:cNvSpPr>
              <a:spLocks noEditPoints="1"/>
            </p:cNvSpPr>
            <p:nvPr/>
          </p:nvSpPr>
          <p:spPr bwMode="auto">
            <a:xfrm>
              <a:off x="4784" y="824"/>
              <a:ext cx="20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8 w 14"/>
                <a:gd name="T7" fmla="*/ 0 h 20"/>
                <a:gd name="T8" fmla="*/ 14 w 14"/>
                <a:gd name="T9" fmla="*/ 10 h 20"/>
                <a:gd name="T10" fmla="*/ 13 w 14"/>
                <a:gd name="T11" fmla="*/ 18 h 20"/>
                <a:gd name="T12" fmla="*/ 7 w 14"/>
                <a:gd name="T13" fmla="*/ 20 h 20"/>
                <a:gd name="T14" fmla="*/ 7 w 14"/>
                <a:gd name="T15" fmla="*/ 4 h 20"/>
                <a:gd name="T16" fmla="*/ 4 w 14"/>
                <a:gd name="T17" fmla="*/ 10 h 20"/>
                <a:gd name="T18" fmla="*/ 7 w 14"/>
                <a:gd name="T19" fmla="*/ 17 h 20"/>
                <a:gd name="T20" fmla="*/ 10 w 14"/>
                <a:gd name="T21" fmla="*/ 10 h 20"/>
                <a:gd name="T22" fmla="*/ 7 w 14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4"/>
                    <a:pt x="14" y="10"/>
                  </a:cubicBezTo>
                  <a:cubicBezTo>
                    <a:pt x="14" y="13"/>
                    <a:pt x="14" y="16"/>
                    <a:pt x="13" y="18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4"/>
                  </a:moveTo>
                  <a:cubicBezTo>
                    <a:pt x="6" y="4"/>
                    <a:pt x="4" y="6"/>
                    <a:pt x="4" y="10"/>
                  </a:cubicBezTo>
                  <a:cubicBezTo>
                    <a:pt x="4" y="15"/>
                    <a:pt x="6" y="17"/>
                    <a:pt x="7" y="17"/>
                  </a:cubicBez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0"/>
            <p:cNvSpPr>
              <a:spLocks/>
            </p:cNvSpPr>
            <p:nvPr/>
          </p:nvSpPr>
          <p:spPr bwMode="auto">
            <a:xfrm>
              <a:off x="4811" y="824"/>
              <a:ext cx="12" cy="28"/>
            </a:xfrm>
            <a:custGeom>
              <a:avLst/>
              <a:gdLst>
                <a:gd name="T0" fmla="*/ 9 w 9"/>
                <a:gd name="T1" fmla="*/ 0 h 20"/>
                <a:gd name="T2" fmla="*/ 9 w 9"/>
                <a:gd name="T3" fmla="*/ 20 h 20"/>
                <a:gd name="T4" fmla="*/ 4 w 9"/>
                <a:gd name="T5" fmla="*/ 20 h 20"/>
                <a:gd name="T6" fmla="*/ 4 w 9"/>
                <a:gd name="T7" fmla="*/ 5 h 20"/>
                <a:gd name="T8" fmla="*/ 4 w 9"/>
                <a:gd name="T9" fmla="*/ 6 h 20"/>
                <a:gd name="T10" fmla="*/ 3 w 9"/>
                <a:gd name="T11" fmla="*/ 6 h 20"/>
                <a:gd name="T12" fmla="*/ 1 w 9"/>
                <a:gd name="T13" fmla="*/ 6 h 20"/>
                <a:gd name="T14" fmla="*/ 0 w 9"/>
                <a:gd name="T15" fmla="*/ 7 h 20"/>
                <a:gd name="T16" fmla="*/ 0 w 9"/>
                <a:gd name="T17" fmla="*/ 3 h 20"/>
                <a:gd name="T18" fmla="*/ 4 w 9"/>
                <a:gd name="T19" fmla="*/ 2 h 20"/>
                <a:gd name="T20" fmla="*/ 6 w 9"/>
                <a:gd name="T21" fmla="*/ 0 h 20"/>
                <a:gd name="T22" fmla="*/ 9 w 9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0">
                  <a:moveTo>
                    <a:pt x="9" y="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4" y="2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1"/>
            <p:cNvSpPr>
              <a:spLocks noEditPoints="1"/>
            </p:cNvSpPr>
            <p:nvPr/>
          </p:nvSpPr>
          <p:spPr bwMode="auto">
            <a:xfrm>
              <a:off x="4832" y="824"/>
              <a:ext cx="20" cy="28"/>
            </a:xfrm>
            <a:custGeom>
              <a:avLst/>
              <a:gdLst>
                <a:gd name="T0" fmla="*/ 6 w 14"/>
                <a:gd name="T1" fmla="*/ 20 h 20"/>
                <a:gd name="T2" fmla="*/ 0 w 14"/>
                <a:gd name="T3" fmla="*/ 10 h 20"/>
                <a:gd name="T4" fmla="*/ 1 w 14"/>
                <a:gd name="T5" fmla="*/ 3 h 20"/>
                <a:gd name="T6" fmla="*/ 7 w 14"/>
                <a:gd name="T7" fmla="*/ 0 h 20"/>
                <a:gd name="T8" fmla="*/ 14 w 14"/>
                <a:gd name="T9" fmla="*/ 10 h 20"/>
                <a:gd name="T10" fmla="*/ 12 w 14"/>
                <a:gd name="T11" fmla="*/ 18 h 20"/>
                <a:gd name="T12" fmla="*/ 6 w 14"/>
                <a:gd name="T13" fmla="*/ 20 h 20"/>
                <a:gd name="T14" fmla="*/ 7 w 14"/>
                <a:gd name="T15" fmla="*/ 4 h 20"/>
                <a:gd name="T16" fmla="*/ 4 w 14"/>
                <a:gd name="T17" fmla="*/ 10 h 20"/>
                <a:gd name="T18" fmla="*/ 7 w 14"/>
                <a:gd name="T19" fmla="*/ 17 h 20"/>
                <a:gd name="T20" fmla="*/ 9 w 14"/>
                <a:gd name="T21" fmla="*/ 10 h 20"/>
                <a:gd name="T22" fmla="*/ 7 w 14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6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4" y="4"/>
                    <a:pt x="14" y="10"/>
                  </a:cubicBezTo>
                  <a:cubicBezTo>
                    <a:pt x="14" y="13"/>
                    <a:pt x="13" y="16"/>
                    <a:pt x="12" y="18"/>
                  </a:cubicBezTo>
                  <a:cubicBezTo>
                    <a:pt x="10" y="19"/>
                    <a:pt x="9" y="20"/>
                    <a:pt x="6" y="2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cubicBezTo>
                    <a:pt x="8" y="17"/>
                    <a:pt x="9" y="15"/>
                    <a:pt x="9" y="10"/>
                  </a:cubicBezTo>
                  <a:cubicBezTo>
                    <a:pt x="9" y="6"/>
                    <a:pt x="8" y="4"/>
                    <a:pt x="7" y="4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52"/>
            <p:cNvSpPr>
              <a:spLocks noEditPoints="1"/>
            </p:cNvSpPr>
            <p:nvPr/>
          </p:nvSpPr>
          <p:spPr bwMode="auto">
            <a:xfrm>
              <a:off x="4784" y="863"/>
              <a:ext cx="20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8 w 14"/>
                <a:gd name="T7" fmla="*/ 0 h 20"/>
                <a:gd name="T8" fmla="*/ 14 w 14"/>
                <a:gd name="T9" fmla="*/ 10 h 20"/>
                <a:gd name="T10" fmla="*/ 13 w 14"/>
                <a:gd name="T11" fmla="*/ 17 h 20"/>
                <a:gd name="T12" fmla="*/ 7 w 14"/>
                <a:gd name="T13" fmla="*/ 20 h 20"/>
                <a:gd name="T14" fmla="*/ 7 w 14"/>
                <a:gd name="T15" fmla="*/ 3 h 20"/>
                <a:gd name="T16" fmla="*/ 4 w 14"/>
                <a:gd name="T17" fmla="*/ 10 h 20"/>
                <a:gd name="T18" fmla="*/ 7 w 14"/>
                <a:gd name="T19" fmla="*/ 17 h 20"/>
                <a:gd name="T20" fmla="*/ 10 w 14"/>
                <a:gd name="T21" fmla="*/ 10 h 20"/>
                <a:gd name="T22" fmla="*/ 7 w 14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4" y="15"/>
                    <a:pt x="13" y="17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3"/>
                  </a:moveTo>
                  <a:cubicBezTo>
                    <a:pt x="6" y="3"/>
                    <a:pt x="4" y="6"/>
                    <a:pt x="4" y="10"/>
                  </a:cubicBezTo>
                  <a:cubicBezTo>
                    <a:pt x="4" y="15"/>
                    <a:pt x="6" y="17"/>
                    <a:pt x="7" y="17"/>
                  </a:cubicBezTo>
                  <a:cubicBezTo>
                    <a:pt x="9" y="17"/>
                    <a:pt x="10" y="14"/>
                    <a:pt x="10" y="10"/>
                  </a:cubicBezTo>
                  <a:cubicBezTo>
                    <a:pt x="10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3"/>
            <p:cNvSpPr>
              <a:spLocks noEditPoints="1"/>
            </p:cNvSpPr>
            <p:nvPr/>
          </p:nvSpPr>
          <p:spPr bwMode="auto">
            <a:xfrm>
              <a:off x="4808" y="863"/>
              <a:ext cx="21" cy="28"/>
            </a:xfrm>
            <a:custGeom>
              <a:avLst/>
              <a:gdLst>
                <a:gd name="T0" fmla="*/ 8 w 15"/>
                <a:gd name="T1" fmla="*/ 20 h 20"/>
                <a:gd name="T2" fmla="*/ 0 w 15"/>
                <a:gd name="T3" fmla="*/ 10 h 20"/>
                <a:gd name="T4" fmla="*/ 2 w 15"/>
                <a:gd name="T5" fmla="*/ 3 h 20"/>
                <a:gd name="T6" fmla="*/ 8 w 15"/>
                <a:gd name="T7" fmla="*/ 0 h 20"/>
                <a:gd name="T8" fmla="*/ 15 w 15"/>
                <a:gd name="T9" fmla="*/ 10 h 20"/>
                <a:gd name="T10" fmla="*/ 13 w 15"/>
                <a:gd name="T11" fmla="*/ 17 h 20"/>
                <a:gd name="T12" fmla="*/ 8 w 15"/>
                <a:gd name="T13" fmla="*/ 20 h 20"/>
                <a:gd name="T14" fmla="*/ 8 w 15"/>
                <a:gd name="T15" fmla="*/ 3 h 20"/>
                <a:gd name="T16" fmla="*/ 5 w 15"/>
                <a:gd name="T17" fmla="*/ 10 h 20"/>
                <a:gd name="T18" fmla="*/ 8 w 15"/>
                <a:gd name="T19" fmla="*/ 17 h 20"/>
                <a:gd name="T20" fmla="*/ 10 w 15"/>
                <a:gd name="T21" fmla="*/ 10 h 20"/>
                <a:gd name="T22" fmla="*/ 8 w 15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3"/>
                    <a:pt x="15" y="10"/>
                  </a:cubicBezTo>
                  <a:cubicBezTo>
                    <a:pt x="15" y="13"/>
                    <a:pt x="14" y="15"/>
                    <a:pt x="13" y="17"/>
                  </a:cubicBezTo>
                  <a:cubicBezTo>
                    <a:pt x="11" y="19"/>
                    <a:pt x="10" y="20"/>
                    <a:pt x="8" y="20"/>
                  </a:cubicBezTo>
                  <a:close/>
                  <a:moveTo>
                    <a:pt x="8" y="3"/>
                  </a:moveTo>
                  <a:cubicBezTo>
                    <a:pt x="5" y="3"/>
                    <a:pt x="5" y="6"/>
                    <a:pt x="5" y="10"/>
                  </a:cubicBezTo>
                  <a:cubicBezTo>
                    <a:pt x="5" y="15"/>
                    <a:pt x="5" y="17"/>
                    <a:pt x="8" y="17"/>
                  </a:cubicBezTo>
                  <a:cubicBezTo>
                    <a:pt x="9" y="17"/>
                    <a:pt x="10" y="14"/>
                    <a:pt x="10" y="10"/>
                  </a:cubicBezTo>
                  <a:cubicBezTo>
                    <a:pt x="10" y="5"/>
                    <a:pt x="9" y="3"/>
                    <a:pt x="8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4"/>
            <p:cNvSpPr>
              <a:spLocks/>
            </p:cNvSpPr>
            <p:nvPr/>
          </p:nvSpPr>
          <p:spPr bwMode="auto">
            <a:xfrm>
              <a:off x="4835" y="863"/>
              <a:ext cx="11" cy="28"/>
            </a:xfrm>
            <a:custGeom>
              <a:avLst/>
              <a:gdLst>
                <a:gd name="T0" fmla="*/ 8 w 8"/>
                <a:gd name="T1" fmla="*/ 0 h 20"/>
                <a:gd name="T2" fmla="*/ 8 w 8"/>
                <a:gd name="T3" fmla="*/ 20 h 20"/>
                <a:gd name="T4" fmla="*/ 4 w 8"/>
                <a:gd name="T5" fmla="*/ 20 h 20"/>
                <a:gd name="T6" fmla="*/ 4 w 8"/>
                <a:gd name="T7" fmla="*/ 5 h 20"/>
                <a:gd name="T8" fmla="*/ 3 w 8"/>
                <a:gd name="T9" fmla="*/ 5 h 20"/>
                <a:gd name="T10" fmla="*/ 2 w 8"/>
                <a:gd name="T11" fmla="*/ 6 h 20"/>
                <a:gd name="T12" fmla="*/ 1 w 8"/>
                <a:gd name="T13" fmla="*/ 6 h 20"/>
                <a:gd name="T14" fmla="*/ 0 w 8"/>
                <a:gd name="T15" fmla="*/ 7 h 20"/>
                <a:gd name="T16" fmla="*/ 0 w 8"/>
                <a:gd name="T17" fmla="*/ 3 h 20"/>
                <a:gd name="T18" fmla="*/ 3 w 8"/>
                <a:gd name="T19" fmla="*/ 2 h 20"/>
                <a:gd name="T20" fmla="*/ 5 w 8"/>
                <a:gd name="T21" fmla="*/ 0 h 20"/>
                <a:gd name="T22" fmla="*/ 8 w 8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">
                  <a:moveTo>
                    <a:pt x="8" y="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55"/>
            <p:cNvSpPr>
              <a:spLocks/>
            </p:cNvSpPr>
            <p:nvPr/>
          </p:nvSpPr>
          <p:spPr bwMode="auto">
            <a:xfrm>
              <a:off x="4881" y="786"/>
              <a:ext cx="14" cy="26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5 w 10"/>
                <a:gd name="T5" fmla="*/ 19 h 19"/>
                <a:gd name="T6" fmla="*/ 5 w 10"/>
                <a:gd name="T7" fmla="*/ 4 h 19"/>
                <a:gd name="T8" fmla="*/ 4 w 10"/>
                <a:gd name="T9" fmla="*/ 5 h 19"/>
                <a:gd name="T10" fmla="*/ 3 w 10"/>
                <a:gd name="T11" fmla="*/ 6 h 19"/>
                <a:gd name="T12" fmla="*/ 2 w 10"/>
                <a:gd name="T13" fmla="*/ 6 h 19"/>
                <a:gd name="T14" fmla="*/ 0 w 10"/>
                <a:gd name="T15" fmla="*/ 6 h 19"/>
                <a:gd name="T16" fmla="*/ 0 w 10"/>
                <a:gd name="T17" fmla="*/ 2 h 19"/>
                <a:gd name="T18" fmla="*/ 4 w 10"/>
                <a:gd name="T19" fmla="*/ 1 h 19"/>
                <a:gd name="T20" fmla="*/ 7 w 10"/>
                <a:gd name="T21" fmla="*/ 0 h 19"/>
                <a:gd name="T22" fmla="*/ 10 w 10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6"/>
            <p:cNvSpPr>
              <a:spLocks noEditPoints="1"/>
            </p:cNvSpPr>
            <p:nvPr/>
          </p:nvSpPr>
          <p:spPr bwMode="auto">
            <a:xfrm>
              <a:off x="4880" y="824"/>
              <a:ext cx="19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7 w 14"/>
                <a:gd name="T7" fmla="*/ 0 h 20"/>
                <a:gd name="T8" fmla="*/ 14 w 14"/>
                <a:gd name="T9" fmla="*/ 10 h 20"/>
                <a:gd name="T10" fmla="*/ 12 w 14"/>
                <a:gd name="T11" fmla="*/ 18 h 20"/>
                <a:gd name="T12" fmla="*/ 7 w 14"/>
                <a:gd name="T13" fmla="*/ 20 h 20"/>
                <a:gd name="T14" fmla="*/ 7 w 14"/>
                <a:gd name="T15" fmla="*/ 4 h 20"/>
                <a:gd name="T16" fmla="*/ 4 w 14"/>
                <a:gd name="T17" fmla="*/ 10 h 20"/>
                <a:gd name="T18" fmla="*/ 7 w 14"/>
                <a:gd name="T19" fmla="*/ 17 h 20"/>
                <a:gd name="T20" fmla="*/ 9 w 14"/>
                <a:gd name="T21" fmla="*/ 10 h 20"/>
                <a:gd name="T22" fmla="*/ 7 w 14"/>
                <a:gd name="T2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4" y="4"/>
                    <a:pt x="14" y="10"/>
                  </a:cubicBezTo>
                  <a:cubicBezTo>
                    <a:pt x="14" y="13"/>
                    <a:pt x="13" y="16"/>
                    <a:pt x="12" y="18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cubicBezTo>
                    <a:pt x="9" y="17"/>
                    <a:pt x="9" y="15"/>
                    <a:pt x="9" y="10"/>
                  </a:cubicBezTo>
                  <a:cubicBezTo>
                    <a:pt x="9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7"/>
            <p:cNvSpPr>
              <a:spLocks noEditPoints="1"/>
            </p:cNvSpPr>
            <p:nvPr/>
          </p:nvSpPr>
          <p:spPr bwMode="auto">
            <a:xfrm>
              <a:off x="4880" y="863"/>
              <a:ext cx="19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7 w 14"/>
                <a:gd name="T7" fmla="*/ 0 h 20"/>
                <a:gd name="T8" fmla="*/ 14 w 14"/>
                <a:gd name="T9" fmla="*/ 10 h 20"/>
                <a:gd name="T10" fmla="*/ 12 w 14"/>
                <a:gd name="T11" fmla="*/ 17 h 20"/>
                <a:gd name="T12" fmla="*/ 7 w 14"/>
                <a:gd name="T13" fmla="*/ 20 h 20"/>
                <a:gd name="T14" fmla="*/ 7 w 14"/>
                <a:gd name="T15" fmla="*/ 3 h 20"/>
                <a:gd name="T16" fmla="*/ 4 w 14"/>
                <a:gd name="T17" fmla="*/ 10 h 20"/>
                <a:gd name="T18" fmla="*/ 7 w 14"/>
                <a:gd name="T19" fmla="*/ 17 h 20"/>
                <a:gd name="T20" fmla="*/ 9 w 14"/>
                <a:gd name="T21" fmla="*/ 10 h 20"/>
                <a:gd name="T22" fmla="*/ 7 w 14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3" y="15"/>
                    <a:pt x="12" y="17"/>
                  </a:cubicBezTo>
                  <a:cubicBezTo>
                    <a:pt x="11" y="19"/>
                    <a:pt x="9" y="20"/>
                    <a:pt x="7" y="20"/>
                  </a:cubicBezTo>
                  <a:close/>
                  <a:moveTo>
                    <a:pt x="7" y="3"/>
                  </a:moveTo>
                  <a:cubicBezTo>
                    <a:pt x="5" y="3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cubicBezTo>
                    <a:pt x="9" y="17"/>
                    <a:pt x="9" y="14"/>
                    <a:pt x="9" y="10"/>
                  </a:cubicBezTo>
                  <a:cubicBezTo>
                    <a:pt x="9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58"/>
            <p:cNvSpPr>
              <a:spLocks noEditPoints="1"/>
            </p:cNvSpPr>
            <p:nvPr/>
          </p:nvSpPr>
          <p:spPr bwMode="auto">
            <a:xfrm>
              <a:off x="4854" y="786"/>
              <a:ext cx="20" cy="26"/>
            </a:xfrm>
            <a:custGeom>
              <a:avLst/>
              <a:gdLst>
                <a:gd name="T0" fmla="*/ 7 w 14"/>
                <a:gd name="T1" fmla="*/ 19 h 19"/>
                <a:gd name="T2" fmla="*/ 0 w 14"/>
                <a:gd name="T3" fmla="*/ 10 h 19"/>
                <a:gd name="T4" fmla="*/ 2 w 14"/>
                <a:gd name="T5" fmla="*/ 2 h 19"/>
                <a:gd name="T6" fmla="*/ 8 w 14"/>
                <a:gd name="T7" fmla="*/ 0 h 19"/>
                <a:gd name="T8" fmla="*/ 14 w 14"/>
                <a:gd name="T9" fmla="*/ 10 h 19"/>
                <a:gd name="T10" fmla="*/ 13 w 14"/>
                <a:gd name="T11" fmla="*/ 17 h 19"/>
                <a:gd name="T12" fmla="*/ 7 w 14"/>
                <a:gd name="T13" fmla="*/ 19 h 19"/>
                <a:gd name="T14" fmla="*/ 7 w 14"/>
                <a:gd name="T15" fmla="*/ 3 h 19"/>
                <a:gd name="T16" fmla="*/ 5 w 14"/>
                <a:gd name="T17" fmla="*/ 10 h 19"/>
                <a:gd name="T18" fmla="*/ 7 w 14"/>
                <a:gd name="T19" fmla="*/ 16 h 19"/>
                <a:gd name="T20" fmla="*/ 10 w 14"/>
                <a:gd name="T21" fmla="*/ 10 h 19"/>
                <a:gd name="T22" fmla="*/ 7 w 14"/>
                <a:gd name="T2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7" y="19"/>
                  </a:moveTo>
                  <a:cubicBezTo>
                    <a:pt x="2" y="19"/>
                    <a:pt x="0" y="17"/>
                    <a:pt x="0" y="10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4" y="15"/>
                    <a:pt x="13" y="17"/>
                  </a:cubicBezTo>
                  <a:cubicBezTo>
                    <a:pt x="12" y="19"/>
                    <a:pt x="10" y="19"/>
                    <a:pt x="7" y="19"/>
                  </a:cubicBezTo>
                  <a:close/>
                  <a:moveTo>
                    <a:pt x="7" y="3"/>
                  </a:moveTo>
                  <a:cubicBezTo>
                    <a:pt x="6" y="3"/>
                    <a:pt x="5" y="5"/>
                    <a:pt x="5" y="10"/>
                  </a:cubicBezTo>
                  <a:cubicBezTo>
                    <a:pt x="5" y="14"/>
                    <a:pt x="6" y="16"/>
                    <a:pt x="7" y="16"/>
                  </a:cubicBezTo>
                  <a:cubicBezTo>
                    <a:pt x="9" y="16"/>
                    <a:pt x="10" y="14"/>
                    <a:pt x="10" y="10"/>
                  </a:cubicBezTo>
                  <a:cubicBezTo>
                    <a:pt x="10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59"/>
            <p:cNvSpPr>
              <a:spLocks/>
            </p:cNvSpPr>
            <p:nvPr/>
          </p:nvSpPr>
          <p:spPr bwMode="auto">
            <a:xfrm>
              <a:off x="4857" y="824"/>
              <a:ext cx="13" cy="28"/>
            </a:xfrm>
            <a:custGeom>
              <a:avLst/>
              <a:gdLst>
                <a:gd name="T0" fmla="*/ 9 w 9"/>
                <a:gd name="T1" fmla="*/ 0 h 20"/>
                <a:gd name="T2" fmla="*/ 9 w 9"/>
                <a:gd name="T3" fmla="*/ 20 h 20"/>
                <a:gd name="T4" fmla="*/ 5 w 9"/>
                <a:gd name="T5" fmla="*/ 20 h 20"/>
                <a:gd name="T6" fmla="*/ 5 w 9"/>
                <a:gd name="T7" fmla="*/ 5 h 20"/>
                <a:gd name="T8" fmla="*/ 4 w 9"/>
                <a:gd name="T9" fmla="*/ 6 h 20"/>
                <a:gd name="T10" fmla="*/ 3 w 9"/>
                <a:gd name="T11" fmla="*/ 6 h 20"/>
                <a:gd name="T12" fmla="*/ 1 w 9"/>
                <a:gd name="T13" fmla="*/ 6 h 20"/>
                <a:gd name="T14" fmla="*/ 0 w 9"/>
                <a:gd name="T15" fmla="*/ 7 h 20"/>
                <a:gd name="T16" fmla="*/ 0 w 9"/>
                <a:gd name="T17" fmla="*/ 3 h 20"/>
                <a:gd name="T18" fmla="*/ 3 w 9"/>
                <a:gd name="T19" fmla="*/ 2 h 20"/>
                <a:gd name="T20" fmla="*/ 6 w 9"/>
                <a:gd name="T21" fmla="*/ 0 h 20"/>
                <a:gd name="T22" fmla="*/ 9 w 9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0">
                  <a:moveTo>
                    <a:pt x="9" y="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3" y="2"/>
                  </a:cubicBezTo>
                  <a:cubicBezTo>
                    <a:pt x="5" y="2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60"/>
            <p:cNvSpPr>
              <a:spLocks noEditPoints="1"/>
            </p:cNvSpPr>
            <p:nvPr/>
          </p:nvSpPr>
          <p:spPr bwMode="auto">
            <a:xfrm>
              <a:off x="4854" y="863"/>
              <a:ext cx="20" cy="28"/>
            </a:xfrm>
            <a:custGeom>
              <a:avLst/>
              <a:gdLst>
                <a:gd name="T0" fmla="*/ 7 w 14"/>
                <a:gd name="T1" fmla="*/ 20 h 20"/>
                <a:gd name="T2" fmla="*/ 0 w 14"/>
                <a:gd name="T3" fmla="*/ 10 h 20"/>
                <a:gd name="T4" fmla="*/ 2 w 14"/>
                <a:gd name="T5" fmla="*/ 3 h 20"/>
                <a:gd name="T6" fmla="*/ 8 w 14"/>
                <a:gd name="T7" fmla="*/ 0 h 20"/>
                <a:gd name="T8" fmla="*/ 14 w 14"/>
                <a:gd name="T9" fmla="*/ 10 h 20"/>
                <a:gd name="T10" fmla="*/ 13 w 14"/>
                <a:gd name="T11" fmla="*/ 17 h 20"/>
                <a:gd name="T12" fmla="*/ 7 w 14"/>
                <a:gd name="T13" fmla="*/ 20 h 20"/>
                <a:gd name="T14" fmla="*/ 7 w 14"/>
                <a:gd name="T15" fmla="*/ 3 h 20"/>
                <a:gd name="T16" fmla="*/ 5 w 14"/>
                <a:gd name="T17" fmla="*/ 10 h 20"/>
                <a:gd name="T18" fmla="*/ 7 w 14"/>
                <a:gd name="T19" fmla="*/ 17 h 20"/>
                <a:gd name="T20" fmla="*/ 10 w 14"/>
                <a:gd name="T21" fmla="*/ 10 h 20"/>
                <a:gd name="T22" fmla="*/ 7 w 14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7" y="20"/>
                  </a:moveTo>
                  <a:cubicBezTo>
                    <a:pt x="2" y="20"/>
                    <a:pt x="0" y="17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4" y="3"/>
                    <a:pt x="14" y="10"/>
                  </a:cubicBezTo>
                  <a:cubicBezTo>
                    <a:pt x="14" y="13"/>
                    <a:pt x="14" y="15"/>
                    <a:pt x="13" y="17"/>
                  </a:cubicBezTo>
                  <a:cubicBezTo>
                    <a:pt x="12" y="19"/>
                    <a:pt x="10" y="20"/>
                    <a:pt x="7" y="20"/>
                  </a:cubicBezTo>
                  <a:close/>
                  <a:moveTo>
                    <a:pt x="7" y="3"/>
                  </a:moveTo>
                  <a:cubicBezTo>
                    <a:pt x="6" y="3"/>
                    <a:pt x="5" y="6"/>
                    <a:pt x="5" y="10"/>
                  </a:cubicBezTo>
                  <a:cubicBezTo>
                    <a:pt x="5" y="15"/>
                    <a:pt x="6" y="17"/>
                    <a:pt x="7" y="17"/>
                  </a:cubicBezTo>
                  <a:cubicBezTo>
                    <a:pt x="9" y="17"/>
                    <a:pt x="10" y="14"/>
                    <a:pt x="10" y="10"/>
                  </a:cubicBezTo>
                  <a:cubicBezTo>
                    <a:pt x="10" y="5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61"/>
            <p:cNvSpPr>
              <a:spLocks/>
            </p:cNvSpPr>
            <p:nvPr/>
          </p:nvSpPr>
          <p:spPr bwMode="auto">
            <a:xfrm>
              <a:off x="4599" y="849"/>
              <a:ext cx="500" cy="400"/>
            </a:xfrm>
            <a:custGeom>
              <a:avLst/>
              <a:gdLst>
                <a:gd name="T0" fmla="*/ 115 w 357"/>
                <a:gd name="T1" fmla="*/ 0 h 286"/>
                <a:gd name="T2" fmla="*/ 0 w 357"/>
                <a:gd name="T3" fmla="*/ 0 h 286"/>
                <a:gd name="T4" fmla="*/ 0 w 357"/>
                <a:gd name="T5" fmla="*/ 81 h 286"/>
                <a:gd name="T6" fmla="*/ 1 w 357"/>
                <a:gd name="T7" fmla="*/ 84 h 286"/>
                <a:gd name="T8" fmla="*/ 135 w 357"/>
                <a:gd name="T9" fmla="*/ 286 h 286"/>
                <a:gd name="T10" fmla="*/ 222 w 357"/>
                <a:gd name="T11" fmla="*/ 286 h 286"/>
                <a:gd name="T12" fmla="*/ 356 w 357"/>
                <a:gd name="T13" fmla="*/ 84 h 286"/>
                <a:gd name="T14" fmla="*/ 357 w 357"/>
                <a:gd name="T15" fmla="*/ 81 h 286"/>
                <a:gd name="T16" fmla="*/ 357 w 357"/>
                <a:gd name="T17" fmla="*/ 81 h 286"/>
                <a:gd name="T18" fmla="*/ 357 w 357"/>
                <a:gd name="T19" fmla="*/ 0 h 286"/>
                <a:gd name="T20" fmla="*/ 115 w 357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286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35" y="286"/>
                    <a:pt x="135" y="286"/>
                    <a:pt x="135" y="286"/>
                  </a:cubicBezTo>
                  <a:cubicBezTo>
                    <a:pt x="222" y="286"/>
                    <a:pt x="222" y="286"/>
                    <a:pt x="222" y="286"/>
                  </a:cubicBezTo>
                  <a:cubicBezTo>
                    <a:pt x="356" y="84"/>
                    <a:pt x="356" y="84"/>
                    <a:pt x="356" y="84"/>
                  </a:cubicBezTo>
                  <a:cubicBezTo>
                    <a:pt x="356" y="83"/>
                    <a:pt x="357" y="82"/>
                    <a:pt x="357" y="81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62"/>
            <p:cNvSpPr>
              <a:spLocks/>
            </p:cNvSpPr>
            <p:nvPr/>
          </p:nvSpPr>
          <p:spPr bwMode="auto">
            <a:xfrm>
              <a:off x="4598" y="849"/>
              <a:ext cx="126" cy="113"/>
            </a:xfrm>
            <a:custGeom>
              <a:avLst/>
              <a:gdLst>
                <a:gd name="T0" fmla="*/ 126 w 126"/>
                <a:gd name="T1" fmla="*/ 0 h 113"/>
                <a:gd name="T2" fmla="*/ 122 w 126"/>
                <a:gd name="T3" fmla="*/ 0 h 113"/>
                <a:gd name="T4" fmla="*/ 0 w 126"/>
                <a:gd name="T5" fmla="*/ 0 h 113"/>
                <a:gd name="T6" fmla="*/ 0 w 126"/>
                <a:gd name="T7" fmla="*/ 113 h 113"/>
                <a:gd name="T8" fmla="*/ 1 w 126"/>
                <a:gd name="T9" fmla="*/ 113 h 113"/>
                <a:gd name="T10" fmla="*/ 1 w 126"/>
                <a:gd name="T11" fmla="*/ 0 h 113"/>
                <a:gd name="T12" fmla="*/ 126 w 126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122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1" y="113"/>
                  </a:lnTo>
                  <a:lnTo>
                    <a:pt x="1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63"/>
            <p:cNvSpPr>
              <a:spLocks/>
            </p:cNvSpPr>
            <p:nvPr/>
          </p:nvSpPr>
          <p:spPr bwMode="auto">
            <a:xfrm>
              <a:off x="4598" y="849"/>
              <a:ext cx="126" cy="113"/>
            </a:xfrm>
            <a:custGeom>
              <a:avLst/>
              <a:gdLst>
                <a:gd name="T0" fmla="*/ 126 w 126"/>
                <a:gd name="T1" fmla="*/ 0 h 113"/>
                <a:gd name="T2" fmla="*/ 122 w 126"/>
                <a:gd name="T3" fmla="*/ 0 h 113"/>
                <a:gd name="T4" fmla="*/ 0 w 126"/>
                <a:gd name="T5" fmla="*/ 0 h 113"/>
                <a:gd name="T6" fmla="*/ 0 w 126"/>
                <a:gd name="T7" fmla="*/ 113 h 113"/>
                <a:gd name="T8" fmla="*/ 1 w 126"/>
                <a:gd name="T9" fmla="*/ 113 h 113"/>
                <a:gd name="T10" fmla="*/ 1 w 126"/>
                <a:gd name="T11" fmla="*/ 0 h 113"/>
                <a:gd name="T12" fmla="*/ 126 w 126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122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1" y="113"/>
                  </a:lnTo>
                  <a:lnTo>
                    <a:pt x="1" y="0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64"/>
            <p:cNvSpPr>
              <a:spLocks noChangeArrowheads="1"/>
            </p:cNvSpPr>
            <p:nvPr/>
          </p:nvSpPr>
          <p:spPr bwMode="auto">
            <a:xfrm>
              <a:off x="4599" y="849"/>
              <a:ext cx="125" cy="1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65"/>
            <p:cNvSpPr>
              <a:spLocks noChangeArrowheads="1"/>
            </p:cNvSpPr>
            <p:nvPr/>
          </p:nvSpPr>
          <p:spPr bwMode="auto">
            <a:xfrm>
              <a:off x="4599" y="849"/>
              <a:ext cx="125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66"/>
            <p:cNvSpPr>
              <a:spLocks/>
            </p:cNvSpPr>
            <p:nvPr/>
          </p:nvSpPr>
          <p:spPr bwMode="auto">
            <a:xfrm>
              <a:off x="4667" y="1066"/>
              <a:ext cx="121" cy="183"/>
            </a:xfrm>
            <a:custGeom>
              <a:avLst/>
              <a:gdLst>
                <a:gd name="T0" fmla="*/ 0 w 121"/>
                <a:gd name="T1" fmla="*/ 0 h 183"/>
                <a:gd name="T2" fmla="*/ 120 w 121"/>
                <a:gd name="T3" fmla="*/ 183 h 183"/>
                <a:gd name="T4" fmla="*/ 121 w 121"/>
                <a:gd name="T5" fmla="*/ 183 h 183"/>
                <a:gd name="T6" fmla="*/ 0 w 121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3">
                  <a:moveTo>
                    <a:pt x="0" y="0"/>
                  </a:moveTo>
                  <a:lnTo>
                    <a:pt x="120" y="183"/>
                  </a:lnTo>
                  <a:lnTo>
                    <a:pt x="121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67"/>
            <p:cNvSpPr>
              <a:spLocks/>
            </p:cNvSpPr>
            <p:nvPr/>
          </p:nvSpPr>
          <p:spPr bwMode="auto">
            <a:xfrm>
              <a:off x="4667" y="1066"/>
              <a:ext cx="121" cy="183"/>
            </a:xfrm>
            <a:custGeom>
              <a:avLst/>
              <a:gdLst>
                <a:gd name="T0" fmla="*/ 0 w 121"/>
                <a:gd name="T1" fmla="*/ 0 h 183"/>
                <a:gd name="T2" fmla="*/ 120 w 121"/>
                <a:gd name="T3" fmla="*/ 183 h 183"/>
                <a:gd name="T4" fmla="*/ 121 w 121"/>
                <a:gd name="T5" fmla="*/ 183 h 183"/>
                <a:gd name="T6" fmla="*/ 0 w 121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3">
                  <a:moveTo>
                    <a:pt x="0" y="0"/>
                  </a:moveTo>
                  <a:lnTo>
                    <a:pt x="120" y="183"/>
                  </a:lnTo>
                  <a:lnTo>
                    <a:pt x="121" y="1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8"/>
            <p:cNvSpPr>
              <a:spLocks/>
            </p:cNvSpPr>
            <p:nvPr/>
          </p:nvSpPr>
          <p:spPr bwMode="auto">
            <a:xfrm>
              <a:off x="4599" y="962"/>
              <a:ext cx="226" cy="287"/>
            </a:xfrm>
            <a:custGeom>
              <a:avLst/>
              <a:gdLst>
                <a:gd name="T0" fmla="*/ 125 w 226"/>
                <a:gd name="T1" fmla="*/ 0 h 287"/>
                <a:gd name="T2" fmla="*/ 125 w 226"/>
                <a:gd name="T3" fmla="*/ 0 h 287"/>
                <a:gd name="T4" fmla="*/ 0 w 226"/>
                <a:gd name="T5" fmla="*/ 0 h 287"/>
                <a:gd name="T6" fmla="*/ 68 w 226"/>
                <a:gd name="T7" fmla="*/ 104 h 287"/>
                <a:gd name="T8" fmla="*/ 189 w 226"/>
                <a:gd name="T9" fmla="*/ 287 h 287"/>
                <a:gd name="T10" fmla="*/ 226 w 226"/>
                <a:gd name="T11" fmla="*/ 287 h 287"/>
                <a:gd name="T12" fmla="*/ 125 w 226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7">
                  <a:moveTo>
                    <a:pt x="125" y="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68" y="104"/>
                  </a:lnTo>
                  <a:lnTo>
                    <a:pt x="189" y="287"/>
                  </a:lnTo>
                  <a:lnTo>
                    <a:pt x="226" y="28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69"/>
            <p:cNvSpPr>
              <a:spLocks/>
            </p:cNvSpPr>
            <p:nvPr/>
          </p:nvSpPr>
          <p:spPr bwMode="auto">
            <a:xfrm>
              <a:off x="4599" y="962"/>
              <a:ext cx="226" cy="287"/>
            </a:xfrm>
            <a:custGeom>
              <a:avLst/>
              <a:gdLst>
                <a:gd name="T0" fmla="*/ 125 w 226"/>
                <a:gd name="T1" fmla="*/ 0 h 287"/>
                <a:gd name="T2" fmla="*/ 125 w 226"/>
                <a:gd name="T3" fmla="*/ 0 h 287"/>
                <a:gd name="T4" fmla="*/ 0 w 226"/>
                <a:gd name="T5" fmla="*/ 0 h 287"/>
                <a:gd name="T6" fmla="*/ 68 w 226"/>
                <a:gd name="T7" fmla="*/ 104 h 287"/>
                <a:gd name="T8" fmla="*/ 189 w 226"/>
                <a:gd name="T9" fmla="*/ 287 h 287"/>
                <a:gd name="T10" fmla="*/ 226 w 226"/>
                <a:gd name="T11" fmla="*/ 287 h 287"/>
                <a:gd name="T12" fmla="*/ 125 w 226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7">
                  <a:moveTo>
                    <a:pt x="125" y="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68" y="104"/>
                  </a:lnTo>
                  <a:lnTo>
                    <a:pt x="189" y="287"/>
                  </a:lnTo>
                  <a:lnTo>
                    <a:pt x="226" y="287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0"/>
            <p:cNvSpPr>
              <a:spLocks/>
            </p:cNvSpPr>
            <p:nvPr/>
          </p:nvSpPr>
          <p:spPr bwMode="auto">
            <a:xfrm>
              <a:off x="5098" y="962"/>
              <a:ext cx="3" cy="4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1 w 2"/>
                <a:gd name="T5" fmla="*/ 0 h 3"/>
                <a:gd name="T6" fmla="*/ 1 w 2"/>
                <a:gd name="T7" fmla="*/ 0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1"/>
            <p:cNvSpPr>
              <a:spLocks/>
            </p:cNvSpPr>
            <p:nvPr/>
          </p:nvSpPr>
          <p:spPr bwMode="auto">
            <a:xfrm>
              <a:off x="4591" y="843"/>
              <a:ext cx="518" cy="11"/>
            </a:xfrm>
            <a:custGeom>
              <a:avLst/>
              <a:gdLst>
                <a:gd name="T0" fmla="*/ 366 w 370"/>
                <a:gd name="T1" fmla="*/ 0 h 8"/>
                <a:gd name="T2" fmla="*/ 365 w 370"/>
                <a:gd name="T3" fmla="*/ 0 h 8"/>
                <a:gd name="T4" fmla="*/ 4 w 370"/>
                <a:gd name="T5" fmla="*/ 0 h 8"/>
                <a:gd name="T6" fmla="*/ 3 w 370"/>
                <a:gd name="T7" fmla="*/ 0 h 8"/>
                <a:gd name="T8" fmla="*/ 0 w 370"/>
                <a:gd name="T9" fmla="*/ 4 h 8"/>
                <a:gd name="T10" fmla="*/ 3 w 370"/>
                <a:gd name="T11" fmla="*/ 8 h 8"/>
                <a:gd name="T12" fmla="*/ 4 w 370"/>
                <a:gd name="T13" fmla="*/ 8 h 8"/>
                <a:gd name="T14" fmla="*/ 365 w 370"/>
                <a:gd name="T15" fmla="*/ 8 h 8"/>
                <a:gd name="T16" fmla="*/ 366 w 370"/>
                <a:gd name="T17" fmla="*/ 8 h 8"/>
                <a:gd name="T18" fmla="*/ 370 w 370"/>
                <a:gd name="T19" fmla="*/ 4 h 8"/>
                <a:gd name="T20" fmla="*/ 366 w 37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0" h="8">
                  <a:moveTo>
                    <a:pt x="366" y="0"/>
                  </a:moveTo>
                  <a:cubicBezTo>
                    <a:pt x="365" y="0"/>
                    <a:pt x="365" y="0"/>
                    <a:pt x="36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6" y="8"/>
                    <a:pt x="366" y="8"/>
                    <a:pt x="366" y="8"/>
                  </a:cubicBezTo>
                  <a:cubicBezTo>
                    <a:pt x="368" y="8"/>
                    <a:pt x="370" y="6"/>
                    <a:pt x="370" y="4"/>
                  </a:cubicBezTo>
                  <a:cubicBezTo>
                    <a:pt x="370" y="2"/>
                    <a:pt x="368" y="0"/>
                    <a:pt x="366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72"/>
            <p:cNvSpPr>
              <a:spLocks noChangeArrowheads="1"/>
            </p:cNvSpPr>
            <p:nvPr/>
          </p:nvSpPr>
          <p:spPr bwMode="auto">
            <a:xfrm>
              <a:off x="4716" y="965"/>
              <a:ext cx="262" cy="94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3"/>
            <p:cNvSpPr>
              <a:spLocks/>
            </p:cNvSpPr>
            <p:nvPr/>
          </p:nvSpPr>
          <p:spPr bwMode="auto">
            <a:xfrm>
              <a:off x="4725" y="976"/>
              <a:ext cx="243" cy="73"/>
            </a:xfrm>
            <a:custGeom>
              <a:avLst/>
              <a:gdLst>
                <a:gd name="T0" fmla="*/ 173 w 173"/>
                <a:gd name="T1" fmla="*/ 0 h 52"/>
                <a:gd name="T2" fmla="*/ 137 w 173"/>
                <a:gd name="T3" fmla="*/ 0 h 52"/>
                <a:gd name="T4" fmla="*/ 137 w 173"/>
                <a:gd name="T5" fmla="*/ 22 h 52"/>
                <a:gd name="T6" fmla="*/ 137 w 173"/>
                <a:gd name="T7" fmla="*/ 24 h 52"/>
                <a:gd name="T8" fmla="*/ 136 w 173"/>
                <a:gd name="T9" fmla="*/ 26 h 52"/>
                <a:gd name="T10" fmla="*/ 131 w 173"/>
                <a:gd name="T11" fmla="*/ 28 h 52"/>
                <a:gd name="T12" fmla="*/ 116 w 173"/>
                <a:gd name="T13" fmla="*/ 31 h 52"/>
                <a:gd name="T14" fmla="*/ 108 w 173"/>
                <a:gd name="T15" fmla="*/ 30 h 52"/>
                <a:gd name="T16" fmla="*/ 101 w 173"/>
                <a:gd name="T17" fmla="*/ 28 h 52"/>
                <a:gd name="T18" fmla="*/ 96 w 173"/>
                <a:gd name="T19" fmla="*/ 26 h 52"/>
                <a:gd name="T20" fmla="*/ 95 w 173"/>
                <a:gd name="T21" fmla="*/ 24 h 52"/>
                <a:gd name="T22" fmla="*/ 95 w 173"/>
                <a:gd name="T23" fmla="*/ 22 h 52"/>
                <a:gd name="T24" fmla="*/ 95 w 173"/>
                <a:gd name="T25" fmla="*/ 0 h 52"/>
                <a:gd name="T26" fmla="*/ 0 w 173"/>
                <a:gd name="T27" fmla="*/ 0 h 52"/>
                <a:gd name="T28" fmla="*/ 0 w 173"/>
                <a:gd name="T29" fmla="*/ 52 h 52"/>
                <a:gd name="T30" fmla="*/ 22 w 173"/>
                <a:gd name="T31" fmla="*/ 52 h 52"/>
                <a:gd name="T32" fmla="*/ 22 w 173"/>
                <a:gd name="T33" fmla="*/ 23 h 52"/>
                <a:gd name="T34" fmla="*/ 37 w 173"/>
                <a:gd name="T35" fmla="*/ 8 h 52"/>
                <a:gd name="T36" fmla="*/ 65 w 173"/>
                <a:gd name="T37" fmla="*/ 8 h 52"/>
                <a:gd name="T38" fmla="*/ 67 w 173"/>
                <a:gd name="T39" fmla="*/ 9 h 52"/>
                <a:gd name="T40" fmla="*/ 68 w 173"/>
                <a:gd name="T41" fmla="*/ 10 h 52"/>
                <a:gd name="T42" fmla="*/ 69 w 173"/>
                <a:gd name="T43" fmla="*/ 11 h 52"/>
                <a:gd name="T44" fmla="*/ 70 w 173"/>
                <a:gd name="T45" fmla="*/ 13 h 52"/>
                <a:gd name="T46" fmla="*/ 70 w 173"/>
                <a:gd name="T47" fmla="*/ 52 h 52"/>
                <a:gd name="T48" fmla="*/ 173 w 173"/>
                <a:gd name="T49" fmla="*/ 52 h 52"/>
                <a:gd name="T50" fmla="*/ 173 w 173"/>
                <a:gd name="T5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52">
                  <a:moveTo>
                    <a:pt x="173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23"/>
                    <a:pt x="137" y="24"/>
                    <a:pt x="137" y="24"/>
                  </a:cubicBezTo>
                  <a:cubicBezTo>
                    <a:pt x="136" y="25"/>
                    <a:pt x="136" y="25"/>
                    <a:pt x="136" y="26"/>
                  </a:cubicBezTo>
                  <a:cubicBezTo>
                    <a:pt x="134" y="27"/>
                    <a:pt x="133" y="28"/>
                    <a:pt x="131" y="28"/>
                  </a:cubicBezTo>
                  <a:cubicBezTo>
                    <a:pt x="127" y="30"/>
                    <a:pt x="122" y="31"/>
                    <a:pt x="116" y="31"/>
                  </a:cubicBezTo>
                  <a:cubicBezTo>
                    <a:pt x="113" y="31"/>
                    <a:pt x="110" y="31"/>
                    <a:pt x="108" y="30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173" y="52"/>
                    <a:pt x="173" y="52"/>
                    <a:pt x="173" y="52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4"/>
            <p:cNvSpPr>
              <a:spLocks noEditPoints="1"/>
            </p:cNvSpPr>
            <p:nvPr/>
          </p:nvSpPr>
          <p:spPr bwMode="auto">
            <a:xfrm>
              <a:off x="4762" y="993"/>
              <a:ext cx="56" cy="56"/>
            </a:xfrm>
            <a:custGeom>
              <a:avLst/>
              <a:gdLst>
                <a:gd name="T0" fmla="*/ 7 w 56"/>
                <a:gd name="T1" fmla="*/ 55 h 56"/>
                <a:gd name="T2" fmla="*/ 8 w 56"/>
                <a:gd name="T3" fmla="*/ 52 h 56"/>
                <a:gd name="T4" fmla="*/ 46 w 56"/>
                <a:gd name="T5" fmla="*/ 52 h 56"/>
                <a:gd name="T6" fmla="*/ 47 w 56"/>
                <a:gd name="T7" fmla="*/ 52 h 56"/>
                <a:gd name="T8" fmla="*/ 49 w 56"/>
                <a:gd name="T9" fmla="*/ 55 h 56"/>
                <a:gd name="T10" fmla="*/ 47 w 56"/>
                <a:gd name="T11" fmla="*/ 56 h 56"/>
                <a:gd name="T12" fmla="*/ 56 w 56"/>
                <a:gd name="T13" fmla="*/ 4 h 56"/>
                <a:gd name="T14" fmla="*/ 54 w 56"/>
                <a:gd name="T15" fmla="*/ 1 h 56"/>
                <a:gd name="T16" fmla="*/ 52 w 56"/>
                <a:gd name="T17" fmla="*/ 0 h 56"/>
                <a:gd name="T18" fmla="*/ 18 w 56"/>
                <a:gd name="T19" fmla="*/ 13 h 56"/>
                <a:gd name="T20" fmla="*/ 17 w 56"/>
                <a:gd name="T21" fmla="*/ 17 h 56"/>
                <a:gd name="T22" fmla="*/ 12 w 56"/>
                <a:gd name="T23" fmla="*/ 18 h 56"/>
                <a:gd name="T24" fmla="*/ 0 w 56"/>
                <a:gd name="T25" fmla="*/ 56 h 56"/>
                <a:gd name="T26" fmla="*/ 7 w 56"/>
                <a:gd name="T27" fmla="*/ 56 h 56"/>
                <a:gd name="T28" fmla="*/ 24 w 56"/>
                <a:gd name="T29" fmla="*/ 18 h 56"/>
                <a:gd name="T30" fmla="*/ 26 w 56"/>
                <a:gd name="T31" fmla="*/ 17 h 56"/>
                <a:gd name="T32" fmla="*/ 47 w 56"/>
                <a:gd name="T33" fmla="*/ 17 h 56"/>
                <a:gd name="T34" fmla="*/ 49 w 56"/>
                <a:gd name="T35" fmla="*/ 18 h 56"/>
                <a:gd name="T36" fmla="*/ 49 w 56"/>
                <a:gd name="T37" fmla="*/ 21 h 56"/>
                <a:gd name="T38" fmla="*/ 47 w 56"/>
                <a:gd name="T39" fmla="*/ 22 h 56"/>
                <a:gd name="T40" fmla="*/ 26 w 56"/>
                <a:gd name="T41" fmla="*/ 22 h 56"/>
                <a:gd name="T42" fmla="*/ 24 w 56"/>
                <a:gd name="T43" fmla="*/ 22 h 56"/>
                <a:gd name="T44" fmla="*/ 24 w 56"/>
                <a:gd name="T45" fmla="*/ 20 h 56"/>
                <a:gd name="T46" fmla="*/ 8 w 56"/>
                <a:gd name="T47" fmla="*/ 29 h 56"/>
                <a:gd name="T48" fmla="*/ 46 w 56"/>
                <a:gd name="T49" fmla="*/ 28 h 56"/>
                <a:gd name="T50" fmla="*/ 47 w 56"/>
                <a:gd name="T51" fmla="*/ 29 h 56"/>
                <a:gd name="T52" fmla="*/ 49 w 56"/>
                <a:gd name="T53" fmla="*/ 32 h 56"/>
                <a:gd name="T54" fmla="*/ 47 w 56"/>
                <a:gd name="T55" fmla="*/ 34 h 56"/>
                <a:gd name="T56" fmla="*/ 10 w 56"/>
                <a:gd name="T57" fmla="*/ 34 h 56"/>
                <a:gd name="T58" fmla="*/ 8 w 56"/>
                <a:gd name="T59" fmla="*/ 34 h 56"/>
                <a:gd name="T60" fmla="*/ 8 w 56"/>
                <a:gd name="T61" fmla="*/ 29 h 56"/>
                <a:gd name="T62" fmla="*/ 8 w 56"/>
                <a:gd name="T63" fmla="*/ 41 h 56"/>
                <a:gd name="T64" fmla="*/ 46 w 56"/>
                <a:gd name="T65" fmla="*/ 41 h 56"/>
                <a:gd name="T66" fmla="*/ 47 w 56"/>
                <a:gd name="T67" fmla="*/ 41 h 56"/>
                <a:gd name="T68" fmla="*/ 49 w 56"/>
                <a:gd name="T69" fmla="*/ 43 h 56"/>
                <a:gd name="T70" fmla="*/ 47 w 56"/>
                <a:gd name="T71" fmla="*/ 45 h 56"/>
                <a:gd name="T72" fmla="*/ 10 w 56"/>
                <a:gd name="T73" fmla="*/ 46 h 56"/>
                <a:gd name="T74" fmla="*/ 8 w 56"/>
                <a:gd name="T75" fmla="*/ 45 h 56"/>
                <a:gd name="T76" fmla="*/ 8 w 56"/>
                <a:gd name="T77" fmla="*/ 4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7" y="56"/>
                  </a:moveTo>
                  <a:lnTo>
                    <a:pt x="7" y="55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2"/>
                  </a:lnTo>
                  <a:lnTo>
                    <a:pt x="46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9" y="53"/>
                  </a:lnTo>
                  <a:lnTo>
                    <a:pt x="49" y="55"/>
                  </a:lnTo>
                  <a:lnTo>
                    <a:pt x="49" y="56"/>
                  </a:lnTo>
                  <a:lnTo>
                    <a:pt x="47" y="56"/>
                  </a:lnTo>
                  <a:lnTo>
                    <a:pt x="56" y="56"/>
                  </a:lnTo>
                  <a:lnTo>
                    <a:pt x="56" y="4"/>
                  </a:lnTo>
                  <a:lnTo>
                    <a:pt x="56" y="3"/>
                  </a:lnTo>
                  <a:lnTo>
                    <a:pt x="54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18" y="0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0" y="18"/>
                  </a:lnTo>
                  <a:lnTo>
                    <a:pt x="0" y="56"/>
                  </a:lnTo>
                  <a:lnTo>
                    <a:pt x="7" y="56"/>
                  </a:lnTo>
                  <a:lnTo>
                    <a:pt x="7" y="56"/>
                  </a:lnTo>
                  <a:close/>
                  <a:moveTo>
                    <a:pt x="24" y="20"/>
                  </a:moveTo>
                  <a:lnTo>
                    <a:pt x="24" y="18"/>
                  </a:lnTo>
                  <a:lnTo>
                    <a:pt x="24" y="18"/>
                  </a:lnTo>
                  <a:lnTo>
                    <a:pt x="26" y="17"/>
                  </a:lnTo>
                  <a:lnTo>
                    <a:pt x="46" y="17"/>
                  </a:lnTo>
                  <a:lnTo>
                    <a:pt x="47" y="17"/>
                  </a:lnTo>
                  <a:lnTo>
                    <a:pt x="47" y="18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6" y="22"/>
                  </a:lnTo>
                  <a:lnTo>
                    <a:pt x="26" y="22"/>
                  </a:lnTo>
                  <a:lnTo>
                    <a:pt x="25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0"/>
                  </a:lnTo>
                  <a:close/>
                  <a:moveTo>
                    <a:pt x="8" y="29"/>
                  </a:moveTo>
                  <a:lnTo>
                    <a:pt x="8" y="29"/>
                  </a:lnTo>
                  <a:lnTo>
                    <a:pt x="10" y="28"/>
                  </a:lnTo>
                  <a:lnTo>
                    <a:pt x="46" y="28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1"/>
                  </a:lnTo>
                  <a:lnTo>
                    <a:pt x="49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7" y="31"/>
                  </a:lnTo>
                  <a:lnTo>
                    <a:pt x="8" y="29"/>
                  </a:lnTo>
                  <a:close/>
                  <a:moveTo>
                    <a:pt x="8" y="41"/>
                  </a:moveTo>
                  <a:lnTo>
                    <a:pt x="8" y="41"/>
                  </a:lnTo>
                  <a:lnTo>
                    <a:pt x="10" y="41"/>
                  </a:lnTo>
                  <a:lnTo>
                    <a:pt x="46" y="41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9" y="42"/>
                  </a:lnTo>
                  <a:lnTo>
                    <a:pt x="49" y="43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6" y="46"/>
                  </a:lnTo>
                  <a:lnTo>
                    <a:pt x="10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7" y="43"/>
                  </a:lnTo>
                  <a:lnTo>
                    <a:pt x="8" y="4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5"/>
            <p:cNvSpPr>
              <a:spLocks/>
            </p:cNvSpPr>
            <p:nvPr/>
          </p:nvSpPr>
          <p:spPr bwMode="auto">
            <a:xfrm>
              <a:off x="4859" y="976"/>
              <a:ext cx="58" cy="44"/>
            </a:xfrm>
            <a:custGeom>
              <a:avLst/>
              <a:gdLst>
                <a:gd name="T0" fmla="*/ 0 w 42"/>
                <a:gd name="T1" fmla="*/ 24 h 31"/>
                <a:gd name="T2" fmla="*/ 1 w 42"/>
                <a:gd name="T3" fmla="*/ 26 h 31"/>
                <a:gd name="T4" fmla="*/ 6 w 42"/>
                <a:gd name="T5" fmla="*/ 28 h 31"/>
                <a:gd name="T6" fmla="*/ 13 w 42"/>
                <a:gd name="T7" fmla="*/ 30 h 31"/>
                <a:gd name="T8" fmla="*/ 21 w 42"/>
                <a:gd name="T9" fmla="*/ 31 h 31"/>
                <a:gd name="T10" fmla="*/ 36 w 42"/>
                <a:gd name="T11" fmla="*/ 28 h 31"/>
                <a:gd name="T12" fmla="*/ 41 w 42"/>
                <a:gd name="T13" fmla="*/ 26 h 31"/>
                <a:gd name="T14" fmla="*/ 42 w 42"/>
                <a:gd name="T15" fmla="*/ 24 h 31"/>
                <a:gd name="T16" fmla="*/ 42 w 42"/>
                <a:gd name="T17" fmla="*/ 22 h 31"/>
                <a:gd name="T18" fmla="*/ 42 w 42"/>
                <a:gd name="T19" fmla="*/ 0 h 31"/>
                <a:gd name="T20" fmla="*/ 0 w 42"/>
                <a:gd name="T21" fmla="*/ 0 h 31"/>
                <a:gd name="T22" fmla="*/ 0 w 42"/>
                <a:gd name="T23" fmla="*/ 22 h 31"/>
                <a:gd name="T24" fmla="*/ 0 w 42"/>
                <a:gd name="T25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31">
                  <a:moveTo>
                    <a:pt x="0" y="24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5" y="31"/>
                    <a:pt x="18" y="31"/>
                    <a:pt x="21" y="31"/>
                  </a:cubicBezTo>
                  <a:cubicBezTo>
                    <a:pt x="27" y="31"/>
                    <a:pt x="32" y="30"/>
                    <a:pt x="36" y="28"/>
                  </a:cubicBezTo>
                  <a:cubicBezTo>
                    <a:pt x="38" y="28"/>
                    <a:pt x="39" y="27"/>
                    <a:pt x="41" y="26"/>
                  </a:cubicBezTo>
                  <a:cubicBezTo>
                    <a:pt x="41" y="25"/>
                    <a:pt x="41" y="25"/>
                    <a:pt x="42" y="24"/>
                  </a:cubicBezTo>
                  <a:cubicBezTo>
                    <a:pt x="42" y="24"/>
                    <a:pt x="42" y="23"/>
                    <a:pt x="42" y="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6"/>
            <p:cNvSpPr>
              <a:spLocks/>
            </p:cNvSpPr>
            <p:nvPr/>
          </p:nvSpPr>
          <p:spPr bwMode="auto">
            <a:xfrm>
              <a:off x="4769" y="1021"/>
              <a:ext cx="42" cy="6"/>
            </a:xfrm>
            <a:custGeom>
              <a:avLst/>
              <a:gdLst>
                <a:gd name="T0" fmla="*/ 1 w 42"/>
                <a:gd name="T1" fmla="*/ 6 h 6"/>
                <a:gd name="T2" fmla="*/ 3 w 42"/>
                <a:gd name="T3" fmla="*/ 6 h 6"/>
                <a:gd name="T4" fmla="*/ 39 w 42"/>
                <a:gd name="T5" fmla="*/ 6 h 6"/>
                <a:gd name="T6" fmla="*/ 40 w 42"/>
                <a:gd name="T7" fmla="*/ 6 h 6"/>
                <a:gd name="T8" fmla="*/ 40 w 42"/>
                <a:gd name="T9" fmla="*/ 6 h 6"/>
                <a:gd name="T10" fmla="*/ 42 w 42"/>
                <a:gd name="T11" fmla="*/ 4 h 6"/>
                <a:gd name="T12" fmla="*/ 42 w 42"/>
                <a:gd name="T13" fmla="*/ 3 h 6"/>
                <a:gd name="T14" fmla="*/ 40 w 42"/>
                <a:gd name="T15" fmla="*/ 1 h 6"/>
                <a:gd name="T16" fmla="*/ 40 w 42"/>
                <a:gd name="T17" fmla="*/ 1 h 6"/>
                <a:gd name="T18" fmla="*/ 39 w 42"/>
                <a:gd name="T19" fmla="*/ 0 h 6"/>
                <a:gd name="T20" fmla="*/ 3 w 42"/>
                <a:gd name="T21" fmla="*/ 0 h 6"/>
                <a:gd name="T22" fmla="*/ 1 w 42"/>
                <a:gd name="T23" fmla="*/ 1 h 6"/>
                <a:gd name="T24" fmla="*/ 1 w 42"/>
                <a:gd name="T25" fmla="*/ 1 h 6"/>
                <a:gd name="T26" fmla="*/ 0 w 42"/>
                <a:gd name="T27" fmla="*/ 3 h 6"/>
                <a:gd name="T28" fmla="*/ 1 w 42"/>
                <a:gd name="T29" fmla="*/ 6 h 6"/>
                <a:gd name="T30" fmla="*/ 1 w 42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">
                  <a:moveTo>
                    <a:pt x="1" y="6"/>
                  </a:moveTo>
                  <a:lnTo>
                    <a:pt x="3" y="6"/>
                  </a:lnTo>
                  <a:lnTo>
                    <a:pt x="39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77"/>
            <p:cNvSpPr>
              <a:spLocks/>
            </p:cNvSpPr>
            <p:nvPr/>
          </p:nvSpPr>
          <p:spPr bwMode="auto">
            <a:xfrm>
              <a:off x="4786" y="1010"/>
              <a:ext cx="25" cy="5"/>
            </a:xfrm>
            <a:custGeom>
              <a:avLst/>
              <a:gdLst>
                <a:gd name="T0" fmla="*/ 1 w 25"/>
                <a:gd name="T1" fmla="*/ 5 h 5"/>
                <a:gd name="T2" fmla="*/ 2 w 25"/>
                <a:gd name="T3" fmla="*/ 5 h 5"/>
                <a:gd name="T4" fmla="*/ 22 w 25"/>
                <a:gd name="T5" fmla="*/ 5 h 5"/>
                <a:gd name="T6" fmla="*/ 23 w 25"/>
                <a:gd name="T7" fmla="*/ 5 h 5"/>
                <a:gd name="T8" fmla="*/ 23 w 25"/>
                <a:gd name="T9" fmla="*/ 5 h 5"/>
                <a:gd name="T10" fmla="*/ 25 w 25"/>
                <a:gd name="T11" fmla="*/ 4 h 5"/>
                <a:gd name="T12" fmla="*/ 25 w 25"/>
                <a:gd name="T13" fmla="*/ 3 h 5"/>
                <a:gd name="T14" fmla="*/ 25 w 25"/>
                <a:gd name="T15" fmla="*/ 1 h 5"/>
                <a:gd name="T16" fmla="*/ 23 w 25"/>
                <a:gd name="T17" fmla="*/ 1 h 5"/>
                <a:gd name="T18" fmla="*/ 23 w 25"/>
                <a:gd name="T19" fmla="*/ 0 h 5"/>
                <a:gd name="T20" fmla="*/ 22 w 25"/>
                <a:gd name="T21" fmla="*/ 0 h 5"/>
                <a:gd name="T22" fmla="*/ 2 w 25"/>
                <a:gd name="T23" fmla="*/ 0 h 5"/>
                <a:gd name="T24" fmla="*/ 0 w 25"/>
                <a:gd name="T25" fmla="*/ 1 h 5"/>
                <a:gd name="T26" fmla="*/ 0 w 25"/>
                <a:gd name="T27" fmla="*/ 1 h 5"/>
                <a:gd name="T28" fmla="*/ 0 w 25"/>
                <a:gd name="T29" fmla="*/ 3 h 5"/>
                <a:gd name="T30" fmla="*/ 0 w 25"/>
                <a:gd name="T31" fmla="*/ 4 h 5"/>
                <a:gd name="T32" fmla="*/ 0 w 25"/>
                <a:gd name="T33" fmla="*/ 5 h 5"/>
                <a:gd name="T34" fmla="*/ 1 w 25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">
                  <a:moveTo>
                    <a:pt x="1" y="5"/>
                  </a:moveTo>
                  <a:lnTo>
                    <a:pt x="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8"/>
            <p:cNvSpPr>
              <a:spLocks/>
            </p:cNvSpPr>
            <p:nvPr/>
          </p:nvSpPr>
          <p:spPr bwMode="auto">
            <a:xfrm>
              <a:off x="4769" y="1034"/>
              <a:ext cx="42" cy="5"/>
            </a:xfrm>
            <a:custGeom>
              <a:avLst/>
              <a:gdLst>
                <a:gd name="T0" fmla="*/ 1 w 42"/>
                <a:gd name="T1" fmla="*/ 4 h 5"/>
                <a:gd name="T2" fmla="*/ 3 w 42"/>
                <a:gd name="T3" fmla="*/ 5 h 5"/>
                <a:gd name="T4" fmla="*/ 39 w 42"/>
                <a:gd name="T5" fmla="*/ 5 h 5"/>
                <a:gd name="T6" fmla="*/ 40 w 42"/>
                <a:gd name="T7" fmla="*/ 4 h 5"/>
                <a:gd name="T8" fmla="*/ 40 w 42"/>
                <a:gd name="T9" fmla="*/ 4 h 5"/>
                <a:gd name="T10" fmla="*/ 42 w 42"/>
                <a:gd name="T11" fmla="*/ 2 h 5"/>
                <a:gd name="T12" fmla="*/ 42 w 42"/>
                <a:gd name="T13" fmla="*/ 1 h 5"/>
                <a:gd name="T14" fmla="*/ 40 w 42"/>
                <a:gd name="T15" fmla="*/ 0 h 5"/>
                <a:gd name="T16" fmla="*/ 40 w 42"/>
                <a:gd name="T17" fmla="*/ 0 h 5"/>
                <a:gd name="T18" fmla="*/ 39 w 42"/>
                <a:gd name="T19" fmla="*/ 0 h 5"/>
                <a:gd name="T20" fmla="*/ 3 w 42"/>
                <a:gd name="T21" fmla="*/ 0 h 5"/>
                <a:gd name="T22" fmla="*/ 1 w 42"/>
                <a:gd name="T23" fmla="*/ 0 h 5"/>
                <a:gd name="T24" fmla="*/ 1 w 42"/>
                <a:gd name="T25" fmla="*/ 0 h 5"/>
                <a:gd name="T26" fmla="*/ 0 w 42"/>
                <a:gd name="T27" fmla="*/ 2 h 5"/>
                <a:gd name="T28" fmla="*/ 1 w 42"/>
                <a:gd name="T29" fmla="*/ 4 h 5"/>
                <a:gd name="T30" fmla="*/ 1 w 42"/>
                <a:gd name="T3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5">
                  <a:moveTo>
                    <a:pt x="1" y="4"/>
                  </a:moveTo>
                  <a:lnTo>
                    <a:pt x="3" y="5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79"/>
            <p:cNvSpPr>
              <a:spLocks/>
            </p:cNvSpPr>
            <p:nvPr/>
          </p:nvSpPr>
          <p:spPr bwMode="auto">
            <a:xfrm>
              <a:off x="4769" y="1049"/>
              <a:ext cx="40" cy="1"/>
            </a:xfrm>
            <a:custGeom>
              <a:avLst/>
              <a:gdLst>
                <a:gd name="T0" fmla="*/ 1 w 40"/>
                <a:gd name="T1" fmla="*/ 0 h 1"/>
                <a:gd name="T2" fmla="*/ 1 w 40"/>
                <a:gd name="T3" fmla="*/ 1 h 1"/>
                <a:gd name="T4" fmla="*/ 3 w 40"/>
                <a:gd name="T5" fmla="*/ 1 h 1"/>
                <a:gd name="T6" fmla="*/ 39 w 40"/>
                <a:gd name="T7" fmla="*/ 1 h 1"/>
                <a:gd name="T8" fmla="*/ 40 w 40"/>
                <a:gd name="T9" fmla="*/ 1 h 1"/>
                <a:gd name="T10" fmla="*/ 40 w 40"/>
                <a:gd name="T11" fmla="*/ 0 h 1"/>
                <a:gd name="T12" fmla="*/ 40 w 40"/>
                <a:gd name="T13" fmla="*/ 0 h 1"/>
                <a:gd name="T14" fmla="*/ 0 w 40"/>
                <a:gd name="T15" fmla="*/ 0 h 1"/>
                <a:gd name="T16" fmla="*/ 1 w 40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">
                  <a:moveTo>
                    <a:pt x="1" y="0"/>
                  </a:moveTo>
                  <a:lnTo>
                    <a:pt x="1" y="1"/>
                  </a:lnTo>
                  <a:lnTo>
                    <a:pt x="3" y="1"/>
                  </a:lnTo>
                  <a:lnTo>
                    <a:pt x="39" y="1"/>
                  </a:lnTo>
                  <a:lnTo>
                    <a:pt x="40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0"/>
            <p:cNvSpPr>
              <a:spLocks/>
            </p:cNvSpPr>
            <p:nvPr/>
          </p:nvSpPr>
          <p:spPr bwMode="auto">
            <a:xfrm>
              <a:off x="4769" y="1045"/>
              <a:ext cx="42" cy="4"/>
            </a:xfrm>
            <a:custGeom>
              <a:avLst/>
              <a:gdLst>
                <a:gd name="T0" fmla="*/ 42 w 42"/>
                <a:gd name="T1" fmla="*/ 3 h 4"/>
                <a:gd name="T2" fmla="*/ 42 w 42"/>
                <a:gd name="T3" fmla="*/ 1 h 4"/>
                <a:gd name="T4" fmla="*/ 40 w 42"/>
                <a:gd name="T5" fmla="*/ 0 h 4"/>
                <a:gd name="T6" fmla="*/ 40 w 42"/>
                <a:gd name="T7" fmla="*/ 0 h 4"/>
                <a:gd name="T8" fmla="*/ 39 w 42"/>
                <a:gd name="T9" fmla="*/ 0 h 4"/>
                <a:gd name="T10" fmla="*/ 3 w 42"/>
                <a:gd name="T11" fmla="*/ 0 h 4"/>
                <a:gd name="T12" fmla="*/ 1 w 42"/>
                <a:gd name="T13" fmla="*/ 0 h 4"/>
                <a:gd name="T14" fmla="*/ 1 w 42"/>
                <a:gd name="T15" fmla="*/ 0 h 4"/>
                <a:gd name="T16" fmla="*/ 0 w 42"/>
                <a:gd name="T17" fmla="*/ 3 h 4"/>
                <a:gd name="T18" fmla="*/ 0 w 42"/>
                <a:gd name="T19" fmla="*/ 4 h 4"/>
                <a:gd name="T20" fmla="*/ 0 w 42"/>
                <a:gd name="T21" fmla="*/ 4 h 4"/>
                <a:gd name="T22" fmla="*/ 40 w 42"/>
                <a:gd name="T23" fmla="*/ 4 h 4"/>
                <a:gd name="T24" fmla="*/ 42 w 42"/>
                <a:gd name="T25" fmla="*/ 4 h 4"/>
                <a:gd name="T26" fmla="*/ 42 w 42"/>
                <a:gd name="T2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">
                  <a:moveTo>
                    <a:pt x="42" y="3"/>
                  </a:moveTo>
                  <a:lnTo>
                    <a:pt x="42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40" y="4"/>
                  </a:lnTo>
                  <a:lnTo>
                    <a:pt x="42" y="4"/>
                  </a:lnTo>
                  <a:lnTo>
                    <a:pt x="42" y="3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1"/>
            <p:cNvSpPr>
              <a:spLocks/>
            </p:cNvSpPr>
            <p:nvPr/>
          </p:nvSpPr>
          <p:spPr bwMode="auto">
            <a:xfrm>
              <a:off x="4756" y="987"/>
              <a:ext cx="67" cy="62"/>
            </a:xfrm>
            <a:custGeom>
              <a:avLst/>
              <a:gdLst>
                <a:gd name="T0" fmla="*/ 66 w 67"/>
                <a:gd name="T1" fmla="*/ 5 h 62"/>
                <a:gd name="T2" fmla="*/ 65 w 67"/>
                <a:gd name="T3" fmla="*/ 3 h 62"/>
                <a:gd name="T4" fmla="*/ 63 w 67"/>
                <a:gd name="T5" fmla="*/ 2 h 62"/>
                <a:gd name="T6" fmla="*/ 60 w 67"/>
                <a:gd name="T7" fmla="*/ 0 h 62"/>
                <a:gd name="T8" fmla="*/ 21 w 67"/>
                <a:gd name="T9" fmla="*/ 0 h 62"/>
                <a:gd name="T10" fmla="*/ 0 w 67"/>
                <a:gd name="T11" fmla="*/ 21 h 62"/>
                <a:gd name="T12" fmla="*/ 0 w 67"/>
                <a:gd name="T13" fmla="*/ 62 h 62"/>
                <a:gd name="T14" fmla="*/ 6 w 67"/>
                <a:gd name="T15" fmla="*/ 62 h 62"/>
                <a:gd name="T16" fmla="*/ 6 w 67"/>
                <a:gd name="T17" fmla="*/ 24 h 62"/>
                <a:gd name="T18" fmla="*/ 18 w 67"/>
                <a:gd name="T19" fmla="*/ 24 h 62"/>
                <a:gd name="T20" fmla="*/ 20 w 67"/>
                <a:gd name="T21" fmla="*/ 24 h 62"/>
                <a:gd name="T22" fmla="*/ 23 w 67"/>
                <a:gd name="T23" fmla="*/ 23 h 62"/>
                <a:gd name="T24" fmla="*/ 24 w 67"/>
                <a:gd name="T25" fmla="*/ 21 h 62"/>
                <a:gd name="T26" fmla="*/ 24 w 67"/>
                <a:gd name="T27" fmla="*/ 19 h 62"/>
                <a:gd name="T28" fmla="*/ 24 w 67"/>
                <a:gd name="T29" fmla="*/ 6 h 62"/>
                <a:gd name="T30" fmla="*/ 58 w 67"/>
                <a:gd name="T31" fmla="*/ 6 h 62"/>
                <a:gd name="T32" fmla="*/ 59 w 67"/>
                <a:gd name="T33" fmla="*/ 6 h 62"/>
                <a:gd name="T34" fmla="*/ 60 w 67"/>
                <a:gd name="T35" fmla="*/ 7 h 62"/>
                <a:gd name="T36" fmla="*/ 62 w 67"/>
                <a:gd name="T37" fmla="*/ 9 h 62"/>
                <a:gd name="T38" fmla="*/ 62 w 67"/>
                <a:gd name="T39" fmla="*/ 10 h 62"/>
                <a:gd name="T40" fmla="*/ 62 w 67"/>
                <a:gd name="T41" fmla="*/ 62 h 62"/>
                <a:gd name="T42" fmla="*/ 67 w 67"/>
                <a:gd name="T43" fmla="*/ 62 h 62"/>
                <a:gd name="T44" fmla="*/ 67 w 67"/>
                <a:gd name="T45" fmla="*/ 7 h 62"/>
                <a:gd name="T46" fmla="*/ 66 w 67"/>
                <a:gd name="T47" fmla="*/ 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62">
                  <a:moveTo>
                    <a:pt x="66" y="5"/>
                  </a:moveTo>
                  <a:lnTo>
                    <a:pt x="65" y="3"/>
                  </a:lnTo>
                  <a:lnTo>
                    <a:pt x="63" y="2"/>
                  </a:lnTo>
                  <a:lnTo>
                    <a:pt x="60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20" y="24"/>
                  </a:lnTo>
                  <a:lnTo>
                    <a:pt x="23" y="23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6"/>
                  </a:lnTo>
                  <a:lnTo>
                    <a:pt x="58" y="6"/>
                  </a:lnTo>
                  <a:lnTo>
                    <a:pt x="59" y="6"/>
                  </a:lnTo>
                  <a:lnTo>
                    <a:pt x="60" y="7"/>
                  </a:lnTo>
                  <a:lnTo>
                    <a:pt x="62" y="9"/>
                  </a:lnTo>
                  <a:lnTo>
                    <a:pt x="62" y="10"/>
                  </a:lnTo>
                  <a:lnTo>
                    <a:pt x="62" y="62"/>
                  </a:lnTo>
                  <a:lnTo>
                    <a:pt x="67" y="62"/>
                  </a:lnTo>
                  <a:lnTo>
                    <a:pt x="67" y="7"/>
                  </a:lnTo>
                  <a:lnTo>
                    <a:pt x="66" y="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82"/>
            <p:cNvSpPr>
              <a:spLocks noChangeArrowheads="1"/>
            </p:cNvSpPr>
            <p:nvPr/>
          </p:nvSpPr>
          <p:spPr bwMode="auto">
            <a:xfrm>
              <a:off x="4787" y="1249"/>
              <a:ext cx="123" cy="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83"/>
            <p:cNvSpPr>
              <a:spLocks noChangeArrowheads="1"/>
            </p:cNvSpPr>
            <p:nvPr/>
          </p:nvSpPr>
          <p:spPr bwMode="auto">
            <a:xfrm>
              <a:off x="4816" y="1500"/>
              <a:ext cx="14" cy="50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4"/>
            <p:cNvSpPr>
              <a:spLocks/>
            </p:cNvSpPr>
            <p:nvPr/>
          </p:nvSpPr>
          <p:spPr bwMode="auto">
            <a:xfrm>
              <a:off x="4766" y="1508"/>
              <a:ext cx="14" cy="42"/>
            </a:xfrm>
            <a:custGeom>
              <a:avLst/>
              <a:gdLst>
                <a:gd name="T0" fmla="*/ 0 w 14"/>
                <a:gd name="T1" fmla="*/ 0 h 42"/>
                <a:gd name="T2" fmla="*/ 0 w 14"/>
                <a:gd name="T3" fmla="*/ 9 h 42"/>
                <a:gd name="T4" fmla="*/ 0 w 14"/>
                <a:gd name="T5" fmla="*/ 42 h 42"/>
                <a:gd name="T6" fmla="*/ 14 w 14"/>
                <a:gd name="T7" fmla="*/ 42 h 42"/>
                <a:gd name="T8" fmla="*/ 14 w 14"/>
                <a:gd name="T9" fmla="*/ 2 h 42"/>
                <a:gd name="T10" fmla="*/ 14 w 14"/>
                <a:gd name="T11" fmla="*/ 0 h 42"/>
                <a:gd name="T12" fmla="*/ 0 w 14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2">
                  <a:moveTo>
                    <a:pt x="0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4" y="4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5"/>
            <p:cNvSpPr>
              <a:spLocks/>
            </p:cNvSpPr>
            <p:nvPr/>
          </p:nvSpPr>
          <p:spPr bwMode="auto">
            <a:xfrm>
              <a:off x="4783" y="1469"/>
              <a:ext cx="14" cy="81"/>
            </a:xfrm>
            <a:custGeom>
              <a:avLst/>
              <a:gdLst>
                <a:gd name="T0" fmla="*/ 0 w 14"/>
                <a:gd name="T1" fmla="*/ 0 h 81"/>
                <a:gd name="T2" fmla="*/ 0 w 14"/>
                <a:gd name="T3" fmla="*/ 41 h 81"/>
                <a:gd name="T4" fmla="*/ 0 w 14"/>
                <a:gd name="T5" fmla="*/ 81 h 81"/>
                <a:gd name="T6" fmla="*/ 14 w 14"/>
                <a:gd name="T7" fmla="*/ 81 h 81"/>
                <a:gd name="T8" fmla="*/ 14 w 14"/>
                <a:gd name="T9" fmla="*/ 34 h 81"/>
                <a:gd name="T10" fmla="*/ 14 w 14"/>
                <a:gd name="T11" fmla="*/ 0 h 81"/>
                <a:gd name="T12" fmla="*/ 0 w 1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1">
                  <a:moveTo>
                    <a:pt x="0" y="0"/>
                  </a:moveTo>
                  <a:lnTo>
                    <a:pt x="0" y="41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4" y="34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86"/>
            <p:cNvSpPr>
              <a:spLocks/>
            </p:cNvSpPr>
            <p:nvPr/>
          </p:nvSpPr>
          <p:spPr bwMode="auto">
            <a:xfrm>
              <a:off x="4800" y="1433"/>
              <a:ext cx="14" cy="117"/>
            </a:xfrm>
            <a:custGeom>
              <a:avLst/>
              <a:gdLst>
                <a:gd name="T0" fmla="*/ 0 w 14"/>
                <a:gd name="T1" fmla="*/ 0 h 117"/>
                <a:gd name="T2" fmla="*/ 0 w 14"/>
                <a:gd name="T3" fmla="*/ 68 h 117"/>
                <a:gd name="T4" fmla="*/ 0 w 14"/>
                <a:gd name="T5" fmla="*/ 117 h 117"/>
                <a:gd name="T6" fmla="*/ 14 w 14"/>
                <a:gd name="T7" fmla="*/ 117 h 117"/>
                <a:gd name="T8" fmla="*/ 14 w 14"/>
                <a:gd name="T9" fmla="*/ 63 h 117"/>
                <a:gd name="T10" fmla="*/ 14 w 14"/>
                <a:gd name="T11" fmla="*/ 0 h 117"/>
                <a:gd name="T12" fmla="*/ 0 w 14"/>
                <a:gd name="T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17">
                  <a:moveTo>
                    <a:pt x="0" y="0"/>
                  </a:moveTo>
                  <a:lnTo>
                    <a:pt x="0" y="68"/>
                  </a:lnTo>
                  <a:lnTo>
                    <a:pt x="0" y="117"/>
                  </a:lnTo>
                  <a:lnTo>
                    <a:pt x="14" y="117"/>
                  </a:lnTo>
                  <a:lnTo>
                    <a:pt x="14" y="63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7"/>
            <p:cNvSpPr>
              <a:spLocks/>
            </p:cNvSpPr>
            <p:nvPr/>
          </p:nvSpPr>
          <p:spPr bwMode="auto">
            <a:xfrm>
              <a:off x="4835" y="1471"/>
              <a:ext cx="14" cy="79"/>
            </a:xfrm>
            <a:custGeom>
              <a:avLst/>
              <a:gdLst>
                <a:gd name="T0" fmla="*/ 0 w 14"/>
                <a:gd name="T1" fmla="*/ 0 h 79"/>
                <a:gd name="T2" fmla="*/ 0 w 14"/>
                <a:gd name="T3" fmla="*/ 15 h 79"/>
                <a:gd name="T4" fmla="*/ 0 w 14"/>
                <a:gd name="T5" fmla="*/ 79 h 79"/>
                <a:gd name="T6" fmla="*/ 14 w 14"/>
                <a:gd name="T7" fmla="*/ 79 h 79"/>
                <a:gd name="T8" fmla="*/ 14 w 14"/>
                <a:gd name="T9" fmla="*/ 9 h 79"/>
                <a:gd name="T10" fmla="*/ 14 w 14"/>
                <a:gd name="T11" fmla="*/ 0 h 79"/>
                <a:gd name="T12" fmla="*/ 0 w 1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9">
                  <a:moveTo>
                    <a:pt x="0" y="0"/>
                  </a:moveTo>
                  <a:lnTo>
                    <a:pt x="0" y="15"/>
                  </a:lnTo>
                  <a:lnTo>
                    <a:pt x="0" y="79"/>
                  </a:lnTo>
                  <a:lnTo>
                    <a:pt x="14" y="79"/>
                  </a:lnTo>
                  <a:lnTo>
                    <a:pt x="14" y="9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88"/>
            <p:cNvSpPr>
              <a:spLocks/>
            </p:cNvSpPr>
            <p:nvPr/>
          </p:nvSpPr>
          <p:spPr bwMode="auto">
            <a:xfrm>
              <a:off x="4731" y="1510"/>
              <a:ext cx="14" cy="40"/>
            </a:xfrm>
            <a:custGeom>
              <a:avLst/>
              <a:gdLst>
                <a:gd name="T0" fmla="*/ 0 w 14"/>
                <a:gd name="T1" fmla="*/ 0 h 40"/>
                <a:gd name="T2" fmla="*/ 0 w 14"/>
                <a:gd name="T3" fmla="*/ 22 h 40"/>
                <a:gd name="T4" fmla="*/ 0 w 14"/>
                <a:gd name="T5" fmla="*/ 40 h 40"/>
                <a:gd name="T6" fmla="*/ 14 w 14"/>
                <a:gd name="T7" fmla="*/ 40 h 40"/>
                <a:gd name="T8" fmla="*/ 14 w 14"/>
                <a:gd name="T9" fmla="*/ 15 h 40"/>
                <a:gd name="T10" fmla="*/ 14 w 14"/>
                <a:gd name="T11" fmla="*/ 0 h 40"/>
                <a:gd name="T12" fmla="*/ 0 w 1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0">
                  <a:moveTo>
                    <a:pt x="0" y="0"/>
                  </a:moveTo>
                  <a:lnTo>
                    <a:pt x="0" y="22"/>
                  </a:lnTo>
                  <a:lnTo>
                    <a:pt x="0" y="40"/>
                  </a:lnTo>
                  <a:lnTo>
                    <a:pt x="14" y="4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89"/>
            <p:cNvSpPr>
              <a:spLocks/>
            </p:cNvSpPr>
            <p:nvPr/>
          </p:nvSpPr>
          <p:spPr bwMode="auto">
            <a:xfrm>
              <a:off x="4748" y="1465"/>
              <a:ext cx="14" cy="85"/>
            </a:xfrm>
            <a:custGeom>
              <a:avLst/>
              <a:gdLst>
                <a:gd name="T0" fmla="*/ 0 w 14"/>
                <a:gd name="T1" fmla="*/ 0 h 85"/>
                <a:gd name="T2" fmla="*/ 0 w 14"/>
                <a:gd name="T3" fmla="*/ 64 h 85"/>
                <a:gd name="T4" fmla="*/ 0 w 14"/>
                <a:gd name="T5" fmla="*/ 85 h 85"/>
                <a:gd name="T6" fmla="*/ 14 w 14"/>
                <a:gd name="T7" fmla="*/ 85 h 85"/>
                <a:gd name="T8" fmla="*/ 14 w 14"/>
                <a:gd name="T9" fmla="*/ 59 h 85"/>
                <a:gd name="T10" fmla="*/ 14 w 14"/>
                <a:gd name="T11" fmla="*/ 0 h 85"/>
                <a:gd name="T12" fmla="*/ 0 w 14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5">
                  <a:moveTo>
                    <a:pt x="0" y="0"/>
                  </a:moveTo>
                  <a:lnTo>
                    <a:pt x="0" y="64"/>
                  </a:lnTo>
                  <a:lnTo>
                    <a:pt x="0" y="85"/>
                  </a:lnTo>
                  <a:lnTo>
                    <a:pt x="14" y="85"/>
                  </a:lnTo>
                  <a:lnTo>
                    <a:pt x="14" y="59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0"/>
            <p:cNvSpPr>
              <a:spLocks/>
            </p:cNvSpPr>
            <p:nvPr/>
          </p:nvSpPr>
          <p:spPr bwMode="auto">
            <a:xfrm>
              <a:off x="4888" y="1382"/>
              <a:ext cx="38" cy="34"/>
            </a:xfrm>
            <a:custGeom>
              <a:avLst/>
              <a:gdLst>
                <a:gd name="T0" fmla="*/ 27 w 27"/>
                <a:gd name="T1" fmla="*/ 6 h 24"/>
                <a:gd name="T2" fmla="*/ 11 w 27"/>
                <a:gd name="T3" fmla="*/ 0 h 24"/>
                <a:gd name="T4" fmla="*/ 0 w 27"/>
                <a:gd name="T5" fmla="*/ 2 h 24"/>
                <a:gd name="T6" fmla="*/ 11 w 27"/>
                <a:gd name="T7" fmla="*/ 24 h 24"/>
                <a:gd name="T8" fmla="*/ 27 w 27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6"/>
                  </a:moveTo>
                  <a:cubicBezTo>
                    <a:pt x="23" y="2"/>
                    <a:pt x="17" y="0"/>
                    <a:pt x="11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11" y="24"/>
                    <a:pt x="11" y="24"/>
                    <a:pt x="11" y="24"/>
                  </a:cubicBezTo>
                  <a:lnTo>
                    <a:pt x="27" y="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91"/>
            <p:cNvSpPr>
              <a:spLocks/>
            </p:cNvSpPr>
            <p:nvPr/>
          </p:nvSpPr>
          <p:spPr bwMode="auto">
            <a:xfrm>
              <a:off x="4903" y="1391"/>
              <a:ext cx="31" cy="25"/>
            </a:xfrm>
            <a:custGeom>
              <a:avLst/>
              <a:gdLst>
                <a:gd name="T0" fmla="*/ 22 w 22"/>
                <a:gd name="T1" fmla="*/ 9 h 18"/>
                <a:gd name="T2" fmla="*/ 16 w 22"/>
                <a:gd name="T3" fmla="*/ 0 h 18"/>
                <a:gd name="T4" fmla="*/ 0 w 22"/>
                <a:gd name="T5" fmla="*/ 18 h 18"/>
                <a:gd name="T6" fmla="*/ 22 w 22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9"/>
                  </a:moveTo>
                  <a:cubicBezTo>
                    <a:pt x="21" y="6"/>
                    <a:pt x="19" y="3"/>
                    <a:pt x="16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2" y="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92"/>
            <p:cNvSpPr>
              <a:spLocks/>
            </p:cNvSpPr>
            <p:nvPr/>
          </p:nvSpPr>
          <p:spPr bwMode="auto">
            <a:xfrm>
              <a:off x="4870" y="1385"/>
              <a:ext cx="33" cy="55"/>
            </a:xfrm>
            <a:custGeom>
              <a:avLst/>
              <a:gdLst>
                <a:gd name="T0" fmla="*/ 13 w 24"/>
                <a:gd name="T1" fmla="*/ 0 h 39"/>
                <a:gd name="T2" fmla="*/ 0 w 24"/>
                <a:gd name="T3" fmla="*/ 22 h 39"/>
                <a:gd name="T4" fmla="*/ 6 w 24"/>
                <a:gd name="T5" fmla="*/ 39 h 39"/>
                <a:gd name="T6" fmla="*/ 24 w 24"/>
                <a:gd name="T7" fmla="*/ 22 h 39"/>
                <a:gd name="T8" fmla="*/ 13 w 24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13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29"/>
                    <a:pt x="2" y="35"/>
                    <a:pt x="6" y="39"/>
                  </a:cubicBezTo>
                  <a:cubicBezTo>
                    <a:pt x="24" y="22"/>
                    <a:pt x="24" y="22"/>
                    <a:pt x="24" y="2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93"/>
            <p:cNvSpPr>
              <a:spLocks/>
            </p:cNvSpPr>
            <p:nvPr/>
          </p:nvSpPr>
          <p:spPr bwMode="auto">
            <a:xfrm>
              <a:off x="4903" y="1403"/>
              <a:ext cx="34" cy="13"/>
            </a:xfrm>
            <a:custGeom>
              <a:avLst/>
              <a:gdLst>
                <a:gd name="T0" fmla="*/ 0 w 24"/>
                <a:gd name="T1" fmla="*/ 9 h 9"/>
                <a:gd name="T2" fmla="*/ 24 w 24"/>
                <a:gd name="T3" fmla="*/ 9 h 9"/>
                <a:gd name="T4" fmla="*/ 22 w 24"/>
                <a:gd name="T5" fmla="*/ 0 h 9"/>
                <a:gd name="T6" fmla="*/ 0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6"/>
                    <a:pt x="23" y="3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94"/>
            <p:cNvSpPr>
              <a:spLocks/>
            </p:cNvSpPr>
            <p:nvPr/>
          </p:nvSpPr>
          <p:spPr bwMode="auto">
            <a:xfrm>
              <a:off x="4878" y="1416"/>
              <a:ext cx="25" cy="31"/>
            </a:xfrm>
            <a:custGeom>
              <a:avLst/>
              <a:gdLst>
                <a:gd name="T0" fmla="*/ 0 w 18"/>
                <a:gd name="T1" fmla="*/ 17 h 22"/>
                <a:gd name="T2" fmla="*/ 7 w 18"/>
                <a:gd name="T3" fmla="*/ 22 h 22"/>
                <a:gd name="T4" fmla="*/ 18 w 18"/>
                <a:gd name="T5" fmla="*/ 0 h 22"/>
                <a:gd name="T6" fmla="*/ 0 w 18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17"/>
                  </a:moveTo>
                  <a:cubicBezTo>
                    <a:pt x="2" y="19"/>
                    <a:pt x="4" y="21"/>
                    <a:pt x="7" y="2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95"/>
            <p:cNvSpPr>
              <a:spLocks/>
            </p:cNvSpPr>
            <p:nvPr/>
          </p:nvSpPr>
          <p:spPr bwMode="auto">
            <a:xfrm>
              <a:off x="4888" y="1416"/>
              <a:ext cx="49" cy="34"/>
            </a:xfrm>
            <a:custGeom>
              <a:avLst/>
              <a:gdLst>
                <a:gd name="T0" fmla="*/ 0 w 35"/>
                <a:gd name="T1" fmla="*/ 22 h 24"/>
                <a:gd name="T2" fmla="*/ 11 w 35"/>
                <a:gd name="T3" fmla="*/ 24 h 24"/>
                <a:gd name="T4" fmla="*/ 35 w 35"/>
                <a:gd name="T5" fmla="*/ 0 h 24"/>
                <a:gd name="T6" fmla="*/ 11 w 35"/>
                <a:gd name="T7" fmla="*/ 0 h 24"/>
                <a:gd name="T8" fmla="*/ 0 w 35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0" y="22"/>
                  </a:moveTo>
                  <a:cubicBezTo>
                    <a:pt x="3" y="23"/>
                    <a:pt x="7" y="24"/>
                    <a:pt x="11" y="24"/>
                  </a:cubicBezTo>
                  <a:cubicBezTo>
                    <a:pt x="24" y="24"/>
                    <a:pt x="35" y="14"/>
                    <a:pt x="35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96"/>
            <p:cNvSpPr>
              <a:spLocks/>
            </p:cNvSpPr>
            <p:nvPr/>
          </p:nvSpPr>
          <p:spPr bwMode="auto">
            <a:xfrm>
              <a:off x="4870" y="1465"/>
              <a:ext cx="67" cy="67"/>
            </a:xfrm>
            <a:custGeom>
              <a:avLst/>
              <a:gdLst>
                <a:gd name="T0" fmla="*/ 46 w 48"/>
                <a:gd name="T1" fmla="*/ 15 h 48"/>
                <a:gd name="T2" fmla="*/ 40 w 48"/>
                <a:gd name="T3" fmla="*/ 6 h 48"/>
                <a:gd name="T4" fmla="*/ 24 w 48"/>
                <a:gd name="T5" fmla="*/ 0 h 48"/>
                <a:gd name="T6" fmla="*/ 13 w 48"/>
                <a:gd name="T7" fmla="*/ 2 h 48"/>
                <a:gd name="T8" fmla="*/ 0 w 48"/>
                <a:gd name="T9" fmla="*/ 24 h 48"/>
                <a:gd name="T10" fmla="*/ 6 w 48"/>
                <a:gd name="T11" fmla="*/ 41 h 48"/>
                <a:gd name="T12" fmla="*/ 13 w 48"/>
                <a:gd name="T13" fmla="*/ 45 h 48"/>
                <a:gd name="T14" fmla="*/ 24 w 48"/>
                <a:gd name="T15" fmla="*/ 48 h 48"/>
                <a:gd name="T16" fmla="*/ 48 w 48"/>
                <a:gd name="T17" fmla="*/ 24 h 48"/>
                <a:gd name="T18" fmla="*/ 46 w 48"/>
                <a:gd name="T1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6" y="15"/>
                  </a:moveTo>
                  <a:cubicBezTo>
                    <a:pt x="45" y="11"/>
                    <a:pt x="43" y="8"/>
                    <a:pt x="40" y="6"/>
                  </a:cubicBezTo>
                  <a:cubicBezTo>
                    <a:pt x="36" y="2"/>
                    <a:pt x="30" y="0"/>
                    <a:pt x="24" y="0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5" y="6"/>
                    <a:pt x="0" y="14"/>
                    <a:pt x="0" y="24"/>
                  </a:cubicBezTo>
                  <a:cubicBezTo>
                    <a:pt x="0" y="30"/>
                    <a:pt x="2" y="36"/>
                    <a:pt x="6" y="41"/>
                  </a:cubicBezTo>
                  <a:cubicBezTo>
                    <a:pt x="8" y="43"/>
                    <a:pt x="10" y="44"/>
                    <a:pt x="13" y="45"/>
                  </a:cubicBezTo>
                  <a:cubicBezTo>
                    <a:pt x="16" y="47"/>
                    <a:pt x="20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20"/>
                    <a:pt x="47" y="17"/>
                    <a:pt x="46" y="15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7"/>
            <p:cNvSpPr>
              <a:spLocks/>
            </p:cNvSpPr>
            <p:nvPr/>
          </p:nvSpPr>
          <p:spPr bwMode="auto">
            <a:xfrm>
              <a:off x="4888" y="1465"/>
              <a:ext cx="38" cy="34"/>
            </a:xfrm>
            <a:custGeom>
              <a:avLst/>
              <a:gdLst>
                <a:gd name="T0" fmla="*/ 27 w 27"/>
                <a:gd name="T1" fmla="*/ 6 h 24"/>
                <a:gd name="T2" fmla="*/ 11 w 27"/>
                <a:gd name="T3" fmla="*/ 0 h 24"/>
                <a:gd name="T4" fmla="*/ 0 w 27"/>
                <a:gd name="T5" fmla="*/ 2 h 24"/>
                <a:gd name="T6" fmla="*/ 11 w 27"/>
                <a:gd name="T7" fmla="*/ 24 h 24"/>
                <a:gd name="T8" fmla="*/ 27 w 27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6"/>
                  </a:moveTo>
                  <a:cubicBezTo>
                    <a:pt x="23" y="2"/>
                    <a:pt x="17" y="0"/>
                    <a:pt x="11" y="0"/>
                  </a:cubicBezTo>
                  <a:cubicBezTo>
                    <a:pt x="7" y="0"/>
                    <a:pt x="4" y="0"/>
                    <a:pt x="0" y="2"/>
                  </a:cubicBezTo>
                  <a:cubicBezTo>
                    <a:pt x="11" y="24"/>
                    <a:pt x="11" y="24"/>
                    <a:pt x="11" y="24"/>
                  </a:cubicBezTo>
                  <a:lnTo>
                    <a:pt x="27" y="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98"/>
            <p:cNvSpPr>
              <a:spLocks/>
            </p:cNvSpPr>
            <p:nvPr/>
          </p:nvSpPr>
          <p:spPr bwMode="auto">
            <a:xfrm>
              <a:off x="4903" y="1473"/>
              <a:ext cx="31" cy="26"/>
            </a:xfrm>
            <a:custGeom>
              <a:avLst/>
              <a:gdLst>
                <a:gd name="T0" fmla="*/ 22 w 22"/>
                <a:gd name="T1" fmla="*/ 9 h 18"/>
                <a:gd name="T2" fmla="*/ 16 w 22"/>
                <a:gd name="T3" fmla="*/ 0 h 18"/>
                <a:gd name="T4" fmla="*/ 0 w 22"/>
                <a:gd name="T5" fmla="*/ 18 h 18"/>
                <a:gd name="T6" fmla="*/ 22 w 22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9"/>
                  </a:moveTo>
                  <a:cubicBezTo>
                    <a:pt x="21" y="5"/>
                    <a:pt x="19" y="2"/>
                    <a:pt x="16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2" y="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99"/>
            <p:cNvSpPr>
              <a:spLocks/>
            </p:cNvSpPr>
            <p:nvPr/>
          </p:nvSpPr>
          <p:spPr bwMode="auto">
            <a:xfrm>
              <a:off x="4870" y="1468"/>
              <a:ext cx="33" cy="54"/>
            </a:xfrm>
            <a:custGeom>
              <a:avLst/>
              <a:gdLst>
                <a:gd name="T0" fmla="*/ 13 w 24"/>
                <a:gd name="T1" fmla="*/ 0 h 39"/>
                <a:gd name="T2" fmla="*/ 0 w 24"/>
                <a:gd name="T3" fmla="*/ 22 h 39"/>
                <a:gd name="T4" fmla="*/ 6 w 24"/>
                <a:gd name="T5" fmla="*/ 39 h 39"/>
                <a:gd name="T6" fmla="*/ 24 w 24"/>
                <a:gd name="T7" fmla="*/ 22 h 39"/>
                <a:gd name="T8" fmla="*/ 13 w 24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13" y="0"/>
                  </a:moveTo>
                  <a:cubicBezTo>
                    <a:pt x="5" y="4"/>
                    <a:pt x="0" y="12"/>
                    <a:pt x="0" y="22"/>
                  </a:cubicBezTo>
                  <a:cubicBezTo>
                    <a:pt x="0" y="28"/>
                    <a:pt x="2" y="34"/>
                    <a:pt x="6" y="39"/>
                  </a:cubicBezTo>
                  <a:cubicBezTo>
                    <a:pt x="24" y="22"/>
                    <a:pt x="24" y="22"/>
                    <a:pt x="24" y="2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00"/>
            <p:cNvSpPr>
              <a:spLocks/>
            </p:cNvSpPr>
            <p:nvPr/>
          </p:nvSpPr>
          <p:spPr bwMode="auto">
            <a:xfrm>
              <a:off x="4903" y="1486"/>
              <a:ext cx="34" cy="13"/>
            </a:xfrm>
            <a:custGeom>
              <a:avLst/>
              <a:gdLst>
                <a:gd name="T0" fmla="*/ 0 w 24"/>
                <a:gd name="T1" fmla="*/ 9 h 9"/>
                <a:gd name="T2" fmla="*/ 24 w 24"/>
                <a:gd name="T3" fmla="*/ 9 h 9"/>
                <a:gd name="T4" fmla="*/ 22 w 24"/>
                <a:gd name="T5" fmla="*/ 0 h 9"/>
                <a:gd name="T6" fmla="*/ 0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5"/>
                    <a:pt x="23" y="2"/>
                    <a:pt x="22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01"/>
            <p:cNvSpPr>
              <a:spLocks/>
            </p:cNvSpPr>
            <p:nvPr/>
          </p:nvSpPr>
          <p:spPr bwMode="auto">
            <a:xfrm>
              <a:off x="4878" y="1499"/>
              <a:ext cx="25" cy="29"/>
            </a:xfrm>
            <a:custGeom>
              <a:avLst/>
              <a:gdLst>
                <a:gd name="T0" fmla="*/ 0 w 18"/>
                <a:gd name="T1" fmla="*/ 17 h 21"/>
                <a:gd name="T2" fmla="*/ 7 w 18"/>
                <a:gd name="T3" fmla="*/ 21 h 21"/>
                <a:gd name="T4" fmla="*/ 18 w 18"/>
                <a:gd name="T5" fmla="*/ 0 h 21"/>
                <a:gd name="T6" fmla="*/ 0 w 18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1">
                  <a:moveTo>
                    <a:pt x="0" y="17"/>
                  </a:moveTo>
                  <a:cubicBezTo>
                    <a:pt x="2" y="19"/>
                    <a:pt x="4" y="20"/>
                    <a:pt x="7" y="21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02"/>
            <p:cNvSpPr>
              <a:spLocks/>
            </p:cNvSpPr>
            <p:nvPr/>
          </p:nvSpPr>
          <p:spPr bwMode="auto">
            <a:xfrm>
              <a:off x="4888" y="1499"/>
              <a:ext cx="49" cy="33"/>
            </a:xfrm>
            <a:custGeom>
              <a:avLst/>
              <a:gdLst>
                <a:gd name="T0" fmla="*/ 0 w 35"/>
                <a:gd name="T1" fmla="*/ 21 h 24"/>
                <a:gd name="T2" fmla="*/ 11 w 35"/>
                <a:gd name="T3" fmla="*/ 24 h 24"/>
                <a:gd name="T4" fmla="*/ 35 w 35"/>
                <a:gd name="T5" fmla="*/ 0 h 24"/>
                <a:gd name="T6" fmla="*/ 11 w 35"/>
                <a:gd name="T7" fmla="*/ 0 h 24"/>
                <a:gd name="T8" fmla="*/ 0 w 35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0" y="21"/>
                  </a:moveTo>
                  <a:cubicBezTo>
                    <a:pt x="3" y="23"/>
                    <a:pt x="7" y="24"/>
                    <a:pt x="11" y="24"/>
                  </a:cubicBezTo>
                  <a:cubicBezTo>
                    <a:pt x="24" y="24"/>
                    <a:pt x="35" y="13"/>
                    <a:pt x="35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03"/>
            <p:cNvSpPr>
              <a:spLocks/>
            </p:cNvSpPr>
            <p:nvPr/>
          </p:nvSpPr>
          <p:spPr bwMode="auto">
            <a:xfrm>
              <a:off x="4732" y="1602"/>
              <a:ext cx="204" cy="67"/>
            </a:xfrm>
            <a:custGeom>
              <a:avLst/>
              <a:gdLst>
                <a:gd name="T0" fmla="*/ 2 w 204"/>
                <a:gd name="T1" fmla="*/ 67 h 67"/>
                <a:gd name="T2" fmla="*/ 0 w 204"/>
                <a:gd name="T3" fmla="*/ 62 h 67"/>
                <a:gd name="T4" fmla="*/ 59 w 204"/>
                <a:gd name="T5" fmla="*/ 49 h 67"/>
                <a:gd name="T6" fmla="*/ 108 w 204"/>
                <a:gd name="T7" fmla="*/ 20 h 67"/>
                <a:gd name="T8" fmla="*/ 167 w 204"/>
                <a:gd name="T9" fmla="*/ 18 h 67"/>
                <a:gd name="T10" fmla="*/ 204 w 204"/>
                <a:gd name="T11" fmla="*/ 0 h 67"/>
                <a:gd name="T12" fmla="*/ 204 w 204"/>
                <a:gd name="T13" fmla="*/ 4 h 67"/>
                <a:gd name="T14" fmla="*/ 204 w 204"/>
                <a:gd name="T15" fmla="*/ 6 h 67"/>
                <a:gd name="T16" fmla="*/ 169 w 204"/>
                <a:gd name="T17" fmla="*/ 23 h 67"/>
                <a:gd name="T18" fmla="*/ 110 w 204"/>
                <a:gd name="T19" fmla="*/ 25 h 67"/>
                <a:gd name="T20" fmla="*/ 62 w 204"/>
                <a:gd name="T21" fmla="*/ 53 h 67"/>
                <a:gd name="T22" fmla="*/ 2 w 204"/>
                <a:gd name="T2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67">
                  <a:moveTo>
                    <a:pt x="2" y="67"/>
                  </a:moveTo>
                  <a:lnTo>
                    <a:pt x="0" y="62"/>
                  </a:lnTo>
                  <a:lnTo>
                    <a:pt x="59" y="49"/>
                  </a:lnTo>
                  <a:lnTo>
                    <a:pt x="108" y="20"/>
                  </a:lnTo>
                  <a:lnTo>
                    <a:pt x="167" y="18"/>
                  </a:lnTo>
                  <a:lnTo>
                    <a:pt x="204" y="0"/>
                  </a:lnTo>
                  <a:lnTo>
                    <a:pt x="204" y="4"/>
                  </a:lnTo>
                  <a:lnTo>
                    <a:pt x="204" y="6"/>
                  </a:lnTo>
                  <a:lnTo>
                    <a:pt x="169" y="23"/>
                  </a:lnTo>
                  <a:lnTo>
                    <a:pt x="110" y="25"/>
                  </a:lnTo>
                  <a:lnTo>
                    <a:pt x="62" y="53"/>
                  </a:lnTo>
                  <a:lnTo>
                    <a:pt x="2" y="67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04"/>
            <p:cNvSpPr>
              <a:spLocks/>
            </p:cNvSpPr>
            <p:nvPr/>
          </p:nvSpPr>
          <p:spPr bwMode="auto">
            <a:xfrm>
              <a:off x="4732" y="1552"/>
              <a:ext cx="206" cy="109"/>
            </a:xfrm>
            <a:custGeom>
              <a:avLst/>
              <a:gdLst>
                <a:gd name="T0" fmla="*/ 3 w 206"/>
                <a:gd name="T1" fmla="*/ 109 h 109"/>
                <a:gd name="T2" fmla="*/ 0 w 206"/>
                <a:gd name="T3" fmla="*/ 105 h 109"/>
                <a:gd name="T4" fmla="*/ 49 w 206"/>
                <a:gd name="T5" fmla="*/ 84 h 109"/>
                <a:gd name="T6" fmla="*/ 79 w 206"/>
                <a:gd name="T7" fmla="*/ 52 h 109"/>
                <a:gd name="T8" fmla="*/ 127 w 206"/>
                <a:gd name="T9" fmla="*/ 42 h 109"/>
                <a:gd name="T10" fmla="*/ 156 w 206"/>
                <a:gd name="T11" fmla="*/ 10 h 109"/>
                <a:gd name="T12" fmla="*/ 206 w 206"/>
                <a:gd name="T13" fmla="*/ 0 h 109"/>
                <a:gd name="T14" fmla="*/ 206 w 206"/>
                <a:gd name="T15" fmla="*/ 4 h 109"/>
                <a:gd name="T16" fmla="*/ 159 w 206"/>
                <a:gd name="T17" fmla="*/ 14 h 109"/>
                <a:gd name="T18" fmla="*/ 129 w 206"/>
                <a:gd name="T19" fmla="*/ 46 h 109"/>
                <a:gd name="T20" fmla="*/ 82 w 206"/>
                <a:gd name="T21" fmla="*/ 56 h 109"/>
                <a:gd name="T22" fmla="*/ 52 w 206"/>
                <a:gd name="T23" fmla="*/ 88 h 109"/>
                <a:gd name="T24" fmla="*/ 3 w 206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09">
                  <a:moveTo>
                    <a:pt x="3" y="109"/>
                  </a:moveTo>
                  <a:lnTo>
                    <a:pt x="0" y="105"/>
                  </a:lnTo>
                  <a:lnTo>
                    <a:pt x="49" y="84"/>
                  </a:lnTo>
                  <a:lnTo>
                    <a:pt x="79" y="52"/>
                  </a:lnTo>
                  <a:lnTo>
                    <a:pt x="127" y="42"/>
                  </a:lnTo>
                  <a:lnTo>
                    <a:pt x="156" y="10"/>
                  </a:lnTo>
                  <a:lnTo>
                    <a:pt x="206" y="0"/>
                  </a:lnTo>
                  <a:lnTo>
                    <a:pt x="206" y="4"/>
                  </a:lnTo>
                  <a:lnTo>
                    <a:pt x="159" y="14"/>
                  </a:lnTo>
                  <a:lnTo>
                    <a:pt x="129" y="46"/>
                  </a:lnTo>
                  <a:lnTo>
                    <a:pt x="82" y="56"/>
                  </a:lnTo>
                  <a:lnTo>
                    <a:pt x="52" y="88"/>
                  </a:lnTo>
                  <a:lnTo>
                    <a:pt x="3" y="10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05"/>
            <p:cNvSpPr>
              <a:spLocks/>
            </p:cNvSpPr>
            <p:nvPr/>
          </p:nvSpPr>
          <p:spPr bwMode="auto">
            <a:xfrm>
              <a:off x="4734" y="1626"/>
              <a:ext cx="202" cy="52"/>
            </a:xfrm>
            <a:custGeom>
              <a:avLst/>
              <a:gdLst>
                <a:gd name="T0" fmla="*/ 0 w 202"/>
                <a:gd name="T1" fmla="*/ 52 h 52"/>
                <a:gd name="T2" fmla="*/ 0 w 202"/>
                <a:gd name="T3" fmla="*/ 46 h 52"/>
                <a:gd name="T4" fmla="*/ 46 w 202"/>
                <a:gd name="T5" fmla="*/ 39 h 52"/>
                <a:gd name="T6" fmla="*/ 85 w 202"/>
                <a:gd name="T7" fmla="*/ 17 h 52"/>
                <a:gd name="T8" fmla="*/ 133 w 202"/>
                <a:gd name="T9" fmla="*/ 22 h 52"/>
                <a:gd name="T10" fmla="*/ 172 w 202"/>
                <a:gd name="T11" fmla="*/ 0 h 52"/>
                <a:gd name="T12" fmla="*/ 202 w 202"/>
                <a:gd name="T13" fmla="*/ 3 h 52"/>
                <a:gd name="T14" fmla="*/ 202 w 202"/>
                <a:gd name="T15" fmla="*/ 7 h 52"/>
                <a:gd name="T16" fmla="*/ 172 w 202"/>
                <a:gd name="T17" fmla="*/ 4 h 52"/>
                <a:gd name="T18" fmla="*/ 134 w 202"/>
                <a:gd name="T19" fmla="*/ 27 h 52"/>
                <a:gd name="T20" fmla="*/ 87 w 202"/>
                <a:gd name="T21" fmla="*/ 22 h 52"/>
                <a:gd name="T22" fmla="*/ 47 w 202"/>
                <a:gd name="T23" fmla="*/ 45 h 52"/>
                <a:gd name="T24" fmla="*/ 0 w 202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52">
                  <a:moveTo>
                    <a:pt x="0" y="52"/>
                  </a:moveTo>
                  <a:lnTo>
                    <a:pt x="0" y="46"/>
                  </a:lnTo>
                  <a:lnTo>
                    <a:pt x="46" y="39"/>
                  </a:lnTo>
                  <a:lnTo>
                    <a:pt x="85" y="17"/>
                  </a:lnTo>
                  <a:lnTo>
                    <a:pt x="133" y="22"/>
                  </a:lnTo>
                  <a:lnTo>
                    <a:pt x="172" y="0"/>
                  </a:lnTo>
                  <a:lnTo>
                    <a:pt x="202" y="3"/>
                  </a:lnTo>
                  <a:lnTo>
                    <a:pt x="202" y="7"/>
                  </a:lnTo>
                  <a:lnTo>
                    <a:pt x="172" y="4"/>
                  </a:lnTo>
                  <a:lnTo>
                    <a:pt x="134" y="27"/>
                  </a:lnTo>
                  <a:lnTo>
                    <a:pt x="87" y="22"/>
                  </a:lnTo>
                  <a:lnTo>
                    <a:pt x="47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06"/>
            <p:cNvSpPr>
              <a:spLocks noEditPoints="1"/>
            </p:cNvSpPr>
            <p:nvPr/>
          </p:nvSpPr>
          <p:spPr bwMode="auto">
            <a:xfrm>
              <a:off x="4702" y="562"/>
              <a:ext cx="98" cy="115"/>
            </a:xfrm>
            <a:custGeom>
              <a:avLst/>
              <a:gdLst>
                <a:gd name="T0" fmla="*/ 35 w 70"/>
                <a:gd name="T1" fmla="*/ 4 h 82"/>
                <a:gd name="T2" fmla="*/ 64 w 70"/>
                <a:gd name="T3" fmla="*/ 12 h 82"/>
                <a:gd name="T4" fmla="*/ 35 w 70"/>
                <a:gd name="T5" fmla="*/ 20 h 82"/>
                <a:gd name="T6" fmla="*/ 6 w 70"/>
                <a:gd name="T7" fmla="*/ 12 h 82"/>
                <a:gd name="T8" fmla="*/ 35 w 70"/>
                <a:gd name="T9" fmla="*/ 4 h 82"/>
                <a:gd name="T10" fmla="*/ 35 w 70"/>
                <a:gd name="T11" fmla="*/ 0 h 82"/>
                <a:gd name="T12" fmla="*/ 21 w 70"/>
                <a:gd name="T13" fmla="*/ 1 h 82"/>
                <a:gd name="T14" fmla="*/ 10 w 70"/>
                <a:gd name="T15" fmla="*/ 4 h 82"/>
                <a:gd name="T16" fmla="*/ 3 w 70"/>
                <a:gd name="T17" fmla="*/ 8 h 82"/>
                <a:gd name="T18" fmla="*/ 1 w 70"/>
                <a:gd name="T19" fmla="*/ 11 h 82"/>
                <a:gd name="T20" fmla="*/ 0 w 70"/>
                <a:gd name="T21" fmla="*/ 14 h 82"/>
                <a:gd name="T22" fmla="*/ 0 w 70"/>
                <a:gd name="T23" fmla="*/ 69 h 82"/>
                <a:gd name="T24" fmla="*/ 1 w 70"/>
                <a:gd name="T25" fmla="*/ 71 h 82"/>
                <a:gd name="T26" fmla="*/ 3 w 70"/>
                <a:gd name="T27" fmla="*/ 74 h 82"/>
                <a:gd name="T28" fmla="*/ 10 w 70"/>
                <a:gd name="T29" fmla="*/ 78 h 82"/>
                <a:gd name="T30" fmla="*/ 21 w 70"/>
                <a:gd name="T31" fmla="*/ 81 h 82"/>
                <a:gd name="T32" fmla="*/ 35 w 70"/>
                <a:gd name="T33" fmla="*/ 82 h 82"/>
                <a:gd name="T34" fmla="*/ 60 w 70"/>
                <a:gd name="T35" fmla="*/ 78 h 82"/>
                <a:gd name="T36" fmla="*/ 67 w 70"/>
                <a:gd name="T37" fmla="*/ 74 h 82"/>
                <a:gd name="T38" fmla="*/ 69 w 70"/>
                <a:gd name="T39" fmla="*/ 71 h 82"/>
                <a:gd name="T40" fmla="*/ 70 w 70"/>
                <a:gd name="T41" fmla="*/ 69 h 82"/>
                <a:gd name="T42" fmla="*/ 70 w 70"/>
                <a:gd name="T43" fmla="*/ 14 h 82"/>
                <a:gd name="T44" fmla="*/ 67 w 70"/>
                <a:gd name="T45" fmla="*/ 8 h 82"/>
                <a:gd name="T46" fmla="*/ 60 w 70"/>
                <a:gd name="T47" fmla="*/ 4 h 82"/>
                <a:gd name="T48" fmla="*/ 49 w 70"/>
                <a:gd name="T49" fmla="*/ 1 h 82"/>
                <a:gd name="T50" fmla="*/ 35 w 70"/>
                <a:gd name="T5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82">
                  <a:moveTo>
                    <a:pt x="35" y="4"/>
                  </a:moveTo>
                  <a:cubicBezTo>
                    <a:pt x="51" y="4"/>
                    <a:pt x="64" y="8"/>
                    <a:pt x="64" y="12"/>
                  </a:cubicBezTo>
                  <a:cubicBezTo>
                    <a:pt x="64" y="17"/>
                    <a:pt x="51" y="20"/>
                    <a:pt x="35" y="20"/>
                  </a:cubicBezTo>
                  <a:cubicBezTo>
                    <a:pt x="19" y="20"/>
                    <a:pt x="6" y="17"/>
                    <a:pt x="6" y="12"/>
                  </a:cubicBezTo>
                  <a:cubicBezTo>
                    <a:pt x="6" y="8"/>
                    <a:pt x="19" y="4"/>
                    <a:pt x="35" y="4"/>
                  </a:cubicBezTo>
                  <a:close/>
                  <a:moveTo>
                    <a:pt x="35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6" y="82"/>
                    <a:pt x="30" y="82"/>
                    <a:pt x="35" y="82"/>
                  </a:cubicBezTo>
                  <a:cubicBezTo>
                    <a:pt x="45" y="82"/>
                    <a:pt x="53" y="81"/>
                    <a:pt x="60" y="78"/>
                  </a:cubicBezTo>
                  <a:cubicBezTo>
                    <a:pt x="63" y="77"/>
                    <a:pt x="66" y="76"/>
                    <a:pt x="67" y="74"/>
                  </a:cubicBezTo>
                  <a:cubicBezTo>
                    <a:pt x="68" y="73"/>
                    <a:pt x="69" y="72"/>
                    <a:pt x="69" y="71"/>
                  </a:cubicBezTo>
                  <a:cubicBezTo>
                    <a:pt x="70" y="71"/>
                    <a:pt x="70" y="70"/>
                    <a:pt x="70" y="69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2"/>
                    <a:pt x="69" y="10"/>
                    <a:pt x="67" y="8"/>
                  </a:cubicBezTo>
                  <a:cubicBezTo>
                    <a:pt x="66" y="7"/>
                    <a:pt x="63" y="5"/>
                    <a:pt x="60" y="4"/>
                  </a:cubicBezTo>
                  <a:cubicBezTo>
                    <a:pt x="57" y="3"/>
                    <a:pt x="53" y="2"/>
                    <a:pt x="49" y="1"/>
                  </a:cubicBezTo>
                  <a:cubicBezTo>
                    <a:pt x="45" y="0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38"/>
            <p:cNvSpPr>
              <a:spLocks/>
            </p:cNvSpPr>
            <p:nvPr/>
          </p:nvSpPr>
          <p:spPr bwMode="auto">
            <a:xfrm>
              <a:off x="4822" y="647"/>
              <a:ext cx="29" cy="49"/>
            </a:xfrm>
            <a:custGeom>
              <a:avLst/>
              <a:gdLst>
                <a:gd name="T0" fmla="*/ 0 w 29"/>
                <a:gd name="T1" fmla="*/ 17 h 49"/>
                <a:gd name="T2" fmla="*/ 0 w 29"/>
                <a:gd name="T3" fmla="*/ 49 h 49"/>
                <a:gd name="T4" fmla="*/ 29 w 29"/>
                <a:gd name="T5" fmla="*/ 32 h 49"/>
                <a:gd name="T6" fmla="*/ 29 w 29"/>
                <a:gd name="T7" fmla="*/ 0 h 49"/>
                <a:gd name="T8" fmla="*/ 0 w 29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9">
                  <a:moveTo>
                    <a:pt x="0" y="17"/>
                  </a:moveTo>
                  <a:lnTo>
                    <a:pt x="0" y="49"/>
                  </a:lnTo>
                  <a:lnTo>
                    <a:pt x="29" y="32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9"/>
            <p:cNvSpPr>
              <a:spLocks/>
            </p:cNvSpPr>
            <p:nvPr/>
          </p:nvSpPr>
          <p:spPr bwMode="auto">
            <a:xfrm>
              <a:off x="4790" y="626"/>
              <a:ext cx="56" cy="32"/>
            </a:xfrm>
            <a:custGeom>
              <a:avLst/>
              <a:gdLst>
                <a:gd name="T0" fmla="*/ 28 w 56"/>
                <a:gd name="T1" fmla="*/ 32 h 32"/>
                <a:gd name="T2" fmla="*/ 0 w 56"/>
                <a:gd name="T3" fmla="*/ 16 h 32"/>
                <a:gd name="T4" fmla="*/ 28 w 56"/>
                <a:gd name="T5" fmla="*/ 0 h 32"/>
                <a:gd name="T6" fmla="*/ 56 w 56"/>
                <a:gd name="T7" fmla="*/ 16 h 32"/>
                <a:gd name="T8" fmla="*/ 2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56" y="16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6"/>
            <p:cNvSpPr>
              <a:spLocks noEditPoints="1"/>
            </p:cNvSpPr>
            <p:nvPr/>
          </p:nvSpPr>
          <p:spPr bwMode="auto">
            <a:xfrm>
              <a:off x="4691" y="1342"/>
              <a:ext cx="295" cy="378"/>
            </a:xfrm>
            <a:custGeom>
              <a:avLst/>
              <a:gdLst>
                <a:gd name="T0" fmla="*/ 273 w 295"/>
                <a:gd name="T1" fmla="*/ 0 h 378"/>
                <a:gd name="T2" fmla="*/ 77 w 295"/>
                <a:gd name="T3" fmla="*/ 0 h 378"/>
                <a:gd name="T4" fmla="*/ 0 w 295"/>
                <a:gd name="T5" fmla="*/ 73 h 378"/>
                <a:gd name="T6" fmla="*/ 0 w 295"/>
                <a:gd name="T7" fmla="*/ 353 h 378"/>
                <a:gd name="T8" fmla="*/ 3 w 295"/>
                <a:gd name="T9" fmla="*/ 362 h 378"/>
                <a:gd name="T10" fmla="*/ 7 w 295"/>
                <a:gd name="T11" fmla="*/ 371 h 378"/>
                <a:gd name="T12" fmla="*/ 15 w 295"/>
                <a:gd name="T13" fmla="*/ 375 h 378"/>
                <a:gd name="T14" fmla="*/ 24 w 295"/>
                <a:gd name="T15" fmla="*/ 378 h 378"/>
                <a:gd name="T16" fmla="*/ 295 w 295"/>
                <a:gd name="T17" fmla="*/ 378 h 378"/>
                <a:gd name="T18" fmla="*/ 295 w 295"/>
                <a:gd name="T19" fmla="*/ 25 h 378"/>
                <a:gd name="T20" fmla="*/ 294 w 295"/>
                <a:gd name="T21" fmla="*/ 15 h 378"/>
                <a:gd name="T22" fmla="*/ 288 w 295"/>
                <a:gd name="T23" fmla="*/ 7 h 378"/>
                <a:gd name="T24" fmla="*/ 281 w 295"/>
                <a:gd name="T25" fmla="*/ 3 h 378"/>
                <a:gd name="T26" fmla="*/ 273 w 295"/>
                <a:gd name="T27" fmla="*/ 0 h 378"/>
                <a:gd name="T28" fmla="*/ 277 w 295"/>
                <a:gd name="T29" fmla="*/ 357 h 378"/>
                <a:gd name="T30" fmla="*/ 33 w 295"/>
                <a:gd name="T31" fmla="*/ 357 h 378"/>
                <a:gd name="T32" fmla="*/ 28 w 295"/>
                <a:gd name="T33" fmla="*/ 357 h 378"/>
                <a:gd name="T34" fmla="*/ 24 w 295"/>
                <a:gd name="T35" fmla="*/ 355 h 378"/>
                <a:gd name="T36" fmla="*/ 19 w 295"/>
                <a:gd name="T37" fmla="*/ 347 h 378"/>
                <a:gd name="T38" fmla="*/ 19 w 295"/>
                <a:gd name="T39" fmla="*/ 343 h 378"/>
                <a:gd name="T40" fmla="*/ 19 w 295"/>
                <a:gd name="T41" fmla="*/ 85 h 378"/>
                <a:gd name="T42" fmla="*/ 66 w 295"/>
                <a:gd name="T43" fmla="*/ 85 h 378"/>
                <a:gd name="T44" fmla="*/ 73 w 295"/>
                <a:gd name="T45" fmla="*/ 85 h 378"/>
                <a:gd name="T46" fmla="*/ 80 w 295"/>
                <a:gd name="T47" fmla="*/ 80 h 378"/>
                <a:gd name="T48" fmla="*/ 84 w 295"/>
                <a:gd name="T49" fmla="*/ 73 h 378"/>
                <a:gd name="T50" fmla="*/ 87 w 295"/>
                <a:gd name="T51" fmla="*/ 63 h 378"/>
                <a:gd name="T52" fmla="*/ 87 w 295"/>
                <a:gd name="T53" fmla="*/ 19 h 378"/>
                <a:gd name="T54" fmla="*/ 263 w 295"/>
                <a:gd name="T55" fmla="*/ 19 h 378"/>
                <a:gd name="T56" fmla="*/ 269 w 295"/>
                <a:gd name="T57" fmla="*/ 19 h 378"/>
                <a:gd name="T58" fmla="*/ 273 w 295"/>
                <a:gd name="T59" fmla="*/ 22 h 378"/>
                <a:gd name="T60" fmla="*/ 277 w 295"/>
                <a:gd name="T61" fmla="*/ 28 h 378"/>
                <a:gd name="T62" fmla="*/ 277 w 295"/>
                <a:gd name="T63" fmla="*/ 35 h 378"/>
                <a:gd name="T64" fmla="*/ 277 w 295"/>
                <a:gd name="T65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378">
                  <a:moveTo>
                    <a:pt x="273" y="0"/>
                  </a:moveTo>
                  <a:lnTo>
                    <a:pt x="77" y="0"/>
                  </a:lnTo>
                  <a:lnTo>
                    <a:pt x="0" y="73"/>
                  </a:lnTo>
                  <a:lnTo>
                    <a:pt x="0" y="353"/>
                  </a:lnTo>
                  <a:lnTo>
                    <a:pt x="3" y="362"/>
                  </a:lnTo>
                  <a:lnTo>
                    <a:pt x="7" y="371"/>
                  </a:lnTo>
                  <a:lnTo>
                    <a:pt x="15" y="375"/>
                  </a:lnTo>
                  <a:lnTo>
                    <a:pt x="24" y="378"/>
                  </a:lnTo>
                  <a:lnTo>
                    <a:pt x="295" y="378"/>
                  </a:lnTo>
                  <a:lnTo>
                    <a:pt x="295" y="25"/>
                  </a:lnTo>
                  <a:lnTo>
                    <a:pt x="294" y="15"/>
                  </a:lnTo>
                  <a:lnTo>
                    <a:pt x="288" y="7"/>
                  </a:lnTo>
                  <a:lnTo>
                    <a:pt x="281" y="3"/>
                  </a:lnTo>
                  <a:lnTo>
                    <a:pt x="273" y="0"/>
                  </a:lnTo>
                  <a:close/>
                  <a:moveTo>
                    <a:pt x="277" y="357"/>
                  </a:moveTo>
                  <a:lnTo>
                    <a:pt x="33" y="357"/>
                  </a:lnTo>
                  <a:lnTo>
                    <a:pt x="28" y="357"/>
                  </a:lnTo>
                  <a:lnTo>
                    <a:pt x="24" y="355"/>
                  </a:lnTo>
                  <a:lnTo>
                    <a:pt x="19" y="347"/>
                  </a:lnTo>
                  <a:lnTo>
                    <a:pt x="19" y="343"/>
                  </a:lnTo>
                  <a:lnTo>
                    <a:pt x="19" y="85"/>
                  </a:lnTo>
                  <a:lnTo>
                    <a:pt x="66" y="85"/>
                  </a:lnTo>
                  <a:lnTo>
                    <a:pt x="73" y="85"/>
                  </a:lnTo>
                  <a:lnTo>
                    <a:pt x="80" y="80"/>
                  </a:lnTo>
                  <a:lnTo>
                    <a:pt x="84" y="73"/>
                  </a:lnTo>
                  <a:lnTo>
                    <a:pt x="87" y="63"/>
                  </a:lnTo>
                  <a:lnTo>
                    <a:pt x="87" y="19"/>
                  </a:lnTo>
                  <a:lnTo>
                    <a:pt x="263" y="19"/>
                  </a:lnTo>
                  <a:lnTo>
                    <a:pt x="269" y="19"/>
                  </a:lnTo>
                  <a:lnTo>
                    <a:pt x="273" y="22"/>
                  </a:lnTo>
                  <a:lnTo>
                    <a:pt x="277" y="28"/>
                  </a:lnTo>
                  <a:lnTo>
                    <a:pt x="277" y="35"/>
                  </a:lnTo>
                  <a:lnTo>
                    <a:pt x="277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5"/>
            <p:cNvSpPr>
              <a:spLocks noEditPoints="1"/>
            </p:cNvSpPr>
            <p:nvPr/>
          </p:nvSpPr>
          <p:spPr bwMode="auto">
            <a:xfrm>
              <a:off x="5010" y="695"/>
              <a:ext cx="69" cy="81"/>
            </a:xfrm>
            <a:custGeom>
              <a:avLst/>
              <a:gdLst>
                <a:gd name="T0" fmla="*/ 24 w 49"/>
                <a:gd name="T1" fmla="*/ 3 h 58"/>
                <a:gd name="T2" fmla="*/ 45 w 49"/>
                <a:gd name="T3" fmla="*/ 9 h 58"/>
                <a:gd name="T4" fmla="*/ 24 w 49"/>
                <a:gd name="T5" fmla="*/ 15 h 58"/>
                <a:gd name="T6" fmla="*/ 4 w 49"/>
                <a:gd name="T7" fmla="*/ 9 h 58"/>
                <a:gd name="T8" fmla="*/ 24 w 49"/>
                <a:gd name="T9" fmla="*/ 3 h 58"/>
                <a:gd name="T10" fmla="*/ 24 w 49"/>
                <a:gd name="T11" fmla="*/ 0 h 58"/>
                <a:gd name="T12" fmla="*/ 15 w 49"/>
                <a:gd name="T13" fmla="*/ 1 h 58"/>
                <a:gd name="T14" fmla="*/ 7 w 49"/>
                <a:gd name="T15" fmla="*/ 3 h 58"/>
                <a:gd name="T16" fmla="*/ 2 w 49"/>
                <a:gd name="T17" fmla="*/ 6 h 58"/>
                <a:gd name="T18" fmla="*/ 0 w 49"/>
                <a:gd name="T19" fmla="*/ 8 h 58"/>
                <a:gd name="T20" fmla="*/ 0 w 49"/>
                <a:gd name="T21" fmla="*/ 10 h 58"/>
                <a:gd name="T22" fmla="*/ 0 w 49"/>
                <a:gd name="T23" fmla="*/ 48 h 58"/>
                <a:gd name="T24" fmla="*/ 0 w 49"/>
                <a:gd name="T25" fmla="*/ 50 h 58"/>
                <a:gd name="T26" fmla="*/ 2 w 49"/>
                <a:gd name="T27" fmla="*/ 52 h 58"/>
                <a:gd name="T28" fmla="*/ 7 w 49"/>
                <a:gd name="T29" fmla="*/ 55 h 58"/>
                <a:gd name="T30" fmla="*/ 15 w 49"/>
                <a:gd name="T31" fmla="*/ 57 h 58"/>
                <a:gd name="T32" fmla="*/ 24 w 49"/>
                <a:gd name="T33" fmla="*/ 58 h 58"/>
                <a:gd name="T34" fmla="*/ 42 w 49"/>
                <a:gd name="T35" fmla="*/ 55 h 58"/>
                <a:gd name="T36" fmla="*/ 47 w 49"/>
                <a:gd name="T37" fmla="*/ 52 h 58"/>
                <a:gd name="T38" fmla="*/ 48 w 49"/>
                <a:gd name="T39" fmla="*/ 50 h 58"/>
                <a:gd name="T40" fmla="*/ 49 w 49"/>
                <a:gd name="T41" fmla="*/ 48 h 58"/>
                <a:gd name="T42" fmla="*/ 49 w 49"/>
                <a:gd name="T43" fmla="*/ 10 h 58"/>
                <a:gd name="T44" fmla="*/ 47 w 49"/>
                <a:gd name="T45" fmla="*/ 6 h 58"/>
                <a:gd name="T46" fmla="*/ 42 w 49"/>
                <a:gd name="T47" fmla="*/ 3 h 58"/>
                <a:gd name="T48" fmla="*/ 34 w 49"/>
                <a:gd name="T49" fmla="*/ 1 h 58"/>
                <a:gd name="T50" fmla="*/ 24 w 49"/>
                <a:gd name="T5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58">
                  <a:moveTo>
                    <a:pt x="24" y="3"/>
                  </a:moveTo>
                  <a:cubicBezTo>
                    <a:pt x="36" y="3"/>
                    <a:pt x="45" y="6"/>
                    <a:pt x="45" y="9"/>
                  </a:cubicBezTo>
                  <a:cubicBezTo>
                    <a:pt x="45" y="12"/>
                    <a:pt x="36" y="15"/>
                    <a:pt x="24" y="15"/>
                  </a:cubicBezTo>
                  <a:cubicBezTo>
                    <a:pt x="13" y="15"/>
                    <a:pt x="4" y="12"/>
                    <a:pt x="4" y="9"/>
                  </a:cubicBezTo>
                  <a:cubicBezTo>
                    <a:pt x="4" y="6"/>
                    <a:pt x="13" y="3"/>
                    <a:pt x="24" y="3"/>
                  </a:cubicBezTo>
                  <a:close/>
                  <a:moveTo>
                    <a:pt x="24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8" y="58"/>
                    <a:pt x="21" y="58"/>
                    <a:pt x="24" y="58"/>
                  </a:cubicBezTo>
                  <a:cubicBezTo>
                    <a:pt x="31" y="58"/>
                    <a:pt x="37" y="57"/>
                    <a:pt x="42" y="55"/>
                  </a:cubicBezTo>
                  <a:cubicBezTo>
                    <a:pt x="44" y="54"/>
                    <a:pt x="46" y="53"/>
                    <a:pt x="47" y="52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49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8" y="7"/>
                    <a:pt x="47" y="6"/>
                  </a:cubicBezTo>
                  <a:cubicBezTo>
                    <a:pt x="46" y="5"/>
                    <a:pt x="44" y="4"/>
                    <a:pt x="42" y="3"/>
                  </a:cubicBezTo>
                  <a:cubicBezTo>
                    <a:pt x="40" y="2"/>
                    <a:pt x="37" y="1"/>
                    <a:pt x="34" y="1"/>
                  </a:cubicBezTo>
                  <a:cubicBezTo>
                    <a:pt x="31" y="0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1"/>
            <p:cNvSpPr>
              <a:spLocks noEditPoints="1"/>
            </p:cNvSpPr>
            <p:nvPr/>
          </p:nvSpPr>
          <p:spPr bwMode="auto">
            <a:xfrm>
              <a:off x="4659" y="691"/>
              <a:ext cx="98" cy="120"/>
            </a:xfrm>
            <a:custGeom>
              <a:avLst/>
              <a:gdLst>
                <a:gd name="T0" fmla="*/ 88 w 98"/>
                <a:gd name="T1" fmla="*/ 0 h 120"/>
                <a:gd name="T2" fmla="*/ 32 w 98"/>
                <a:gd name="T3" fmla="*/ 0 h 120"/>
                <a:gd name="T4" fmla="*/ 0 w 98"/>
                <a:gd name="T5" fmla="*/ 30 h 120"/>
                <a:gd name="T6" fmla="*/ 0 w 98"/>
                <a:gd name="T7" fmla="*/ 110 h 120"/>
                <a:gd name="T8" fmla="*/ 1 w 98"/>
                <a:gd name="T9" fmla="*/ 114 h 120"/>
                <a:gd name="T10" fmla="*/ 2 w 98"/>
                <a:gd name="T11" fmla="*/ 117 h 120"/>
                <a:gd name="T12" fmla="*/ 5 w 98"/>
                <a:gd name="T13" fmla="*/ 119 h 120"/>
                <a:gd name="T14" fmla="*/ 9 w 98"/>
                <a:gd name="T15" fmla="*/ 120 h 120"/>
                <a:gd name="T16" fmla="*/ 98 w 98"/>
                <a:gd name="T17" fmla="*/ 120 h 120"/>
                <a:gd name="T18" fmla="*/ 98 w 98"/>
                <a:gd name="T19" fmla="*/ 11 h 120"/>
                <a:gd name="T20" fmla="*/ 96 w 98"/>
                <a:gd name="T21" fmla="*/ 7 h 120"/>
                <a:gd name="T22" fmla="*/ 95 w 98"/>
                <a:gd name="T23" fmla="*/ 4 h 120"/>
                <a:gd name="T24" fmla="*/ 92 w 98"/>
                <a:gd name="T25" fmla="*/ 1 h 120"/>
                <a:gd name="T26" fmla="*/ 88 w 98"/>
                <a:gd name="T27" fmla="*/ 0 h 120"/>
                <a:gd name="T28" fmla="*/ 91 w 98"/>
                <a:gd name="T29" fmla="*/ 112 h 120"/>
                <a:gd name="T30" fmla="*/ 14 w 98"/>
                <a:gd name="T31" fmla="*/ 112 h 120"/>
                <a:gd name="T32" fmla="*/ 12 w 98"/>
                <a:gd name="T33" fmla="*/ 112 h 120"/>
                <a:gd name="T34" fmla="*/ 9 w 98"/>
                <a:gd name="T35" fmla="*/ 110 h 120"/>
                <a:gd name="T36" fmla="*/ 8 w 98"/>
                <a:gd name="T37" fmla="*/ 107 h 120"/>
                <a:gd name="T38" fmla="*/ 8 w 98"/>
                <a:gd name="T39" fmla="*/ 106 h 120"/>
                <a:gd name="T40" fmla="*/ 8 w 98"/>
                <a:gd name="T41" fmla="*/ 35 h 120"/>
                <a:gd name="T42" fmla="*/ 26 w 98"/>
                <a:gd name="T43" fmla="*/ 35 h 120"/>
                <a:gd name="T44" fmla="*/ 29 w 98"/>
                <a:gd name="T45" fmla="*/ 35 h 120"/>
                <a:gd name="T46" fmla="*/ 32 w 98"/>
                <a:gd name="T47" fmla="*/ 33 h 120"/>
                <a:gd name="T48" fmla="*/ 35 w 98"/>
                <a:gd name="T49" fmla="*/ 30 h 120"/>
                <a:gd name="T50" fmla="*/ 35 w 98"/>
                <a:gd name="T51" fmla="*/ 26 h 120"/>
                <a:gd name="T52" fmla="*/ 35 w 98"/>
                <a:gd name="T53" fmla="*/ 8 h 120"/>
                <a:gd name="T54" fmla="*/ 85 w 98"/>
                <a:gd name="T55" fmla="*/ 8 h 120"/>
                <a:gd name="T56" fmla="*/ 86 w 98"/>
                <a:gd name="T57" fmla="*/ 8 h 120"/>
                <a:gd name="T58" fmla="*/ 88 w 98"/>
                <a:gd name="T59" fmla="*/ 9 h 120"/>
                <a:gd name="T60" fmla="*/ 91 w 98"/>
                <a:gd name="T61" fmla="*/ 12 h 120"/>
                <a:gd name="T62" fmla="*/ 91 w 98"/>
                <a:gd name="T63" fmla="*/ 15 h 120"/>
                <a:gd name="T64" fmla="*/ 91 w 98"/>
                <a:gd name="T65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20">
                  <a:moveTo>
                    <a:pt x="88" y="0"/>
                  </a:moveTo>
                  <a:lnTo>
                    <a:pt x="32" y="0"/>
                  </a:lnTo>
                  <a:lnTo>
                    <a:pt x="0" y="30"/>
                  </a:lnTo>
                  <a:lnTo>
                    <a:pt x="0" y="110"/>
                  </a:lnTo>
                  <a:lnTo>
                    <a:pt x="1" y="114"/>
                  </a:lnTo>
                  <a:lnTo>
                    <a:pt x="2" y="117"/>
                  </a:lnTo>
                  <a:lnTo>
                    <a:pt x="5" y="119"/>
                  </a:lnTo>
                  <a:lnTo>
                    <a:pt x="9" y="120"/>
                  </a:lnTo>
                  <a:lnTo>
                    <a:pt x="98" y="120"/>
                  </a:lnTo>
                  <a:lnTo>
                    <a:pt x="98" y="11"/>
                  </a:lnTo>
                  <a:lnTo>
                    <a:pt x="96" y="7"/>
                  </a:lnTo>
                  <a:lnTo>
                    <a:pt x="95" y="4"/>
                  </a:lnTo>
                  <a:lnTo>
                    <a:pt x="92" y="1"/>
                  </a:lnTo>
                  <a:lnTo>
                    <a:pt x="88" y="0"/>
                  </a:lnTo>
                  <a:close/>
                  <a:moveTo>
                    <a:pt x="91" y="112"/>
                  </a:moveTo>
                  <a:lnTo>
                    <a:pt x="14" y="112"/>
                  </a:lnTo>
                  <a:lnTo>
                    <a:pt x="12" y="112"/>
                  </a:lnTo>
                  <a:lnTo>
                    <a:pt x="9" y="110"/>
                  </a:lnTo>
                  <a:lnTo>
                    <a:pt x="8" y="107"/>
                  </a:lnTo>
                  <a:lnTo>
                    <a:pt x="8" y="106"/>
                  </a:lnTo>
                  <a:lnTo>
                    <a:pt x="8" y="35"/>
                  </a:lnTo>
                  <a:lnTo>
                    <a:pt x="26" y="35"/>
                  </a:lnTo>
                  <a:lnTo>
                    <a:pt x="29" y="35"/>
                  </a:lnTo>
                  <a:lnTo>
                    <a:pt x="32" y="33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5" y="8"/>
                  </a:lnTo>
                  <a:lnTo>
                    <a:pt x="85" y="8"/>
                  </a:lnTo>
                  <a:lnTo>
                    <a:pt x="86" y="8"/>
                  </a:lnTo>
                  <a:lnTo>
                    <a:pt x="88" y="9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06"/>
            <p:cNvSpPr>
              <a:spLocks noEditPoints="1"/>
            </p:cNvSpPr>
            <p:nvPr/>
          </p:nvSpPr>
          <p:spPr bwMode="auto">
            <a:xfrm>
              <a:off x="4708" y="562"/>
              <a:ext cx="98" cy="115"/>
            </a:xfrm>
            <a:custGeom>
              <a:avLst/>
              <a:gdLst>
                <a:gd name="T0" fmla="*/ 35 w 70"/>
                <a:gd name="T1" fmla="*/ 4 h 82"/>
                <a:gd name="T2" fmla="*/ 64 w 70"/>
                <a:gd name="T3" fmla="*/ 12 h 82"/>
                <a:gd name="T4" fmla="*/ 35 w 70"/>
                <a:gd name="T5" fmla="*/ 20 h 82"/>
                <a:gd name="T6" fmla="*/ 6 w 70"/>
                <a:gd name="T7" fmla="*/ 12 h 82"/>
                <a:gd name="T8" fmla="*/ 35 w 70"/>
                <a:gd name="T9" fmla="*/ 4 h 82"/>
                <a:gd name="T10" fmla="*/ 35 w 70"/>
                <a:gd name="T11" fmla="*/ 0 h 82"/>
                <a:gd name="T12" fmla="*/ 21 w 70"/>
                <a:gd name="T13" fmla="*/ 1 h 82"/>
                <a:gd name="T14" fmla="*/ 10 w 70"/>
                <a:gd name="T15" fmla="*/ 4 h 82"/>
                <a:gd name="T16" fmla="*/ 3 w 70"/>
                <a:gd name="T17" fmla="*/ 8 h 82"/>
                <a:gd name="T18" fmla="*/ 1 w 70"/>
                <a:gd name="T19" fmla="*/ 11 h 82"/>
                <a:gd name="T20" fmla="*/ 0 w 70"/>
                <a:gd name="T21" fmla="*/ 14 h 82"/>
                <a:gd name="T22" fmla="*/ 0 w 70"/>
                <a:gd name="T23" fmla="*/ 69 h 82"/>
                <a:gd name="T24" fmla="*/ 1 w 70"/>
                <a:gd name="T25" fmla="*/ 71 h 82"/>
                <a:gd name="T26" fmla="*/ 3 w 70"/>
                <a:gd name="T27" fmla="*/ 74 h 82"/>
                <a:gd name="T28" fmla="*/ 10 w 70"/>
                <a:gd name="T29" fmla="*/ 78 h 82"/>
                <a:gd name="T30" fmla="*/ 21 w 70"/>
                <a:gd name="T31" fmla="*/ 81 h 82"/>
                <a:gd name="T32" fmla="*/ 35 w 70"/>
                <a:gd name="T33" fmla="*/ 82 h 82"/>
                <a:gd name="T34" fmla="*/ 60 w 70"/>
                <a:gd name="T35" fmla="*/ 78 h 82"/>
                <a:gd name="T36" fmla="*/ 67 w 70"/>
                <a:gd name="T37" fmla="*/ 74 h 82"/>
                <a:gd name="T38" fmla="*/ 69 w 70"/>
                <a:gd name="T39" fmla="*/ 71 h 82"/>
                <a:gd name="T40" fmla="*/ 70 w 70"/>
                <a:gd name="T41" fmla="*/ 69 h 82"/>
                <a:gd name="T42" fmla="*/ 70 w 70"/>
                <a:gd name="T43" fmla="*/ 14 h 82"/>
                <a:gd name="T44" fmla="*/ 67 w 70"/>
                <a:gd name="T45" fmla="*/ 8 h 82"/>
                <a:gd name="T46" fmla="*/ 60 w 70"/>
                <a:gd name="T47" fmla="*/ 4 h 82"/>
                <a:gd name="T48" fmla="*/ 49 w 70"/>
                <a:gd name="T49" fmla="*/ 1 h 82"/>
                <a:gd name="T50" fmla="*/ 35 w 70"/>
                <a:gd name="T5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82">
                  <a:moveTo>
                    <a:pt x="35" y="4"/>
                  </a:moveTo>
                  <a:cubicBezTo>
                    <a:pt x="51" y="4"/>
                    <a:pt x="64" y="8"/>
                    <a:pt x="64" y="12"/>
                  </a:cubicBezTo>
                  <a:cubicBezTo>
                    <a:pt x="64" y="17"/>
                    <a:pt x="51" y="20"/>
                    <a:pt x="35" y="20"/>
                  </a:cubicBezTo>
                  <a:cubicBezTo>
                    <a:pt x="19" y="20"/>
                    <a:pt x="6" y="17"/>
                    <a:pt x="6" y="12"/>
                  </a:cubicBezTo>
                  <a:cubicBezTo>
                    <a:pt x="6" y="8"/>
                    <a:pt x="19" y="4"/>
                    <a:pt x="35" y="4"/>
                  </a:cubicBezTo>
                  <a:close/>
                  <a:moveTo>
                    <a:pt x="35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6" y="82"/>
                    <a:pt x="30" y="82"/>
                    <a:pt x="35" y="82"/>
                  </a:cubicBezTo>
                  <a:cubicBezTo>
                    <a:pt x="45" y="82"/>
                    <a:pt x="53" y="81"/>
                    <a:pt x="60" y="78"/>
                  </a:cubicBezTo>
                  <a:cubicBezTo>
                    <a:pt x="63" y="77"/>
                    <a:pt x="66" y="76"/>
                    <a:pt x="67" y="74"/>
                  </a:cubicBezTo>
                  <a:cubicBezTo>
                    <a:pt x="68" y="73"/>
                    <a:pt x="69" y="72"/>
                    <a:pt x="69" y="71"/>
                  </a:cubicBezTo>
                  <a:cubicBezTo>
                    <a:pt x="70" y="71"/>
                    <a:pt x="70" y="70"/>
                    <a:pt x="70" y="69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2"/>
                    <a:pt x="69" y="10"/>
                    <a:pt x="67" y="8"/>
                  </a:cubicBezTo>
                  <a:cubicBezTo>
                    <a:pt x="66" y="7"/>
                    <a:pt x="63" y="5"/>
                    <a:pt x="60" y="4"/>
                  </a:cubicBezTo>
                  <a:cubicBezTo>
                    <a:pt x="57" y="3"/>
                    <a:pt x="53" y="2"/>
                    <a:pt x="49" y="1"/>
                  </a:cubicBezTo>
                  <a:cubicBezTo>
                    <a:pt x="45" y="0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2" name="Can 371"/>
          <p:cNvSpPr/>
          <p:nvPr/>
        </p:nvSpPr>
        <p:spPr bwMode="auto">
          <a:xfrm>
            <a:off x="3667868" y="4529485"/>
            <a:ext cx="947443" cy="940386"/>
          </a:xfrm>
          <a:prstGeom prst="can">
            <a:avLst/>
          </a:prstGeom>
          <a:solidFill>
            <a:srgbClr val="0924C7"/>
          </a:soli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SQL Server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373" name="Picture 3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68" y="2187923"/>
            <a:ext cx="887300" cy="918990"/>
          </a:xfrm>
          <a:prstGeom prst="rect">
            <a:avLst/>
          </a:prstGeom>
        </p:spPr>
      </p:pic>
      <p:pic>
        <p:nvPicPr>
          <p:cNvPr id="482" name="Picture 4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534" y="4567108"/>
            <a:ext cx="887300" cy="918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22" y="3294731"/>
            <a:ext cx="952521" cy="920397"/>
          </a:xfrm>
          <a:prstGeom prst="rect">
            <a:avLst/>
          </a:prstGeom>
        </p:spPr>
      </p:pic>
      <p:sp>
        <p:nvSpPr>
          <p:cNvPr id="383" name="Rectangle 382"/>
          <p:cNvSpPr/>
          <p:nvPr/>
        </p:nvSpPr>
        <p:spPr bwMode="auto">
          <a:xfrm>
            <a:off x="6506222" y="4524694"/>
            <a:ext cx="970393" cy="943776"/>
          </a:xfrm>
          <a:prstGeom prst="rect">
            <a:avLst/>
          </a:prstGeom>
          <a:solidFill>
            <a:srgbClr val="0924C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84" name="Picture 383"/>
          <p:cNvPicPr>
            <a:picLocks noChangeAspect="1"/>
          </p:cNvPicPr>
          <p:nvPr/>
        </p:nvPicPr>
        <p:blipFill>
          <a:blip r:embed="rId4">
            <a:clrChange>
              <a:clrFrom>
                <a:srgbClr val="89C402"/>
              </a:clrFrom>
              <a:clrTo>
                <a:srgbClr val="89C40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6222" y="4560295"/>
            <a:ext cx="952521" cy="920397"/>
          </a:xfrm>
          <a:prstGeom prst="rect">
            <a:avLst/>
          </a:prstGeom>
        </p:spPr>
      </p:pic>
      <p:pic>
        <p:nvPicPr>
          <p:cNvPr id="385" name="Picture 384"/>
          <p:cNvPicPr>
            <a:picLocks noChangeAspect="1"/>
          </p:cNvPicPr>
          <p:nvPr/>
        </p:nvPicPr>
        <p:blipFill>
          <a:blip r:embed="rId4">
            <a:clrChange>
              <a:clrFrom>
                <a:srgbClr val="89C402"/>
              </a:clrFrom>
              <a:clrTo>
                <a:srgbClr val="89C40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094" y="2226108"/>
            <a:ext cx="952521" cy="920397"/>
          </a:xfrm>
          <a:prstGeom prst="rect">
            <a:avLst/>
          </a:prstGeom>
        </p:spPr>
      </p:pic>
      <p:sp>
        <p:nvSpPr>
          <p:cNvPr id="387" name="TextBox 386"/>
          <p:cNvSpPr txBox="1"/>
          <p:nvPr/>
        </p:nvSpPr>
        <p:spPr>
          <a:xfrm>
            <a:off x="6649247" y="1535493"/>
            <a:ext cx="9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HD Insight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Microsoft - DO NOT share without permission</a:t>
            </a:r>
          </a:p>
        </p:txBody>
      </p:sp>
      <p:grpSp>
        <p:nvGrpSpPr>
          <p:cNvPr id="376" name="Group 375"/>
          <p:cNvGrpSpPr>
            <a:grpSpLocks noChangeAspect="1"/>
          </p:cNvGrpSpPr>
          <p:nvPr/>
        </p:nvGrpSpPr>
        <p:grpSpPr>
          <a:xfrm>
            <a:off x="8623239" y="4844009"/>
            <a:ext cx="339993" cy="416413"/>
            <a:chOff x="-3084513" y="3390510"/>
            <a:chExt cx="2716213" cy="3363913"/>
          </a:xfrm>
          <a:solidFill>
            <a:schemeClr val="bg1"/>
          </a:solidFill>
        </p:grpSpPr>
        <p:sp>
          <p:nvSpPr>
            <p:cNvPr id="377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5" name="Freeform 374"/>
          <p:cNvSpPr>
            <a:spLocks noChangeAspect="1"/>
          </p:cNvSpPr>
          <p:nvPr/>
        </p:nvSpPr>
        <p:spPr bwMode="auto">
          <a:xfrm>
            <a:off x="8171272" y="4673626"/>
            <a:ext cx="554636" cy="598115"/>
          </a:xfrm>
          <a:custGeom>
            <a:avLst/>
            <a:gdLst>
              <a:gd name="connsiteX0" fmla="*/ 623808 w 1048497"/>
              <a:gd name="connsiteY0" fmla="*/ 0 h 1130692"/>
              <a:gd name="connsiteX1" fmla="*/ 637293 w 1048497"/>
              <a:gd name="connsiteY1" fmla="*/ 5465 h 1130692"/>
              <a:gd name="connsiteX2" fmla="*/ 986311 w 1048497"/>
              <a:gd name="connsiteY2" fmla="*/ 320195 h 1130692"/>
              <a:gd name="connsiteX3" fmla="*/ 993661 w 1048497"/>
              <a:gd name="connsiteY3" fmla="*/ 326823 h 1130692"/>
              <a:gd name="connsiteX4" fmla="*/ 960731 w 1048497"/>
              <a:gd name="connsiteY4" fmla="*/ 342017 h 1130692"/>
              <a:gd name="connsiteX5" fmla="*/ 954333 w 1048497"/>
              <a:gd name="connsiteY5" fmla="*/ 346505 h 1130692"/>
              <a:gd name="connsiteX6" fmla="*/ 918802 w 1048497"/>
              <a:gd name="connsiteY6" fmla="*/ 314433 h 1130692"/>
              <a:gd name="connsiteX7" fmla="*/ 623833 w 1048497"/>
              <a:gd name="connsiteY7" fmla="*/ 48174 h 1130692"/>
              <a:gd name="connsiteX8" fmla="*/ 74942 w 1048497"/>
              <a:gd name="connsiteY8" fmla="*/ 544576 h 1130692"/>
              <a:gd name="connsiteX9" fmla="*/ 141348 w 1048497"/>
              <a:gd name="connsiteY9" fmla="*/ 544576 h 1130692"/>
              <a:gd name="connsiteX10" fmla="*/ 162101 w 1048497"/>
              <a:gd name="connsiteY10" fmla="*/ 565389 h 1130692"/>
              <a:gd name="connsiteX11" fmla="*/ 162101 w 1048497"/>
              <a:gd name="connsiteY11" fmla="*/ 1049303 h 1130692"/>
              <a:gd name="connsiteX12" fmla="*/ 201529 w 1048497"/>
              <a:gd name="connsiteY12" fmla="*/ 1088848 h 1130692"/>
              <a:gd name="connsiteX13" fmla="*/ 482719 w 1048497"/>
              <a:gd name="connsiteY13" fmla="*/ 1088848 h 1130692"/>
              <a:gd name="connsiteX14" fmla="*/ 482719 w 1048497"/>
              <a:gd name="connsiteY14" fmla="*/ 686107 h 1130692"/>
              <a:gd name="connsiteX15" fmla="*/ 503471 w 1048497"/>
              <a:gd name="connsiteY15" fmla="*/ 665294 h 1130692"/>
              <a:gd name="connsiteX16" fmla="*/ 744195 w 1048497"/>
              <a:gd name="connsiteY16" fmla="*/ 665294 h 1130692"/>
              <a:gd name="connsiteX17" fmla="*/ 764946 w 1048497"/>
              <a:gd name="connsiteY17" fmla="*/ 686107 h 1130692"/>
              <a:gd name="connsiteX18" fmla="*/ 764946 w 1048497"/>
              <a:gd name="connsiteY18" fmla="*/ 1088848 h 1130692"/>
              <a:gd name="connsiteX19" fmla="*/ 927509 w 1048497"/>
              <a:gd name="connsiteY19" fmla="*/ 1088848 h 1130692"/>
              <a:gd name="connsiteX20" fmla="*/ 947670 w 1048497"/>
              <a:gd name="connsiteY20" fmla="*/ 1088848 h 1130692"/>
              <a:gd name="connsiteX21" fmla="*/ 960731 w 1048497"/>
              <a:gd name="connsiteY21" fmla="*/ 1098009 h 1130692"/>
              <a:gd name="connsiteX22" fmla="*/ 1008113 w 1048497"/>
              <a:gd name="connsiteY22" fmla="*/ 1119872 h 1130692"/>
              <a:gd name="connsiteX23" fmla="*/ 1048497 w 1048497"/>
              <a:gd name="connsiteY23" fmla="*/ 1130236 h 1130692"/>
              <a:gd name="connsiteX24" fmla="*/ 1045988 w 1048497"/>
              <a:gd name="connsiteY24" fmla="*/ 1130692 h 1130692"/>
              <a:gd name="connsiteX25" fmla="*/ 744134 w 1048497"/>
              <a:gd name="connsiteY25" fmla="*/ 1130692 h 1130692"/>
              <a:gd name="connsiteX26" fmla="*/ 723388 w 1048497"/>
              <a:gd name="connsiteY26" fmla="*/ 1109874 h 1130692"/>
              <a:gd name="connsiteX27" fmla="*/ 723388 w 1048497"/>
              <a:gd name="connsiteY27" fmla="*/ 707041 h 1130692"/>
              <a:gd name="connsiteX28" fmla="*/ 524227 w 1048497"/>
              <a:gd name="connsiteY28" fmla="*/ 707041 h 1130692"/>
              <a:gd name="connsiteX29" fmla="*/ 524227 w 1048497"/>
              <a:gd name="connsiteY29" fmla="*/ 1109874 h 1130692"/>
              <a:gd name="connsiteX30" fmla="*/ 503482 w 1048497"/>
              <a:gd name="connsiteY30" fmla="*/ 1130692 h 1130692"/>
              <a:gd name="connsiteX31" fmla="*/ 201628 w 1048497"/>
              <a:gd name="connsiteY31" fmla="*/ 1130692 h 1130692"/>
              <a:gd name="connsiteX32" fmla="*/ 120719 w 1048497"/>
              <a:gd name="connsiteY32" fmla="*/ 1049501 h 1130692"/>
              <a:gd name="connsiteX33" fmla="*/ 120719 w 1048497"/>
              <a:gd name="connsiteY33" fmla="*/ 586295 h 1130692"/>
              <a:gd name="connsiteX34" fmla="*/ 20101 w 1048497"/>
              <a:gd name="connsiteY34" fmla="*/ 586295 h 1130692"/>
              <a:gd name="connsiteX35" fmla="*/ 1430 w 1048497"/>
              <a:gd name="connsiteY35" fmla="*/ 572763 h 1130692"/>
              <a:gd name="connsiteX36" fmla="*/ 6616 w 1048497"/>
              <a:gd name="connsiteY36" fmla="*/ 549863 h 1130692"/>
              <a:gd name="connsiteX37" fmla="*/ 610323 w 1048497"/>
              <a:gd name="connsiteY37" fmla="*/ 5465 h 1130692"/>
              <a:gd name="connsiteX38" fmla="*/ 623808 w 1048497"/>
              <a:gd name="connsiteY38" fmla="*/ 0 h 113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48497" h="1130692">
                <a:moveTo>
                  <a:pt x="623808" y="0"/>
                </a:moveTo>
                <a:cubicBezTo>
                  <a:pt x="628735" y="0"/>
                  <a:pt x="633662" y="1822"/>
                  <a:pt x="637293" y="5465"/>
                </a:cubicBezTo>
                <a:cubicBezTo>
                  <a:pt x="788220" y="141564"/>
                  <a:pt x="901415" y="243639"/>
                  <a:pt x="986311" y="320195"/>
                </a:cubicBezTo>
                <a:lnTo>
                  <a:pt x="993661" y="326823"/>
                </a:lnTo>
                <a:lnTo>
                  <a:pt x="960731" y="342017"/>
                </a:lnTo>
                <a:lnTo>
                  <a:pt x="954333" y="346505"/>
                </a:lnTo>
                <a:lnTo>
                  <a:pt x="918802" y="314433"/>
                </a:lnTo>
                <a:cubicBezTo>
                  <a:pt x="623833" y="48174"/>
                  <a:pt x="623833" y="48174"/>
                  <a:pt x="623833" y="48174"/>
                </a:cubicBezTo>
                <a:cubicBezTo>
                  <a:pt x="74942" y="544576"/>
                  <a:pt x="74942" y="544576"/>
                  <a:pt x="74942" y="544576"/>
                </a:cubicBezTo>
                <a:cubicBezTo>
                  <a:pt x="141348" y="544576"/>
                  <a:pt x="141348" y="544576"/>
                  <a:pt x="141348" y="544576"/>
                </a:cubicBezTo>
                <a:cubicBezTo>
                  <a:pt x="152762" y="544576"/>
                  <a:pt x="162101" y="553942"/>
                  <a:pt x="162101" y="565389"/>
                </a:cubicBezTo>
                <a:cubicBezTo>
                  <a:pt x="162101" y="1049303"/>
                  <a:pt x="162101" y="1049303"/>
                  <a:pt x="162101" y="1049303"/>
                </a:cubicBezTo>
                <a:cubicBezTo>
                  <a:pt x="162101" y="1074279"/>
                  <a:pt x="176627" y="1088848"/>
                  <a:pt x="201529" y="1088848"/>
                </a:cubicBezTo>
                <a:cubicBezTo>
                  <a:pt x="482719" y="1088848"/>
                  <a:pt x="482719" y="1088848"/>
                  <a:pt x="482719" y="1088848"/>
                </a:cubicBezTo>
                <a:cubicBezTo>
                  <a:pt x="482719" y="686107"/>
                  <a:pt x="482719" y="686107"/>
                  <a:pt x="482719" y="686107"/>
                </a:cubicBezTo>
                <a:cubicBezTo>
                  <a:pt x="482719" y="674660"/>
                  <a:pt x="492058" y="665294"/>
                  <a:pt x="503471" y="665294"/>
                </a:cubicBezTo>
                <a:cubicBezTo>
                  <a:pt x="744195" y="665294"/>
                  <a:pt x="744195" y="665294"/>
                  <a:pt x="744195" y="665294"/>
                </a:cubicBezTo>
                <a:cubicBezTo>
                  <a:pt x="755608" y="665294"/>
                  <a:pt x="764946" y="674660"/>
                  <a:pt x="764946" y="686107"/>
                </a:cubicBezTo>
                <a:lnTo>
                  <a:pt x="764946" y="1088848"/>
                </a:lnTo>
                <a:cubicBezTo>
                  <a:pt x="835244" y="1088848"/>
                  <a:pt x="887967" y="1088848"/>
                  <a:pt x="927509" y="1088848"/>
                </a:cubicBezTo>
                <a:lnTo>
                  <a:pt x="947670" y="1088848"/>
                </a:lnTo>
                <a:lnTo>
                  <a:pt x="960731" y="1098009"/>
                </a:lnTo>
                <a:cubicBezTo>
                  <a:pt x="974677" y="1105868"/>
                  <a:pt x="990558" y="1113189"/>
                  <a:pt x="1008113" y="1119872"/>
                </a:cubicBezTo>
                <a:lnTo>
                  <a:pt x="1048497" y="1130236"/>
                </a:lnTo>
                <a:lnTo>
                  <a:pt x="1045988" y="1130692"/>
                </a:lnTo>
                <a:cubicBezTo>
                  <a:pt x="744134" y="1130692"/>
                  <a:pt x="744134" y="1130692"/>
                  <a:pt x="744134" y="1130692"/>
                </a:cubicBezTo>
                <a:cubicBezTo>
                  <a:pt x="732724" y="1130692"/>
                  <a:pt x="723388" y="1121324"/>
                  <a:pt x="723388" y="1109874"/>
                </a:cubicBezTo>
                <a:cubicBezTo>
                  <a:pt x="723388" y="707041"/>
                  <a:pt x="723388" y="707041"/>
                  <a:pt x="723388" y="707041"/>
                </a:cubicBezTo>
                <a:cubicBezTo>
                  <a:pt x="524227" y="707041"/>
                  <a:pt x="524227" y="707041"/>
                  <a:pt x="524227" y="707041"/>
                </a:cubicBezTo>
                <a:cubicBezTo>
                  <a:pt x="524227" y="1109874"/>
                  <a:pt x="524227" y="1109874"/>
                  <a:pt x="524227" y="1109874"/>
                </a:cubicBezTo>
                <a:cubicBezTo>
                  <a:pt x="524227" y="1121324"/>
                  <a:pt x="514892" y="1130692"/>
                  <a:pt x="503482" y="1130692"/>
                </a:cubicBezTo>
                <a:cubicBezTo>
                  <a:pt x="201628" y="1130692"/>
                  <a:pt x="201628" y="1130692"/>
                  <a:pt x="201628" y="1130692"/>
                </a:cubicBezTo>
                <a:cubicBezTo>
                  <a:pt x="153913" y="1130692"/>
                  <a:pt x="120719" y="1097383"/>
                  <a:pt x="120719" y="1049501"/>
                </a:cubicBezTo>
                <a:cubicBezTo>
                  <a:pt x="120719" y="586295"/>
                  <a:pt x="120719" y="586295"/>
                  <a:pt x="120719" y="586295"/>
                </a:cubicBezTo>
                <a:cubicBezTo>
                  <a:pt x="20101" y="586295"/>
                  <a:pt x="20101" y="586295"/>
                  <a:pt x="20101" y="586295"/>
                </a:cubicBezTo>
                <a:cubicBezTo>
                  <a:pt x="11803" y="586295"/>
                  <a:pt x="4542" y="581090"/>
                  <a:pt x="1430" y="572763"/>
                </a:cubicBezTo>
                <a:cubicBezTo>
                  <a:pt x="-1682" y="564435"/>
                  <a:pt x="393" y="556108"/>
                  <a:pt x="6616" y="549863"/>
                </a:cubicBezTo>
                <a:cubicBezTo>
                  <a:pt x="610323" y="5465"/>
                  <a:pt x="610323" y="5465"/>
                  <a:pt x="610323" y="5465"/>
                </a:cubicBezTo>
                <a:cubicBezTo>
                  <a:pt x="613954" y="1822"/>
                  <a:pt x="618881" y="0"/>
                  <a:pt x="623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896386">
              <a:defRPr/>
            </a:pPr>
            <a:endParaRPr lang="en-US" sz="1765" kern="0">
              <a:solidFill>
                <a:sysClr val="windowText" lastClr="000000"/>
              </a:solidFill>
            </a:endParaRPr>
          </a:p>
        </p:txBody>
      </p:sp>
      <p:sp>
        <p:nvSpPr>
          <p:cNvPr id="379" name="Rectangle 378"/>
          <p:cNvSpPr/>
          <p:nvPr/>
        </p:nvSpPr>
        <p:spPr bwMode="auto">
          <a:xfrm>
            <a:off x="8103944" y="3318926"/>
            <a:ext cx="970393" cy="9437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0" name="Group 379"/>
          <p:cNvGrpSpPr>
            <a:grpSpLocks noChangeAspect="1"/>
          </p:cNvGrpSpPr>
          <p:nvPr/>
        </p:nvGrpSpPr>
        <p:grpSpPr>
          <a:xfrm>
            <a:off x="8623239" y="3647504"/>
            <a:ext cx="339993" cy="416413"/>
            <a:chOff x="-3084513" y="3390510"/>
            <a:chExt cx="2716213" cy="3363913"/>
          </a:xfrm>
          <a:solidFill>
            <a:schemeClr val="bg1"/>
          </a:solidFill>
        </p:grpSpPr>
        <p:sp>
          <p:nvSpPr>
            <p:cNvPr id="381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2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6" name="Freeform 385"/>
          <p:cNvSpPr>
            <a:spLocks noChangeAspect="1"/>
          </p:cNvSpPr>
          <p:nvPr/>
        </p:nvSpPr>
        <p:spPr bwMode="auto">
          <a:xfrm>
            <a:off x="8171272" y="3477121"/>
            <a:ext cx="554636" cy="598115"/>
          </a:xfrm>
          <a:custGeom>
            <a:avLst/>
            <a:gdLst>
              <a:gd name="connsiteX0" fmla="*/ 623808 w 1048497"/>
              <a:gd name="connsiteY0" fmla="*/ 0 h 1130692"/>
              <a:gd name="connsiteX1" fmla="*/ 637293 w 1048497"/>
              <a:gd name="connsiteY1" fmla="*/ 5465 h 1130692"/>
              <a:gd name="connsiteX2" fmla="*/ 986311 w 1048497"/>
              <a:gd name="connsiteY2" fmla="*/ 320195 h 1130692"/>
              <a:gd name="connsiteX3" fmla="*/ 993661 w 1048497"/>
              <a:gd name="connsiteY3" fmla="*/ 326823 h 1130692"/>
              <a:gd name="connsiteX4" fmla="*/ 960731 w 1048497"/>
              <a:gd name="connsiteY4" fmla="*/ 342017 h 1130692"/>
              <a:gd name="connsiteX5" fmla="*/ 954333 w 1048497"/>
              <a:gd name="connsiteY5" fmla="*/ 346505 h 1130692"/>
              <a:gd name="connsiteX6" fmla="*/ 918802 w 1048497"/>
              <a:gd name="connsiteY6" fmla="*/ 314433 h 1130692"/>
              <a:gd name="connsiteX7" fmla="*/ 623833 w 1048497"/>
              <a:gd name="connsiteY7" fmla="*/ 48174 h 1130692"/>
              <a:gd name="connsiteX8" fmla="*/ 74942 w 1048497"/>
              <a:gd name="connsiteY8" fmla="*/ 544576 h 1130692"/>
              <a:gd name="connsiteX9" fmla="*/ 141348 w 1048497"/>
              <a:gd name="connsiteY9" fmla="*/ 544576 h 1130692"/>
              <a:gd name="connsiteX10" fmla="*/ 162101 w 1048497"/>
              <a:gd name="connsiteY10" fmla="*/ 565389 h 1130692"/>
              <a:gd name="connsiteX11" fmla="*/ 162101 w 1048497"/>
              <a:gd name="connsiteY11" fmla="*/ 1049303 h 1130692"/>
              <a:gd name="connsiteX12" fmla="*/ 201529 w 1048497"/>
              <a:gd name="connsiteY12" fmla="*/ 1088848 h 1130692"/>
              <a:gd name="connsiteX13" fmla="*/ 482719 w 1048497"/>
              <a:gd name="connsiteY13" fmla="*/ 1088848 h 1130692"/>
              <a:gd name="connsiteX14" fmla="*/ 482719 w 1048497"/>
              <a:gd name="connsiteY14" fmla="*/ 686107 h 1130692"/>
              <a:gd name="connsiteX15" fmla="*/ 503471 w 1048497"/>
              <a:gd name="connsiteY15" fmla="*/ 665294 h 1130692"/>
              <a:gd name="connsiteX16" fmla="*/ 744195 w 1048497"/>
              <a:gd name="connsiteY16" fmla="*/ 665294 h 1130692"/>
              <a:gd name="connsiteX17" fmla="*/ 764946 w 1048497"/>
              <a:gd name="connsiteY17" fmla="*/ 686107 h 1130692"/>
              <a:gd name="connsiteX18" fmla="*/ 764946 w 1048497"/>
              <a:gd name="connsiteY18" fmla="*/ 1088848 h 1130692"/>
              <a:gd name="connsiteX19" fmla="*/ 927509 w 1048497"/>
              <a:gd name="connsiteY19" fmla="*/ 1088848 h 1130692"/>
              <a:gd name="connsiteX20" fmla="*/ 947670 w 1048497"/>
              <a:gd name="connsiteY20" fmla="*/ 1088848 h 1130692"/>
              <a:gd name="connsiteX21" fmla="*/ 960731 w 1048497"/>
              <a:gd name="connsiteY21" fmla="*/ 1098009 h 1130692"/>
              <a:gd name="connsiteX22" fmla="*/ 1008113 w 1048497"/>
              <a:gd name="connsiteY22" fmla="*/ 1119872 h 1130692"/>
              <a:gd name="connsiteX23" fmla="*/ 1048497 w 1048497"/>
              <a:gd name="connsiteY23" fmla="*/ 1130236 h 1130692"/>
              <a:gd name="connsiteX24" fmla="*/ 1045988 w 1048497"/>
              <a:gd name="connsiteY24" fmla="*/ 1130692 h 1130692"/>
              <a:gd name="connsiteX25" fmla="*/ 744134 w 1048497"/>
              <a:gd name="connsiteY25" fmla="*/ 1130692 h 1130692"/>
              <a:gd name="connsiteX26" fmla="*/ 723388 w 1048497"/>
              <a:gd name="connsiteY26" fmla="*/ 1109874 h 1130692"/>
              <a:gd name="connsiteX27" fmla="*/ 723388 w 1048497"/>
              <a:gd name="connsiteY27" fmla="*/ 707041 h 1130692"/>
              <a:gd name="connsiteX28" fmla="*/ 524227 w 1048497"/>
              <a:gd name="connsiteY28" fmla="*/ 707041 h 1130692"/>
              <a:gd name="connsiteX29" fmla="*/ 524227 w 1048497"/>
              <a:gd name="connsiteY29" fmla="*/ 1109874 h 1130692"/>
              <a:gd name="connsiteX30" fmla="*/ 503482 w 1048497"/>
              <a:gd name="connsiteY30" fmla="*/ 1130692 h 1130692"/>
              <a:gd name="connsiteX31" fmla="*/ 201628 w 1048497"/>
              <a:gd name="connsiteY31" fmla="*/ 1130692 h 1130692"/>
              <a:gd name="connsiteX32" fmla="*/ 120719 w 1048497"/>
              <a:gd name="connsiteY32" fmla="*/ 1049501 h 1130692"/>
              <a:gd name="connsiteX33" fmla="*/ 120719 w 1048497"/>
              <a:gd name="connsiteY33" fmla="*/ 586295 h 1130692"/>
              <a:gd name="connsiteX34" fmla="*/ 20101 w 1048497"/>
              <a:gd name="connsiteY34" fmla="*/ 586295 h 1130692"/>
              <a:gd name="connsiteX35" fmla="*/ 1430 w 1048497"/>
              <a:gd name="connsiteY35" fmla="*/ 572763 h 1130692"/>
              <a:gd name="connsiteX36" fmla="*/ 6616 w 1048497"/>
              <a:gd name="connsiteY36" fmla="*/ 549863 h 1130692"/>
              <a:gd name="connsiteX37" fmla="*/ 610323 w 1048497"/>
              <a:gd name="connsiteY37" fmla="*/ 5465 h 1130692"/>
              <a:gd name="connsiteX38" fmla="*/ 623808 w 1048497"/>
              <a:gd name="connsiteY38" fmla="*/ 0 h 113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48497" h="1130692">
                <a:moveTo>
                  <a:pt x="623808" y="0"/>
                </a:moveTo>
                <a:cubicBezTo>
                  <a:pt x="628735" y="0"/>
                  <a:pt x="633662" y="1822"/>
                  <a:pt x="637293" y="5465"/>
                </a:cubicBezTo>
                <a:cubicBezTo>
                  <a:pt x="788220" y="141564"/>
                  <a:pt x="901415" y="243639"/>
                  <a:pt x="986311" y="320195"/>
                </a:cubicBezTo>
                <a:lnTo>
                  <a:pt x="993661" y="326823"/>
                </a:lnTo>
                <a:lnTo>
                  <a:pt x="960731" y="342017"/>
                </a:lnTo>
                <a:lnTo>
                  <a:pt x="954333" y="346505"/>
                </a:lnTo>
                <a:lnTo>
                  <a:pt x="918802" y="314433"/>
                </a:lnTo>
                <a:cubicBezTo>
                  <a:pt x="623833" y="48174"/>
                  <a:pt x="623833" y="48174"/>
                  <a:pt x="623833" y="48174"/>
                </a:cubicBezTo>
                <a:cubicBezTo>
                  <a:pt x="74942" y="544576"/>
                  <a:pt x="74942" y="544576"/>
                  <a:pt x="74942" y="544576"/>
                </a:cubicBezTo>
                <a:cubicBezTo>
                  <a:pt x="141348" y="544576"/>
                  <a:pt x="141348" y="544576"/>
                  <a:pt x="141348" y="544576"/>
                </a:cubicBezTo>
                <a:cubicBezTo>
                  <a:pt x="152762" y="544576"/>
                  <a:pt x="162101" y="553942"/>
                  <a:pt x="162101" y="565389"/>
                </a:cubicBezTo>
                <a:cubicBezTo>
                  <a:pt x="162101" y="1049303"/>
                  <a:pt x="162101" y="1049303"/>
                  <a:pt x="162101" y="1049303"/>
                </a:cubicBezTo>
                <a:cubicBezTo>
                  <a:pt x="162101" y="1074279"/>
                  <a:pt x="176627" y="1088848"/>
                  <a:pt x="201529" y="1088848"/>
                </a:cubicBezTo>
                <a:cubicBezTo>
                  <a:pt x="482719" y="1088848"/>
                  <a:pt x="482719" y="1088848"/>
                  <a:pt x="482719" y="1088848"/>
                </a:cubicBezTo>
                <a:cubicBezTo>
                  <a:pt x="482719" y="686107"/>
                  <a:pt x="482719" y="686107"/>
                  <a:pt x="482719" y="686107"/>
                </a:cubicBezTo>
                <a:cubicBezTo>
                  <a:pt x="482719" y="674660"/>
                  <a:pt x="492058" y="665294"/>
                  <a:pt x="503471" y="665294"/>
                </a:cubicBezTo>
                <a:cubicBezTo>
                  <a:pt x="744195" y="665294"/>
                  <a:pt x="744195" y="665294"/>
                  <a:pt x="744195" y="665294"/>
                </a:cubicBezTo>
                <a:cubicBezTo>
                  <a:pt x="755608" y="665294"/>
                  <a:pt x="764946" y="674660"/>
                  <a:pt x="764946" y="686107"/>
                </a:cubicBezTo>
                <a:lnTo>
                  <a:pt x="764946" y="1088848"/>
                </a:lnTo>
                <a:cubicBezTo>
                  <a:pt x="835244" y="1088848"/>
                  <a:pt x="887967" y="1088848"/>
                  <a:pt x="927509" y="1088848"/>
                </a:cubicBezTo>
                <a:lnTo>
                  <a:pt x="947670" y="1088848"/>
                </a:lnTo>
                <a:lnTo>
                  <a:pt x="960731" y="1098009"/>
                </a:lnTo>
                <a:cubicBezTo>
                  <a:pt x="974677" y="1105868"/>
                  <a:pt x="990558" y="1113189"/>
                  <a:pt x="1008113" y="1119872"/>
                </a:cubicBezTo>
                <a:lnTo>
                  <a:pt x="1048497" y="1130236"/>
                </a:lnTo>
                <a:lnTo>
                  <a:pt x="1045988" y="1130692"/>
                </a:lnTo>
                <a:cubicBezTo>
                  <a:pt x="744134" y="1130692"/>
                  <a:pt x="744134" y="1130692"/>
                  <a:pt x="744134" y="1130692"/>
                </a:cubicBezTo>
                <a:cubicBezTo>
                  <a:pt x="732724" y="1130692"/>
                  <a:pt x="723388" y="1121324"/>
                  <a:pt x="723388" y="1109874"/>
                </a:cubicBezTo>
                <a:cubicBezTo>
                  <a:pt x="723388" y="707041"/>
                  <a:pt x="723388" y="707041"/>
                  <a:pt x="723388" y="707041"/>
                </a:cubicBezTo>
                <a:cubicBezTo>
                  <a:pt x="524227" y="707041"/>
                  <a:pt x="524227" y="707041"/>
                  <a:pt x="524227" y="707041"/>
                </a:cubicBezTo>
                <a:cubicBezTo>
                  <a:pt x="524227" y="1109874"/>
                  <a:pt x="524227" y="1109874"/>
                  <a:pt x="524227" y="1109874"/>
                </a:cubicBezTo>
                <a:cubicBezTo>
                  <a:pt x="524227" y="1121324"/>
                  <a:pt x="514892" y="1130692"/>
                  <a:pt x="503482" y="1130692"/>
                </a:cubicBezTo>
                <a:cubicBezTo>
                  <a:pt x="201628" y="1130692"/>
                  <a:pt x="201628" y="1130692"/>
                  <a:pt x="201628" y="1130692"/>
                </a:cubicBezTo>
                <a:cubicBezTo>
                  <a:pt x="153913" y="1130692"/>
                  <a:pt x="120719" y="1097383"/>
                  <a:pt x="120719" y="1049501"/>
                </a:cubicBezTo>
                <a:cubicBezTo>
                  <a:pt x="120719" y="586295"/>
                  <a:pt x="120719" y="586295"/>
                  <a:pt x="120719" y="586295"/>
                </a:cubicBezTo>
                <a:cubicBezTo>
                  <a:pt x="20101" y="586295"/>
                  <a:pt x="20101" y="586295"/>
                  <a:pt x="20101" y="586295"/>
                </a:cubicBezTo>
                <a:cubicBezTo>
                  <a:pt x="11803" y="586295"/>
                  <a:pt x="4542" y="581090"/>
                  <a:pt x="1430" y="572763"/>
                </a:cubicBezTo>
                <a:cubicBezTo>
                  <a:pt x="-1682" y="564435"/>
                  <a:pt x="393" y="556108"/>
                  <a:pt x="6616" y="549863"/>
                </a:cubicBezTo>
                <a:cubicBezTo>
                  <a:pt x="610323" y="5465"/>
                  <a:pt x="610323" y="5465"/>
                  <a:pt x="610323" y="5465"/>
                </a:cubicBezTo>
                <a:cubicBezTo>
                  <a:pt x="613954" y="1822"/>
                  <a:pt x="618881" y="0"/>
                  <a:pt x="623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896386">
              <a:defRPr/>
            </a:pPr>
            <a:endParaRPr lang="en-US" sz="1765" kern="0">
              <a:solidFill>
                <a:sysClr val="windowText" lastClr="000000"/>
              </a:solidFill>
            </a:endParaRPr>
          </a:p>
        </p:txBody>
      </p:sp>
      <p:grpSp>
        <p:nvGrpSpPr>
          <p:cNvPr id="388" name="Group 387"/>
          <p:cNvGrpSpPr>
            <a:grpSpLocks noChangeAspect="1"/>
          </p:cNvGrpSpPr>
          <p:nvPr/>
        </p:nvGrpSpPr>
        <p:grpSpPr>
          <a:xfrm>
            <a:off x="8551908" y="2430414"/>
            <a:ext cx="339993" cy="416413"/>
            <a:chOff x="-3084513" y="3390510"/>
            <a:chExt cx="2716213" cy="3363913"/>
          </a:xfrm>
          <a:solidFill>
            <a:schemeClr val="bg1"/>
          </a:solidFill>
        </p:grpSpPr>
        <p:sp>
          <p:nvSpPr>
            <p:cNvPr id="389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0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1" name="Freeform 390"/>
          <p:cNvSpPr>
            <a:spLocks noChangeAspect="1"/>
          </p:cNvSpPr>
          <p:nvPr/>
        </p:nvSpPr>
        <p:spPr bwMode="auto">
          <a:xfrm>
            <a:off x="8099941" y="2260031"/>
            <a:ext cx="554636" cy="598115"/>
          </a:xfrm>
          <a:custGeom>
            <a:avLst/>
            <a:gdLst>
              <a:gd name="connsiteX0" fmla="*/ 623808 w 1048497"/>
              <a:gd name="connsiteY0" fmla="*/ 0 h 1130692"/>
              <a:gd name="connsiteX1" fmla="*/ 637293 w 1048497"/>
              <a:gd name="connsiteY1" fmla="*/ 5465 h 1130692"/>
              <a:gd name="connsiteX2" fmla="*/ 986311 w 1048497"/>
              <a:gd name="connsiteY2" fmla="*/ 320195 h 1130692"/>
              <a:gd name="connsiteX3" fmla="*/ 993661 w 1048497"/>
              <a:gd name="connsiteY3" fmla="*/ 326823 h 1130692"/>
              <a:gd name="connsiteX4" fmla="*/ 960731 w 1048497"/>
              <a:gd name="connsiteY4" fmla="*/ 342017 h 1130692"/>
              <a:gd name="connsiteX5" fmla="*/ 954333 w 1048497"/>
              <a:gd name="connsiteY5" fmla="*/ 346505 h 1130692"/>
              <a:gd name="connsiteX6" fmla="*/ 918802 w 1048497"/>
              <a:gd name="connsiteY6" fmla="*/ 314433 h 1130692"/>
              <a:gd name="connsiteX7" fmla="*/ 623833 w 1048497"/>
              <a:gd name="connsiteY7" fmla="*/ 48174 h 1130692"/>
              <a:gd name="connsiteX8" fmla="*/ 74942 w 1048497"/>
              <a:gd name="connsiteY8" fmla="*/ 544576 h 1130692"/>
              <a:gd name="connsiteX9" fmla="*/ 141348 w 1048497"/>
              <a:gd name="connsiteY9" fmla="*/ 544576 h 1130692"/>
              <a:gd name="connsiteX10" fmla="*/ 162101 w 1048497"/>
              <a:gd name="connsiteY10" fmla="*/ 565389 h 1130692"/>
              <a:gd name="connsiteX11" fmla="*/ 162101 w 1048497"/>
              <a:gd name="connsiteY11" fmla="*/ 1049303 h 1130692"/>
              <a:gd name="connsiteX12" fmla="*/ 201529 w 1048497"/>
              <a:gd name="connsiteY12" fmla="*/ 1088848 h 1130692"/>
              <a:gd name="connsiteX13" fmla="*/ 482719 w 1048497"/>
              <a:gd name="connsiteY13" fmla="*/ 1088848 h 1130692"/>
              <a:gd name="connsiteX14" fmla="*/ 482719 w 1048497"/>
              <a:gd name="connsiteY14" fmla="*/ 686107 h 1130692"/>
              <a:gd name="connsiteX15" fmla="*/ 503471 w 1048497"/>
              <a:gd name="connsiteY15" fmla="*/ 665294 h 1130692"/>
              <a:gd name="connsiteX16" fmla="*/ 744195 w 1048497"/>
              <a:gd name="connsiteY16" fmla="*/ 665294 h 1130692"/>
              <a:gd name="connsiteX17" fmla="*/ 764946 w 1048497"/>
              <a:gd name="connsiteY17" fmla="*/ 686107 h 1130692"/>
              <a:gd name="connsiteX18" fmla="*/ 764946 w 1048497"/>
              <a:gd name="connsiteY18" fmla="*/ 1088848 h 1130692"/>
              <a:gd name="connsiteX19" fmla="*/ 927509 w 1048497"/>
              <a:gd name="connsiteY19" fmla="*/ 1088848 h 1130692"/>
              <a:gd name="connsiteX20" fmla="*/ 947670 w 1048497"/>
              <a:gd name="connsiteY20" fmla="*/ 1088848 h 1130692"/>
              <a:gd name="connsiteX21" fmla="*/ 960731 w 1048497"/>
              <a:gd name="connsiteY21" fmla="*/ 1098009 h 1130692"/>
              <a:gd name="connsiteX22" fmla="*/ 1008113 w 1048497"/>
              <a:gd name="connsiteY22" fmla="*/ 1119872 h 1130692"/>
              <a:gd name="connsiteX23" fmla="*/ 1048497 w 1048497"/>
              <a:gd name="connsiteY23" fmla="*/ 1130236 h 1130692"/>
              <a:gd name="connsiteX24" fmla="*/ 1045988 w 1048497"/>
              <a:gd name="connsiteY24" fmla="*/ 1130692 h 1130692"/>
              <a:gd name="connsiteX25" fmla="*/ 744134 w 1048497"/>
              <a:gd name="connsiteY25" fmla="*/ 1130692 h 1130692"/>
              <a:gd name="connsiteX26" fmla="*/ 723388 w 1048497"/>
              <a:gd name="connsiteY26" fmla="*/ 1109874 h 1130692"/>
              <a:gd name="connsiteX27" fmla="*/ 723388 w 1048497"/>
              <a:gd name="connsiteY27" fmla="*/ 707041 h 1130692"/>
              <a:gd name="connsiteX28" fmla="*/ 524227 w 1048497"/>
              <a:gd name="connsiteY28" fmla="*/ 707041 h 1130692"/>
              <a:gd name="connsiteX29" fmla="*/ 524227 w 1048497"/>
              <a:gd name="connsiteY29" fmla="*/ 1109874 h 1130692"/>
              <a:gd name="connsiteX30" fmla="*/ 503482 w 1048497"/>
              <a:gd name="connsiteY30" fmla="*/ 1130692 h 1130692"/>
              <a:gd name="connsiteX31" fmla="*/ 201628 w 1048497"/>
              <a:gd name="connsiteY31" fmla="*/ 1130692 h 1130692"/>
              <a:gd name="connsiteX32" fmla="*/ 120719 w 1048497"/>
              <a:gd name="connsiteY32" fmla="*/ 1049501 h 1130692"/>
              <a:gd name="connsiteX33" fmla="*/ 120719 w 1048497"/>
              <a:gd name="connsiteY33" fmla="*/ 586295 h 1130692"/>
              <a:gd name="connsiteX34" fmla="*/ 20101 w 1048497"/>
              <a:gd name="connsiteY34" fmla="*/ 586295 h 1130692"/>
              <a:gd name="connsiteX35" fmla="*/ 1430 w 1048497"/>
              <a:gd name="connsiteY35" fmla="*/ 572763 h 1130692"/>
              <a:gd name="connsiteX36" fmla="*/ 6616 w 1048497"/>
              <a:gd name="connsiteY36" fmla="*/ 549863 h 1130692"/>
              <a:gd name="connsiteX37" fmla="*/ 610323 w 1048497"/>
              <a:gd name="connsiteY37" fmla="*/ 5465 h 1130692"/>
              <a:gd name="connsiteX38" fmla="*/ 623808 w 1048497"/>
              <a:gd name="connsiteY38" fmla="*/ 0 h 113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48497" h="1130692">
                <a:moveTo>
                  <a:pt x="623808" y="0"/>
                </a:moveTo>
                <a:cubicBezTo>
                  <a:pt x="628735" y="0"/>
                  <a:pt x="633662" y="1822"/>
                  <a:pt x="637293" y="5465"/>
                </a:cubicBezTo>
                <a:cubicBezTo>
                  <a:pt x="788220" y="141564"/>
                  <a:pt x="901415" y="243639"/>
                  <a:pt x="986311" y="320195"/>
                </a:cubicBezTo>
                <a:lnTo>
                  <a:pt x="993661" y="326823"/>
                </a:lnTo>
                <a:lnTo>
                  <a:pt x="960731" y="342017"/>
                </a:lnTo>
                <a:lnTo>
                  <a:pt x="954333" y="346505"/>
                </a:lnTo>
                <a:lnTo>
                  <a:pt x="918802" y="314433"/>
                </a:lnTo>
                <a:cubicBezTo>
                  <a:pt x="623833" y="48174"/>
                  <a:pt x="623833" y="48174"/>
                  <a:pt x="623833" y="48174"/>
                </a:cubicBezTo>
                <a:cubicBezTo>
                  <a:pt x="74942" y="544576"/>
                  <a:pt x="74942" y="544576"/>
                  <a:pt x="74942" y="544576"/>
                </a:cubicBezTo>
                <a:cubicBezTo>
                  <a:pt x="141348" y="544576"/>
                  <a:pt x="141348" y="544576"/>
                  <a:pt x="141348" y="544576"/>
                </a:cubicBezTo>
                <a:cubicBezTo>
                  <a:pt x="152762" y="544576"/>
                  <a:pt x="162101" y="553942"/>
                  <a:pt x="162101" y="565389"/>
                </a:cubicBezTo>
                <a:cubicBezTo>
                  <a:pt x="162101" y="1049303"/>
                  <a:pt x="162101" y="1049303"/>
                  <a:pt x="162101" y="1049303"/>
                </a:cubicBezTo>
                <a:cubicBezTo>
                  <a:pt x="162101" y="1074279"/>
                  <a:pt x="176627" y="1088848"/>
                  <a:pt x="201529" y="1088848"/>
                </a:cubicBezTo>
                <a:cubicBezTo>
                  <a:pt x="482719" y="1088848"/>
                  <a:pt x="482719" y="1088848"/>
                  <a:pt x="482719" y="1088848"/>
                </a:cubicBezTo>
                <a:cubicBezTo>
                  <a:pt x="482719" y="686107"/>
                  <a:pt x="482719" y="686107"/>
                  <a:pt x="482719" y="686107"/>
                </a:cubicBezTo>
                <a:cubicBezTo>
                  <a:pt x="482719" y="674660"/>
                  <a:pt x="492058" y="665294"/>
                  <a:pt x="503471" y="665294"/>
                </a:cubicBezTo>
                <a:cubicBezTo>
                  <a:pt x="744195" y="665294"/>
                  <a:pt x="744195" y="665294"/>
                  <a:pt x="744195" y="665294"/>
                </a:cubicBezTo>
                <a:cubicBezTo>
                  <a:pt x="755608" y="665294"/>
                  <a:pt x="764946" y="674660"/>
                  <a:pt x="764946" y="686107"/>
                </a:cubicBezTo>
                <a:lnTo>
                  <a:pt x="764946" y="1088848"/>
                </a:lnTo>
                <a:cubicBezTo>
                  <a:pt x="835244" y="1088848"/>
                  <a:pt x="887967" y="1088848"/>
                  <a:pt x="927509" y="1088848"/>
                </a:cubicBezTo>
                <a:lnTo>
                  <a:pt x="947670" y="1088848"/>
                </a:lnTo>
                <a:lnTo>
                  <a:pt x="960731" y="1098009"/>
                </a:lnTo>
                <a:cubicBezTo>
                  <a:pt x="974677" y="1105868"/>
                  <a:pt x="990558" y="1113189"/>
                  <a:pt x="1008113" y="1119872"/>
                </a:cubicBezTo>
                <a:lnTo>
                  <a:pt x="1048497" y="1130236"/>
                </a:lnTo>
                <a:lnTo>
                  <a:pt x="1045988" y="1130692"/>
                </a:lnTo>
                <a:cubicBezTo>
                  <a:pt x="744134" y="1130692"/>
                  <a:pt x="744134" y="1130692"/>
                  <a:pt x="744134" y="1130692"/>
                </a:cubicBezTo>
                <a:cubicBezTo>
                  <a:pt x="732724" y="1130692"/>
                  <a:pt x="723388" y="1121324"/>
                  <a:pt x="723388" y="1109874"/>
                </a:cubicBezTo>
                <a:cubicBezTo>
                  <a:pt x="723388" y="707041"/>
                  <a:pt x="723388" y="707041"/>
                  <a:pt x="723388" y="707041"/>
                </a:cubicBezTo>
                <a:cubicBezTo>
                  <a:pt x="524227" y="707041"/>
                  <a:pt x="524227" y="707041"/>
                  <a:pt x="524227" y="707041"/>
                </a:cubicBezTo>
                <a:cubicBezTo>
                  <a:pt x="524227" y="1109874"/>
                  <a:pt x="524227" y="1109874"/>
                  <a:pt x="524227" y="1109874"/>
                </a:cubicBezTo>
                <a:cubicBezTo>
                  <a:pt x="524227" y="1121324"/>
                  <a:pt x="514892" y="1130692"/>
                  <a:pt x="503482" y="1130692"/>
                </a:cubicBezTo>
                <a:cubicBezTo>
                  <a:pt x="201628" y="1130692"/>
                  <a:pt x="201628" y="1130692"/>
                  <a:pt x="201628" y="1130692"/>
                </a:cubicBezTo>
                <a:cubicBezTo>
                  <a:pt x="153913" y="1130692"/>
                  <a:pt x="120719" y="1097383"/>
                  <a:pt x="120719" y="1049501"/>
                </a:cubicBezTo>
                <a:cubicBezTo>
                  <a:pt x="120719" y="586295"/>
                  <a:pt x="120719" y="586295"/>
                  <a:pt x="120719" y="586295"/>
                </a:cubicBezTo>
                <a:cubicBezTo>
                  <a:pt x="20101" y="586295"/>
                  <a:pt x="20101" y="586295"/>
                  <a:pt x="20101" y="586295"/>
                </a:cubicBezTo>
                <a:cubicBezTo>
                  <a:pt x="11803" y="586295"/>
                  <a:pt x="4542" y="581090"/>
                  <a:pt x="1430" y="572763"/>
                </a:cubicBezTo>
                <a:cubicBezTo>
                  <a:pt x="-1682" y="564435"/>
                  <a:pt x="393" y="556108"/>
                  <a:pt x="6616" y="549863"/>
                </a:cubicBezTo>
                <a:cubicBezTo>
                  <a:pt x="610323" y="5465"/>
                  <a:pt x="610323" y="5465"/>
                  <a:pt x="610323" y="5465"/>
                </a:cubicBezTo>
                <a:cubicBezTo>
                  <a:pt x="613954" y="1822"/>
                  <a:pt x="618881" y="0"/>
                  <a:pt x="623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896386">
              <a:defRPr/>
            </a:pPr>
            <a:endParaRPr lang="en-US" sz="1765" kern="0">
              <a:solidFill>
                <a:sysClr val="windowText" lastClr="000000"/>
              </a:solidFill>
            </a:endParaRPr>
          </a:p>
        </p:txBody>
      </p:sp>
      <p:grpSp>
        <p:nvGrpSpPr>
          <p:cNvPr id="392" name="Group 391"/>
          <p:cNvGrpSpPr>
            <a:grpSpLocks noChangeAspect="1"/>
          </p:cNvGrpSpPr>
          <p:nvPr/>
        </p:nvGrpSpPr>
        <p:grpSpPr>
          <a:xfrm>
            <a:off x="9981005" y="3692169"/>
            <a:ext cx="339993" cy="416413"/>
            <a:chOff x="-3084513" y="3390510"/>
            <a:chExt cx="2716213" cy="3363913"/>
          </a:xfrm>
          <a:solidFill>
            <a:schemeClr val="bg1"/>
          </a:solidFill>
        </p:grpSpPr>
        <p:sp>
          <p:nvSpPr>
            <p:cNvPr id="393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4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5" name="Freeform 394"/>
          <p:cNvSpPr>
            <a:spLocks noChangeAspect="1"/>
          </p:cNvSpPr>
          <p:nvPr/>
        </p:nvSpPr>
        <p:spPr bwMode="auto">
          <a:xfrm>
            <a:off x="9529038" y="3521786"/>
            <a:ext cx="554636" cy="598115"/>
          </a:xfrm>
          <a:custGeom>
            <a:avLst/>
            <a:gdLst>
              <a:gd name="connsiteX0" fmla="*/ 623808 w 1048497"/>
              <a:gd name="connsiteY0" fmla="*/ 0 h 1130692"/>
              <a:gd name="connsiteX1" fmla="*/ 637293 w 1048497"/>
              <a:gd name="connsiteY1" fmla="*/ 5465 h 1130692"/>
              <a:gd name="connsiteX2" fmla="*/ 986311 w 1048497"/>
              <a:gd name="connsiteY2" fmla="*/ 320195 h 1130692"/>
              <a:gd name="connsiteX3" fmla="*/ 993661 w 1048497"/>
              <a:gd name="connsiteY3" fmla="*/ 326823 h 1130692"/>
              <a:gd name="connsiteX4" fmla="*/ 960731 w 1048497"/>
              <a:gd name="connsiteY4" fmla="*/ 342017 h 1130692"/>
              <a:gd name="connsiteX5" fmla="*/ 954333 w 1048497"/>
              <a:gd name="connsiteY5" fmla="*/ 346505 h 1130692"/>
              <a:gd name="connsiteX6" fmla="*/ 918802 w 1048497"/>
              <a:gd name="connsiteY6" fmla="*/ 314433 h 1130692"/>
              <a:gd name="connsiteX7" fmla="*/ 623833 w 1048497"/>
              <a:gd name="connsiteY7" fmla="*/ 48174 h 1130692"/>
              <a:gd name="connsiteX8" fmla="*/ 74942 w 1048497"/>
              <a:gd name="connsiteY8" fmla="*/ 544576 h 1130692"/>
              <a:gd name="connsiteX9" fmla="*/ 141348 w 1048497"/>
              <a:gd name="connsiteY9" fmla="*/ 544576 h 1130692"/>
              <a:gd name="connsiteX10" fmla="*/ 162101 w 1048497"/>
              <a:gd name="connsiteY10" fmla="*/ 565389 h 1130692"/>
              <a:gd name="connsiteX11" fmla="*/ 162101 w 1048497"/>
              <a:gd name="connsiteY11" fmla="*/ 1049303 h 1130692"/>
              <a:gd name="connsiteX12" fmla="*/ 201529 w 1048497"/>
              <a:gd name="connsiteY12" fmla="*/ 1088848 h 1130692"/>
              <a:gd name="connsiteX13" fmla="*/ 482719 w 1048497"/>
              <a:gd name="connsiteY13" fmla="*/ 1088848 h 1130692"/>
              <a:gd name="connsiteX14" fmla="*/ 482719 w 1048497"/>
              <a:gd name="connsiteY14" fmla="*/ 686107 h 1130692"/>
              <a:gd name="connsiteX15" fmla="*/ 503471 w 1048497"/>
              <a:gd name="connsiteY15" fmla="*/ 665294 h 1130692"/>
              <a:gd name="connsiteX16" fmla="*/ 744195 w 1048497"/>
              <a:gd name="connsiteY16" fmla="*/ 665294 h 1130692"/>
              <a:gd name="connsiteX17" fmla="*/ 764946 w 1048497"/>
              <a:gd name="connsiteY17" fmla="*/ 686107 h 1130692"/>
              <a:gd name="connsiteX18" fmla="*/ 764946 w 1048497"/>
              <a:gd name="connsiteY18" fmla="*/ 1088848 h 1130692"/>
              <a:gd name="connsiteX19" fmla="*/ 927509 w 1048497"/>
              <a:gd name="connsiteY19" fmla="*/ 1088848 h 1130692"/>
              <a:gd name="connsiteX20" fmla="*/ 947670 w 1048497"/>
              <a:gd name="connsiteY20" fmla="*/ 1088848 h 1130692"/>
              <a:gd name="connsiteX21" fmla="*/ 960731 w 1048497"/>
              <a:gd name="connsiteY21" fmla="*/ 1098009 h 1130692"/>
              <a:gd name="connsiteX22" fmla="*/ 1008113 w 1048497"/>
              <a:gd name="connsiteY22" fmla="*/ 1119872 h 1130692"/>
              <a:gd name="connsiteX23" fmla="*/ 1048497 w 1048497"/>
              <a:gd name="connsiteY23" fmla="*/ 1130236 h 1130692"/>
              <a:gd name="connsiteX24" fmla="*/ 1045988 w 1048497"/>
              <a:gd name="connsiteY24" fmla="*/ 1130692 h 1130692"/>
              <a:gd name="connsiteX25" fmla="*/ 744134 w 1048497"/>
              <a:gd name="connsiteY25" fmla="*/ 1130692 h 1130692"/>
              <a:gd name="connsiteX26" fmla="*/ 723388 w 1048497"/>
              <a:gd name="connsiteY26" fmla="*/ 1109874 h 1130692"/>
              <a:gd name="connsiteX27" fmla="*/ 723388 w 1048497"/>
              <a:gd name="connsiteY27" fmla="*/ 707041 h 1130692"/>
              <a:gd name="connsiteX28" fmla="*/ 524227 w 1048497"/>
              <a:gd name="connsiteY28" fmla="*/ 707041 h 1130692"/>
              <a:gd name="connsiteX29" fmla="*/ 524227 w 1048497"/>
              <a:gd name="connsiteY29" fmla="*/ 1109874 h 1130692"/>
              <a:gd name="connsiteX30" fmla="*/ 503482 w 1048497"/>
              <a:gd name="connsiteY30" fmla="*/ 1130692 h 1130692"/>
              <a:gd name="connsiteX31" fmla="*/ 201628 w 1048497"/>
              <a:gd name="connsiteY31" fmla="*/ 1130692 h 1130692"/>
              <a:gd name="connsiteX32" fmla="*/ 120719 w 1048497"/>
              <a:gd name="connsiteY32" fmla="*/ 1049501 h 1130692"/>
              <a:gd name="connsiteX33" fmla="*/ 120719 w 1048497"/>
              <a:gd name="connsiteY33" fmla="*/ 586295 h 1130692"/>
              <a:gd name="connsiteX34" fmla="*/ 20101 w 1048497"/>
              <a:gd name="connsiteY34" fmla="*/ 586295 h 1130692"/>
              <a:gd name="connsiteX35" fmla="*/ 1430 w 1048497"/>
              <a:gd name="connsiteY35" fmla="*/ 572763 h 1130692"/>
              <a:gd name="connsiteX36" fmla="*/ 6616 w 1048497"/>
              <a:gd name="connsiteY36" fmla="*/ 549863 h 1130692"/>
              <a:gd name="connsiteX37" fmla="*/ 610323 w 1048497"/>
              <a:gd name="connsiteY37" fmla="*/ 5465 h 1130692"/>
              <a:gd name="connsiteX38" fmla="*/ 623808 w 1048497"/>
              <a:gd name="connsiteY38" fmla="*/ 0 h 113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48497" h="1130692">
                <a:moveTo>
                  <a:pt x="623808" y="0"/>
                </a:moveTo>
                <a:cubicBezTo>
                  <a:pt x="628735" y="0"/>
                  <a:pt x="633662" y="1822"/>
                  <a:pt x="637293" y="5465"/>
                </a:cubicBezTo>
                <a:cubicBezTo>
                  <a:pt x="788220" y="141564"/>
                  <a:pt x="901415" y="243639"/>
                  <a:pt x="986311" y="320195"/>
                </a:cubicBezTo>
                <a:lnTo>
                  <a:pt x="993661" y="326823"/>
                </a:lnTo>
                <a:lnTo>
                  <a:pt x="960731" y="342017"/>
                </a:lnTo>
                <a:lnTo>
                  <a:pt x="954333" y="346505"/>
                </a:lnTo>
                <a:lnTo>
                  <a:pt x="918802" y="314433"/>
                </a:lnTo>
                <a:cubicBezTo>
                  <a:pt x="623833" y="48174"/>
                  <a:pt x="623833" y="48174"/>
                  <a:pt x="623833" y="48174"/>
                </a:cubicBezTo>
                <a:cubicBezTo>
                  <a:pt x="74942" y="544576"/>
                  <a:pt x="74942" y="544576"/>
                  <a:pt x="74942" y="544576"/>
                </a:cubicBezTo>
                <a:cubicBezTo>
                  <a:pt x="141348" y="544576"/>
                  <a:pt x="141348" y="544576"/>
                  <a:pt x="141348" y="544576"/>
                </a:cubicBezTo>
                <a:cubicBezTo>
                  <a:pt x="152762" y="544576"/>
                  <a:pt x="162101" y="553942"/>
                  <a:pt x="162101" y="565389"/>
                </a:cubicBezTo>
                <a:cubicBezTo>
                  <a:pt x="162101" y="1049303"/>
                  <a:pt x="162101" y="1049303"/>
                  <a:pt x="162101" y="1049303"/>
                </a:cubicBezTo>
                <a:cubicBezTo>
                  <a:pt x="162101" y="1074279"/>
                  <a:pt x="176627" y="1088848"/>
                  <a:pt x="201529" y="1088848"/>
                </a:cubicBezTo>
                <a:cubicBezTo>
                  <a:pt x="482719" y="1088848"/>
                  <a:pt x="482719" y="1088848"/>
                  <a:pt x="482719" y="1088848"/>
                </a:cubicBezTo>
                <a:cubicBezTo>
                  <a:pt x="482719" y="686107"/>
                  <a:pt x="482719" y="686107"/>
                  <a:pt x="482719" y="686107"/>
                </a:cubicBezTo>
                <a:cubicBezTo>
                  <a:pt x="482719" y="674660"/>
                  <a:pt x="492058" y="665294"/>
                  <a:pt x="503471" y="665294"/>
                </a:cubicBezTo>
                <a:cubicBezTo>
                  <a:pt x="744195" y="665294"/>
                  <a:pt x="744195" y="665294"/>
                  <a:pt x="744195" y="665294"/>
                </a:cubicBezTo>
                <a:cubicBezTo>
                  <a:pt x="755608" y="665294"/>
                  <a:pt x="764946" y="674660"/>
                  <a:pt x="764946" y="686107"/>
                </a:cubicBezTo>
                <a:lnTo>
                  <a:pt x="764946" y="1088848"/>
                </a:lnTo>
                <a:cubicBezTo>
                  <a:pt x="835244" y="1088848"/>
                  <a:pt x="887967" y="1088848"/>
                  <a:pt x="927509" y="1088848"/>
                </a:cubicBezTo>
                <a:lnTo>
                  <a:pt x="947670" y="1088848"/>
                </a:lnTo>
                <a:lnTo>
                  <a:pt x="960731" y="1098009"/>
                </a:lnTo>
                <a:cubicBezTo>
                  <a:pt x="974677" y="1105868"/>
                  <a:pt x="990558" y="1113189"/>
                  <a:pt x="1008113" y="1119872"/>
                </a:cubicBezTo>
                <a:lnTo>
                  <a:pt x="1048497" y="1130236"/>
                </a:lnTo>
                <a:lnTo>
                  <a:pt x="1045988" y="1130692"/>
                </a:lnTo>
                <a:cubicBezTo>
                  <a:pt x="744134" y="1130692"/>
                  <a:pt x="744134" y="1130692"/>
                  <a:pt x="744134" y="1130692"/>
                </a:cubicBezTo>
                <a:cubicBezTo>
                  <a:pt x="732724" y="1130692"/>
                  <a:pt x="723388" y="1121324"/>
                  <a:pt x="723388" y="1109874"/>
                </a:cubicBezTo>
                <a:cubicBezTo>
                  <a:pt x="723388" y="707041"/>
                  <a:pt x="723388" y="707041"/>
                  <a:pt x="723388" y="707041"/>
                </a:cubicBezTo>
                <a:cubicBezTo>
                  <a:pt x="524227" y="707041"/>
                  <a:pt x="524227" y="707041"/>
                  <a:pt x="524227" y="707041"/>
                </a:cubicBezTo>
                <a:cubicBezTo>
                  <a:pt x="524227" y="1109874"/>
                  <a:pt x="524227" y="1109874"/>
                  <a:pt x="524227" y="1109874"/>
                </a:cubicBezTo>
                <a:cubicBezTo>
                  <a:pt x="524227" y="1121324"/>
                  <a:pt x="514892" y="1130692"/>
                  <a:pt x="503482" y="1130692"/>
                </a:cubicBezTo>
                <a:cubicBezTo>
                  <a:pt x="201628" y="1130692"/>
                  <a:pt x="201628" y="1130692"/>
                  <a:pt x="201628" y="1130692"/>
                </a:cubicBezTo>
                <a:cubicBezTo>
                  <a:pt x="153913" y="1130692"/>
                  <a:pt x="120719" y="1097383"/>
                  <a:pt x="120719" y="1049501"/>
                </a:cubicBezTo>
                <a:cubicBezTo>
                  <a:pt x="120719" y="586295"/>
                  <a:pt x="120719" y="586295"/>
                  <a:pt x="120719" y="586295"/>
                </a:cubicBezTo>
                <a:cubicBezTo>
                  <a:pt x="20101" y="586295"/>
                  <a:pt x="20101" y="586295"/>
                  <a:pt x="20101" y="586295"/>
                </a:cubicBezTo>
                <a:cubicBezTo>
                  <a:pt x="11803" y="586295"/>
                  <a:pt x="4542" y="581090"/>
                  <a:pt x="1430" y="572763"/>
                </a:cubicBezTo>
                <a:cubicBezTo>
                  <a:pt x="-1682" y="564435"/>
                  <a:pt x="393" y="556108"/>
                  <a:pt x="6616" y="549863"/>
                </a:cubicBezTo>
                <a:cubicBezTo>
                  <a:pt x="610323" y="5465"/>
                  <a:pt x="610323" y="5465"/>
                  <a:pt x="610323" y="5465"/>
                </a:cubicBezTo>
                <a:cubicBezTo>
                  <a:pt x="613954" y="1822"/>
                  <a:pt x="618881" y="0"/>
                  <a:pt x="623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896386">
              <a:defRPr/>
            </a:pPr>
            <a:endParaRPr lang="en-US" sz="1765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35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743</Words>
  <Application>Microsoft Office PowerPoint</Application>
  <PresentationFormat>Widescreen</PresentationFormat>
  <Paragraphs>254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ヒラギノ角ゴ Pro W3</vt:lpstr>
      <vt:lpstr>Office Theme</vt:lpstr>
      <vt:lpstr>Data Pipeline Architecture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Mithal</dc:creator>
  <cp:lastModifiedBy>Sravani Bhattacharjee (Aditi Staffing)</cp:lastModifiedBy>
  <cp:revision>25</cp:revision>
  <dcterms:created xsi:type="dcterms:W3CDTF">2015-10-20T01:42:08Z</dcterms:created>
  <dcterms:modified xsi:type="dcterms:W3CDTF">2017-06-13T18:02:59Z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mithal@microsoft.com</vt:lpwstr>
  </property>
  <property fmtid="{D5CDD505-2E9C-101B-9397-08002B2CF9AE}" pid="6" name="MSIP_Label_f42aa342-8706-4288-bd11-ebb85995028c_SetDate">
    <vt:lpwstr>2017-05-17T10:19:44.4320886-04:00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