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EA85F2-EA42-40CA-B5AA-5833EAA2B2A8}" type="datetimeFigureOut">
              <a:rPr lang="en-US" smtClean="0"/>
              <a:t>16-Sep-22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2380240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EA85F2-EA42-40CA-B5AA-5833EAA2B2A8}" type="datetimeFigureOut">
              <a:rPr lang="en-US" smtClean="0"/>
              <a:t>16-Sep-22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4185022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EA85F2-EA42-40CA-B5AA-5833EAA2B2A8}" type="datetimeFigureOut">
              <a:rPr lang="en-US" smtClean="0"/>
              <a:t>16-Sep-22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2601043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EA85F2-EA42-40CA-B5AA-5833EAA2B2A8}" type="datetimeFigureOut">
              <a:rPr lang="en-US" smtClean="0"/>
              <a:t>16-Sep-22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6018E-0A51-46E7-BFB8-6B82FE495847}"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354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EA85F2-EA42-40CA-B5AA-5833EAA2B2A8}" type="datetimeFigureOut">
              <a:rPr lang="en-US" smtClean="0"/>
              <a:t>16-Sep-22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149932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EA85F2-EA42-40CA-B5AA-5833EAA2B2A8}" type="datetimeFigureOut">
              <a:rPr lang="en-US" smtClean="0"/>
              <a:t>16-Sep-22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665420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EA85F2-EA42-40CA-B5AA-5833EAA2B2A8}" type="datetimeFigureOut">
              <a:rPr lang="en-US" smtClean="0"/>
              <a:t>16-Sep-22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1188717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A85F2-EA42-40CA-B5AA-5833EAA2B2A8}" type="datetimeFigureOut">
              <a:rPr lang="en-US" smtClean="0"/>
              <a:t>16-Sep-22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3925800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A85F2-EA42-40CA-B5AA-5833EAA2B2A8}" type="datetimeFigureOut">
              <a:rPr lang="en-US" smtClean="0"/>
              <a:t>16-Sep-22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212707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A85F2-EA42-40CA-B5AA-5833EAA2B2A8}" type="datetimeFigureOut">
              <a:rPr lang="en-US" smtClean="0"/>
              <a:t>16-Sep-22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61736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A85F2-EA42-40CA-B5AA-5833EAA2B2A8}" type="datetimeFigureOut">
              <a:rPr lang="en-US" smtClean="0"/>
              <a:t>16-Sep-22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425241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EA85F2-EA42-40CA-B5AA-5833EAA2B2A8}" type="datetimeFigureOut">
              <a:rPr lang="en-US" smtClean="0"/>
              <a:t>16-Sep-22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1402568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EA85F2-EA42-40CA-B5AA-5833EAA2B2A8}" type="datetimeFigureOut">
              <a:rPr lang="en-US" smtClean="0"/>
              <a:t>16-Sep-22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2734225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EA85F2-EA42-40CA-B5AA-5833EAA2B2A8}" type="datetimeFigureOut">
              <a:rPr lang="en-US" smtClean="0"/>
              <a:t>16-Sep-22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32066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A85F2-EA42-40CA-B5AA-5833EAA2B2A8}" type="datetimeFigureOut">
              <a:rPr lang="en-US" smtClean="0"/>
              <a:t>16-Sep-22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209980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EA85F2-EA42-40CA-B5AA-5833EAA2B2A8}" type="datetimeFigureOut">
              <a:rPr lang="en-US" smtClean="0"/>
              <a:t>16-Sep-22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1180984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EA85F2-EA42-40CA-B5AA-5833EAA2B2A8}" type="datetimeFigureOut">
              <a:rPr lang="en-US" smtClean="0"/>
              <a:t>16-Sep-22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6018E-0A51-46E7-BFB8-6B82FE495847}" type="slidenum">
              <a:rPr lang="en-US" smtClean="0"/>
              <a:t>‹#›</a:t>
            </a:fld>
            <a:endParaRPr lang="en-US"/>
          </a:p>
        </p:txBody>
      </p:sp>
    </p:spTree>
    <p:extLst>
      <p:ext uri="{BB962C8B-B14F-4D97-AF65-F5344CB8AC3E}">
        <p14:creationId xmlns:p14="http://schemas.microsoft.com/office/powerpoint/2010/main" val="226892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6EA85F2-EA42-40CA-B5AA-5833EAA2B2A8}" type="datetimeFigureOut">
              <a:rPr lang="en-US" smtClean="0"/>
              <a:t>16-Sep-22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5B6018E-0A51-46E7-BFB8-6B82FE495847}" type="slidenum">
              <a:rPr lang="en-US" smtClean="0"/>
              <a:t>‹#›</a:t>
            </a:fld>
            <a:endParaRPr lang="en-US"/>
          </a:p>
        </p:txBody>
      </p:sp>
    </p:spTree>
    <p:extLst>
      <p:ext uri="{BB962C8B-B14F-4D97-AF65-F5344CB8AC3E}">
        <p14:creationId xmlns:p14="http://schemas.microsoft.com/office/powerpoint/2010/main" val="33038768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26F2-DA78-A0BE-E2D8-966C618AE35F}"/>
              </a:ext>
            </a:extLst>
          </p:cNvPr>
          <p:cNvSpPr>
            <a:spLocks noGrp="1"/>
          </p:cNvSpPr>
          <p:nvPr>
            <p:ph type="ctrTitle"/>
          </p:nvPr>
        </p:nvSpPr>
        <p:spPr/>
        <p:txBody>
          <a:bodyPr/>
          <a:lstStyle/>
          <a:p>
            <a:r>
              <a:rPr lang="en-US" dirty="0"/>
              <a:t>Target Sales Project</a:t>
            </a:r>
          </a:p>
        </p:txBody>
      </p:sp>
      <p:sp>
        <p:nvSpPr>
          <p:cNvPr id="3" name="Subtitle 2">
            <a:extLst>
              <a:ext uri="{FF2B5EF4-FFF2-40B4-BE49-F238E27FC236}">
                <a16:creationId xmlns:a16="http://schemas.microsoft.com/office/drawing/2014/main" id="{2858B5D0-7416-DC9F-95EA-353E6DEC0AC0}"/>
              </a:ext>
            </a:extLst>
          </p:cNvPr>
          <p:cNvSpPr>
            <a:spLocks noGrp="1"/>
          </p:cNvSpPr>
          <p:nvPr>
            <p:ph type="subTitle" idx="1"/>
          </p:nvPr>
        </p:nvSpPr>
        <p:spPr/>
        <p:txBody>
          <a:bodyPr/>
          <a:lstStyle/>
          <a:p>
            <a:r>
              <a:rPr lang="en-US" dirty="0"/>
              <a:t>Completed By Tanmay Chakraborty</a:t>
            </a:r>
          </a:p>
        </p:txBody>
      </p:sp>
    </p:spTree>
    <p:extLst>
      <p:ext uri="{BB962C8B-B14F-4D97-AF65-F5344CB8AC3E}">
        <p14:creationId xmlns:p14="http://schemas.microsoft.com/office/powerpoint/2010/main" val="373347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BE63-49F0-E9A2-56AD-D661F4584A94}"/>
              </a:ext>
            </a:extLst>
          </p:cNvPr>
          <p:cNvSpPr>
            <a:spLocks noGrp="1"/>
          </p:cNvSpPr>
          <p:nvPr>
            <p:ph type="title"/>
          </p:nvPr>
        </p:nvSpPr>
        <p:spPr/>
        <p:txBody>
          <a:bodyPr/>
          <a:lstStyle/>
          <a:p>
            <a:r>
              <a:rPr lang="en-US" dirty="0"/>
              <a:t>Descriptive Statistics of the data</a:t>
            </a:r>
          </a:p>
        </p:txBody>
      </p:sp>
      <p:sp>
        <p:nvSpPr>
          <p:cNvPr id="3" name="Content Placeholder 2">
            <a:extLst>
              <a:ext uri="{FF2B5EF4-FFF2-40B4-BE49-F238E27FC236}">
                <a16:creationId xmlns:a16="http://schemas.microsoft.com/office/drawing/2014/main" id="{2691DFBF-CFC7-2AA8-CB01-76A4D1B8B33A}"/>
              </a:ext>
            </a:extLst>
          </p:cNvPr>
          <p:cNvSpPr>
            <a:spLocks noGrp="1"/>
          </p:cNvSpPr>
          <p:nvPr>
            <p:ph idx="1"/>
          </p:nvPr>
        </p:nvSpPr>
        <p:spPr>
          <a:xfrm>
            <a:off x="913795" y="1399624"/>
            <a:ext cx="10353762" cy="4058751"/>
          </a:xfrm>
        </p:spPr>
        <p:txBody>
          <a:bodyPr/>
          <a:lstStyle/>
          <a:p>
            <a:pPr marL="36900" indent="0">
              <a:buNone/>
            </a:pPr>
            <a:r>
              <a:rPr lang="en-US" dirty="0"/>
              <a:t>From the below graph of cpi rate we can see the drastic change based on year and 2019 has high cpi rate ad after the 10</a:t>
            </a:r>
            <a:r>
              <a:rPr lang="en-US" baseline="30000" dirty="0"/>
              <a:t>th</a:t>
            </a:r>
            <a:r>
              <a:rPr lang="en-US" dirty="0"/>
              <a:t> we can again see the peak of cpi . </a:t>
            </a:r>
          </a:p>
        </p:txBody>
      </p:sp>
      <p:pic>
        <p:nvPicPr>
          <p:cNvPr id="5" name="Picture 4">
            <a:extLst>
              <a:ext uri="{FF2B5EF4-FFF2-40B4-BE49-F238E27FC236}">
                <a16:creationId xmlns:a16="http://schemas.microsoft.com/office/drawing/2014/main" id="{B3C07F73-A9BC-744D-BFAA-359792FF7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57" y="2752605"/>
            <a:ext cx="11396808" cy="3950216"/>
          </a:xfrm>
          <a:prstGeom prst="rect">
            <a:avLst/>
          </a:prstGeom>
        </p:spPr>
      </p:pic>
    </p:spTree>
    <p:extLst>
      <p:ext uri="{BB962C8B-B14F-4D97-AF65-F5344CB8AC3E}">
        <p14:creationId xmlns:p14="http://schemas.microsoft.com/office/powerpoint/2010/main" val="324267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CCF45-4DC0-6810-3288-EA844127BF73}"/>
              </a:ext>
            </a:extLst>
          </p:cNvPr>
          <p:cNvSpPr>
            <a:spLocks noGrp="1"/>
          </p:cNvSpPr>
          <p:nvPr>
            <p:ph type="title"/>
          </p:nvPr>
        </p:nvSpPr>
        <p:spPr>
          <a:xfrm>
            <a:off x="919119" y="218661"/>
            <a:ext cx="10353762" cy="970450"/>
          </a:xfrm>
        </p:spPr>
        <p:txBody>
          <a:bodyPr/>
          <a:lstStyle/>
          <a:p>
            <a:r>
              <a:rPr lang="en-US" dirty="0"/>
              <a:t>Descriptive Statistics of the data</a:t>
            </a:r>
          </a:p>
        </p:txBody>
      </p:sp>
      <p:pic>
        <p:nvPicPr>
          <p:cNvPr id="5" name="Content Placeholder 4">
            <a:extLst>
              <a:ext uri="{FF2B5EF4-FFF2-40B4-BE49-F238E27FC236}">
                <a16:creationId xmlns:a16="http://schemas.microsoft.com/office/drawing/2014/main" id="{52F77C9E-470C-AC62-727D-D9328FA76C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566" y="1870095"/>
            <a:ext cx="11145078" cy="4769244"/>
          </a:xfrm>
        </p:spPr>
      </p:pic>
      <p:sp>
        <p:nvSpPr>
          <p:cNvPr id="6" name="TextBox 5">
            <a:extLst>
              <a:ext uri="{FF2B5EF4-FFF2-40B4-BE49-F238E27FC236}">
                <a16:creationId xmlns:a16="http://schemas.microsoft.com/office/drawing/2014/main" id="{ED2FBD9E-4DB8-A418-22D9-A1FC25B08DAC}"/>
              </a:ext>
            </a:extLst>
          </p:cNvPr>
          <p:cNvSpPr txBox="1"/>
          <p:nvPr/>
        </p:nvSpPr>
        <p:spPr>
          <a:xfrm>
            <a:off x="516835" y="1189111"/>
            <a:ext cx="11025809" cy="369332"/>
          </a:xfrm>
          <a:prstGeom prst="rect">
            <a:avLst/>
          </a:prstGeom>
          <a:noFill/>
        </p:spPr>
        <p:txBody>
          <a:bodyPr wrap="square" rtlCol="0">
            <a:spAutoFit/>
          </a:bodyPr>
          <a:lstStyle/>
          <a:p>
            <a:r>
              <a:rPr lang="en-US" dirty="0"/>
              <a:t>Here we can see the unemployment rate was down on 2019 compare to other years </a:t>
            </a:r>
          </a:p>
        </p:txBody>
      </p:sp>
    </p:spTree>
    <p:extLst>
      <p:ext uri="{BB962C8B-B14F-4D97-AF65-F5344CB8AC3E}">
        <p14:creationId xmlns:p14="http://schemas.microsoft.com/office/powerpoint/2010/main" val="97056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55E6-0923-9396-F9D6-28439F0A9059}"/>
              </a:ext>
            </a:extLst>
          </p:cNvPr>
          <p:cNvSpPr>
            <a:spLocks noGrp="1"/>
          </p:cNvSpPr>
          <p:nvPr>
            <p:ph type="title"/>
          </p:nvPr>
        </p:nvSpPr>
        <p:spPr>
          <a:xfrm>
            <a:off x="919119" y="245165"/>
            <a:ext cx="10353762" cy="970450"/>
          </a:xfrm>
        </p:spPr>
        <p:txBody>
          <a:bodyPr/>
          <a:lstStyle/>
          <a:p>
            <a:r>
              <a:rPr lang="en-US" dirty="0"/>
              <a:t>Model Building</a:t>
            </a:r>
          </a:p>
        </p:txBody>
      </p:sp>
      <p:sp>
        <p:nvSpPr>
          <p:cNvPr id="3" name="Content Placeholder 2">
            <a:extLst>
              <a:ext uri="{FF2B5EF4-FFF2-40B4-BE49-F238E27FC236}">
                <a16:creationId xmlns:a16="http://schemas.microsoft.com/office/drawing/2014/main" id="{40F7BFF1-F817-BE9C-B7BB-1BC93A950FB8}"/>
              </a:ext>
            </a:extLst>
          </p:cNvPr>
          <p:cNvSpPr>
            <a:spLocks noGrp="1"/>
          </p:cNvSpPr>
          <p:nvPr>
            <p:ph idx="1"/>
          </p:nvPr>
        </p:nvSpPr>
        <p:spPr>
          <a:xfrm>
            <a:off x="794525" y="1096344"/>
            <a:ext cx="10353762" cy="4880386"/>
          </a:xfrm>
        </p:spPr>
        <p:txBody>
          <a:bodyPr/>
          <a:lstStyle/>
          <a:p>
            <a:pPr marL="36900" indent="0">
              <a:buNone/>
            </a:pPr>
            <a:r>
              <a:rPr lang="en-US" dirty="0"/>
              <a:t>I have to predict the sales based on the independent features of my data. Now before that I applied clustering on my data and based on </a:t>
            </a:r>
            <a:r>
              <a:rPr lang="en-US" dirty="0" err="1"/>
              <a:t>wcss</a:t>
            </a:r>
            <a:r>
              <a:rPr lang="en-US" dirty="0"/>
              <a:t> plot I have decided to take 3 clusters and I checked the </a:t>
            </a:r>
            <a:r>
              <a:rPr lang="en-US" dirty="0" err="1"/>
              <a:t>silhoutee</a:t>
            </a:r>
            <a:r>
              <a:rPr lang="en-US" dirty="0"/>
              <a:t> score to decide which algo will be better to use for clustering. I have selected </a:t>
            </a:r>
            <a:r>
              <a:rPr lang="en-US" dirty="0" err="1"/>
              <a:t>kmeans</a:t>
            </a:r>
            <a:r>
              <a:rPr lang="en-US" dirty="0"/>
              <a:t> here.</a:t>
            </a:r>
          </a:p>
          <a:p>
            <a:pPr marL="36900" indent="0">
              <a:buNone/>
            </a:pPr>
            <a:r>
              <a:rPr lang="en-US" dirty="0"/>
              <a:t>Based on 3 cluster I have applied Linear Regression, Lasso, Ridge, </a:t>
            </a:r>
            <a:r>
              <a:rPr lang="en-US" dirty="0" err="1"/>
              <a:t>Elasticnet</a:t>
            </a:r>
            <a:r>
              <a:rPr lang="en-US" dirty="0"/>
              <a:t>, Support Vector Regressor and Decision Tree Regressor and </a:t>
            </a:r>
            <a:r>
              <a:rPr lang="en-US" dirty="0" err="1"/>
              <a:t>Knearest</a:t>
            </a:r>
            <a:r>
              <a:rPr lang="en-US" dirty="0"/>
              <a:t> </a:t>
            </a:r>
            <a:r>
              <a:rPr lang="en-US" dirty="0" err="1"/>
              <a:t>Neighbour</a:t>
            </a:r>
            <a:r>
              <a:rPr lang="en-US" dirty="0"/>
              <a:t>.</a:t>
            </a:r>
          </a:p>
          <a:p>
            <a:pPr marL="36900" indent="0">
              <a:buNone/>
            </a:pPr>
            <a:endParaRPr lang="en-US" dirty="0"/>
          </a:p>
          <a:p>
            <a:pPr marL="36900" indent="0">
              <a:buNone/>
            </a:pPr>
            <a:r>
              <a:rPr lang="en-US" dirty="0"/>
              <a:t>Now on the first cluster Markdown 3 and 4 have a positive impact only and other markdown have negative impact on sales.</a:t>
            </a:r>
          </a:p>
          <a:p>
            <a:pPr marL="36900" indent="0">
              <a:buNone/>
            </a:pPr>
            <a:r>
              <a:rPr lang="en-US" dirty="0"/>
              <a:t>On Second cluster Markdown 2,3,4,5 have positive impact except Markdown1</a:t>
            </a:r>
          </a:p>
          <a:p>
            <a:pPr marL="36900" indent="0">
              <a:buNone/>
            </a:pPr>
            <a:r>
              <a:rPr lang="en-US" dirty="0"/>
              <a:t>On Third cluster Markdown 1,2,3,5 have  positive impact except Markdown4</a:t>
            </a:r>
          </a:p>
        </p:txBody>
      </p:sp>
    </p:spTree>
    <p:extLst>
      <p:ext uri="{BB962C8B-B14F-4D97-AF65-F5344CB8AC3E}">
        <p14:creationId xmlns:p14="http://schemas.microsoft.com/office/powerpoint/2010/main" val="309085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63BC-2A6A-F3FA-6DF3-4EC5795814E9}"/>
              </a:ext>
            </a:extLst>
          </p:cNvPr>
          <p:cNvSpPr>
            <a:spLocks noGrp="1"/>
          </p:cNvSpPr>
          <p:nvPr>
            <p:ph type="title"/>
          </p:nvPr>
        </p:nvSpPr>
        <p:spPr/>
        <p:txBody>
          <a:bodyPr/>
          <a:lstStyle/>
          <a:p>
            <a:r>
              <a:rPr lang="en-US" dirty="0"/>
              <a:t>Model Details</a:t>
            </a:r>
          </a:p>
        </p:txBody>
      </p:sp>
      <p:sp>
        <p:nvSpPr>
          <p:cNvPr id="3" name="Content Placeholder 2">
            <a:extLst>
              <a:ext uri="{FF2B5EF4-FFF2-40B4-BE49-F238E27FC236}">
                <a16:creationId xmlns:a16="http://schemas.microsoft.com/office/drawing/2014/main" id="{20C657E0-B05A-FE86-FFFD-F895B915EBE5}"/>
              </a:ext>
            </a:extLst>
          </p:cNvPr>
          <p:cNvSpPr>
            <a:spLocks noGrp="1"/>
          </p:cNvSpPr>
          <p:nvPr>
            <p:ph idx="1"/>
          </p:nvPr>
        </p:nvSpPr>
        <p:spPr/>
        <p:txBody>
          <a:bodyPr/>
          <a:lstStyle/>
          <a:p>
            <a:pPr marL="36900" indent="0">
              <a:buNone/>
            </a:pPr>
            <a:r>
              <a:rPr lang="en-US" dirty="0"/>
              <a:t>I used Linear Regression for my First Cluster which has given me 69% training accuracy and 71% testing accuracy and then I tried to apply Lasso also gave almost the same accuracy but I tuned my params also using cross validation. Ridge gave me 58% training and 60% testing accuracy then elastic net was not able to work well so I ignore it and applied </a:t>
            </a:r>
            <a:r>
              <a:rPr lang="en-US" dirty="0" err="1"/>
              <a:t>svr</a:t>
            </a:r>
            <a:r>
              <a:rPr lang="en-US" dirty="0"/>
              <a:t> but it was not working well then I used decision tree regressor and I tried to apply grid search cv their to get optima; parameter and I used for my model </a:t>
            </a:r>
            <a:r>
              <a:rPr lang="en-US" dirty="0" err="1"/>
              <a:t>max_depth</a:t>
            </a:r>
            <a:r>
              <a:rPr lang="en-US" dirty="0"/>
              <a:t>=6,min_samples_split=20,min_samples_leaf=20,max_leaf_nodes=7,max_features=0.8 and got 72% training and 70% testing accuracy and last I applied </a:t>
            </a:r>
            <a:r>
              <a:rPr lang="en-US" dirty="0" err="1"/>
              <a:t>knn</a:t>
            </a:r>
            <a:r>
              <a:rPr lang="en-US" dirty="0"/>
              <a:t> with n neighbors 4 and algorithm = “brute” I got 93% training and 86% testing accuracy.</a:t>
            </a:r>
          </a:p>
        </p:txBody>
      </p:sp>
    </p:spTree>
    <p:extLst>
      <p:ext uri="{BB962C8B-B14F-4D97-AF65-F5344CB8AC3E}">
        <p14:creationId xmlns:p14="http://schemas.microsoft.com/office/powerpoint/2010/main" val="344945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63BC-2A6A-F3FA-6DF3-4EC5795814E9}"/>
              </a:ext>
            </a:extLst>
          </p:cNvPr>
          <p:cNvSpPr>
            <a:spLocks noGrp="1"/>
          </p:cNvSpPr>
          <p:nvPr>
            <p:ph type="title"/>
          </p:nvPr>
        </p:nvSpPr>
        <p:spPr/>
        <p:txBody>
          <a:bodyPr/>
          <a:lstStyle/>
          <a:p>
            <a:r>
              <a:rPr lang="en-US" dirty="0"/>
              <a:t>Model Details</a:t>
            </a:r>
          </a:p>
        </p:txBody>
      </p:sp>
      <p:sp>
        <p:nvSpPr>
          <p:cNvPr id="3" name="Content Placeholder 2">
            <a:extLst>
              <a:ext uri="{FF2B5EF4-FFF2-40B4-BE49-F238E27FC236}">
                <a16:creationId xmlns:a16="http://schemas.microsoft.com/office/drawing/2014/main" id="{20C657E0-B05A-FE86-FFFD-F895B915EBE5}"/>
              </a:ext>
            </a:extLst>
          </p:cNvPr>
          <p:cNvSpPr>
            <a:spLocks noGrp="1"/>
          </p:cNvSpPr>
          <p:nvPr>
            <p:ph idx="1"/>
          </p:nvPr>
        </p:nvSpPr>
        <p:spPr/>
        <p:txBody>
          <a:bodyPr/>
          <a:lstStyle/>
          <a:p>
            <a:pPr marL="36900" indent="0">
              <a:buNone/>
            </a:pPr>
            <a:r>
              <a:rPr lang="en-US" dirty="0"/>
              <a:t>I used Linear Regression for my First Cluster which has given me 71% training accuracy and 54% testing accuracy and then I tried to apply </a:t>
            </a:r>
            <a:r>
              <a:rPr lang="en-US" dirty="0" err="1"/>
              <a:t>Lasso,Ridge</a:t>
            </a:r>
            <a:r>
              <a:rPr lang="en-US" dirty="0"/>
              <a:t> also gave almost the same accuracy but I tuned my params also using cross validation then elastic net was not able to work well so I ignore it and applied </a:t>
            </a:r>
            <a:r>
              <a:rPr lang="en-US" dirty="0" err="1"/>
              <a:t>svr</a:t>
            </a:r>
            <a:r>
              <a:rPr lang="en-US" dirty="0"/>
              <a:t> but it was not working well then I used decision tree regressor and I tried to apply grid search cv their to get optima; parameter and I used for my model </a:t>
            </a:r>
            <a:r>
              <a:rPr lang="en-US" dirty="0" err="1"/>
              <a:t>max_depth</a:t>
            </a:r>
            <a:r>
              <a:rPr lang="en-US" dirty="0"/>
              <a:t>=3,max_leaf_nodes=7,max_features=0.9,random_state=0 and got 67%training and 51% testing accuracy and last I applied </a:t>
            </a:r>
            <a:r>
              <a:rPr lang="en-US" dirty="0" err="1"/>
              <a:t>knn</a:t>
            </a:r>
            <a:r>
              <a:rPr lang="en-US" dirty="0"/>
              <a:t> with n neighbors 4 and algorithm = “auto” I got 93% training and 86% testing accuracy.</a:t>
            </a:r>
          </a:p>
        </p:txBody>
      </p:sp>
    </p:spTree>
    <p:extLst>
      <p:ext uri="{BB962C8B-B14F-4D97-AF65-F5344CB8AC3E}">
        <p14:creationId xmlns:p14="http://schemas.microsoft.com/office/powerpoint/2010/main" val="2766292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63BC-2A6A-F3FA-6DF3-4EC5795814E9}"/>
              </a:ext>
            </a:extLst>
          </p:cNvPr>
          <p:cNvSpPr>
            <a:spLocks noGrp="1"/>
          </p:cNvSpPr>
          <p:nvPr>
            <p:ph type="title"/>
          </p:nvPr>
        </p:nvSpPr>
        <p:spPr/>
        <p:txBody>
          <a:bodyPr/>
          <a:lstStyle/>
          <a:p>
            <a:r>
              <a:rPr lang="en-US" dirty="0"/>
              <a:t>Model Details</a:t>
            </a:r>
          </a:p>
        </p:txBody>
      </p:sp>
      <p:sp>
        <p:nvSpPr>
          <p:cNvPr id="3" name="Content Placeholder 2">
            <a:extLst>
              <a:ext uri="{FF2B5EF4-FFF2-40B4-BE49-F238E27FC236}">
                <a16:creationId xmlns:a16="http://schemas.microsoft.com/office/drawing/2014/main" id="{20C657E0-B05A-FE86-FFFD-F895B915EBE5}"/>
              </a:ext>
            </a:extLst>
          </p:cNvPr>
          <p:cNvSpPr>
            <a:spLocks noGrp="1"/>
          </p:cNvSpPr>
          <p:nvPr>
            <p:ph idx="1"/>
          </p:nvPr>
        </p:nvSpPr>
        <p:spPr/>
        <p:txBody>
          <a:bodyPr/>
          <a:lstStyle/>
          <a:p>
            <a:pPr marL="36900" indent="0">
              <a:buNone/>
            </a:pPr>
            <a:r>
              <a:rPr lang="en-US" dirty="0"/>
              <a:t>I used Linear Regression for my First Cluster which has given me 48% training accuracy and 55% testing accuracy and then I tried to apply </a:t>
            </a:r>
            <a:r>
              <a:rPr lang="en-US" dirty="0" err="1"/>
              <a:t>Lasso,Ridge</a:t>
            </a:r>
            <a:r>
              <a:rPr lang="en-US" dirty="0"/>
              <a:t> also gave almost the same accuracy but I tuned my params also using cross validation then elastic net was not able to work well so I ignore it and applied </a:t>
            </a:r>
            <a:r>
              <a:rPr lang="en-US" dirty="0" err="1"/>
              <a:t>svr</a:t>
            </a:r>
            <a:r>
              <a:rPr lang="en-US" dirty="0"/>
              <a:t> but it was not working well then I used decision tree regressor and I tried to apply grid search cv their to get optima; parameter and I used for my model </a:t>
            </a:r>
            <a:r>
              <a:rPr lang="en-US" dirty="0" err="1"/>
              <a:t>max_depth</a:t>
            </a:r>
            <a:r>
              <a:rPr lang="en-US" dirty="0"/>
              <a:t>=4,max_leaf_nodes=7 and got 62% training and 57% testing accuracy and last I applied </a:t>
            </a:r>
            <a:r>
              <a:rPr lang="en-US" dirty="0" err="1"/>
              <a:t>knn</a:t>
            </a:r>
            <a:r>
              <a:rPr lang="en-US" dirty="0"/>
              <a:t> with n neighbors 4 and algorithm = “auto” I got 74% training and 45% testing accuracy. Here it was overfitted I tried to tune but it was not changing and I just ignore this one so I have to select the model with less accuracy since the dataset length  of this cluster is not that much so I select the highest testing accuracy once.</a:t>
            </a:r>
          </a:p>
        </p:txBody>
      </p:sp>
    </p:spTree>
    <p:extLst>
      <p:ext uri="{BB962C8B-B14F-4D97-AF65-F5344CB8AC3E}">
        <p14:creationId xmlns:p14="http://schemas.microsoft.com/office/powerpoint/2010/main" val="2429075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36DF-8BDF-AF7F-4429-13E36C2326F2}"/>
              </a:ext>
            </a:extLst>
          </p:cNvPr>
          <p:cNvSpPr>
            <a:spLocks noGrp="1"/>
          </p:cNvSpPr>
          <p:nvPr>
            <p:ph type="title"/>
          </p:nvPr>
        </p:nvSpPr>
        <p:spPr/>
        <p:txBody>
          <a:bodyPr/>
          <a:lstStyle/>
          <a:p>
            <a:r>
              <a:rPr lang="en-US" dirty="0"/>
              <a:t>Difficulties</a:t>
            </a:r>
          </a:p>
        </p:txBody>
      </p:sp>
      <p:sp>
        <p:nvSpPr>
          <p:cNvPr id="3" name="Content Placeholder 2">
            <a:extLst>
              <a:ext uri="{FF2B5EF4-FFF2-40B4-BE49-F238E27FC236}">
                <a16:creationId xmlns:a16="http://schemas.microsoft.com/office/drawing/2014/main" id="{A52596C5-F712-3FB8-6346-1CC8C01D3C55}"/>
              </a:ext>
            </a:extLst>
          </p:cNvPr>
          <p:cNvSpPr>
            <a:spLocks noGrp="1"/>
          </p:cNvSpPr>
          <p:nvPr>
            <p:ph idx="1"/>
          </p:nvPr>
        </p:nvSpPr>
        <p:spPr/>
        <p:txBody>
          <a:bodyPr/>
          <a:lstStyle/>
          <a:p>
            <a:pPr marL="36900" indent="0">
              <a:buNone/>
            </a:pPr>
            <a:r>
              <a:rPr lang="en-US" dirty="0"/>
              <a:t>During training it was some issue regarding selecting cluster because dataset has a different </a:t>
            </a:r>
            <a:r>
              <a:rPr lang="en-US" dirty="0" err="1"/>
              <a:t>silhoutee</a:t>
            </a:r>
            <a:r>
              <a:rPr lang="en-US" dirty="0"/>
              <a:t> score for different clustering algorithms. But I tried to select the best one then while doing the training the decision tree model was overfitted so I have to tune it a lot because just only doing the grid search cv model was not working well so I tried to put some values by myself to check when accuracy dropped or increased as well as model becomes overfitted also and that is the dangerous problem in decision tree I faced.</a:t>
            </a:r>
          </a:p>
        </p:txBody>
      </p:sp>
    </p:spTree>
    <p:extLst>
      <p:ext uri="{BB962C8B-B14F-4D97-AF65-F5344CB8AC3E}">
        <p14:creationId xmlns:p14="http://schemas.microsoft.com/office/powerpoint/2010/main" val="570313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36DF-8BDF-AF7F-4429-13E36C2326F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52596C5-F712-3FB8-6346-1CC8C01D3C55}"/>
              </a:ext>
            </a:extLst>
          </p:cNvPr>
          <p:cNvSpPr>
            <a:spLocks noGrp="1"/>
          </p:cNvSpPr>
          <p:nvPr>
            <p:ph idx="1"/>
          </p:nvPr>
        </p:nvSpPr>
        <p:spPr/>
        <p:txBody>
          <a:bodyPr/>
          <a:lstStyle/>
          <a:p>
            <a:pPr marL="36900" indent="0">
              <a:buNone/>
            </a:pPr>
            <a:r>
              <a:rPr lang="en-US" dirty="0"/>
              <a:t>From the overall view I can say that because of temperature high customers are not coming for shopping when they are on leave but the fuel price and temperature affected the sales in the year of 2019. SO stores have to low cost their prices as well as cpi also. Based on these factors they have to decide the price of their product especially after the month of 10</a:t>
            </a:r>
            <a:r>
              <a:rPr lang="en-US" baseline="30000" dirty="0"/>
              <a:t>th</a:t>
            </a:r>
            <a:r>
              <a:rPr lang="en-US" dirty="0"/>
              <a:t> in upcoming years. For regional store type case they have a high sales on 4 and 6 month also so at that time they might give some more discount to catch people before 10</a:t>
            </a:r>
            <a:r>
              <a:rPr lang="en-US" baseline="30000" dirty="0"/>
              <a:t>th</a:t>
            </a:r>
            <a:r>
              <a:rPr lang="en-US" dirty="0"/>
              <a:t> month also by this if temperature affects after 10</a:t>
            </a:r>
            <a:r>
              <a:rPr lang="en-US" baseline="30000" dirty="0"/>
              <a:t>th</a:t>
            </a:r>
            <a:r>
              <a:rPr lang="en-US" dirty="0"/>
              <a:t> they don’t have to worry that much.</a:t>
            </a:r>
          </a:p>
        </p:txBody>
      </p:sp>
    </p:spTree>
    <p:extLst>
      <p:ext uri="{BB962C8B-B14F-4D97-AF65-F5344CB8AC3E}">
        <p14:creationId xmlns:p14="http://schemas.microsoft.com/office/powerpoint/2010/main" val="2726897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1FCE-E4DC-B874-45C9-F317654C6E7B}"/>
              </a:ext>
            </a:extLst>
          </p:cNvPr>
          <p:cNvSpPr>
            <a:spLocks noGrp="1"/>
          </p:cNvSpPr>
          <p:nvPr>
            <p:ph type="title"/>
          </p:nvPr>
        </p:nvSpPr>
        <p:spPr>
          <a:xfrm>
            <a:off x="728265" y="3154018"/>
            <a:ext cx="10353762" cy="970450"/>
          </a:xfrm>
        </p:spPr>
        <p:txBody>
          <a:bodyPr/>
          <a:lstStyle/>
          <a:p>
            <a:r>
              <a:rPr lang="en-US" dirty="0"/>
              <a:t>Thank You</a:t>
            </a:r>
          </a:p>
        </p:txBody>
      </p:sp>
    </p:spTree>
    <p:extLst>
      <p:ext uri="{BB962C8B-B14F-4D97-AF65-F5344CB8AC3E}">
        <p14:creationId xmlns:p14="http://schemas.microsoft.com/office/powerpoint/2010/main" val="380065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4D4F-DEBB-4C54-BE94-3F54D418133E}"/>
              </a:ext>
            </a:extLst>
          </p:cNvPr>
          <p:cNvSpPr>
            <a:spLocks noGrp="1"/>
          </p:cNvSpPr>
          <p:nvPr>
            <p:ph type="title"/>
          </p:nvPr>
        </p:nvSpPr>
        <p:spPr/>
        <p:txBody>
          <a:bodyPr/>
          <a:lstStyle/>
          <a:p>
            <a:r>
              <a:rPr lang="en-US" dirty="0"/>
              <a:t>Problem Statemen</a:t>
            </a:r>
          </a:p>
        </p:txBody>
      </p:sp>
      <p:sp>
        <p:nvSpPr>
          <p:cNvPr id="3" name="Content Placeholder 2">
            <a:extLst>
              <a:ext uri="{FF2B5EF4-FFF2-40B4-BE49-F238E27FC236}">
                <a16:creationId xmlns:a16="http://schemas.microsoft.com/office/drawing/2014/main" id="{64EFCC84-7097-EEA4-605A-76E4082A39D0}"/>
              </a:ext>
            </a:extLst>
          </p:cNvPr>
          <p:cNvSpPr>
            <a:spLocks noGrp="1"/>
          </p:cNvSpPr>
          <p:nvPr>
            <p:ph idx="1"/>
          </p:nvPr>
        </p:nvSpPr>
        <p:spPr/>
        <p:txBody>
          <a:bodyPr/>
          <a:lstStyle/>
          <a:p>
            <a:r>
              <a:rPr lang="en-US" b="0" i="0" dirty="0">
                <a:solidFill>
                  <a:srgbClr val="C9D1D9"/>
                </a:solidFill>
                <a:effectLst/>
                <a:latin typeface="-apple-system"/>
              </a:rPr>
              <a:t>I have  historical sales data for 45 stores located in different region search store contains a number of departments. The company also runs several promotional markdown events throughout the year. These markdowns precede prominent holidays, the four largest of which are the Super Bowl, Labor Day, Thanksgiving, and Christmas. The weeks including these holidays are weighted five times higher in the evaluation than non-holiday weeks.</a:t>
            </a:r>
          </a:p>
          <a:p>
            <a:endParaRPr lang="en-US" dirty="0">
              <a:solidFill>
                <a:srgbClr val="C9D1D9"/>
              </a:solidFill>
              <a:effectLst/>
              <a:latin typeface="-apple-system"/>
            </a:endParaRPr>
          </a:p>
          <a:p>
            <a:r>
              <a:rPr lang="en-US" b="0" i="0" dirty="0">
                <a:solidFill>
                  <a:srgbClr val="C9D1D9"/>
                </a:solidFill>
                <a:effectLst/>
                <a:latin typeface="-apple-system"/>
              </a:rPr>
              <a:t>One challenge of modeling retail data is the need to make decisions based on limited history. Holidays and select major events come once a year, and so does the chance to see how strategic decisions impacted the bottom line. In addition, markdowns are known to affect sales the challenge is to predict which departments will be affected and to what extent.</a:t>
            </a:r>
            <a:endParaRPr lang="en-US" dirty="0"/>
          </a:p>
        </p:txBody>
      </p:sp>
    </p:spTree>
    <p:extLst>
      <p:ext uri="{BB962C8B-B14F-4D97-AF65-F5344CB8AC3E}">
        <p14:creationId xmlns:p14="http://schemas.microsoft.com/office/powerpoint/2010/main" val="198883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EE56-30E3-3EE8-305E-424497A17223}"/>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02608CF1-F878-CB21-A31F-684792819AC3}"/>
              </a:ext>
            </a:extLst>
          </p:cNvPr>
          <p:cNvSpPr>
            <a:spLocks noGrp="1"/>
          </p:cNvSpPr>
          <p:nvPr>
            <p:ph idx="1"/>
          </p:nvPr>
        </p:nvSpPr>
        <p:spPr/>
        <p:txBody>
          <a:bodyPr/>
          <a:lstStyle/>
          <a:p>
            <a:pPr marL="36900" indent="0">
              <a:buNone/>
            </a:pPr>
            <a:r>
              <a:rPr lang="en-US" dirty="0"/>
              <a:t>We have 3 three csv files for this Project.</a:t>
            </a:r>
          </a:p>
          <a:p>
            <a:pPr marL="36900" indent="0">
              <a:buNone/>
            </a:pPr>
            <a:r>
              <a:rPr lang="en-US" dirty="0"/>
              <a:t>First Csv Name is Business_data.csv which has </a:t>
            </a:r>
            <a:r>
              <a:rPr lang="en-US" b="0" i="0" dirty="0">
                <a:solidFill>
                  <a:srgbClr val="C9D1D9"/>
                </a:solidFill>
                <a:effectLst/>
                <a:latin typeface="ui-monospace"/>
              </a:rPr>
              <a:t>Store,Date,Temperature,Fuel_Price,MarkDown1,MarkDown2,MarkDown3,MarkDown4,MarkDown5,CPI,Unemployment_Rate,Holiday columns and the dataset has 8190 rows.</a:t>
            </a:r>
          </a:p>
          <a:p>
            <a:pPr marL="36900" indent="0">
              <a:buNone/>
            </a:pPr>
            <a:r>
              <a:rPr lang="en-US" dirty="0">
                <a:solidFill>
                  <a:srgbClr val="C9D1D9"/>
                </a:solidFill>
                <a:effectLst/>
                <a:latin typeface="ui-monospace"/>
              </a:rPr>
              <a:t>Second Csv Name is Sales_History.csv which has </a:t>
            </a:r>
            <a:r>
              <a:rPr lang="en-US" dirty="0" err="1">
                <a:solidFill>
                  <a:srgbClr val="C9D1D9"/>
                </a:solidFill>
                <a:effectLst/>
                <a:latin typeface="ui-monospace"/>
              </a:rPr>
              <a:t>Store,Department,Date,Total_Sales,Holiday</a:t>
            </a:r>
            <a:r>
              <a:rPr lang="en-US" dirty="0">
                <a:solidFill>
                  <a:srgbClr val="C9D1D9"/>
                </a:solidFill>
                <a:effectLst/>
                <a:latin typeface="ui-monospace"/>
              </a:rPr>
              <a:t> columns and  the dataset has 421570 rows.</a:t>
            </a:r>
          </a:p>
          <a:p>
            <a:pPr marL="36900" indent="0">
              <a:buNone/>
            </a:pPr>
            <a:r>
              <a:rPr lang="en-US" dirty="0">
                <a:solidFill>
                  <a:srgbClr val="C9D1D9"/>
                </a:solidFill>
                <a:effectLst/>
                <a:latin typeface="ui-monospace"/>
              </a:rPr>
              <a:t>Third Csv Name is Store_details.csv which has </a:t>
            </a:r>
            <a:r>
              <a:rPr lang="en-US" dirty="0" err="1">
                <a:solidFill>
                  <a:srgbClr val="C9D1D9"/>
                </a:solidFill>
                <a:effectLst/>
                <a:latin typeface="ui-monospace"/>
              </a:rPr>
              <a:t>Store,Type,Address,Area_Code,Location,Size</a:t>
            </a:r>
            <a:r>
              <a:rPr lang="en-US" dirty="0">
                <a:solidFill>
                  <a:srgbClr val="C9D1D9"/>
                </a:solidFill>
                <a:effectLst/>
                <a:latin typeface="ui-monospace"/>
              </a:rPr>
              <a:t> columns and the dataset has 45 rows.</a:t>
            </a:r>
            <a:endParaRPr lang="en-US" dirty="0"/>
          </a:p>
        </p:txBody>
      </p:sp>
    </p:spTree>
    <p:extLst>
      <p:ext uri="{BB962C8B-B14F-4D97-AF65-F5344CB8AC3E}">
        <p14:creationId xmlns:p14="http://schemas.microsoft.com/office/powerpoint/2010/main" val="280388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E2F7-FAAA-2D6D-15DB-4C60D224C5C5}"/>
              </a:ext>
            </a:extLst>
          </p:cNvPr>
          <p:cNvSpPr>
            <a:spLocks noGrp="1"/>
          </p:cNvSpPr>
          <p:nvPr>
            <p:ph type="title"/>
          </p:nvPr>
        </p:nvSpPr>
        <p:spPr/>
        <p:txBody>
          <a:bodyPr/>
          <a:lstStyle/>
          <a:p>
            <a:r>
              <a:rPr lang="en-US" dirty="0"/>
              <a:t>Little Discussion on Missing Value and Outlier </a:t>
            </a:r>
          </a:p>
        </p:txBody>
      </p:sp>
      <p:sp>
        <p:nvSpPr>
          <p:cNvPr id="3" name="Content Placeholder 2">
            <a:extLst>
              <a:ext uri="{FF2B5EF4-FFF2-40B4-BE49-F238E27FC236}">
                <a16:creationId xmlns:a16="http://schemas.microsoft.com/office/drawing/2014/main" id="{BDC9EABB-60D4-201E-D0F7-6B0D74C6C4BA}"/>
              </a:ext>
            </a:extLst>
          </p:cNvPr>
          <p:cNvSpPr>
            <a:spLocks noGrp="1"/>
          </p:cNvSpPr>
          <p:nvPr>
            <p:ph idx="1"/>
          </p:nvPr>
        </p:nvSpPr>
        <p:spPr>
          <a:xfrm>
            <a:off x="900543" y="1732449"/>
            <a:ext cx="10353762" cy="4058751"/>
          </a:xfrm>
        </p:spPr>
        <p:txBody>
          <a:bodyPr/>
          <a:lstStyle/>
          <a:p>
            <a:pPr marL="36900" indent="0">
              <a:buNone/>
            </a:pPr>
            <a:r>
              <a:rPr lang="en-US" dirty="0"/>
              <a:t>In the dataset Markdown columns have mostly missing values and it has the reason of missing because on that date that store has not given any amount in markdown so I replaced those nulls with 0 and after that in the column cpi and unemployment rate has some null values but based on the size of the data at the last I dropped those because it may not affect the data and in the case of outliers dataset has not that much outlier in the data so I did not handle it.</a:t>
            </a:r>
          </a:p>
        </p:txBody>
      </p:sp>
    </p:spTree>
    <p:extLst>
      <p:ext uri="{BB962C8B-B14F-4D97-AF65-F5344CB8AC3E}">
        <p14:creationId xmlns:p14="http://schemas.microsoft.com/office/powerpoint/2010/main" val="4217944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E38B-1368-23DD-CC27-48DFCCA0FA36}"/>
              </a:ext>
            </a:extLst>
          </p:cNvPr>
          <p:cNvSpPr>
            <a:spLocks noGrp="1"/>
          </p:cNvSpPr>
          <p:nvPr>
            <p:ph type="title"/>
          </p:nvPr>
        </p:nvSpPr>
        <p:spPr/>
        <p:txBody>
          <a:bodyPr/>
          <a:lstStyle/>
          <a:p>
            <a:r>
              <a:rPr lang="en-US" dirty="0"/>
              <a:t>Descriptive Statistics of the data</a:t>
            </a:r>
          </a:p>
        </p:txBody>
      </p:sp>
      <p:sp>
        <p:nvSpPr>
          <p:cNvPr id="3" name="Content Placeholder 2">
            <a:extLst>
              <a:ext uri="{FF2B5EF4-FFF2-40B4-BE49-F238E27FC236}">
                <a16:creationId xmlns:a16="http://schemas.microsoft.com/office/drawing/2014/main" id="{A74FDAB6-CD45-88D3-1623-6993651840B3}"/>
              </a:ext>
            </a:extLst>
          </p:cNvPr>
          <p:cNvSpPr>
            <a:spLocks noGrp="1"/>
          </p:cNvSpPr>
          <p:nvPr>
            <p:ph idx="1"/>
          </p:nvPr>
        </p:nvSpPr>
        <p:spPr>
          <a:xfrm>
            <a:off x="1506933" y="1580050"/>
            <a:ext cx="10353762" cy="471845"/>
          </a:xfrm>
        </p:spPr>
        <p:txBody>
          <a:bodyPr/>
          <a:lstStyle/>
          <a:p>
            <a:pPr marL="36900" indent="0">
              <a:buNone/>
            </a:pPr>
            <a:r>
              <a:rPr lang="en-US" dirty="0"/>
              <a:t>In the data there are 3 store type Ecommerce-</a:t>
            </a:r>
            <a:r>
              <a:rPr lang="en-US" dirty="0" err="1"/>
              <a:t>Fullfillment</a:t>
            </a:r>
            <a:r>
              <a:rPr lang="en-US" dirty="0"/>
              <a:t>, Food, Religion .</a:t>
            </a:r>
          </a:p>
        </p:txBody>
      </p:sp>
      <p:pic>
        <p:nvPicPr>
          <p:cNvPr id="5" name="Picture 4">
            <a:extLst>
              <a:ext uri="{FF2B5EF4-FFF2-40B4-BE49-F238E27FC236}">
                <a16:creationId xmlns:a16="http://schemas.microsoft.com/office/drawing/2014/main" id="{BDBEC77A-4BCB-3982-93F8-ED773F982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09" y="2173357"/>
            <a:ext cx="10604948" cy="4346714"/>
          </a:xfrm>
          <a:prstGeom prst="rect">
            <a:avLst/>
          </a:prstGeom>
        </p:spPr>
      </p:pic>
    </p:spTree>
    <p:extLst>
      <p:ext uri="{BB962C8B-B14F-4D97-AF65-F5344CB8AC3E}">
        <p14:creationId xmlns:p14="http://schemas.microsoft.com/office/powerpoint/2010/main" val="296039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ED26-EE06-B118-8D0F-32F89D267C92}"/>
              </a:ext>
            </a:extLst>
          </p:cNvPr>
          <p:cNvSpPr>
            <a:spLocks noGrp="1"/>
          </p:cNvSpPr>
          <p:nvPr>
            <p:ph type="title"/>
          </p:nvPr>
        </p:nvSpPr>
        <p:spPr>
          <a:xfrm>
            <a:off x="919119" y="208186"/>
            <a:ext cx="10353762" cy="970450"/>
          </a:xfrm>
        </p:spPr>
        <p:txBody>
          <a:bodyPr>
            <a:normAutofit/>
          </a:bodyPr>
          <a:lstStyle/>
          <a:p>
            <a:r>
              <a:rPr lang="en-US" dirty="0"/>
              <a:t>Descriptive Statistics of the data</a:t>
            </a:r>
          </a:p>
        </p:txBody>
      </p:sp>
      <p:sp>
        <p:nvSpPr>
          <p:cNvPr id="3" name="Content Placeholder 2">
            <a:extLst>
              <a:ext uri="{FF2B5EF4-FFF2-40B4-BE49-F238E27FC236}">
                <a16:creationId xmlns:a16="http://schemas.microsoft.com/office/drawing/2014/main" id="{372B5DC2-42C3-8DAD-6644-F3B6377A2E5B}"/>
              </a:ext>
            </a:extLst>
          </p:cNvPr>
          <p:cNvSpPr>
            <a:spLocks noGrp="1"/>
          </p:cNvSpPr>
          <p:nvPr>
            <p:ph idx="1"/>
          </p:nvPr>
        </p:nvSpPr>
        <p:spPr>
          <a:xfrm>
            <a:off x="1072761" y="1399624"/>
            <a:ext cx="10353762" cy="4058751"/>
          </a:xfrm>
        </p:spPr>
        <p:txBody>
          <a:bodyPr/>
          <a:lstStyle/>
          <a:p>
            <a:pPr marL="36900" indent="0">
              <a:buNone/>
            </a:pPr>
            <a:r>
              <a:rPr lang="en-US" dirty="0"/>
              <a:t>In the below graph we can see almost the same trend in months on year 2017,2018,2019 and after 10 </a:t>
            </a:r>
            <a:r>
              <a:rPr lang="en-US" dirty="0" err="1"/>
              <a:t>th</a:t>
            </a:r>
            <a:r>
              <a:rPr lang="en-US" dirty="0"/>
              <a:t> month we can see a high pick in the year  of 2017 and 2018  but in 2019 we can decrease of sales. The reason behind the increment of sales after 10</a:t>
            </a:r>
            <a:r>
              <a:rPr lang="en-US" baseline="30000" dirty="0"/>
              <a:t>th</a:t>
            </a:r>
            <a:r>
              <a:rPr lang="en-US" dirty="0"/>
              <a:t> month is that after that month people get holidays from their work so they get time to buy more products and this is the reason of the trend.</a:t>
            </a:r>
          </a:p>
        </p:txBody>
      </p:sp>
      <p:pic>
        <p:nvPicPr>
          <p:cNvPr id="5" name="Picture 4">
            <a:extLst>
              <a:ext uri="{FF2B5EF4-FFF2-40B4-BE49-F238E27FC236}">
                <a16:creationId xmlns:a16="http://schemas.microsoft.com/office/drawing/2014/main" id="{5B0BA5E8-C88B-7B95-82AC-FAF0595EF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49" y="3008243"/>
            <a:ext cx="11089586" cy="3641570"/>
          </a:xfrm>
          <a:prstGeom prst="rect">
            <a:avLst/>
          </a:prstGeom>
        </p:spPr>
      </p:pic>
    </p:spTree>
    <p:extLst>
      <p:ext uri="{BB962C8B-B14F-4D97-AF65-F5344CB8AC3E}">
        <p14:creationId xmlns:p14="http://schemas.microsoft.com/office/powerpoint/2010/main" val="3829506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E440-13A0-70A7-E6A9-D33509EAD8D2}"/>
              </a:ext>
            </a:extLst>
          </p:cNvPr>
          <p:cNvSpPr>
            <a:spLocks noGrp="1"/>
          </p:cNvSpPr>
          <p:nvPr>
            <p:ph type="title"/>
          </p:nvPr>
        </p:nvSpPr>
        <p:spPr/>
        <p:txBody>
          <a:bodyPr/>
          <a:lstStyle/>
          <a:p>
            <a:r>
              <a:rPr lang="en-US" dirty="0"/>
              <a:t>Descriptive Statistics of the data</a:t>
            </a:r>
          </a:p>
        </p:txBody>
      </p:sp>
      <p:sp>
        <p:nvSpPr>
          <p:cNvPr id="3" name="Content Placeholder 2">
            <a:extLst>
              <a:ext uri="{FF2B5EF4-FFF2-40B4-BE49-F238E27FC236}">
                <a16:creationId xmlns:a16="http://schemas.microsoft.com/office/drawing/2014/main" id="{07814D6A-13F5-0090-9955-F60C98FF6C17}"/>
              </a:ext>
            </a:extLst>
          </p:cNvPr>
          <p:cNvSpPr>
            <a:spLocks noGrp="1"/>
          </p:cNvSpPr>
          <p:nvPr>
            <p:ph idx="1"/>
          </p:nvPr>
        </p:nvSpPr>
        <p:spPr/>
        <p:txBody>
          <a:bodyPr/>
          <a:lstStyle/>
          <a:p>
            <a:pPr marL="36900" indent="0">
              <a:buNone/>
            </a:pPr>
            <a:r>
              <a:rPr lang="en-US" dirty="0"/>
              <a:t>If we can see a same pattern for both ecommerce and food store types but in the case of regional store that trend is bit different we can see the pick of sales more times compare with other tow but in the month between 4 and 6 we can see a high peak and between 10 and 12 we can high peak in the data.</a:t>
            </a:r>
          </a:p>
        </p:txBody>
      </p:sp>
      <p:pic>
        <p:nvPicPr>
          <p:cNvPr id="5" name="Picture 4">
            <a:extLst>
              <a:ext uri="{FF2B5EF4-FFF2-40B4-BE49-F238E27FC236}">
                <a16:creationId xmlns:a16="http://schemas.microsoft.com/office/drawing/2014/main" id="{A6353ED8-49EA-AFF8-C04C-0BB3E7B9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 y="3139771"/>
            <a:ext cx="12192000" cy="3387919"/>
          </a:xfrm>
          <a:prstGeom prst="rect">
            <a:avLst/>
          </a:prstGeom>
        </p:spPr>
      </p:pic>
    </p:spTree>
    <p:extLst>
      <p:ext uri="{BB962C8B-B14F-4D97-AF65-F5344CB8AC3E}">
        <p14:creationId xmlns:p14="http://schemas.microsoft.com/office/powerpoint/2010/main" val="734846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BE63-49F0-E9A2-56AD-D661F4584A94}"/>
              </a:ext>
            </a:extLst>
          </p:cNvPr>
          <p:cNvSpPr>
            <a:spLocks noGrp="1"/>
          </p:cNvSpPr>
          <p:nvPr>
            <p:ph type="title"/>
          </p:nvPr>
        </p:nvSpPr>
        <p:spPr/>
        <p:txBody>
          <a:bodyPr/>
          <a:lstStyle/>
          <a:p>
            <a:r>
              <a:rPr lang="en-US" dirty="0"/>
              <a:t>Descriptive Statistics of the data</a:t>
            </a:r>
          </a:p>
        </p:txBody>
      </p:sp>
      <p:sp>
        <p:nvSpPr>
          <p:cNvPr id="3" name="Content Placeholder 2">
            <a:extLst>
              <a:ext uri="{FF2B5EF4-FFF2-40B4-BE49-F238E27FC236}">
                <a16:creationId xmlns:a16="http://schemas.microsoft.com/office/drawing/2014/main" id="{2691DFBF-CFC7-2AA8-CB01-76A4D1B8B33A}"/>
              </a:ext>
            </a:extLst>
          </p:cNvPr>
          <p:cNvSpPr>
            <a:spLocks noGrp="1"/>
          </p:cNvSpPr>
          <p:nvPr>
            <p:ph idx="1"/>
          </p:nvPr>
        </p:nvSpPr>
        <p:spPr/>
        <p:txBody>
          <a:bodyPr/>
          <a:lstStyle/>
          <a:p>
            <a:pPr marL="36900" indent="0">
              <a:buNone/>
            </a:pPr>
            <a:r>
              <a:rPr lang="en-US" dirty="0"/>
              <a:t>From the below graph of temperature fluctuations based on month and year we can se that in the year of 2019 the temperature after 10</a:t>
            </a:r>
            <a:r>
              <a:rPr lang="en-US" baseline="30000" dirty="0"/>
              <a:t>th</a:t>
            </a:r>
            <a:r>
              <a:rPr lang="en-US" dirty="0"/>
              <a:t> month is quite high compare to other two temperature this might be the reason of less sales which we have seen in our previous slide.</a:t>
            </a:r>
          </a:p>
        </p:txBody>
      </p:sp>
      <p:pic>
        <p:nvPicPr>
          <p:cNvPr id="5" name="Picture 4">
            <a:extLst>
              <a:ext uri="{FF2B5EF4-FFF2-40B4-BE49-F238E27FC236}">
                <a16:creationId xmlns:a16="http://schemas.microsoft.com/office/drawing/2014/main" id="{5A637D25-DC37-165D-36D1-A44CECC6B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034" y="2726101"/>
            <a:ext cx="11236391" cy="3950216"/>
          </a:xfrm>
          <a:prstGeom prst="rect">
            <a:avLst/>
          </a:prstGeom>
        </p:spPr>
      </p:pic>
    </p:spTree>
    <p:extLst>
      <p:ext uri="{BB962C8B-B14F-4D97-AF65-F5344CB8AC3E}">
        <p14:creationId xmlns:p14="http://schemas.microsoft.com/office/powerpoint/2010/main" val="3429776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BE63-49F0-E9A2-56AD-D661F4584A94}"/>
              </a:ext>
            </a:extLst>
          </p:cNvPr>
          <p:cNvSpPr>
            <a:spLocks noGrp="1"/>
          </p:cNvSpPr>
          <p:nvPr>
            <p:ph type="title"/>
          </p:nvPr>
        </p:nvSpPr>
        <p:spPr/>
        <p:txBody>
          <a:bodyPr/>
          <a:lstStyle/>
          <a:p>
            <a:r>
              <a:rPr lang="en-US" dirty="0"/>
              <a:t>Descriptive Statistics of the data</a:t>
            </a:r>
          </a:p>
        </p:txBody>
      </p:sp>
      <p:sp>
        <p:nvSpPr>
          <p:cNvPr id="3" name="Content Placeholder 2">
            <a:extLst>
              <a:ext uri="{FF2B5EF4-FFF2-40B4-BE49-F238E27FC236}">
                <a16:creationId xmlns:a16="http://schemas.microsoft.com/office/drawing/2014/main" id="{2691DFBF-CFC7-2AA8-CB01-76A4D1B8B33A}"/>
              </a:ext>
            </a:extLst>
          </p:cNvPr>
          <p:cNvSpPr>
            <a:spLocks noGrp="1"/>
          </p:cNvSpPr>
          <p:nvPr>
            <p:ph idx="1"/>
          </p:nvPr>
        </p:nvSpPr>
        <p:spPr>
          <a:xfrm>
            <a:off x="913795" y="1399624"/>
            <a:ext cx="10353762" cy="4058751"/>
          </a:xfrm>
        </p:spPr>
        <p:txBody>
          <a:bodyPr/>
          <a:lstStyle/>
          <a:p>
            <a:pPr marL="36900" indent="0">
              <a:buNone/>
            </a:pPr>
            <a:r>
              <a:rPr lang="en-US" dirty="0"/>
              <a:t>From the below graph of fuel price fluctuations based on month and year we can se that in the year of 2019 the fuel price after 10</a:t>
            </a:r>
            <a:r>
              <a:rPr lang="en-US" baseline="30000" dirty="0"/>
              <a:t>th</a:t>
            </a:r>
            <a:r>
              <a:rPr lang="en-US" dirty="0"/>
              <a:t> month is quite high compare and the overall year also it was quite high to other two year prices this might be the another reason of less sales which we have seen in our previous slide.</a:t>
            </a:r>
          </a:p>
        </p:txBody>
      </p:sp>
      <p:pic>
        <p:nvPicPr>
          <p:cNvPr id="6" name="Picture 5">
            <a:extLst>
              <a:ext uri="{FF2B5EF4-FFF2-40B4-BE49-F238E27FC236}">
                <a16:creationId xmlns:a16="http://schemas.microsoft.com/office/drawing/2014/main" id="{DFD61266-9B55-DE04-36D2-F892F87ED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23" y="2686344"/>
            <a:ext cx="10901442" cy="3950216"/>
          </a:xfrm>
          <a:prstGeom prst="rect">
            <a:avLst/>
          </a:prstGeom>
        </p:spPr>
      </p:pic>
    </p:spTree>
    <p:extLst>
      <p:ext uri="{BB962C8B-B14F-4D97-AF65-F5344CB8AC3E}">
        <p14:creationId xmlns:p14="http://schemas.microsoft.com/office/powerpoint/2010/main" val="2455086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152</TotalTime>
  <Words>1610</Words>
  <Application>Microsoft Office PowerPoint</Application>
  <PresentationFormat>Widescreen</PresentationFormat>
  <Paragraphs>45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Calisto MT</vt:lpstr>
      <vt:lpstr>ui-monospace</vt:lpstr>
      <vt:lpstr>Wingdings 2</vt:lpstr>
      <vt:lpstr>Slate</vt:lpstr>
      <vt:lpstr>Target Sales Project</vt:lpstr>
      <vt:lpstr>Problem Statemen</vt:lpstr>
      <vt:lpstr>About the Dataset</vt:lpstr>
      <vt:lpstr>Little Discussion on Missing Value and Outlier </vt:lpstr>
      <vt:lpstr>Descriptive Statistics of the data</vt:lpstr>
      <vt:lpstr>Descriptive Statistics of the data</vt:lpstr>
      <vt:lpstr>Descriptive Statistics of the data</vt:lpstr>
      <vt:lpstr>Descriptive Statistics of the data</vt:lpstr>
      <vt:lpstr>Descriptive Statistics of the data</vt:lpstr>
      <vt:lpstr>Descriptive Statistics of the data</vt:lpstr>
      <vt:lpstr>Descriptive Statistics of the data</vt:lpstr>
      <vt:lpstr>Model Building</vt:lpstr>
      <vt:lpstr>Model Details</vt:lpstr>
      <vt:lpstr>Model Details</vt:lpstr>
      <vt:lpstr>Model Details</vt:lpstr>
      <vt:lpstr>Difficulties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Sales Project</dc:title>
  <dc:creator>Tanmay Chakraborty</dc:creator>
  <cp:lastModifiedBy>Tanmay Chakraborty</cp:lastModifiedBy>
  <cp:revision>2</cp:revision>
  <dcterms:created xsi:type="dcterms:W3CDTF">2022-09-16T05:45:00Z</dcterms:created>
  <dcterms:modified xsi:type="dcterms:W3CDTF">2022-09-16T08:17:28Z</dcterms:modified>
</cp:coreProperties>
</file>