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5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0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77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0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4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6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C64C7A-F4D2-4860-9534-6F8033364D7F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A04208-1B6A-4417-A214-9AA9D0C6F88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6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model" TargetMode="External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ime_seri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60E73C0D-E6F2-476F-89FC-48D006B594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" b="1149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F41F522-FAF0-4559-B853-62DD3D1F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COVID 19 ANALYSIS WITH TIME SERIES &amp;PROPHET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ADD6456-79EA-4618-A37F-A30570716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38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EB9629-E0A8-48E7-BC2D-71E69500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Forecasting</a:t>
            </a:r>
            <a:r>
              <a:rPr lang="tr-TR" dirty="0"/>
              <a:t> </a:t>
            </a:r>
            <a:r>
              <a:rPr lang="tr-TR" dirty="0" err="1"/>
              <a:t>Growth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0DA121-4CD5-4F37-AE5C-49FB37A1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default,Prophet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a </a:t>
            </a:r>
            <a:r>
              <a:rPr lang="tr-TR" dirty="0" err="1"/>
              <a:t>linear</a:t>
            </a:r>
            <a:r>
              <a:rPr lang="tr-TR" dirty="0"/>
              <a:t> model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forecast</a:t>
            </a:r>
            <a:r>
              <a:rPr lang="tr-TR" dirty="0"/>
              <a:t>. </a:t>
            </a:r>
            <a:r>
              <a:rPr lang="en-GB" b="0" i="0" dirty="0">
                <a:solidFill>
                  <a:srgbClr val="393939"/>
                </a:solidFill>
                <a:effectLst/>
              </a:rPr>
              <a:t>When forecasting growth, there is usually some maximum achievable point: total market size, total population size, etc. This is called the carrying capacity, and the forecast should saturate at this point</a:t>
            </a:r>
            <a:r>
              <a:rPr lang="en-GB" b="0" i="0" dirty="0">
                <a:solidFill>
                  <a:srgbClr val="393939"/>
                </a:solidFill>
                <a:effectLst/>
                <a:latin typeface="Lato" panose="020F0502020204030203" pitchFamily="34" charset="-94"/>
              </a:rPr>
              <a:t>.</a:t>
            </a:r>
            <a:endParaRPr lang="tr-TR" dirty="0"/>
          </a:p>
          <a:p>
            <a:r>
              <a:rPr lang="tr-TR" dirty="0" err="1"/>
              <a:t>Prophet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forecasts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growth</a:t>
            </a:r>
            <a:r>
              <a:rPr lang="tr-TR" dirty="0"/>
              <a:t> trend </a:t>
            </a:r>
            <a:r>
              <a:rPr lang="tr-TR" dirty="0" err="1"/>
              <a:t>model,with</a:t>
            </a:r>
            <a:r>
              <a:rPr lang="tr-TR" dirty="0"/>
              <a:t> a </a:t>
            </a:r>
            <a:r>
              <a:rPr lang="tr-TR" dirty="0" err="1"/>
              <a:t>specified</a:t>
            </a:r>
            <a:r>
              <a:rPr lang="tr-TR" dirty="0"/>
              <a:t> </a:t>
            </a:r>
            <a:r>
              <a:rPr lang="tr-TR" dirty="0" err="1"/>
              <a:t>carrying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68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7B387B-0B41-4DA3-8774-D2D10AFF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Linear</a:t>
            </a:r>
            <a:r>
              <a:rPr lang="tr-TR" dirty="0"/>
              <a:t> Model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3EB764-696D-4B8C-8147-FE00F854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statistics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term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model is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context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occurrence</a:t>
            </a:r>
            <a:r>
              <a:rPr lang="tr-TR" dirty="0"/>
              <a:t> is in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term</a:t>
            </a:r>
            <a:r>
              <a:rPr lang="tr-TR" dirty="0"/>
              <a:t> is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as </a:t>
            </a:r>
            <a:r>
              <a:rPr lang="tr-TR" dirty="0" err="1"/>
              <a:t>synonymous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model.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term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time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analaysis</a:t>
            </a:r>
            <a:r>
              <a:rPr lang="tr-TR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26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86BAAB-8C37-43CF-873F-03625888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E368431-D9FC-4324-84DD-3C82BABE0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84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567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0EB069-9020-469A-AC36-00515252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Cross </a:t>
            </a:r>
            <a:r>
              <a:rPr lang="tr-TR" dirty="0" err="1"/>
              <a:t>Validation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35FAAF-A6AF-48F7-BAC5-00AB7765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0" dirty="0">
                <a:solidFill>
                  <a:srgbClr val="555555"/>
                </a:solidFill>
                <a:effectLst/>
              </a:rPr>
              <a:t>Cross-validation is a statistical method used to estimate the skill of machine learning models.</a:t>
            </a:r>
          </a:p>
          <a:p>
            <a:pPr algn="l" fontAlgn="base"/>
            <a:r>
              <a:rPr lang="en-GB" b="0" dirty="0">
                <a:solidFill>
                  <a:srgbClr val="555555"/>
                </a:solidFill>
                <a:effectLst/>
              </a:rPr>
              <a:t>It is commonly used in applied machine learning to compare and select a model for a given predictive </a:t>
            </a:r>
            <a:r>
              <a:rPr lang="en-GB" b="0" dirty="0" err="1">
                <a:solidFill>
                  <a:srgbClr val="555555"/>
                </a:solidFill>
                <a:effectLst/>
              </a:rPr>
              <a:t>modeling</a:t>
            </a:r>
            <a:r>
              <a:rPr lang="en-GB" b="0" dirty="0">
                <a:solidFill>
                  <a:srgbClr val="555555"/>
                </a:solidFill>
                <a:effectLst/>
              </a:rPr>
              <a:t> problem because it is easy to understand, easy to implement, and results in skill estimates that generally have a lower bias than other methods</a:t>
            </a:r>
            <a:r>
              <a:rPr lang="en-GB" b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  <a:r>
              <a:rPr lang="en-GB" b="0" i="0" dirty="0">
                <a:solidFill>
                  <a:srgbClr val="393939"/>
                </a:solidFill>
                <a:effectLst/>
                <a:latin typeface="Lato" panose="020F0502020204030203" pitchFamily="34" charset="-94"/>
              </a:rPr>
              <a:t> </a:t>
            </a:r>
            <a:r>
              <a:rPr lang="en-GB" b="0" i="0" dirty="0">
                <a:solidFill>
                  <a:srgbClr val="393939"/>
                </a:solidFill>
                <a:effectLst/>
              </a:rPr>
              <a:t>Prophet includes functionality for time series cross validation to measure forecast error using historical data. This is done by selecting </a:t>
            </a:r>
            <a:r>
              <a:rPr lang="en-GB" b="0" i="0" dirty="0" err="1">
                <a:solidFill>
                  <a:srgbClr val="393939"/>
                </a:solidFill>
                <a:effectLst/>
              </a:rPr>
              <a:t>cutoff</a:t>
            </a:r>
            <a:r>
              <a:rPr lang="en-GB" b="0" i="0" dirty="0">
                <a:solidFill>
                  <a:srgbClr val="393939"/>
                </a:solidFill>
                <a:effectLst/>
              </a:rPr>
              <a:t> points in the history, and for each of them fitting the model using data only up to that </a:t>
            </a:r>
            <a:r>
              <a:rPr lang="en-GB" b="0" i="0" dirty="0" err="1">
                <a:solidFill>
                  <a:srgbClr val="393939"/>
                </a:solidFill>
                <a:effectLst/>
              </a:rPr>
              <a:t>cutoff</a:t>
            </a:r>
            <a:r>
              <a:rPr lang="en-GB" b="0" i="0" dirty="0">
                <a:solidFill>
                  <a:srgbClr val="393939"/>
                </a:solidFill>
                <a:effectLst/>
              </a:rPr>
              <a:t> point. We can then compare the forecasted values to the actual values.</a:t>
            </a:r>
            <a:endParaRPr lang="en-GB" b="0" dirty="0">
              <a:solidFill>
                <a:srgbClr val="555555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55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27C13E0-2E68-48FF-BF8E-8B4C866F6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39" y="905933"/>
            <a:ext cx="8228126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5D00CF-4801-4813-8479-7C985B13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r>
              <a:rPr lang="tr-TR" dirty="0"/>
              <a:t>:</a:t>
            </a:r>
            <a:br>
              <a:rPr lang="tr-TR" dirty="0"/>
            </a:b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92D31A-3CE7-42C3-8ED5-C46839AD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https://facebook.github.io/prophet/</a:t>
            </a:r>
            <a:endParaRPr lang="tr-TR" dirty="0"/>
          </a:p>
          <a:p>
            <a:r>
              <a:rPr lang="en-GB" dirty="0">
                <a:hlinkClick r:id="rId3"/>
              </a:rPr>
              <a:t>https://en.wikipedia.org/wiki/Linear_model</a:t>
            </a:r>
            <a:endParaRPr lang="tr-TR" dirty="0"/>
          </a:p>
          <a:p>
            <a:r>
              <a:rPr lang="tr-TR" dirty="0">
                <a:hlinkClick r:id="rId4"/>
              </a:rPr>
              <a:t>https://en.wikipedia.org/wiki/Time_series</a:t>
            </a:r>
            <a:endParaRPr lang="tr-TR" dirty="0"/>
          </a:p>
          <a:p>
            <a:r>
              <a:rPr lang="tr-TR" dirty="0"/>
              <a:t>https://en.wikipedia.org/wiki/Cross-validation_(statistics)</a:t>
            </a:r>
          </a:p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45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552A92-074D-468A-AC74-47CB9D0B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</a:t>
            </a:r>
            <a:br>
              <a:rPr lang="tr-TR" dirty="0"/>
            </a:b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DAAE43-CE7D-4642-B742-8C0CDF99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Thanks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.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demo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0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141B79-E2C2-4E84-8DC1-4E441A72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Presentation </a:t>
            </a:r>
            <a:r>
              <a:rPr lang="tr-TR" dirty="0" err="1"/>
              <a:t>Outline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EFA8B0-1918-4B02-BA4C-95686D03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1.INTRODUCTION TO PROJECT</a:t>
            </a:r>
          </a:p>
          <a:p>
            <a:r>
              <a:rPr lang="tr-TR" dirty="0"/>
              <a:t>2. WHAT IS TIME SERIES AND PROPHET</a:t>
            </a:r>
          </a:p>
          <a:p>
            <a:r>
              <a:rPr lang="tr-TR" dirty="0"/>
              <a:t>3.USED APPROACHES AND TERMS</a:t>
            </a:r>
          </a:p>
          <a:p>
            <a:r>
              <a:rPr lang="tr-TR" dirty="0"/>
              <a:t>4.DEMO WITH PROPHET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69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11775F-43A3-4ADB-B2C2-C17E2918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5BDBED-CE4E-4454-B678-7E8910AA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Unfortunately,millions</a:t>
            </a:r>
            <a:r>
              <a:rPr lang="tr-TR" dirty="0"/>
              <a:t> of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lives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covid</a:t>
            </a:r>
            <a:r>
              <a:rPr lang="tr-TR" dirty="0"/>
              <a:t> 19.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deaths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Covid-19 </a:t>
            </a:r>
            <a:r>
              <a:rPr lang="tr-TR" dirty="0" err="1"/>
              <a:t>worldwide</a:t>
            </a:r>
            <a:r>
              <a:rPr lang="tr-TR" dirty="0"/>
              <a:t> has </a:t>
            </a:r>
            <a:r>
              <a:rPr lang="tr-TR" dirty="0" err="1"/>
              <a:t>exceeded</a:t>
            </a:r>
            <a:r>
              <a:rPr lang="tr-TR" dirty="0"/>
              <a:t>  4.5 </a:t>
            </a:r>
            <a:r>
              <a:rPr lang="tr-TR" dirty="0" err="1"/>
              <a:t>million</a:t>
            </a:r>
            <a:r>
              <a:rPr lang="tr-TR" dirty="0"/>
              <a:t>.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today’s</a:t>
            </a:r>
            <a:r>
              <a:rPr lang="tr-TR" dirty="0"/>
              <a:t> </a:t>
            </a:r>
            <a:r>
              <a:rPr lang="tr-TR" dirty="0" err="1"/>
              <a:t>Technologies,we</a:t>
            </a:r>
            <a:r>
              <a:rPr lang="tr-TR" dirty="0"/>
              <a:t> can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die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coming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advanced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kind</a:t>
            </a:r>
            <a:r>
              <a:rPr lang="tr-TR" dirty="0"/>
              <a:t> of problem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advantage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creating</a:t>
            </a:r>
            <a:r>
              <a:rPr lang="tr-TR" dirty="0"/>
              <a:t> a time </a:t>
            </a:r>
            <a:r>
              <a:rPr lang="tr-TR" dirty="0" err="1"/>
              <a:t>series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2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2C3066-7299-4A80-9685-B9E795E9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Time Series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FDC3ED-CB7D-4E46-B5F0-CF75932D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series</a:t>
            </a:r>
            <a:r>
              <a:rPr lang="tr-TR" dirty="0"/>
              <a:t> is a </a:t>
            </a:r>
            <a:r>
              <a:rPr lang="tr-TR" dirty="0" err="1"/>
              <a:t>sequence</a:t>
            </a:r>
            <a:r>
              <a:rPr lang="tr-TR" dirty="0"/>
              <a:t> of </a:t>
            </a:r>
            <a:r>
              <a:rPr lang="tr-TR" dirty="0" err="1"/>
              <a:t>observations</a:t>
            </a:r>
            <a:r>
              <a:rPr lang="tr-TR" dirty="0"/>
              <a:t> of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indexed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date,or</a:t>
            </a:r>
            <a:r>
              <a:rPr lang="tr-TR" dirty="0"/>
              <a:t> </a:t>
            </a:r>
            <a:r>
              <a:rPr lang="tr-TR" dirty="0" err="1"/>
              <a:t>timestamp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mathematics</a:t>
            </a:r>
            <a:r>
              <a:rPr lang="tr-TR" dirty="0"/>
              <a:t>, a time </a:t>
            </a:r>
            <a:r>
              <a:rPr lang="tr-TR" dirty="0" err="1"/>
              <a:t>series</a:t>
            </a:r>
            <a:r>
              <a:rPr lang="tr-TR" dirty="0"/>
              <a:t> is a </a:t>
            </a:r>
            <a:r>
              <a:rPr lang="tr-TR" dirty="0" err="1"/>
              <a:t>series</a:t>
            </a:r>
            <a:r>
              <a:rPr lang="tr-TR" dirty="0"/>
              <a:t> of data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indexed</a:t>
            </a:r>
            <a:r>
              <a:rPr lang="tr-TR" dirty="0"/>
              <a:t> in time </a:t>
            </a:r>
            <a:r>
              <a:rPr lang="tr-TR" dirty="0" err="1"/>
              <a:t>order</a:t>
            </a:r>
            <a:r>
              <a:rPr lang="tr-TR" dirty="0"/>
              <a:t>.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commonly</a:t>
            </a:r>
            <a:r>
              <a:rPr lang="tr-TR" dirty="0"/>
              <a:t>, a time </a:t>
            </a:r>
            <a:r>
              <a:rPr lang="tr-TR" dirty="0" err="1"/>
              <a:t>series</a:t>
            </a:r>
            <a:r>
              <a:rPr lang="tr-TR" dirty="0"/>
              <a:t> is a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at </a:t>
            </a:r>
            <a:r>
              <a:rPr lang="tr-TR" dirty="0" err="1"/>
              <a:t>successive</a:t>
            </a:r>
            <a:r>
              <a:rPr lang="tr-TR" dirty="0"/>
              <a:t> </a:t>
            </a:r>
            <a:r>
              <a:rPr lang="tr-TR" dirty="0" err="1"/>
              <a:t>equally</a:t>
            </a:r>
            <a:r>
              <a:rPr lang="tr-TR" dirty="0"/>
              <a:t> </a:t>
            </a:r>
            <a:r>
              <a:rPr lang="tr-TR" dirty="0" err="1"/>
              <a:t>spaced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in time. </a:t>
            </a:r>
            <a:r>
              <a:rPr lang="tr-TR" dirty="0" err="1"/>
              <a:t>Thus</a:t>
            </a:r>
            <a:r>
              <a:rPr lang="tr-TR" dirty="0"/>
              <a:t> it is a </a:t>
            </a:r>
            <a:r>
              <a:rPr lang="tr-TR" dirty="0" err="1"/>
              <a:t>sequence</a:t>
            </a:r>
            <a:r>
              <a:rPr lang="tr-TR" dirty="0"/>
              <a:t> of </a:t>
            </a:r>
            <a:r>
              <a:rPr lang="tr-TR" dirty="0" err="1"/>
              <a:t>discrete</a:t>
            </a:r>
            <a:r>
              <a:rPr lang="tr-TR" dirty="0"/>
              <a:t>-time data. </a:t>
            </a:r>
            <a:r>
              <a:rPr lang="tr-TR" dirty="0" err="1"/>
              <a:t>Examples</a:t>
            </a:r>
            <a:r>
              <a:rPr lang="tr-TR" dirty="0"/>
              <a:t> of  time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height</a:t>
            </a:r>
            <a:r>
              <a:rPr lang="tr-TR" dirty="0"/>
              <a:t> of </a:t>
            </a:r>
            <a:r>
              <a:rPr lang="tr-TR" dirty="0" err="1"/>
              <a:t>ocean</a:t>
            </a:r>
            <a:r>
              <a:rPr lang="tr-TR" dirty="0"/>
              <a:t> </a:t>
            </a:r>
            <a:r>
              <a:rPr lang="tr-TR" dirty="0" err="1"/>
              <a:t>tides</a:t>
            </a:r>
            <a:r>
              <a:rPr lang="tr-TR" dirty="0"/>
              <a:t>, </a:t>
            </a:r>
            <a:r>
              <a:rPr lang="tr-TR" dirty="0" err="1"/>
              <a:t>counts</a:t>
            </a:r>
            <a:r>
              <a:rPr lang="tr-TR" dirty="0"/>
              <a:t> of </a:t>
            </a:r>
            <a:r>
              <a:rPr lang="tr-TR" dirty="0" err="1"/>
              <a:t>sunspots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fall</a:t>
            </a:r>
            <a:r>
              <a:rPr lang="tr-TR" dirty="0"/>
              <a:t> of </a:t>
            </a:r>
            <a:r>
              <a:rPr lang="tr-TR" dirty="0" err="1"/>
              <a:t>gold</a:t>
            </a:r>
            <a:r>
              <a:rPr lang="tr-TR" dirty="0"/>
              <a:t> </a:t>
            </a:r>
            <a:r>
              <a:rPr lang="tr-TR" dirty="0" err="1"/>
              <a:t>prices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stock</a:t>
            </a:r>
            <a:r>
              <a:rPr lang="tr-TR" dirty="0"/>
              <a:t> market. Time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statistics</a:t>
            </a:r>
            <a:r>
              <a:rPr lang="tr-TR" dirty="0"/>
              <a:t>,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,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, </a:t>
            </a:r>
            <a:r>
              <a:rPr lang="tr-TR" dirty="0" err="1"/>
              <a:t>earthquake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largely</a:t>
            </a:r>
            <a:r>
              <a:rPr lang="tr-TR" dirty="0"/>
              <a:t> in </a:t>
            </a:r>
            <a:r>
              <a:rPr lang="tr-TR" dirty="0" err="1"/>
              <a:t>any</a:t>
            </a:r>
            <a:r>
              <a:rPr lang="tr-TR" dirty="0"/>
              <a:t> domain of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science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involves</a:t>
            </a:r>
            <a:r>
              <a:rPr lang="tr-TR" dirty="0"/>
              <a:t> </a:t>
            </a:r>
            <a:r>
              <a:rPr lang="tr-TR" dirty="0" err="1"/>
              <a:t>temporal</a:t>
            </a:r>
            <a:r>
              <a:rPr lang="tr-TR" dirty="0"/>
              <a:t> </a:t>
            </a:r>
            <a:r>
              <a:rPr lang="tr-TR" dirty="0" err="1"/>
              <a:t>measurements</a:t>
            </a:r>
            <a:r>
              <a:rPr lang="tr-TR" dirty="0"/>
              <a:t>. Time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comprises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time </a:t>
            </a:r>
            <a:r>
              <a:rPr lang="tr-TR" dirty="0" err="1"/>
              <a:t>series</a:t>
            </a:r>
            <a:r>
              <a:rPr lang="tr-TR" dirty="0"/>
              <a:t> data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meaningful</a:t>
            </a:r>
            <a:r>
              <a:rPr lang="tr-TR" dirty="0"/>
              <a:t>  </a:t>
            </a:r>
            <a:r>
              <a:rPr lang="tr-TR" dirty="0" err="1"/>
              <a:t>statistics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characteristics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data. Time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forecasting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of a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observerd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66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606E6E-3A6A-4394-B4CC-6D432594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Prophet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5E185CF-7F6D-44C1-B26B-147D9919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" r="2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9F9A61-E042-4A07-8CEB-A1DB580C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tr-TR" dirty="0" err="1"/>
              <a:t>Prophet</a:t>
            </a:r>
            <a:r>
              <a:rPr lang="tr-TR" dirty="0"/>
              <a:t> is a </a:t>
            </a:r>
            <a:r>
              <a:rPr lang="tr-TR" dirty="0" err="1"/>
              <a:t>procedure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forcasting</a:t>
            </a:r>
            <a:r>
              <a:rPr lang="tr-TR" dirty="0"/>
              <a:t> time </a:t>
            </a:r>
            <a:r>
              <a:rPr lang="tr-TR" dirty="0" err="1"/>
              <a:t>series</a:t>
            </a:r>
            <a:r>
              <a:rPr lang="tr-TR" dirty="0"/>
              <a:t> data </a:t>
            </a:r>
            <a:r>
              <a:rPr lang="tr-TR" dirty="0" err="1"/>
              <a:t>based</a:t>
            </a:r>
            <a:r>
              <a:rPr lang="tr-TR" dirty="0"/>
              <a:t> on an </a:t>
            </a:r>
            <a:r>
              <a:rPr lang="tr-TR" dirty="0" err="1"/>
              <a:t>additive</a:t>
            </a:r>
            <a:r>
              <a:rPr lang="tr-TR" dirty="0"/>
              <a:t> model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non-linear</a:t>
            </a:r>
            <a:r>
              <a:rPr lang="tr-TR" dirty="0"/>
              <a:t> </a:t>
            </a:r>
            <a:r>
              <a:rPr lang="tr-TR" dirty="0" err="1"/>
              <a:t>trends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fit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yearly,weekly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daily</a:t>
            </a:r>
            <a:r>
              <a:rPr lang="tr-TR" dirty="0"/>
              <a:t> </a:t>
            </a:r>
            <a:r>
              <a:rPr lang="tr-TR" dirty="0" err="1"/>
              <a:t>seasonality</a:t>
            </a:r>
            <a:r>
              <a:rPr lang="tr-TR" dirty="0"/>
              <a:t>, </a:t>
            </a:r>
            <a:r>
              <a:rPr lang="tr-TR" dirty="0" err="1"/>
              <a:t>plus</a:t>
            </a:r>
            <a:r>
              <a:rPr lang="tr-TR" dirty="0"/>
              <a:t> </a:t>
            </a:r>
            <a:r>
              <a:rPr lang="tr-TR" dirty="0" err="1"/>
              <a:t>holiday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time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strong</a:t>
            </a:r>
            <a:r>
              <a:rPr lang="tr-TR" dirty="0"/>
              <a:t>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seasons</a:t>
            </a:r>
            <a:r>
              <a:rPr lang="tr-TR" dirty="0"/>
              <a:t> of </a:t>
            </a:r>
            <a:r>
              <a:rPr lang="tr-TR" dirty="0" err="1"/>
              <a:t>historical</a:t>
            </a:r>
            <a:r>
              <a:rPr lang="tr-TR" dirty="0"/>
              <a:t> data.</a:t>
            </a:r>
            <a:endParaRPr lang="en-US" dirty="0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32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BF2687B-596F-4C45-B563-A6CB5CAC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5" name="İçerik Yer Tutucusu 4" descr="metin, adam, işaret, takım içeren bir resim&#10;&#10;Açıklama otomatik olarak oluşturuldu">
            <a:extLst>
              <a:ext uri="{FF2B5EF4-FFF2-40B4-BE49-F238E27FC236}">
                <a16:creationId xmlns:a16="http://schemas.microsoft.com/office/drawing/2014/main" id="{36208951-ACAD-425B-9821-CCA22C66D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91138"/>
            <a:ext cx="6909801" cy="46122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2A1609-BD7E-45A3-A12D-EFB2003F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tr-TR" dirty="0" err="1"/>
              <a:t>Prophet</a:t>
            </a:r>
            <a:r>
              <a:rPr lang="tr-TR" dirty="0"/>
              <a:t> is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software </a:t>
            </a:r>
            <a:r>
              <a:rPr lang="tr-TR" dirty="0" err="1"/>
              <a:t>released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Facebook’s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Data </a:t>
            </a:r>
            <a:r>
              <a:rPr lang="tr-TR" dirty="0" err="1"/>
              <a:t>Science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download</a:t>
            </a:r>
            <a:r>
              <a:rPr lang="tr-TR" dirty="0"/>
              <a:t> on CRAN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PyPI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50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5D2E6-6448-4BD5-BBB6-0C12D90A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Prophet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phase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0CE3DD-5744-47D7-989D-A935735E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Prophet</a:t>
            </a:r>
            <a:r>
              <a:rPr lang="tr-TR" dirty="0"/>
              <a:t> is on </a:t>
            </a:r>
            <a:r>
              <a:rPr lang="tr-TR" dirty="0" err="1"/>
              <a:t>PyPI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it:</a:t>
            </a:r>
          </a:p>
          <a:p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pystan</a:t>
            </a:r>
            <a:r>
              <a:rPr lang="tr-TR" dirty="0"/>
              <a:t> == 2.19.1.1</a:t>
            </a:r>
          </a:p>
          <a:p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prophet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installing</a:t>
            </a:r>
            <a:r>
              <a:rPr lang="tr-TR" dirty="0"/>
              <a:t> </a:t>
            </a:r>
            <a:r>
              <a:rPr lang="tr-TR" dirty="0" err="1"/>
              <a:t>Prophet,you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Pystan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Pystan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C++  </a:t>
            </a:r>
            <a:r>
              <a:rPr lang="tr-TR" dirty="0" err="1"/>
              <a:t>compiler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on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. </a:t>
            </a:r>
            <a:r>
              <a:rPr lang="tr-TR" dirty="0" err="1"/>
              <a:t>Pystan</a:t>
            </a:r>
            <a:r>
              <a:rPr lang="tr-TR" dirty="0"/>
              <a:t> Works on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15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08231E-9D07-4BAB-9D58-A85210C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Terms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A96A3A-6826-4810-99A6-A4C41AEC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Prophet</a:t>
            </a:r>
            <a:r>
              <a:rPr lang="tr-TR" dirty="0"/>
              <a:t> </a:t>
            </a:r>
            <a:r>
              <a:rPr lang="tr-TR" dirty="0" err="1"/>
              <a:t>follows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sklearn</a:t>
            </a:r>
            <a:r>
              <a:rPr lang="tr-TR" dirty="0"/>
              <a:t> model API.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an </a:t>
            </a:r>
            <a:r>
              <a:rPr lang="tr-TR" dirty="0" err="1"/>
              <a:t>instance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Prophet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call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fit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Prophet</a:t>
            </a:r>
            <a:r>
              <a:rPr lang="tr-TR" dirty="0"/>
              <a:t> is </a:t>
            </a:r>
            <a:r>
              <a:rPr lang="tr-TR" dirty="0" err="1"/>
              <a:t>always</a:t>
            </a:r>
            <a:r>
              <a:rPr lang="tr-TR" dirty="0"/>
              <a:t> a </a:t>
            </a:r>
            <a:r>
              <a:rPr lang="tr-TR" dirty="0" err="1"/>
              <a:t>dataframe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: </a:t>
            </a:r>
            <a:r>
              <a:rPr lang="tr-TR" dirty="0" err="1"/>
              <a:t>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y.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ds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of a  format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Pandas</a:t>
            </a:r>
            <a:r>
              <a:rPr lang="tr-TR" dirty="0"/>
              <a:t> YYYY-MM-DD . </a:t>
            </a:r>
            <a:r>
              <a:rPr lang="tr-TR" dirty="0" err="1"/>
              <a:t>The</a:t>
            </a:r>
            <a:r>
              <a:rPr lang="tr-TR" dirty="0"/>
              <a:t> y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numeric</a:t>
            </a:r>
            <a:r>
              <a:rPr lang="tr-TR" dirty="0"/>
              <a:t>.</a:t>
            </a:r>
          </a:p>
          <a:p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on a </a:t>
            </a:r>
            <a:r>
              <a:rPr lang="tr-TR" dirty="0" err="1"/>
              <a:t>dataframe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ds</a:t>
            </a:r>
            <a:r>
              <a:rPr lang="tr-TR" dirty="0"/>
              <a:t>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a </a:t>
            </a:r>
            <a:r>
              <a:rPr lang="tr-TR" dirty="0" err="1"/>
              <a:t>prediction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made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in </a:t>
            </a:r>
            <a:r>
              <a:rPr lang="tr-TR" dirty="0" err="1"/>
              <a:t>future</a:t>
            </a:r>
            <a:r>
              <a:rPr lang="tr-TR" dirty="0"/>
              <a:t> a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it </a:t>
            </a:r>
            <a:r>
              <a:rPr lang="tr-TR" dirty="0" err="1"/>
              <a:t>names</a:t>
            </a:r>
            <a:r>
              <a:rPr lang="tr-TR" dirty="0"/>
              <a:t> </a:t>
            </a:r>
            <a:r>
              <a:rPr lang="tr-TR" dirty="0" err="1"/>
              <a:t>yhat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forecast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here is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dataframe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 a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yhat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forecast,as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columns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uncertainly</a:t>
            </a:r>
            <a:r>
              <a:rPr lang="tr-TR" dirty="0"/>
              <a:t> </a:t>
            </a:r>
            <a:r>
              <a:rPr lang="tr-TR" dirty="0" err="1"/>
              <a:t>intervals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72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91B94A-01CF-49E9-8B8D-4A383560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İçerik Yer Tutucusu 4" descr="metin, ekran görüntüsü, ekran, iç mekan içeren bir resim&#10;&#10;Açıklama otomatik olarak oluşturuldu">
            <a:extLst>
              <a:ext uri="{FF2B5EF4-FFF2-40B4-BE49-F238E27FC236}">
                <a16:creationId xmlns:a16="http://schemas.microsoft.com/office/drawing/2014/main" id="{405507F0-F7B2-4B64-9024-6E25D3F3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377244"/>
            <a:ext cx="10916463" cy="2865572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946974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</TotalTime>
  <Words>860</Words>
  <Application>Microsoft Office PowerPoint</Application>
  <PresentationFormat>Geniş ekran</PresentationFormat>
  <Paragraphs>39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Helvetica Neue</vt:lpstr>
      <vt:lpstr>Lato</vt:lpstr>
      <vt:lpstr>Geçmişe bakış</vt:lpstr>
      <vt:lpstr>COVID 19 ANALYSIS WITH TIME SERIES &amp;PROPHET</vt:lpstr>
      <vt:lpstr>Presentation Outline</vt:lpstr>
      <vt:lpstr>Introduction</vt:lpstr>
      <vt:lpstr>What Is Time Series</vt:lpstr>
      <vt:lpstr>What is Prophet</vt:lpstr>
      <vt:lpstr>PowerPoint Sunusu</vt:lpstr>
      <vt:lpstr>Prophet install phase</vt:lpstr>
      <vt:lpstr>Terms</vt:lpstr>
      <vt:lpstr>PowerPoint Sunusu</vt:lpstr>
      <vt:lpstr>Forecasting Growth</vt:lpstr>
      <vt:lpstr>What is Linear Model</vt:lpstr>
      <vt:lpstr>PowerPoint Sunusu</vt:lpstr>
      <vt:lpstr>What is Cross Validation</vt:lpstr>
      <vt:lpstr>PowerPoint Sunusu</vt:lpstr>
      <vt:lpstr>References: 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ANALYSIS WITH TIME SERIES &amp;PROPHET</dc:title>
  <dc:creator>onur bağcı</dc:creator>
  <cp:lastModifiedBy>onur bağcı</cp:lastModifiedBy>
  <cp:revision>21</cp:revision>
  <dcterms:created xsi:type="dcterms:W3CDTF">2021-12-09T17:33:47Z</dcterms:created>
  <dcterms:modified xsi:type="dcterms:W3CDTF">2021-12-14T08:50:18Z</dcterms:modified>
</cp:coreProperties>
</file>