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39E212-9181-4442-A714-AA5F73637E4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GB"/>
          </a:p>
        </p:txBody>
      </p:sp>
      <p:sp>
        <p:nvSpPr>
          <p:cNvPr id="3" name="Alt Başlık 2">
            <a:extLst>
              <a:ext uri="{FF2B5EF4-FFF2-40B4-BE49-F238E27FC236}">
                <a16:creationId xmlns:a16="http://schemas.microsoft.com/office/drawing/2014/main" id="{74DBB47A-AE72-4CC9-848C-4D9A24EDD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GB"/>
          </a:p>
        </p:txBody>
      </p:sp>
      <p:sp>
        <p:nvSpPr>
          <p:cNvPr id="4" name="Veri Yer Tutucusu 3">
            <a:extLst>
              <a:ext uri="{FF2B5EF4-FFF2-40B4-BE49-F238E27FC236}">
                <a16:creationId xmlns:a16="http://schemas.microsoft.com/office/drawing/2014/main" id="{3CA3D36A-C913-46EE-8540-4CE86FA7D0AF}"/>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5" name="Alt Bilgi Yer Tutucusu 4">
            <a:extLst>
              <a:ext uri="{FF2B5EF4-FFF2-40B4-BE49-F238E27FC236}">
                <a16:creationId xmlns:a16="http://schemas.microsoft.com/office/drawing/2014/main" id="{AF49C5BC-4FD2-479B-AC0B-E45E8A8163EB}"/>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D8459FC8-B072-4763-958C-55174A32F7C6}"/>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367645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5E8BDD-C1A0-4591-BF23-37B51BA24814}"/>
              </a:ext>
            </a:extLst>
          </p:cNvPr>
          <p:cNvSpPr>
            <a:spLocks noGrp="1"/>
          </p:cNvSpPr>
          <p:nvPr>
            <p:ph type="title"/>
          </p:nvPr>
        </p:nvSpPr>
        <p:spPr/>
        <p:txBody>
          <a:bodyPr/>
          <a:lstStyle/>
          <a:p>
            <a:r>
              <a:rPr lang="tr-TR"/>
              <a:t>Asıl başlık stilini düzenlemek için tıklayın</a:t>
            </a:r>
            <a:endParaRPr lang="en-GB"/>
          </a:p>
        </p:txBody>
      </p:sp>
      <p:sp>
        <p:nvSpPr>
          <p:cNvPr id="3" name="Dikey Metin Yer Tutucusu 2">
            <a:extLst>
              <a:ext uri="{FF2B5EF4-FFF2-40B4-BE49-F238E27FC236}">
                <a16:creationId xmlns:a16="http://schemas.microsoft.com/office/drawing/2014/main" id="{50E6652B-F34D-4214-85A8-933E8BEE8C2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82DD5154-B094-4F90-8C8E-7C03A18B6B5C}"/>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5" name="Alt Bilgi Yer Tutucusu 4">
            <a:extLst>
              <a:ext uri="{FF2B5EF4-FFF2-40B4-BE49-F238E27FC236}">
                <a16:creationId xmlns:a16="http://schemas.microsoft.com/office/drawing/2014/main" id="{A83024B8-9A8B-4704-9FA1-159180BAD50B}"/>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09C83CA6-CA95-481F-A114-2B3B7BCA59C6}"/>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423528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129A03-BC09-4A32-871A-D251B1B7FF6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GB"/>
          </a:p>
        </p:txBody>
      </p:sp>
      <p:sp>
        <p:nvSpPr>
          <p:cNvPr id="3" name="Dikey Metin Yer Tutucusu 2">
            <a:extLst>
              <a:ext uri="{FF2B5EF4-FFF2-40B4-BE49-F238E27FC236}">
                <a16:creationId xmlns:a16="http://schemas.microsoft.com/office/drawing/2014/main" id="{3BF52B59-C439-479B-980A-AD96747FF9B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5BACEB1B-354F-4A01-B30C-4A49EA05B13F}"/>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5" name="Alt Bilgi Yer Tutucusu 4">
            <a:extLst>
              <a:ext uri="{FF2B5EF4-FFF2-40B4-BE49-F238E27FC236}">
                <a16:creationId xmlns:a16="http://schemas.microsoft.com/office/drawing/2014/main" id="{32AA5327-17C3-439E-805E-4A5FE7F24365}"/>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B2728D7D-2737-4EBB-B7EF-DB94D56C9EA5}"/>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131423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F86E9F-21B1-44B6-B0B0-F462A4BBEF91}"/>
              </a:ext>
            </a:extLst>
          </p:cNvPr>
          <p:cNvSpPr>
            <a:spLocks noGrp="1"/>
          </p:cNvSpPr>
          <p:nvPr>
            <p:ph type="title"/>
          </p:nvPr>
        </p:nvSpPr>
        <p:spPr/>
        <p:txBody>
          <a:body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54FBBD6C-21CB-4B17-A3E9-A7CD45023E4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4CF84170-EC51-4042-B9F1-7129D0EF5F72}"/>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5" name="Alt Bilgi Yer Tutucusu 4">
            <a:extLst>
              <a:ext uri="{FF2B5EF4-FFF2-40B4-BE49-F238E27FC236}">
                <a16:creationId xmlns:a16="http://schemas.microsoft.com/office/drawing/2014/main" id="{CB40ECFE-3192-4950-88DE-176D77319E33}"/>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C61E8476-5CE8-427F-BC8C-E47DB25AAAC6}"/>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21393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F9A224-3795-4E77-B469-9C1F3ED396A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2CCE2ADC-D563-48C4-8FFF-CB0D4A7CB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70B7417-337A-49F0-A8E6-D253EE3A50BD}"/>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5" name="Alt Bilgi Yer Tutucusu 4">
            <a:extLst>
              <a:ext uri="{FF2B5EF4-FFF2-40B4-BE49-F238E27FC236}">
                <a16:creationId xmlns:a16="http://schemas.microsoft.com/office/drawing/2014/main" id="{4E991AE8-8E83-4120-B8EB-F37CAA4D6765}"/>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A1BD7F56-5EFA-45D0-BA30-13CA05D1023F}"/>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44891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5940EE-CF6B-41A6-9056-8EF9691135A8}"/>
              </a:ext>
            </a:extLst>
          </p:cNvPr>
          <p:cNvSpPr>
            <a:spLocks noGrp="1"/>
          </p:cNvSpPr>
          <p:nvPr>
            <p:ph type="title"/>
          </p:nvPr>
        </p:nvSpPr>
        <p:spPr/>
        <p:txBody>
          <a:body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1BE021E4-D4CB-4943-BF0E-AB28440E80A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İçerik Yer Tutucusu 3">
            <a:extLst>
              <a:ext uri="{FF2B5EF4-FFF2-40B4-BE49-F238E27FC236}">
                <a16:creationId xmlns:a16="http://schemas.microsoft.com/office/drawing/2014/main" id="{E989E0BF-D573-4289-9727-A66BA0509B2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Veri Yer Tutucusu 4">
            <a:extLst>
              <a:ext uri="{FF2B5EF4-FFF2-40B4-BE49-F238E27FC236}">
                <a16:creationId xmlns:a16="http://schemas.microsoft.com/office/drawing/2014/main" id="{4018D426-AF2B-44E6-A178-CEB68505DE94}"/>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6" name="Alt Bilgi Yer Tutucusu 5">
            <a:extLst>
              <a:ext uri="{FF2B5EF4-FFF2-40B4-BE49-F238E27FC236}">
                <a16:creationId xmlns:a16="http://schemas.microsoft.com/office/drawing/2014/main" id="{E4324891-BD44-4666-95EB-BC7B47549BB7}"/>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D2C5E3B9-75B8-4774-A364-ADD208FBACF5}"/>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242264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9B59C-F5FB-40D8-BEF5-7B44C002F74D}"/>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B82DACDA-5067-42B3-9AF5-06544B96D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1D9B88C-265C-4266-B5A8-C2F1358B7CB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Metin Yer Tutucusu 4">
            <a:extLst>
              <a:ext uri="{FF2B5EF4-FFF2-40B4-BE49-F238E27FC236}">
                <a16:creationId xmlns:a16="http://schemas.microsoft.com/office/drawing/2014/main" id="{7156233C-DF0E-454E-A350-4FEC0AE82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089EF58-B710-4A80-A1C1-CD7283AD734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7" name="Veri Yer Tutucusu 6">
            <a:extLst>
              <a:ext uri="{FF2B5EF4-FFF2-40B4-BE49-F238E27FC236}">
                <a16:creationId xmlns:a16="http://schemas.microsoft.com/office/drawing/2014/main" id="{3E751E81-0619-4CCC-AB23-BD6311A058A9}"/>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8" name="Alt Bilgi Yer Tutucusu 7">
            <a:extLst>
              <a:ext uri="{FF2B5EF4-FFF2-40B4-BE49-F238E27FC236}">
                <a16:creationId xmlns:a16="http://schemas.microsoft.com/office/drawing/2014/main" id="{0C328F5F-8010-4496-9812-789F4A21DCB9}"/>
              </a:ext>
            </a:extLst>
          </p:cNvPr>
          <p:cNvSpPr>
            <a:spLocks noGrp="1"/>
          </p:cNvSpPr>
          <p:nvPr>
            <p:ph type="ftr" sz="quarter" idx="11"/>
          </p:nvPr>
        </p:nvSpPr>
        <p:spPr/>
        <p:txBody>
          <a:bodyPr/>
          <a:lstStyle/>
          <a:p>
            <a:endParaRPr lang="en-GB"/>
          </a:p>
        </p:txBody>
      </p:sp>
      <p:sp>
        <p:nvSpPr>
          <p:cNvPr id="9" name="Slayt Numarası Yer Tutucusu 8">
            <a:extLst>
              <a:ext uri="{FF2B5EF4-FFF2-40B4-BE49-F238E27FC236}">
                <a16:creationId xmlns:a16="http://schemas.microsoft.com/office/drawing/2014/main" id="{8A279F08-113B-49B1-88D9-707DD6E78A0B}"/>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113899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D5C019-A849-4A0F-994D-C6C179E8A710}"/>
              </a:ext>
            </a:extLst>
          </p:cNvPr>
          <p:cNvSpPr>
            <a:spLocks noGrp="1"/>
          </p:cNvSpPr>
          <p:nvPr>
            <p:ph type="title"/>
          </p:nvPr>
        </p:nvSpPr>
        <p:spPr/>
        <p:txBody>
          <a:bodyPr/>
          <a:lstStyle/>
          <a:p>
            <a:r>
              <a:rPr lang="tr-TR"/>
              <a:t>Asıl başlık stilini düzenlemek için tıklayın</a:t>
            </a:r>
            <a:endParaRPr lang="en-GB"/>
          </a:p>
        </p:txBody>
      </p:sp>
      <p:sp>
        <p:nvSpPr>
          <p:cNvPr id="3" name="Veri Yer Tutucusu 2">
            <a:extLst>
              <a:ext uri="{FF2B5EF4-FFF2-40B4-BE49-F238E27FC236}">
                <a16:creationId xmlns:a16="http://schemas.microsoft.com/office/drawing/2014/main" id="{82CA5DBA-65CA-430D-9679-9800FB0EF00F}"/>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4" name="Alt Bilgi Yer Tutucusu 3">
            <a:extLst>
              <a:ext uri="{FF2B5EF4-FFF2-40B4-BE49-F238E27FC236}">
                <a16:creationId xmlns:a16="http://schemas.microsoft.com/office/drawing/2014/main" id="{C7ED92CB-D7CE-4E0B-98E5-37FF504171D0}"/>
              </a:ext>
            </a:extLst>
          </p:cNvPr>
          <p:cNvSpPr>
            <a:spLocks noGrp="1"/>
          </p:cNvSpPr>
          <p:nvPr>
            <p:ph type="ftr" sz="quarter" idx="11"/>
          </p:nvPr>
        </p:nvSpPr>
        <p:spPr/>
        <p:txBody>
          <a:bodyPr/>
          <a:lstStyle/>
          <a:p>
            <a:endParaRPr lang="en-GB"/>
          </a:p>
        </p:txBody>
      </p:sp>
      <p:sp>
        <p:nvSpPr>
          <p:cNvPr id="5" name="Slayt Numarası Yer Tutucusu 4">
            <a:extLst>
              <a:ext uri="{FF2B5EF4-FFF2-40B4-BE49-F238E27FC236}">
                <a16:creationId xmlns:a16="http://schemas.microsoft.com/office/drawing/2014/main" id="{C85F0D7F-D2A5-4C7E-B4B0-914980422BB9}"/>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24745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69B4C7F-7714-4971-93F2-E901B34D289A}"/>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3" name="Alt Bilgi Yer Tutucusu 2">
            <a:extLst>
              <a:ext uri="{FF2B5EF4-FFF2-40B4-BE49-F238E27FC236}">
                <a16:creationId xmlns:a16="http://schemas.microsoft.com/office/drawing/2014/main" id="{20CDF953-F36C-4651-B09A-24FB5A7289E3}"/>
              </a:ext>
            </a:extLst>
          </p:cNvPr>
          <p:cNvSpPr>
            <a:spLocks noGrp="1"/>
          </p:cNvSpPr>
          <p:nvPr>
            <p:ph type="ftr" sz="quarter" idx="11"/>
          </p:nvPr>
        </p:nvSpPr>
        <p:spPr/>
        <p:txBody>
          <a:bodyPr/>
          <a:lstStyle/>
          <a:p>
            <a:endParaRPr lang="en-GB"/>
          </a:p>
        </p:txBody>
      </p:sp>
      <p:sp>
        <p:nvSpPr>
          <p:cNvPr id="4" name="Slayt Numarası Yer Tutucusu 3">
            <a:extLst>
              <a:ext uri="{FF2B5EF4-FFF2-40B4-BE49-F238E27FC236}">
                <a16:creationId xmlns:a16="http://schemas.microsoft.com/office/drawing/2014/main" id="{C1A9E6A6-C866-460B-9A1F-809A3D54E6DD}"/>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69843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1E835C-618D-49AF-9C39-C3D0937190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94E39E20-92BB-45B7-82E8-A6F537DB9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Metin Yer Tutucusu 3">
            <a:extLst>
              <a:ext uri="{FF2B5EF4-FFF2-40B4-BE49-F238E27FC236}">
                <a16:creationId xmlns:a16="http://schemas.microsoft.com/office/drawing/2014/main" id="{C0B98EEA-1153-420E-A9C2-C9A4F524F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5672E82-FD64-4C01-A43F-90BFCD799F4C}"/>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6" name="Alt Bilgi Yer Tutucusu 5">
            <a:extLst>
              <a:ext uri="{FF2B5EF4-FFF2-40B4-BE49-F238E27FC236}">
                <a16:creationId xmlns:a16="http://schemas.microsoft.com/office/drawing/2014/main" id="{05B9E4D8-11C4-4229-8AEE-B2E88D47D2B7}"/>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80C7B3CA-9BA1-47F8-834C-35E503498E18}"/>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380279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F3DF83-C539-4B8D-BC1D-97F58755583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GB"/>
          </a:p>
        </p:txBody>
      </p:sp>
      <p:sp>
        <p:nvSpPr>
          <p:cNvPr id="3" name="Resim Yer Tutucusu 2">
            <a:extLst>
              <a:ext uri="{FF2B5EF4-FFF2-40B4-BE49-F238E27FC236}">
                <a16:creationId xmlns:a16="http://schemas.microsoft.com/office/drawing/2014/main" id="{034B614B-A3B3-481A-A22F-04F233E79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etin Yer Tutucusu 3">
            <a:extLst>
              <a:ext uri="{FF2B5EF4-FFF2-40B4-BE49-F238E27FC236}">
                <a16:creationId xmlns:a16="http://schemas.microsoft.com/office/drawing/2014/main" id="{1A5B8EBD-913E-4DB4-8354-34BEA8F2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C40CB7A-540C-4963-B83A-56A844C32C20}"/>
              </a:ext>
            </a:extLst>
          </p:cNvPr>
          <p:cNvSpPr>
            <a:spLocks noGrp="1"/>
          </p:cNvSpPr>
          <p:nvPr>
            <p:ph type="dt" sz="half" idx="10"/>
          </p:nvPr>
        </p:nvSpPr>
        <p:spPr/>
        <p:txBody>
          <a:bodyPr/>
          <a:lstStyle/>
          <a:p>
            <a:fld id="{D973FDF9-2128-4858-BA91-D2DA6339B4F6}" type="datetimeFigureOut">
              <a:rPr lang="en-GB" smtClean="0"/>
              <a:t>13/12/2021</a:t>
            </a:fld>
            <a:endParaRPr lang="en-GB"/>
          </a:p>
        </p:txBody>
      </p:sp>
      <p:sp>
        <p:nvSpPr>
          <p:cNvPr id="6" name="Alt Bilgi Yer Tutucusu 5">
            <a:extLst>
              <a:ext uri="{FF2B5EF4-FFF2-40B4-BE49-F238E27FC236}">
                <a16:creationId xmlns:a16="http://schemas.microsoft.com/office/drawing/2014/main" id="{802CFA2A-2FB5-451C-ACE2-033CDF28FE48}"/>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2F779F06-0790-42C4-B552-76A39B38B1E6}"/>
              </a:ext>
            </a:extLst>
          </p:cNvPr>
          <p:cNvSpPr>
            <a:spLocks noGrp="1"/>
          </p:cNvSpPr>
          <p:nvPr>
            <p:ph type="sldNum" sz="quarter" idx="12"/>
          </p:nvPr>
        </p:nvSpPr>
        <p:spPr/>
        <p:txBody>
          <a:bodyPr/>
          <a:lstStyle/>
          <a:p>
            <a:fld id="{F6B9B741-AFBB-4F12-AED6-889F0B23503E}" type="slidenum">
              <a:rPr lang="en-GB" smtClean="0"/>
              <a:t>‹#›</a:t>
            </a:fld>
            <a:endParaRPr lang="en-GB"/>
          </a:p>
        </p:txBody>
      </p:sp>
    </p:spTree>
    <p:extLst>
      <p:ext uri="{BB962C8B-B14F-4D97-AF65-F5344CB8AC3E}">
        <p14:creationId xmlns:p14="http://schemas.microsoft.com/office/powerpoint/2010/main" val="9440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62D6870-7E54-4674-B427-EE95F08B6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A5B4690C-C07E-4812-8DB8-DBE376600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C893BFEC-F528-4D40-A255-2E1BA4CEF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3FDF9-2128-4858-BA91-D2DA6339B4F6}" type="datetimeFigureOut">
              <a:rPr lang="en-GB" smtClean="0"/>
              <a:t>13/12/2021</a:t>
            </a:fld>
            <a:endParaRPr lang="en-GB"/>
          </a:p>
        </p:txBody>
      </p:sp>
      <p:sp>
        <p:nvSpPr>
          <p:cNvPr id="5" name="Alt Bilgi Yer Tutucusu 4">
            <a:extLst>
              <a:ext uri="{FF2B5EF4-FFF2-40B4-BE49-F238E27FC236}">
                <a16:creationId xmlns:a16="http://schemas.microsoft.com/office/drawing/2014/main" id="{E61A8F3E-0262-4E45-9AF9-9F72FDAA65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ayt Numarası Yer Tutucusu 5">
            <a:extLst>
              <a:ext uri="{FF2B5EF4-FFF2-40B4-BE49-F238E27FC236}">
                <a16:creationId xmlns:a16="http://schemas.microsoft.com/office/drawing/2014/main" id="{A3AEE831-D590-4935-8144-A8CA93CCD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9B741-AFBB-4F12-AED6-889F0B23503E}" type="slidenum">
              <a:rPr lang="en-GB" smtClean="0"/>
              <a:t>‹#›</a:t>
            </a:fld>
            <a:endParaRPr lang="en-GB"/>
          </a:p>
        </p:txBody>
      </p:sp>
    </p:spTree>
    <p:extLst>
      <p:ext uri="{BB962C8B-B14F-4D97-AF65-F5344CB8AC3E}">
        <p14:creationId xmlns:p14="http://schemas.microsoft.com/office/powerpoint/2010/main" val="130750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ibm.com/cloud/learn/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ibm.com/cloud/learn/what-is-artificial-intellig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learn/intro-to-deep-learning" TargetMode="External"/><Relationship Id="rId2" Type="http://schemas.openxmlformats.org/officeDocument/2006/relationships/hyperlink" Target="https://www.ibm.com/cloud/learn/deep-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272626E3-BF8D-477E-B922-C431E2DD29C6}"/>
              </a:ext>
            </a:extLst>
          </p:cNvPr>
          <p:cNvSpPr>
            <a:spLocks noGrp="1"/>
          </p:cNvSpPr>
          <p:nvPr>
            <p:ph type="ctrTitle"/>
          </p:nvPr>
        </p:nvSpPr>
        <p:spPr>
          <a:xfrm>
            <a:off x="8842248" y="1481328"/>
            <a:ext cx="2926080" cy="2468880"/>
          </a:xfrm>
        </p:spPr>
        <p:txBody>
          <a:bodyPr>
            <a:normAutofit/>
          </a:bodyPr>
          <a:lstStyle/>
          <a:p>
            <a:pPr algn="l"/>
            <a:r>
              <a:rPr lang="tr-TR" sz="4000" dirty="0" err="1"/>
              <a:t>What</a:t>
            </a:r>
            <a:r>
              <a:rPr lang="tr-TR" sz="4000" dirty="0"/>
              <a:t> is </a:t>
            </a:r>
            <a:r>
              <a:rPr lang="tr-TR" sz="4000" dirty="0" err="1"/>
              <a:t>Deep</a:t>
            </a:r>
            <a:r>
              <a:rPr lang="tr-TR" sz="4000" dirty="0"/>
              <a:t> Learning</a:t>
            </a:r>
            <a:endParaRPr lang="en-GB" sz="4000" dirty="0"/>
          </a:p>
        </p:txBody>
      </p:sp>
      <p:sp>
        <p:nvSpPr>
          <p:cNvPr id="3" name="Alt Başlık 2">
            <a:extLst>
              <a:ext uri="{FF2B5EF4-FFF2-40B4-BE49-F238E27FC236}">
                <a16:creationId xmlns:a16="http://schemas.microsoft.com/office/drawing/2014/main" id="{6420D1B2-3235-4AC8-AD02-B2A2113EDBEF}"/>
              </a:ext>
            </a:extLst>
          </p:cNvPr>
          <p:cNvSpPr>
            <a:spLocks noGrp="1"/>
          </p:cNvSpPr>
          <p:nvPr>
            <p:ph type="subTitle" idx="1"/>
          </p:nvPr>
        </p:nvSpPr>
        <p:spPr>
          <a:xfrm>
            <a:off x="8842248" y="4078224"/>
            <a:ext cx="2926080" cy="1307592"/>
          </a:xfrm>
        </p:spPr>
        <p:txBody>
          <a:bodyPr>
            <a:normAutofit/>
          </a:bodyPr>
          <a:lstStyle/>
          <a:p>
            <a:pPr algn="l"/>
            <a:endParaRPr lang="en-GB" sz="2000"/>
          </a:p>
        </p:txBody>
      </p:sp>
      <p:sp>
        <p:nvSpPr>
          <p:cNvPr id="32"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Resim 4">
            <a:extLst>
              <a:ext uri="{FF2B5EF4-FFF2-40B4-BE49-F238E27FC236}">
                <a16:creationId xmlns:a16="http://schemas.microsoft.com/office/drawing/2014/main" id="{781777DA-E58F-4FD4-947B-C3BAD1A61487}"/>
              </a:ext>
            </a:extLst>
          </p:cNvPr>
          <p:cNvPicPr>
            <a:picLocks noChangeAspect="1"/>
          </p:cNvPicPr>
          <p:nvPr/>
        </p:nvPicPr>
        <p:blipFill rotWithShape="1">
          <a:blip r:embed="rId2">
            <a:extLst>
              <a:ext uri="{28A0092B-C50C-407E-A947-70E740481C1C}">
                <a14:useLocalDpi xmlns:a14="http://schemas.microsoft.com/office/drawing/2010/main" val="0"/>
              </a:ext>
            </a:extLst>
          </a:blip>
          <a:srcRect l="6663" r="-1" b="-1"/>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26138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0F74115-5F99-4C5D-9F94-5B5690A88D17}"/>
              </a:ext>
            </a:extLst>
          </p:cNvPr>
          <p:cNvSpPr>
            <a:spLocks noGrp="1"/>
          </p:cNvSpPr>
          <p:nvPr>
            <p:ph type="title"/>
          </p:nvPr>
        </p:nvSpPr>
        <p:spPr>
          <a:xfrm>
            <a:off x="643467" y="321734"/>
            <a:ext cx="10905066" cy="1135737"/>
          </a:xfrm>
        </p:spPr>
        <p:txBody>
          <a:bodyPr>
            <a:normAutofit/>
          </a:bodyPr>
          <a:lstStyle/>
          <a:p>
            <a:endParaRPr lang="en-GB" sz="3600"/>
          </a:p>
        </p:txBody>
      </p:sp>
      <p:sp>
        <p:nvSpPr>
          <p:cNvPr id="9" name="Content Placeholder 8">
            <a:extLst>
              <a:ext uri="{FF2B5EF4-FFF2-40B4-BE49-F238E27FC236}">
                <a16:creationId xmlns:a16="http://schemas.microsoft.com/office/drawing/2014/main" id="{6774FD98-3E83-48D5-9868-9B9B21A089E9}"/>
              </a:ext>
            </a:extLst>
          </p:cNvPr>
          <p:cNvSpPr>
            <a:spLocks noGrp="1"/>
          </p:cNvSpPr>
          <p:nvPr>
            <p:ph idx="1"/>
          </p:nvPr>
        </p:nvSpPr>
        <p:spPr>
          <a:xfrm>
            <a:off x="643469" y="1782981"/>
            <a:ext cx="4008384" cy="4393982"/>
          </a:xfrm>
        </p:spPr>
        <p:txBody>
          <a:bodyPr>
            <a:normAutofit/>
          </a:bodyPr>
          <a:lstStyle/>
          <a:p>
            <a:r>
              <a:rPr lang="en-GB" sz="1400" b="0" i="0" dirty="0">
                <a:solidFill>
                  <a:srgbClr val="525252"/>
                </a:solidFill>
                <a:effectLst/>
                <a:latin typeface="IBM Plex Sans" panose="020B0503050203000203" pitchFamily="34" charset="0"/>
              </a:rPr>
              <a:t>Deep learning is a subset of </a:t>
            </a:r>
            <a:r>
              <a:rPr lang="en-GB" sz="1400" b="0" i="0" u="none" strike="noStrike" dirty="0">
                <a:solidFill>
                  <a:srgbClr val="0062FF"/>
                </a:solidFill>
                <a:effectLst/>
                <a:latin typeface="IBM Plex Sans" panose="020B0503050203000203" pitchFamily="34" charset="0"/>
                <a:hlinkClick r:id="rId2"/>
              </a:rPr>
              <a:t>machine learning</a:t>
            </a:r>
            <a:r>
              <a:rPr lang="en-GB" sz="1400" b="0" i="0" dirty="0">
                <a:solidFill>
                  <a:srgbClr val="525252"/>
                </a:solidFill>
                <a:effectLst/>
                <a:latin typeface="IBM Plex Sans" panose="020B0503050203000203" pitchFamily="34" charset="0"/>
              </a:rPr>
              <a:t>, which is essentially a neural network with three or more layers. These neural networks attempt to simulate the </a:t>
            </a:r>
            <a:r>
              <a:rPr lang="en-GB" sz="1400" b="0" i="0" dirty="0" err="1">
                <a:solidFill>
                  <a:srgbClr val="525252"/>
                </a:solidFill>
                <a:effectLst/>
                <a:latin typeface="IBM Plex Sans" panose="020B0503050203000203" pitchFamily="34" charset="0"/>
              </a:rPr>
              <a:t>behavior</a:t>
            </a:r>
            <a:r>
              <a:rPr lang="en-GB" sz="1400" b="0" i="0" dirty="0">
                <a:solidFill>
                  <a:srgbClr val="525252"/>
                </a:solidFill>
                <a:effectLst/>
                <a:latin typeface="IBM Plex Sans" panose="020B0503050203000203" pitchFamily="34" charset="0"/>
              </a:rPr>
              <a:t> of the human brain—albeit far from matching its ability—allowing it to “learn” from large amounts of data. While a neural network with a single layer can still make approximate predictions, additional hidden layers can help to optimize and refine for accuracy.</a:t>
            </a:r>
            <a:endParaRPr lang="en-US" sz="20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çerik Yer Tutucusu 4" descr="kişi, poz içeren bir resim&#10;&#10;Açıklama otomatik olarak oluşturuldu">
            <a:extLst>
              <a:ext uri="{FF2B5EF4-FFF2-40B4-BE49-F238E27FC236}">
                <a16:creationId xmlns:a16="http://schemas.microsoft.com/office/drawing/2014/main" id="{C671CB72-F143-47CB-AE11-AE03729C2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1853468"/>
            <a:ext cx="6253212" cy="422091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185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C6C5F13-1B64-441D-99EF-CD68FE48DBE8}"/>
              </a:ext>
            </a:extLst>
          </p:cNvPr>
          <p:cNvSpPr>
            <a:spLocks noGrp="1"/>
          </p:cNvSpPr>
          <p:nvPr>
            <p:ph type="title"/>
          </p:nvPr>
        </p:nvSpPr>
        <p:spPr>
          <a:xfrm>
            <a:off x="838200" y="365125"/>
            <a:ext cx="10515600" cy="1306443"/>
          </a:xfrm>
        </p:spPr>
        <p:txBody>
          <a:bodyPr>
            <a:normAutofit/>
          </a:bodyPr>
          <a:lstStyle/>
          <a:p>
            <a:endParaRPr lang="en-GB" sz="4000"/>
          </a:p>
        </p:txBody>
      </p:sp>
      <p:sp>
        <p:nvSpPr>
          <p:cNvPr id="9" name="Content Placeholder 8">
            <a:extLst>
              <a:ext uri="{FF2B5EF4-FFF2-40B4-BE49-F238E27FC236}">
                <a16:creationId xmlns:a16="http://schemas.microsoft.com/office/drawing/2014/main" id="{C4B87593-6D2D-4BC4-AADB-1CED063E070C}"/>
              </a:ext>
            </a:extLst>
          </p:cNvPr>
          <p:cNvSpPr>
            <a:spLocks noGrp="1"/>
          </p:cNvSpPr>
          <p:nvPr>
            <p:ph idx="1"/>
          </p:nvPr>
        </p:nvSpPr>
        <p:spPr>
          <a:xfrm>
            <a:off x="838200" y="1825625"/>
            <a:ext cx="4152774" cy="4303464"/>
          </a:xfrm>
        </p:spPr>
        <p:txBody>
          <a:bodyPr>
            <a:normAutofit/>
          </a:bodyPr>
          <a:lstStyle/>
          <a:p>
            <a:r>
              <a:rPr lang="en-GB" sz="1400" b="0" i="0" dirty="0">
                <a:solidFill>
                  <a:srgbClr val="525252"/>
                </a:solidFill>
                <a:effectLst/>
                <a:latin typeface="IBM Plex Sans" panose="020B0503050203000203" pitchFamily="34" charset="0"/>
              </a:rPr>
              <a:t>Deep learning drives many </a:t>
            </a:r>
            <a:r>
              <a:rPr lang="en-GB" sz="1400" b="0" i="0" u="none" strike="noStrike" dirty="0">
                <a:solidFill>
                  <a:srgbClr val="0062FF"/>
                </a:solidFill>
                <a:effectLst/>
                <a:latin typeface="IBM Plex Sans" panose="020B0503050203000203" pitchFamily="34" charset="0"/>
                <a:hlinkClick r:id="rId2"/>
              </a:rPr>
              <a:t>artificial intelligence (AI)</a:t>
            </a:r>
            <a:r>
              <a:rPr lang="en-GB" sz="1400" b="0" i="0" dirty="0">
                <a:solidFill>
                  <a:srgbClr val="525252"/>
                </a:solidFill>
                <a:effectLst/>
                <a:latin typeface="IBM Plex Sans" panose="020B0503050203000203" pitchFamily="34" charset="0"/>
              </a:rPr>
              <a:t> applications and services that improve automation, performing analytical and physical tasks without human intervention. Deep learning technology lies behind everyday products and services (such as digital assistants, voice-enabled TV remotes, and credit card fraud detection) as well as emerging technologies (such as self-driving cars).</a:t>
            </a:r>
            <a:endParaRPr lang="en-US" sz="2000" dirty="0"/>
          </a:p>
        </p:txBody>
      </p:sp>
      <p:pic>
        <p:nvPicPr>
          <p:cNvPr id="5" name="İçerik Yer Tutucusu 4" descr="metin içeren bir resim&#10;&#10;Açıklama otomatik olarak oluşturuldu">
            <a:extLst>
              <a:ext uri="{FF2B5EF4-FFF2-40B4-BE49-F238E27FC236}">
                <a16:creationId xmlns:a16="http://schemas.microsoft.com/office/drawing/2014/main" id="{7728D020-FD08-429D-90D3-0A0DEA50CE14}"/>
              </a:ext>
            </a:extLst>
          </p:cNvPr>
          <p:cNvPicPr>
            <a:picLocks noChangeAspect="1"/>
          </p:cNvPicPr>
          <p:nvPr/>
        </p:nvPicPr>
        <p:blipFill rotWithShape="1">
          <a:blip r:embed="rId3">
            <a:extLst>
              <a:ext uri="{28A0092B-C50C-407E-A947-70E740481C1C}">
                <a14:useLocalDpi xmlns:a14="http://schemas.microsoft.com/office/drawing/2010/main" val="0"/>
              </a:ext>
            </a:extLst>
          </a:blip>
          <a:srcRect l="6924" r="10924"/>
          <a:stretch/>
        </p:blipFill>
        <p:spPr>
          <a:xfrm>
            <a:off x="5183500" y="1904282"/>
            <a:ext cx="6170299" cy="4224808"/>
          </a:xfrm>
          <a:prstGeom prst="rect">
            <a:avLst/>
          </a:prstGeom>
        </p:spPr>
      </p:pic>
    </p:spTree>
    <p:extLst>
      <p:ext uri="{BB962C8B-B14F-4D97-AF65-F5344CB8AC3E}">
        <p14:creationId xmlns:p14="http://schemas.microsoft.com/office/powerpoint/2010/main" val="11208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D57E18-28F1-495D-AB0E-DE404CDA06E8}"/>
              </a:ext>
            </a:extLst>
          </p:cNvPr>
          <p:cNvSpPr>
            <a:spLocks noGrp="1"/>
          </p:cNvSpPr>
          <p:nvPr>
            <p:ph type="title"/>
          </p:nvPr>
        </p:nvSpPr>
        <p:spPr>
          <a:xfrm>
            <a:off x="838200" y="365125"/>
            <a:ext cx="10515600" cy="1306443"/>
          </a:xfrm>
        </p:spPr>
        <p:txBody>
          <a:bodyPr>
            <a:normAutofit/>
          </a:bodyPr>
          <a:lstStyle/>
          <a:p>
            <a:r>
              <a:rPr lang="tr-TR" sz="4000" dirty="0" err="1"/>
              <a:t>Deep</a:t>
            </a:r>
            <a:r>
              <a:rPr lang="tr-TR" sz="4000" dirty="0"/>
              <a:t> Learning </a:t>
            </a:r>
            <a:r>
              <a:rPr lang="tr-TR" sz="4000" dirty="0" err="1"/>
              <a:t>vs</a:t>
            </a:r>
            <a:r>
              <a:rPr lang="tr-TR" sz="4000" dirty="0"/>
              <a:t> Machine Learning</a:t>
            </a:r>
            <a:endParaRPr lang="en-GB" sz="4000" dirty="0"/>
          </a:p>
        </p:txBody>
      </p:sp>
      <p:sp>
        <p:nvSpPr>
          <p:cNvPr id="9" name="Content Placeholder 8">
            <a:extLst>
              <a:ext uri="{FF2B5EF4-FFF2-40B4-BE49-F238E27FC236}">
                <a16:creationId xmlns:a16="http://schemas.microsoft.com/office/drawing/2014/main" id="{3CBFCE11-50BD-45BC-A021-E6643D950FF6}"/>
              </a:ext>
            </a:extLst>
          </p:cNvPr>
          <p:cNvSpPr>
            <a:spLocks noGrp="1"/>
          </p:cNvSpPr>
          <p:nvPr>
            <p:ph idx="1"/>
          </p:nvPr>
        </p:nvSpPr>
        <p:spPr>
          <a:xfrm>
            <a:off x="838200" y="1825625"/>
            <a:ext cx="4152774" cy="4303464"/>
          </a:xfrm>
        </p:spPr>
        <p:txBody>
          <a:bodyPr>
            <a:normAutofit/>
          </a:bodyPr>
          <a:lstStyle/>
          <a:p>
            <a:pPr algn="l" fontAlgn="base"/>
            <a:r>
              <a:rPr lang="en-GB" sz="1400" b="0" i="0" dirty="0">
                <a:solidFill>
                  <a:srgbClr val="525252"/>
                </a:solidFill>
                <a:effectLst/>
                <a:latin typeface="IBM Plex Sans" panose="020B0503050203000203" pitchFamily="34" charset="0"/>
              </a:rPr>
              <a:t>If deep learning is a subset of machine learning, how do they differ? Deep learning distinguishes itself from classical machine learning by the type of data that it works with and the methods in which it learns.</a:t>
            </a:r>
          </a:p>
          <a:p>
            <a:pPr algn="l" fontAlgn="base"/>
            <a:r>
              <a:rPr lang="en-GB" sz="1400" b="0" i="0" dirty="0">
                <a:solidFill>
                  <a:srgbClr val="525252"/>
                </a:solidFill>
                <a:effectLst/>
                <a:latin typeface="IBM Plex Sans" panose="020B0503050203000203" pitchFamily="34" charset="0"/>
              </a:rPr>
              <a:t>Machine learning algorithms leverage structured, </a:t>
            </a:r>
            <a:r>
              <a:rPr lang="en-GB" sz="1400" b="0" i="0" dirty="0" err="1">
                <a:solidFill>
                  <a:srgbClr val="525252"/>
                </a:solidFill>
                <a:effectLst/>
                <a:latin typeface="IBM Plex Sans" panose="020B0503050203000203" pitchFamily="34" charset="0"/>
              </a:rPr>
              <a:t>labeled</a:t>
            </a:r>
            <a:r>
              <a:rPr lang="en-GB" sz="1400" b="0" i="0" dirty="0">
                <a:solidFill>
                  <a:srgbClr val="525252"/>
                </a:solidFill>
                <a:effectLst/>
                <a:latin typeface="IBM Plex Sans" panose="020B0503050203000203" pitchFamily="34" charset="0"/>
              </a:rPr>
              <a:t> data to make predictions—meaning that specific features are defined from the input data for the model and organized into tables. This doesn’t necessarily mean that it doesn’t use unstructured data; it just means that if it does, it generally goes through some pre-processing to organize it into a structured format.</a:t>
            </a:r>
          </a:p>
          <a:p>
            <a:endParaRPr lang="en-US" sz="2000" dirty="0"/>
          </a:p>
        </p:txBody>
      </p:sp>
      <p:pic>
        <p:nvPicPr>
          <p:cNvPr id="5" name="İçerik Yer Tutucusu 4" descr="zemin, açık hava, otomat, kumlu içeren bir resim&#10;&#10;Açıklama otomatik olarak oluşturuldu">
            <a:extLst>
              <a:ext uri="{FF2B5EF4-FFF2-40B4-BE49-F238E27FC236}">
                <a16:creationId xmlns:a16="http://schemas.microsoft.com/office/drawing/2014/main" id="{0E82744D-9CDC-473A-B960-E88C7E168B2B}"/>
              </a:ext>
            </a:extLst>
          </p:cNvPr>
          <p:cNvPicPr>
            <a:picLocks noChangeAspect="1"/>
          </p:cNvPicPr>
          <p:nvPr/>
        </p:nvPicPr>
        <p:blipFill rotWithShape="1">
          <a:blip r:embed="rId2">
            <a:extLst>
              <a:ext uri="{28A0092B-C50C-407E-A947-70E740481C1C}">
                <a14:useLocalDpi xmlns:a14="http://schemas.microsoft.com/office/drawing/2010/main" val="0"/>
              </a:ext>
            </a:extLst>
          </a:blip>
          <a:srcRect r="2511" b="-2"/>
          <a:stretch/>
        </p:blipFill>
        <p:spPr>
          <a:xfrm>
            <a:off x="5183500" y="1904282"/>
            <a:ext cx="6170299" cy="4224808"/>
          </a:xfrm>
          <a:prstGeom prst="rect">
            <a:avLst/>
          </a:prstGeom>
        </p:spPr>
      </p:pic>
    </p:spTree>
    <p:extLst>
      <p:ext uri="{BB962C8B-B14F-4D97-AF65-F5344CB8AC3E}">
        <p14:creationId xmlns:p14="http://schemas.microsoft.com/office/powerpoint/2010/main" val="86568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00558A1-E04E-4791-9399-9E571F4B2C68}"/>
              </a:ext>
            </a:extLst>
          </p:cNvPr>
          <p:cNvSpPr>
            <a:spLocks noGrp="1"/>
          </p:cNvSpPr>
          <p:nvPr>
            <p:ph type="title"/>
          </p:nvPr>
        </p:nvSpPr>
        <p:spPr>
          <a:xfrm>
            <a:off x="643467" y="321734"/>
            <a:ext cx="10905066" cy="1135737"/>
          </a:xfrm>
        </p:spPr>
        <p:txBody>
          <a:bodyPr>
            <a:normAutofit/>
          </a:bodyPr>
          <a:lstStyle/>
          <a:p>
            <a:endParaRPr lang="en-GB" sz="3600"/>
          </a:p>
        </p:txBody>
      </p:sp>
      <p:sp>
        <p:nvSpPr>
          <p:cNvPr id="9" name="Content Placeholder 8">
            <a:extLst>
              <a:ext uri="{FF2B5EF4-FFF2-40B4-BE49-F238E27FC236}">
                <a16:creationId xmlns:a16="http://schemas.microsoft.com/office/drawing/2014/main" id="{2099FC44-E222-4F14-9F4D-79EACC922FC7}"/>
              </a:ext>
            </a:extLst>
          </p:cNvPr>
          <p:cNvSpPr>
            <a:spLocks noGrp="1"/>
          </p:cNvSpPr>
          <p:nvPr>
            <p:ph idx="1"/>
          </p:nvPr>
        </p:nvSpPr>
        <p:spPr>
          <a:xfrm>
            <a:off x="643469" y="1782981"/>
            <a:ext cx="4008384" cy="4393982"/>
          </a:xfrm>
        </p:spPr>
        <p:txBody>
          <a:bodyPr>
            <a:normAutofit/>
          </a:bodyPr>
          <a:lstStyle/>
          <a:p>
            <a:r>
              <a:rPr lang="en-GB" sz="1400" b="0" i="0" dirty="0">
                <a:solidFill>
                  <a:srgbClr val="525252"/>
                </a:solidFill>
                <a:effectLst/>
                <a:latin typeface="IBM Plex Sans" panose="020B0503050203000203" pitchFamily="34" charset="0"/>
              </a:rPr>
              <a:t>Deep learning eliminates some of data pre-processing that is typically involved with machine learning. These algorithms can ingest and process unstructured data, like text and images, and it automates feature extraction, removing some of the dependency on human experts. For example, let’s say that we had a set of photos of different pets, and we wanted to categorize by “cat”, “dog”, “hamster”, et cetera. Deep learning algorithms can determine which features (e.g. ears) are most important to distinguish each animal from another. In machine learning, this hierarchy of features is established manually by a human expert.</a:t>
            </a:r>
            <a:endParaRPr lang="en-US" sz="20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çerik Yer Tutucusu 4" descr="otomat, deri içeren bir resim&#10;&#10;Açıklama otomatik olarak oluşturuldu">
            <a:extLst>
              <a:ext uri="{FF2B5EF4-FFF2-40B4-BE49-F238E27FC236}">
                <a16:creationId xmlns:a16="http://schemas.microsoft.com/office/drawing/2014/main" id="{2493504E-F6AA-45F0-AEFF-CF7260E33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884734"/>
            <a:ext cx="6253212" cy="415838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272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kişi, kravat, duvar, adam içeren bir resim&#10;&#10;Açıklama otomatik olarak oluşturuldu">
            <a:extLst>
              <a:ext uri="{FF2B5EF4-FFF2-40B4-BE49-F238E27FC236}">
                <a16:creationId xmlns:a16="http://schemas.microsoft.com/office/drawing/2014/main" id="{15EE88BC-9D85-4E7E-A272-F0C44510A7B2}"/>
              </a:ext>
            </a:extLst>
          </p:cNvPr>
          <p:cNvPicPr>
            <a:picLocks noChangeAspect="1"/>
          </p:cNvPicPr>
          <p:nvPr/>
        </p:nvPicPr>
        <p:blipFill rotWithShape="1">
          <a:blip r:embed="rId2">
            <a:extLst>
              <a:ext uri="{28A0092B-C50C-407E-A947-70E740481C1C}">
                <a14:useLocalDpi xmlns:a14="http://schemas.microsoft.com/office/drawing/2010/main" val="0"/>
              </a:ext>
            </a:extLst>
          </a:blip>
          <a:srcRect l="4705" r="16704" b="-1"/>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0910F78-3677-4623-8E6A-6023EBFB77EB}"/>
              </a:ext>
            </a:extLst>
          </p:cNvPr>
          <p:cNvSpPr>
            <a:spLocks noGrp="1"/>
          </p:cNvSpPr>
          <p:nvPr>
            <p:ph type="title"/>
          </p:nvPr>
        </p:nvSpPr>
        <p:spPr>
          <a:xfrm>
            <a:off x="804672" y="365125"/>
            <a:ext cx="5266155" cy="1325563"/>
          </a:xfrm>
        </p:spPr>
        <p:txBody>
          <a:bodyPr>
            <a:normAutofit/>
          </a:bodyPr>
          <a:lstStyle/>
          <a:p>
            <a:r>
              <a:rPr lang="tr-TR" dirty="0"/>
              <a:t>How </a:t>
            </a:r>
            <a:r>
              <a:rPr lang="tr-TR" dirty="0" err="1"/>
              <a:t>deep</a:t>
            </a:r>
            <a:r>
              <a:rPr lang="tr-TR" dirty="0"/>
              <a:t> </a:t>
            </a:r>
            <a:r>
              <a:rPr lang="tr-TR" dirty="0" err="1"/>
              <a:t>learnings</a:t>
            </a:r>
            <a:r>
              <a:rPr lang="tr-TR" dirty="0"/>
              <a:t> </a:t>
            </a:r>
            <a:r>
              <a:rPr lang="tr-TR" dirty="0" err="1"/>
              <a:t>works</a:t>
            </a:r>
            <a:endParaRPr lang="en-GB" dirty="0"/>
          </a:p>
        </p:txBody>
      </p:sp>
      <p:sp>
        <p:nvSpPr>
          <p:cNvPr id="9" name="Content Placeholder 8">
            <a:extLst>
              <a:ext uri="{FF2B5EF4-FFF2-40B4-BE49-F238E27FC236}">
                <a16:creationId xmlns:a16="http://schemas.microsoft.com/office/drawing/2014/main" id="{C5AF4544-3E48-47C4-B962-DD8516898711}"/>
              </a:ext>
            </a:extLst>
          </p:cNvPr>
          <p:cNvSpPr>
            <a:spLocks noGrp="1"/>
          </p:cNvSpPr>
          <p:nvPr>
            <p:ph idx="1"/>
          </p:nvPr>
        </p:nvSpPr>
        <p:spPr>
          <a:xfrm>
            <a:off x="804672" y="2022601"/>
            <a:ext cx="3941499" cy="4154361"/>
          </a:xfrm>
        </p:spPr>
        <p:txBody>
          <a:bodyPr>
            <a:normAutofit/>
          </a:bodyPr>
          <a:lstStyle/>
          <a:p>
            <a:r>
              <a:rPr lang="en-GB" sz="1400" b="0" i="0" dirty="0">
                <a:solidFill>
                  <a:srgbClr val="525252"/>
                </a:solidFill>
                <a:effectLst/>
                <a:highlight>
                  <a:srgbClr val="C0C0C0"/>
                </a:highlight>
                <a:latin typeface="IBM Plex Sans" panose="020B0503050203000203" pitchFamily="34" charset="0"/>
              </a:rPr>
              <a:t>Deep learning neural networks, or artificial neural networks, attempts to mimic the human brain through a combination of data inputs, weights, and bias. These elements work together to accurately recognize, classify, and describe objects within the data.</a:t>
            </a:r>
            <a:endParaRPr lang="en-US" sz="2000" dirty="0">
              <a:highlight>
                <a:srgbClr val="C0C0C0"/>
              </a:highlight>
            </a:endParaRPr>
          </a:p>
        </p:txBody>
      </p:sp>
    </p:spTree>
    <p:extLst>
      <p:ext uri="{BB962C8B-B14F-4D97-AF65-F5344CB8AC3E}">
        <p14:creationId xmlns:p14="http://schemas.microsoft.com/office/powerpoint/2010/main" val="22376552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iç mekan, tablo, masa içeren bir resim&#10;&#10;Açıklama otomatik olarak oluşturuldu">
            <a:extLst>
              <a:ext uri="{FF2B5EF4-FFF2-40B4-BE49-F238E27FC236}">
                <a16:creationId xmlns:a16="http://schemas.microsoft.com/office/drawing/2014/main" id="{07194B90-46DB-407E-8A6D-145FC3957DCE}"/>
              </a:ext>
            </a:extLst>
          </p:cNvPr>
          <p:cNvPicPr>
            <a:picLocks noChangeAspect="1"/>
          </p:cNvPicPr>
          <p:nvPr/>
        </p:nvPicPr>
        <p:blipFill rotWithShape="1">
          <a:blip r:embed="rId2">
            <a:extLst>
              <a:ext uri="{28A0092B-C50C-407E-A947-70E740481C1C}">
                <a14:useLocalDpi xmlns:a14="http://schemas.microsoft.com/office/drawing/2010/main" val="0"/>
              </a:ext>
            </a:extLst>
          </a:blip>
          <a:srcRect l="7544" r="4152"/>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F9556D85-B60C-41CF-923B-6085BABC9DAD}"/>
              </a:ext>
            </a:extLst>
          </p:cNvPr>
          <p:cNvSpPr>
            <a:spLocks noGrp="1"/>
          </p:cNvSpPr>
          <p:nvPr>
            <p:ph type="title"/>
          </p:nvPr>
        </p:nvSpPr>
        <p:spPr>
          <a:xfrm>
            <a:off x="804672" y="365125"/>
            <a:ext cx="5266155" cy="1325563"/>
          </a:xfrm>
        </p:spPr>
        <p:txBody>
          <a:bodyPr>
            <a:normAutofit/>
          </a:bodyPr>
          <a:lstStyle/>
          <a:p>
            <a:endParaRPr lang="en-GB"/>
          </a:p>
        </p:txBody>
      </p:sp>
      <p:sp>
        <p:nvSpPr>
          <p:cNvPr id="9" name="Content Placeholder 8">
            <a:extLst>
              <a:ext uri="{FF2B5EF4-FFF2-40B4-BE49-F238E27FC236}">
                <a16:creationId xmlns:a16="http://schemas.microsoft.com/office/drawing/2014/main" id="{33A902A9-3D1F-4650-892A-16434FCD9F7F}"/>
              </a:ext>
            </a:extLst>
          </p:cNvPr>
          <p:cNvSpPr>
            <a:spLocks noGrp="1"/>
          </p:cNvSpPr>
          <p:nvPr>
            <p:ph idx="1"/>
          </p:nvPr>
        </p:nvSpPr>
        <p:spPr>
          <a:xfrm>
            <a:off x="804672" y="2022601"/>
            <a:ext cx="3941499" cy="4154361"/>
          </a:xfrm>
        </p:spPr>
        <p:txBody>
          <a:bodyPr>
            <a:normAutofit/>
          </a:bodyPr>
          <a:lstStyle/>
          <a:p>
            <a:r>
              <a:rPr lang="en-GB" sz="1400" b="0" i="0" dirty="0">
                <a:solidFill>
                  <a:srgbClr val="525252"/>
                </a:solidFill>
                <a:effectLst/>
                <a:highlight>
                  <a:srgbClr val="00FFFF"/>
                </a:highlight>
                <a:latin typeface="IBM Plex Sans" panose="020B0503050203000203" pitchFamily="34" charset="0"/>
              </a:rPr>
              <a:t>Deep neural networks consist of multiple layers of interconnected nodes, each building upon the previous layer to refine and optimize the prediction or categorization. This progression of computations through the network is called forward propagation. The input and output layers of a deep neural network are called </a:t>
            </a:r>
            <a:r>
              <a:rPr lang="en-GB" sz="1400" b="0" i="1" dirty="0">
                <a:solidFill>
                  <a:srgbClr val="525252"/>
                </a:solidFill>
                <a:effectLst/>
                <a:highlight>
                  <a:srgbClr val="00FFFF"/>
                </a:highlight>
                <a:latin typeface="IBM Plex Sans" panose="020B0503050203000203" pitchFamily="34" charset="0"/>
              </a:rPr>
              <a:t>visible </a:t>
            </a:r>
            <a:r>
              <a:rPr lang="en-GB" sz="1400" b="0" i="0" dirty="0">
                <a:solidFill>
                  <a:srgbClr val="525252"/>
                </a:solidFill>
                <a:effectLst/>
                <a:highlight>
                  <a:srgbClr val="00FFFF"/>
                </a:highlight>
                <a:latin typeface="IBM Plex Sans" panose="020B0503050203000203" pitchFamily="34" charset="0"/>
              </a:rPr>
              <a:t>layers. The input layer is where the deep learning model ingests the data for processing, and the output layer is where the final prediction or classification is made.</a:t>
            </a:r>
            <a:endParaRPr lang="en-US" sz="2000" dirty="0">
              <a:highlight>
                <a:srgbClr val="00FFFF"/>
              </a:highlight>
            </a:endParaRPr>
          </a:p>
        </p:txBody>
      </p:sp>
    </p:spTree>
    <p:extLst>
      <p:ext uri="{BB962C8B-B14F-4D97-AF65-F5344CB8AC3E}">
        <p14:creationId xmlns:p14="http://schemas.microsoft.com/office/powerpoint/2010/main" val="27166445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61A243-2E4F-4039-B230-48C528049CDF}"/>
              </a:ext>
            </a:extLst>
          </p:cNvPr>
          <p:cNvSpPr>
            <a:spLocks noGrp="1"/>
          </p:cNvSpPr>
          <p:nvPr>
            <p:ph type="title"/>
          </p:nvPr>
        </p:nvSpPr>
        <p:spPr/>
        <p:txBody>
          <a:bodyPr/>
          <a:lstStyle/>
          <a:p>
            <a:r>
              <a:rPr lang="tr-TR" dirty="0" err="1"/>
              <a:t>Prepared</a:t>
            </a:r>
            <a:r>
              <a:rPr lang="tr-TR" dirty="0"/>
              <a:t> </a:t>
            </a:r>
            <a:r>
              <a:rPr lang="tr-TR" dirty="0" err="1"/>
              <a:t>by</a:t>
            </a:r>
            <a:br>
              <a:rPr lang="tr-TR" dirty="0"/>
            </a:br>
            <a:endParaRPr lang="en-GB" dirty="0"/>
          </a:p>
        </p:txBody>
      </p:sp>
      <p:sp>
        <p:nvSpPr>
          <p:cNvPr id="3" name="İçerik Yer Tutucusu 2">
            <a:extLst>
              <a:ext uri="{FF2B5EF4-FFF2-40B4-BE49-F238E27FC236}">
                <a16:creationId xmlns:a16="http://schemas.microsoft.com/office/drawing/2014/main" id="{02C71F93-76D6-4121-811B-0697133D17CF}"/>
              </a:ext>
            </a:extLst>
          </p:cNvPr>
          <p:cNvSpPr>
            <a:spLocks noGrp="1"/>
          </p:cNvSpPr>
          <p:nvPr>
            <p:ph idx="1"/>
          </p:nvPr>
        </p:nvSpPr>
        <p:spPr/>
        <p:txBody>
          <a:bodyPr/>
          <a:lstStyle/>
          <a:p>
            <a:r>
              <a:rPr lang="tr-TR" dirty="0"/>
              <a:t>Afife Altınkaya</a:t>
            </a:r>
          </a:p>
          <a:p>
            <a:r>
              <a:rPr lang="tr-TR" dirty="0"/>
              <a:t>Cihat Can Rüzgar</a:t>
            </a:r>
          </a:p>
          <a:p>
            <a:r>
              <a:rPr lang="tr-TR" dirty="0"/>
              <a:t>Onur Bağcı</a:t>
            </a:r>
            <a:endParaRPr lang="en-GB" dirty="0"/>
          </a:p>
        </p:txBody>
      </p:sp>
    </p:spTree>
    <p:extLst>
      <p:ext uri="{BB962C8B-B14F-4D97-AF65-F5344CB8AC3E}">
        <p14:creationId xmlns:p14="http://schemas.microsoft.com/office/powerpoint/2010/main" val="201925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8DC2A-6445-4C36-A724-64EBFC2B4BC2}"/>
              </a:ext>
            </a:extLst>
          </p:cNvPr>
          <p:cNvSpPr>
            <a:spLocks noGrp="1"/>
          </p:cNvSpPr>
          <p:nvPr>
            <p:ph type="title"/>
          </p:nvPr>
        </p:nvSpPr>
        <p:spPr/>
        <p:txBody>
          <a:bodyPr/>
          <a:lstStyle/>
          <a:p>
            <a:r>
              <a:rPr lang="tr-TR" dirty="0" err="1"/>
              <a:t>References</a:t>
            </a:r>
            <a:endParaRPr lang="en-GB" dirty="0"/>
          </a:p>
        </p:txBody>
      </p:sp>
      <p:sp>
        <p:nvSpPr>
          <p:cNvPr id="3" name="İçerik Yer Tutucusu 2">
            <a:extLst>
              <a:ext uri="{FF2B5EF4-FFF2-40B4-BE49-F238E27FC236}">
                <a16:creationId xmlns:a16="http://schemas.microsoft.com/office/drawing/2014/main" id="{AD5CC263-AFE8-4522-90DD-A06B7FA4F128}"/>
              </a:ext>
            </a:extLst>
          </p:cNvPr>
          <p:cNvSpPr>
            <a:spLocks noGrp="1"/>
          </p:cNvSpPr>
          <p:nvPr>
            <p:ph idx="1"/>
          </p:nvPr>
        </p:nvSpPr>
        <p:spPr/>
        <p:txBody>
          <a:bodyPr/>
          <a:lstStyle/>
          <a:p>
            <a:r>
              <a:rPr lang="en-GB" dirty="0">
                <a:hlinkClick r:id="rId2"/>
              </a:rPr>
              <a:t>https://www.ibm.com/cloud/learn/deep-learning</a:t>
            </a:r>
            <a:endParaRPr lang="tr-TR" dirty="0"/>
          </a:p>
          <a:p>
            <a:r>
              <a:rPr lang="en-GB" dirty="0">
                <a:hlinkClick r:id="rId3"/>
              </a:rPr>
              <a:t>https://www.kaggle.com/learn/intro-to-deep-learning</a:t>
            </a:r>
            <a:endParaRPr lang="tr-TR"/>
          </a:p>
          <a:p>
            <a:endParaRPr lang="en-GB" dirty="0"/>
          </a:p>
        </p:txBody>
      </p:sp>
    </p:spTree>
    <p:extLst>
      <p:ext uri="{BB962C8B-B14F-4D97-AF65-F5344CB8AC3E}">
        <p14:creationId xmlns:p14="http://schemas.microsoft.com/office/powerpoint/2010/main" val="364763100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536</Words>
  <Application>Microsoft Office PowerPoint</Application>
  <PresentationFormat>Geniş ekran</PresentationFormat>
  <Paragraphs>17</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Calibri</vt:lpstr>
      <vt:lpstr>Calibri Light</vt:lpstr>
      <vt:lpstr>IBM Plex Sans</vt:lpstr>
      <vt:lpstr>Rockwell</vt:lpstr>
      <vt:lpstr>Office Teması</vt:lpstr>
      <vt:lpstr>What is Deep Learning</vt:lpstr>
      <vt:lpstr>PowerPoint Sunusu</vt:lpstr>
      <vt:lpstr>PowerPoint Sunusu</vt:lpstr>
      <vt:lpstr>Deep Learning vs Machine Learning</vt:lpstr>
      <vt:lpstr>PowerPoint Sunusu</vt:lpstr>
      <vt:lpstr>How deep learnings works</vt:lpstr>
      <vt:lpstr>PowerPoint Sunusu</vt:lpstr>
      <vt:lpstr>Prepared by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Deep Learning</dc:title>
  <dc:creator>onur bağcı</dc:creator>
  <cp:lastModifiedBy>onur bağcı</cp:lastModifiedBy>
  <cp:revision>3</cp:revision>
  <dcterms:created xsi:type="dcterms:W3CDTF">2021-12-13T18:31:41Z</dcterms:created>
  <dcterms:modified xsi:type="dcterms:W3CDTF">2021-12-13T18:50:33Z</dcterms:modified>
</cp:coreProperties>
</file>