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Gill Sans"/>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hsMTBV3Sxdb4aHzt709WlqDLhS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GillSans-bold.fntdata"/><Relationship Id="rId23" Type="http://schemas.openxmlformats.org/officeDocument/2006/relationships/font" Target="fonts/Gill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3b921b215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f3b921b215_0_2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f3b921b215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f3b921b215_0_2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f3b921b215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f3b921b215_0_2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f3b921b215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f3b921b215_0_2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3b921b2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f3b921b215_0_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3b921b215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f3b921b215_0_2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3b921b21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f3b921b215_0_4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3b921b21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f3b921b215_0_14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f3b921b215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f3b921b215_0_2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showMasterSp="0">
  <p:cSld name="Blank">
    <p:bg>
      <p:bgPr>
        <a:solidFill>
          <a:schemeClr val="lt1"/>
        </a:solidFill>
      </p:bgPr>
    </p:bg>
    <p:spTree>
      <p:nvGrpSpPr>
        <p:cNvPr id="80" name="Shape 80"/>
        <p:cNvGrpSpPr/>
        <p:nvPr/>
      </p:nvGrpSpPr>
      <p:grpSpPr>
        <a:xfrm>
          <a:off x="0" y="0"/>
          <a:ext cx="0" cy="0"/>
          <a:chOff x="0" y="0"/>
          <a:chExt cx="0" cy="0"/>
        </a:xfrm>
      </p:grpSpPr>
      <p:sp>
        <p:nvSpPr>
          <p:cNvPr id="81" name="Google Shape;81;gf3b921b215_0_238"/>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gf3b921b215_0_238"/>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gf3b921b215_0_238"/>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gf3b921b215_0_238"/>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gf3b921b215_0_238"/>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gf3b921b215_0_238"/>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lvl1pPr indent="0" lvl="0" marL="38100" marR="0" rtl="0" algn="l">
              <a:lnSpc>
                <a:spcPct val="104761"/>
              </a:lnSpc>
              <a:spcBef>
                <a:spcPts val="0"/>
              </a:spcBef>
              <a:buNone/>
              <a:defRPr b="0" i="0" sz="1050">
                <a:solidFill>
                  <a:schemeClr val="lt1"/>
                </a:solidFill>
                <a:latin typeface="Arial"/>
                <a:ea typeface="Arial"/>
                <a:cs typeface="Arial"/>
                <a:sym typeface="Arial"/>
              </a:defRPr>
            </a:lvl1pPr>
            <a:lvl2pPr indent="0" lvl="1" marL="38100" marR="0" rtl="0" algn="l">
              <a:lnSpc>
                <a:spcPct val="104761"/>
              </a:lnSpc>
              <a:spcBef>
                <a:spcPts val="0"/>
              </a:spcBef>
              <a:buNone/>
              <a:defRPr b="0" i="0" sz="1050">
                <a:solidFill>
                  <a:schemeClr val="lt1"/>
                </a:solidFill>
                <a:latin typeface="Arial"/>
                <a:ea typeface="Arial"/>
                <a:cs typeface="Arial"/>
                <a:sym typeface="Arial"/>
              </a:defRPr>
            </a:lvl2pPr>
            <a:lvl3pPr indent="0" lvl="2" marL="38100" marR="0" rtl="0" algn="l">
              <a:lnSpc>
                <a:spcPct val="104761"/>
              </a:lnSpc>
              <a:spcBef>
                <a:spcPts val="0"/>
              </a:spcBef>
              <a:buNone/>
              <a:defRPr b="0" i="0" sz="1050">
                <a:solidFill>
                  <a:schemeClr val="lt1"/>
                </a:solidFill>
                <a:latin typeface="Arial"/>
                <a:ea typeface="Arial"/>
                <a:cs typeface="Arial"/>
                <a:sym typeface="Arial"/>
              </a:defRPr>
            </a:lvl3pPr>
            <a:lvl4pPr indent="0" lvl="3" marL="38100" marR="0" rtl="0" algn="l">
              <a:lnSpc>
                <a:spcPct val="104761"/>
              </a:lnSpc>
              <a:spcBef>
                <a:spcPts val="0"/>
              </a:spcBef>
              <a:buNone/>
              <a:defRPr b="0" i="0" sz="1050">
                <a:solidFill>
                  <a:schemeClr val="lt1"/>
                </a:solidFill>
                <a:latin typeface="Arial"/>
                <a:ea typeface="Arial"/>
                <a:cs typeface="Arial"/>
                <a:sym typeface="Arial"/>
              </a:defRPr>
            </a:lvl4pPr>
            <a:lvl5pPr indent="0" lvl="4" marL="38100" marR="0" rtl="0" algn="l">
              <a:lnSpc>
                <a:spcPct val="104761"/>
              </a:lnSpc>
              <a:spcBef>
                <a:spcPts val="0"/>
              </a:spcBef>
              <a:buNone/>
              <a:defRPr b="0" i="0" sz="1050">
                <a:solidFill>
                  <a:schemeClr val="lt1"/>
                </a:solidFill>
                <a:latin typeface="Arial"/>
                <a:ea typeface="Arial"/>
                <a:cs typeface="Arial"/>
                <a:sym typeface="Arial"/>
              </a:defRPr>
            </a:lvl5pPr>
            <a:lvl6pPr indent="0" lvl="5" marL="38100" marR="0" rtl="0" algn="l">
              <a:lnSpc>
                <a:spcPct val="104761"/>
              </a:lnSpc>
              <a:spcBef>
                <a:spcPts val="0"/>
              </a:spcBef>
              <a:buNone/>
              <a:defRPr b="0" i="0" sz="1050">
                <a:solidFill>
                  <a:schemeClr val="lt1"/>
                </a:solidFill>
                <a:latin typeface="Arial"/>
                <a:ea typeface="Arial"/>
                <a:cs typeface="Arial"/>
                <a:sym typeface="Arial"/>
              </a:defRPr>
            </a:lvl6pPr>
            <a:lvl7pPr indent="0" lvl="6" marL="38100" marR="0" rtl="0" algn="l">
              <a:lnSpc>
                <a:spcPct val="104761"/>
              </a:lnSpc>
              <a:spcBef>
                <a:spcPts val="0"/>
              </a:spcBef>
              <a:buNone/>
              <a:defRPr b="0" i="0" sz="1050">
                <a:solidFill>
                  <a:schemeClr val="lt1"/>
                </a:solidFill>
                <a:latin typeface="Arial"/>
                <a:ea typeface="Arial"/>
                <a:cs typeface="Arial"/>
                <a:sym typeface="Arial"/>
              </a:defRPr>
            </a:lvl7pPr>
            <a:lvl8pPr indent="0" lvl="7" marL="38100" marR="0" rtl="0" algn="l">
              <a:lnSpc>
                <a:spcPct val="104761"/>
              </a:lnSpc>
              <a:spcBef>
                <a:spcPts val="0"/>
              </a:spcBef>
              <a:buNone/>
              <a:defRPr b="0" i="0" sz="1050">
                <a:solidFill>
                  <a:schemeClr val="lt1"/>
                </a:solidFill>
                <a:latin typeface="Arial"/>
                <a:ea typeface="Arial"/>
                <a:cs typeface="Arial"/>
                <a:sym typeface="Arial"/>
              </a:defRPr>
            </a:lvl8pPr>
            <a:lvl9pPr indent="0" lvl="8" marL="38100" marR="0" rtl="0" algn="l">
              <a:lnSpc>
                <a:spcPct val="104761"/>
              </a:lnSpc>
              <a:spcBef>
                <a:spcPts val="0"/>
              </a:spcBef>
              <a:buNone/>
              <a:defRPr b="0" i="0" sz="1050">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8.jpg"/><Relationship Id="rId4" Type="http://schemas.openxmlformats.org/officeDocument/2006/relationships/image" Target="../media/image5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9.jpg"/><Relationship Id="rId4" Type="http://schemas.openxmlformats.org/officeDocument/2006/relationships/image" Target="../media/image5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9.jpg"/><Relationship Id="rId4" Type="http://schemas.openxmlformats.org/officeDocument/2006/relationships/image" Target="../media/image6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jpg"/><Relationship Id="rId4" Type="http://schemas.openxmlformats.org/officeDocument/2006/relationships/image" Target="../media/image5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20" Type="http://schemas.openxmlformats.org/officeDocument/2006/relationships/image" Target="../media/image19.png"/><Relationship Id="rId22" Type="http://schemas.openxmlformats.org/officeDocument/2006/relationships/image" Target="../media/image28.png"/><Relationship Id="rId21" Type="http://schemas.openxmlformats.org/officeDocument/2006/relationships/image" Target="../media/image18.png"/><Relationship Id="rId24" Type="http://schemas.openxmlformats.org/officeDocument/2006/relationships/image" Target="../media/image29.png"/><Relationship Id="rId23" Type="http://schemas.openxmlformats.org/officeDocument/2006/relationships/image" Target="../media/image26.png"/><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png"/><Relationship Id="rId9" Type="http://schemas.openxmlformats.org/officeDocument/2006/relationships/image" Target="../media/image13.png"/><Relationship Id="rId26" Type="http://schemas.openxmlformats.org/officeDocument/2006/relationships/image" Target="../media/image24.png"/><Relationship Id="rId25" Type="http://schemas.openxmlformats.org/officeDocument/2006/relationships/image" Target="../media/image27.png"/><Relationship Id="rId28" Type="http://schemas.openxmlformats.org/officeDocument/2006/relationships/image" Target="../media/image34.png"/><Relationship Id="rId27" Type="http://schemas.openxmlformats.org/officeDocument/2006/relationships/image" Target="../media/image22.png"/><Relationship Id="rId5" Type="http://schemas.openxmlformats.org/officeDocument/2006/relationships/image" Target="../media/image10.png"/><Relationship Id="rId6" Type="http://schemas.openxmlformats.org/officeDocument/2006/relationships/image" Target="../media/image12.png"/><Relationship Id="rId29" Type="http://schemas.openxmlformats.org/officeDocument/2006/relationships/image" Target="../media/image31.png"/><Relationship Id="rId7" Type="http://schemas.openxmlformats.org/officeDocument/2006/relationships/image" Target="../media/image9.png"/><Relationship Id="rId8" Type="http://schemas.openxmlformats.org/officeDocument/2006/relationships/image" Target="../media/image14.png"/><Relationship Id="rId30" Type="http://schemas.openxmlformats.org/officeDocument/2006/relationships/image" Target="../media/image33.png"/><Relationship Id="rId11" Type="http://schemas.openxmlformats.org/officeDocument/2006/relationships/image" Target="../media/image5.png"/><Relationship Id="rId10" Type="http://schemas.openxmlformats.org/officeDocument/2006/relationships/image" Target="../media/image11.png"/><Relationship Id="rId13" Type="http://schemas.openxmlformats.org/officeDocument/2006/relationships/image" Target="../media/image2.png"/><Relationship Id="rId12" Type="http://schemas.openxmlformats.org/officeDocument/2006/relationships/image" Target="../media/image7.png"/><Relationship Id="rId15" Type="http://schemas.openxmlformats.org/officeDocument/2006/relationships/image" Target="../media/image23.png"/><Relationship Id="rId14" Type="http://schemas.openxmlformats.org/officeDocument/2006/relationships/image" Target="../media/image25.png"/><Relationship Id="rId17" Type="http://schemas.openxmlformats.org/officeDocument/2006/relationships/image" Target="../media/image20.png"/><Relationship Id="rId16" Type="http://schemas.openxmlformats.org/officeDocument/2006/relationships/image" Target="../media/image15.png"/><Relationship Id="rId19" Type="http://schemas.openxmlformats.org/officeDocument/2006/relationships/image" Target="../media/image21.png"/><Relationship Id="rId18" Type="http://schemas.openxmlformats.org/officeDocument/2006/relationships/image" Target="../media/image17.png"/></Relationships>
</file>

<file path=ppt/slides/_rels/slide8.xml.rels><?xml version="1.0" encoding="UTF-8" standalone="yes"?><Relationships xmlns="http://schemas.openxmlformats.org/package/2006/relationships"><Relationship Id="rId20" Type="http://schemas.openxmlformats.org/officeDocument/2006/relationships/image" Target="../media/image50.jpg"/><Relationship Id="rId22" Type="http://schemas.openxmlformats.org/officeDocument/2006/relationships/image" Target="../media/image51.png"/><Relationship Id="rId21" Type="http://schemas.openxmlformats.org/officeDocument/2006/relationships/image" Target="../media/image53.png"/><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5.png"/><Relationship Id="rId4" Type="http://schemas.openxmlformats.org/officeDocument/2006/relationships/image" Target="../media/image36.jpg"/><Relationship Id="rId9" Type="http://schemas.openxmlformats.org/officeDocument/2006/relationships/image" Target="../media/image41.jpg"/><Relationship Id="rId5" Type="http://schemas.openxmlformats.org/officeDocument/2006/relationships/image" Target="../media/image30.png"/><Relationship Id="rId6" Type="http://schemas.openxmlformats.org/officeDocument/2006/relationships/image" Target="../media/image32.png"/><Relationship Id="rId7" Type="http://schemas.openxmlformats.org/officeDocument/2006/relationships/image" Target="../media/image38.png"/><Relationship Id="rId8" Type="http://schemas.openxmlformats.org/officeDocument/2006/relationships/image" Target="../media/image37.png"/><Relationship Id="rId11" Type="http://schemas.openxmlformats.org/officeDocument/2006/relationships/image" Target="../media/image39.png"/><Relationship Id="rId10" Type="http://schemas.openxmlformats.org/officeDocument/2006/relationships/image" Target="../media/image43.png"/><Relationship Id="rId13" Type="http://schemas.openxmlformats.org/officeDocument/2006/relationships/image" Target="../media/image44.png"/><Relationship Id="rId12" Type="http://schemas.openxmlformats.org/officeDocument/2006/relationships/image" Target="../media/image40.png"/><Relationship Id="rId15" Type="http://schemas.openxmlformats.org/officeDocument/2006/relationships/image" Target="../media/image49.png"/><Relationship Id="rId14" Type="http://schemas.openxmlformats.org/officeDocument/2006/relationships/image" Target="../media/image45.png"/><Relationship Id="rId17" Type="http://schemas.openxmlformats.org/officeDocument/2006/relationships/image" Target="../media/image42.jpg"/><Relationship Id="rId16" Type="http://schemas.openxmlformats.org/officeDocument/2006/relationships/image" Target="../media/image47.png"/><Relationship Id="rId19" Type="http://schemas.openxmlformats.org/officeDocument/2006/relationships/image" Target="../media/image46.png"/><Relationship Id="rId18" Type="http://schemas.openxmlformats.org/officeDocument/2006/relationships/image" Target="../media/image4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1"/>
          <p:cNvSpPr txBox="1"/>
          <p:nvPr>
            <p:ph idx="1" type="body"/>
          </p:nvPr>
        </p:nvSpPr>
        <p:spPr>
          <a:xfrm>
            <a:off x="838200" y="547379"/>
            <a:ext cx="10515600" cy="576324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None/>
            </a:pPr>
            <a:r>
              <a:t/>
            </a:r>
            <a:endParaRPr sz="3600">
              <a:solidFill>
                <a:srgbClr val="0882A8"/>
              </a:solidFill>
            </a:endParaRPr>
          </a:p>
          <a:p>
            <a:pPr indent="0" lvl="0" marL="0" rtl="0" algn="l">
              <a:lnSpc>
                <a:spcPct val="90000"/>
              </a:lnSpc>
              <a:spcBef>
                <a:spcPts val="1000"/>
              </a:spcBef>
              <a:spcAft>
                <a:spcPts val="0"/>
              </a:spcAft>
              <a:buClr>
                <a:schemeClr val="dk1"/>
              </a:buClr>
              <a:buSzPts val="2800"/>
              <a:buNone/>
            </a:pPr>
            <a:r>
              <a:t/>
            </a:r>
            <a:endParaRPr/>
          </a:p>
        </p:txBody>
      </p:sp>
      <p:sp>
        <p:nvSpPr>
          <p:cNvPr id="92" name="Google Shape;92;p1"/>
          <p:cNvSpPr/>
          <p:nvPr/>
        </p:nvSpPr>
        <p:spPr>
          <a:xfrm>
            <a:off x="1626140" y="817123"/>
            <a:ext cx="8939719" cy="5223754"/>
          </a:xfrm>
          <a:prstGeom prst="rect">
            <a:avLst/>
          </a:prstGeom>
          <a:solidFill>
            <a:schemeClr val="accent1">
              <a:alpha val="0"/>
            </a:schemeClr>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1E4E79"/>
              </a:solidFill>
              <a:latin typeface="Arial"/>
              <a:ea typeface="Arial"/>
              <a:cs typeface="Arial"/>
              <a:sym typeface="Arial"/>
            </a:endParaRPr>
          </a:p>
          <a:p>
            <a:pPr indent="0" lvl="0" marL="16510" marR="5080" rtl="0" algn="l">
              <a:lnSpc>
                <a:spcPct val="93181"/>
              </a:lnSpc>
              <a:spcBef>
                <a:spcPts val="0"/>
              </a:spcBef>
              <a:spcAft>
                <a:spcPts val="0"/>
              </a:spcAft>
              <a:buClr>
                <a:schemeClr val="dk1"/>
              </a:buClr>
              <a:buFont typeface="Arial"/>
              <a:buNone/>
            </a:pPr>
            <a:r>
              <a:rPr lang="en-IN" sz="8800">
                <a:solidFill>
                  <a:schemeClr val="dk1"/>
                </a:solidFill>
              </a:rPr>
              <a:t>Data Science Capstone  Project</a:t>
            </a:r>
            <a:endParaRPr/>
          </a:p>
          <a:p>
            <a:pPr indent="0" lvl="0" marL="0" marR="0" rtl="0" algn="r">
              <a:spcBef>
                <a:spcPts val="0"/>
              </a:spcBef>
              <a:spcAft>
                <a:spcPts val="0"/>
              </a:spcAft>
              <a:buNone/>
            </a:pPr>
            <a:r>
              <a:t/>
            </a:r>
            <a:endParaRPr b="0" i="0" sz="3200" u="none" cap="none" strike="noStrike">
              <a:solidFill>
                <a:schemeClr val="dk1"/>
              </a:solidFill>
              <a:latin typeface="Arial"/>
              <a:ea typeface="Arial"/>
              <a:cs typeface="Arial"/>
              <a:sym typeface="Arial"/>
            </a:endParaRPr>
          </a:p>
          <a:p>
            <a:pPr indent="0" lvl="0" marL="0" marR="0" rtl="0" algn="r">
              <a:spcBef>
                <a:spcPts val="0"/>
              </a:spcBef>
              <a:spcAft>
                <a:spcPts val="0"/>
              </a:spcAft>
              <a:buNone/>
            </a:pPr>
            <a:r>
              <a:t/>
            </a:r>
            <a:endParaRPr/>
          </a:p>
          <a:p>
            <a:pPr indent="0" lvl="0" marL="0" marR="0" rtl="0" algn="r">
              <a:spcBef>
                <a:spcPts val="0"/>
              </a:spcBef>
              <a:spcAft>
                <a:spcPts val="0"/>
              </a:spcAft>
              <a:buNone/>
            </a:pPr>
            <a:r>
              <a:rPr b="0" i="0" lang="en-IN" sz="3200" u="none" cap="none" strike="noStrike">
                <a:solidFill>
                  <a:schemeClr val="dk1"/>
                </a:solidFill>
                <a:latin typeface="Arial"/>
                <a:ea typeface="Arial"/>
                <a:cs typeface="Arial"/>
                <a:sym typeface="Arial"/>
              </a:rPr>
              <a:t>Vinit Walke</a:t>
            </a:r>
            <a:endParaRPr b="0" i="0" sz="2800" u="none" cap="none" strike="noStrike">
              <a:solidFill>
                <a:schemeClr val="dk1"/>
              </a:solidFill>
              <a:latin typeface="Arial"/>
              <a:ea typeface="Arial"/>
              <a:cs typeface="Arial"/>
              <a:sym typeface="Arial"/>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3" name="Shape 243"/>
        <p:cNvGrpSpPr/>
        <p:nvPr/>
      </p:nvGrpSpPr>
      <p:grpSpPr>
        <a:xfrm>
          <a:off x="0" y="0"/>
          <a:ext cx="0" cy="0"/>
          <a:chOff x="0" y="0"/>
          <a:chExt cx="0" cy="0"/>
        </a:xfrm>
      </p:grpSpPr>
      <p:sp>
        <p:nvSpPr>
          <p:cNvPr id="244" name="Google Shape;244;gf3b921b215_0_261"/>
          <p:cNvSpPr/>
          <p:nvPr/>
        </p:nvSpPr>
        <p:spPr>
          <a:xfrm>
            <a:off x="1109608" y="1109609"/>
            <a:ext cx="9842700" cy="4572000"/>
          </a:xfrm>
          <a:prstGeom prst="rect">
            <a:avLst/>
          </a:prstGeom>
          <a:solidFill>
            <a:srgbClr val="FFF2C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591185" rtl="0" algn="l">
              <a:lnSpc>
                <a:spcPct val="114090"/>
              </a:lnSpc>
              <a:spcBef>
                <a:spcPts val="900"/>
              </a:spcBef>
              <a:spcAft>
                <a:spcPts val="0"/>
              </a:spcAft>
              <a:buNone/>
            </a:pPr>
            <a:r>
              <a:rPr lang="en-IN" sz="2200">
                <a:solidFill>
                  <a:schemeClr val="dk1"/>
                </a:solidFill>
              </a:rPr>
              <a:t>EDA </a:t>
            </a:r>
            <a:r>
              <a:rPr lang="en-IN" sz="2200">
                <a:solidFill>
                  <a:schemeClr val="dk1"/>
                </a:solidFill>
              </a:rPr>
              <a:t>with Data Visualization-</a:t>
            </a:r>
            <a:endParaRPr sz="2200">
              <a:solidFill>
                <a:schemeClr val="dk1"/>
              </a:solidFill>
            </a:endParaRPr>
          </a:p>
          <a:p>
            <a:pPr indent="0" lvl="0" marL="12700" marR="556260" rtl="0" algn="l">
              <a:lnSpc>
                <a:spcPct val="110500"/>
              </a:lnSpc>
              <a:spcBef>
                <a:spcPts val="0"/>
              </a:spcBef>
              <a:spcAft>
                <a:spcPts val="0"/>
              </a:spcAft>
              <a:buClr>
                <a:schemeClr val="dk1"/>
              </a:buClr>
              <a:buFont typeface="Arial"/>
              <a:buNone/>
            </a:pPr>
            <a:r>
              <a:rPr lang="en-IN" sz="2000">
                <a:solidFill>
                  <a:srgbClr val="404040"/>
                </a:solidFill>
              </a:rPr>
              <a:t>Exploratory Data Analysis performed on variables Flight Number, Payload Mass, Launch Site,  Orbit, Class and Year.</a:t>
            </a:r>
            <a:endParaRPr sz="2000">
              <a:solidFill>
                <a:schemeClr val="dk1"/>
              </a:solidFill>
            </a:endParaRPr>
          </a:p>
          <a:p>
            <a:pPr indent="0" lvl="0" marL="12700" rtl="0" algn="l">
              <a:spcBef>
                <a:spcPts val="1050"/>
              </a:spcBef>
              <a:spcAft>
                <a:spcPts val="0"/>
              </a:spcAft>
              <a:buClr>
                <a:schemeClr val="dk1"/>
              </a:buClr>
              <a:buFont typeface="Arial"/>
              <a:buNone/>
            </a:pPr>
            <a:r>
              <a:rPr lang="en-IN" sz="2000" u="sng">
                <a:solidFill>
                  <a:srgbClr val="404040"/>
                </a:solidFill>
              </a:rPr>
              <a:t>Plots Used:</a:t>
            </a:r>
            <a:endParaRPr sz="2000">
              <a:solidFill>
                <a:schemeClr val="dk1"/>
              </a:solidFill>
            </a:endParaRPr>
          </a:p>
          <a:p>
            <a:pPr indent="0" lvl="0" marL="12700" marR="405765" rtl="0" algn="l">
              <a:lnSpc>
                <a:spcPct val="110500"/>
              </a:lnSpc>
              <a:spcBef>
                <a:spcPts val="1430"/>
              </a:spcBef>
              <a:spcAft>
                <a:spcPts val="0"/>
              </a:spcAft>
              <a:buClr>
                <a:schemeClr val="dk1"/>
              </a:buClr>
              <a:buFont typeface="Arial"/>
              <a:buNone/>
            </a:pPr>
            <a:r>
              <a:rPr lang="en-IN" sz="2000">
                <a:solidFill>
                  <a:srgbClr val="404040"/>
                </a:solidFill>
              </a:rPr>
              <a:t>Flight Number vs. Payload Mass, Flight Number vs. Launch Site, Payload Mass vs. Launch Site,  Orbit vs. Success Rate, Flight Number vs. Orbit, Payload vs Orbit, and Success Yearly Trend</a:t>
            </a:r>
            <a:endParaRPr sz="2000">
              <a:solidFill>
                <a:schemeClr val="dk1"/>
              </a:solidFill>
            </a:endParaRPr>
          </a:p>
          <a:p>
            <a:pPr indent="0" lvl="0" marL="12700" rtl="0" algn="l">
              <a:lnSpc>
                <a:spcPct val="115000"/>
              </a:lnSpc>
              <a:spcBef>
                <a:spcPts val="1160"/>
              </a:spcBef>
              <a:spcAft>
                <a:spcPts val="0"/>
              </a:spcAft>
              <a:buClr>
                <a:schemeClr val="dk1"/>
              </a:buClr>
              <a:buFont typeface="Arial"/>
              <a:buNone/>
            </a:pPr>
            <a:r>
              <a:rPr lang="en-IN" sz="2000">
                <a:solidFill>
                  <a:srgbClr val="404040"/>
                </a:solidFill>
              </a:rPr>
              <a:t>Scatter plots, line charts, and bar plots were used to compare relationships between variables to</a:t>
            </a:r>
            <a:endParaRPr sz="2000">
              <a:solidFill>
                <a:schemeClr val="dk1"/>
              </a:solidFill>
            </a:endParaRPr>
          </a:p>
          <a:p>
            <a:pPr indent="0" lvl="0" marL="12700" rtl="0" algn="l">
              <a:lnSpc>
                <a:spcPct val="115000"/>
              </a:lnSpc>
              <a:spcBef>
                <a:spcPts val="0"/>
              </a:spcBef>
              <a:spcAft>
                <a:spcPts val="0"/>
              </a:spcAft>
              <a:buNone/>
            </a:pPr>
            <a:r>
              <a:rPr lang="en-IN" sz="2000">
                <a:solidFill>
                  <a:srgbClr val="404040"/>
                </a:solidFill>
              </a:rPr>
              <a:t>decide if a relationship exists so that they could be used in training the machine learning model</a:t>
            </a:r>
            <a:endParaRPr sz="2200">
              <a:solidFill>
                <a:schemeClr val="dk1"/>
              </a:solidFill>
            </a:endParaRPr>
          </a:p>
          <a:p>
            <a:pPr indent="0" lvl="0" marL="0" marR="0" rtl="0" algn="l">
              <a:spcBef>
                <a:spcPts val="0"/>
              </a:spcBef>
              <a:spcAft>
                <a:spcPts val="0"/>
              </a:spcAft>
              <a:buNone/>
            </a:pPr>
            <a:r>
              <a:t/>
            </a:r>
            <a:endParaRPr sz="1800">
              <a:solidFill>
                <a:srgbClr val="66FFCC"/>
              </a:solidFill>
              <a:latin typeface="Calibri"/>
              <a:ea typeface="Calibri"/>
              <a:cs typeface="Calibri"/>
              <a:sym typeface="Calibri"/>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gf3b921b215_0_269"/>
          <p:cNvSpPr/>
          <p:nvPr/>
        </p:nvSpPr>
        <p:spPr>
          <a:xfrm>
            <a:off x="1109608" y="1109609"/>
            <a:ext cx="9842700" cy="4572000"/>
          </a:xfrm>
          <a:prstGeom prst="rect">
            <a:avLst/>
          </a:prstGeom>
          <a:solidFill>
            <a:srgbClr val="FFF2C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591185" rtl="0" algn="l">
              <a:lnSpc>
                <a:spcPct val="114090"/>
              </a:lnSpc>
              <a:spcBef>
                <a:spcPts val="900"/>
              </a:spcBef>
              <a:spcAft>
                <a:spcPts val="0"/>
              </a:spcAft>
              <a:buNone/>
            </a:pPr>
            <a:r>
              <a:rPr lang="en-IN" sz="2200">
                <a:solidFill>
                  <a:schemeClr val="dk1"/>
                </a:solidFill>
              </a:rPr>
              <a:t>EDA with SQL-</a:t>
            </a:r>
            <a:endParaRPr sz="2200">
              <a:solidFill>
                <a:schemeClr val="dk1"/>
              </a:solidFill>
            </a:endParaRPr>
          </a:p>
          <a:p>
            <a:pPr indent="0" lvl="0" marL="0" marR="591185" rtl="0" algn="l">
              <a:lnSpc>
                <a:spcPct val="114090"/>
              </a:lnSpc>
              <a:spcBef>
                <a:spcPts val="900"/>
              </a:spcBef>
              <a:spcAft>
                <a:spcPts val="0"/>
              </a:spcAft>
              <a:buNone/>
            </a:pPr>
            <a:r>
              <a:t/>
            </a:r>
            <a:endParaRPr sz="2200">
              <a:solidFill>
                <a:schemeClr val="dk1"/>
              </a:solidFill>
            </a:endParaRPr>
          </a:p>
          <a:p>
            <a:pPr indent="0" lvl="0" marL="12700" rtl="0" algn="l">
              <a:spcBef>
                <a:spcPts val="0"/>
              </a:spcBef>
              <a:spcAft>
                <a:spcPts val="0"/>
              </a:spcAft>
              <a:buNone/>
            </a:pPr>
            <a:r>
              <a:rPr lang="en-IN" sz="2000">
                <a:solidFill>
                  <a:srgbClr val="404040"/>
                </a:solidFill>
              </a:rPr>
              <a:t>Loaded data set into IBM DB2 Database.</a:t>
            </a:r>
            <a:endParaRPr sz="2000">
              <a:solidFill>
                <a:schemeClr val="dk1"/>
              </a:solidFill>
            </a:endParaRPr>
          </a:p>
          <a:p>
            <a:pPr indent="0" lvl="0" marL="12700" rtl="0" algn="l">
              <a:spcBef>
                <a:spcPts val="1175"/>
              </a:spcBef>
              <a:spcAft>
                <a:spcPts val="0"/>
              </a:spcAft>
              <a:buNone/>
            </a:pPr>
            <a:r>
              <a:rPr lang="en-IN" sz="2000">
                <a:solidFill>
                  <a:srgbClr val="404040"/>
                </a:solidFill>
              </a:rPr>
              <a:t>Queried using SQL Python integration.</a:t>
            </a:r>
            <a:endParaRPr sz="2000">
              <a:solidFill>
                <a:schemeClr val="dk1"/>
              </a:solidFill>
            </a:endParaRPr>
          </a:p>
          <a:p>
            <a:pPr indent="0" lvl="0" marL="12700" rtl="0" algn="l">
              <a:spcBef>
                <a:spcPts val="1560"/>
              </a:spcBef>
              <a:spcAft>
                <a:spcPts val="0"/>
              </a:spcAft>
              <a:buNone/>
            </a:pPr>
            <a:r>
              <a:rPr lang="en-IN" sz="2000">
                <a:solidFill>
                  <a:srgbClr val="404040"/>
                </a:solidFill>
              </a:rPr>
              <a:t>Queries were made to get a better understanding of the dataset.</a:t>
            </a:r>
            <a:endParaRPr sz="2000">
              <a:solidFill>
                <a:schemeClr val="dk1"/>
              </a:solidFill>
            </a:endParaRPr>
          </a:p>
          <a:p>
            <a:pPr indent="0" lvl="0" marL="12700" marR="434975" rtl="0" algn="l">
              <a:lnSpc>
                <a:spcPct val="110000"/>
              </a:lnSpc>
              <a:spcBef>
                <a:spcPts val="1440"/>
              </a:spcBef>
              <a:spcAft>
                <a:spcPts val="0"/>
              </a:spcAft>
              <a:buNone/>
            </a:pPr>
            <a:r>
              <a:rPr lang="en-IN" sz="2000">
                <a:solidFill>
                  <a:srgbClr val="404040"/>
                </a:solidFill>
              </a:rPr>
              <a:t>Queried information about launch site names, mission outcomes, various pay load sizes of  customers and booster versions, and landing outcomes</a:t>
            </a:r>
            <a:endParaRPr sz="2000">
              <a:solidFill>
                <a:schemeClr val="dk1"/>
              </a:solidFill>
            </a:endParaRPr>
          </a:p>
          <a:p>
            <a:pPr indent="0" lvl="0" marL="12700" rtl="0" algn="l">
              <a:lnSpc>
                <a:spcPct val="115000"/>
              </a:lnSpc>
              <a:spcBef>
                <a:spcPts val="0"/>
              </a:spcBef>
              <a:spcAft>
                <a:spcPts val="0"/>
              </a:spcAft>
              <a:buNone/>
            </a:pPr>
            <a:r>
              <a:t/>
            </a:r>
            <a:endParaRPr sz="2000">
              <a:solidFill>
                <a:srgbClr val="404040"/>
              </a:solidFill>
            </a:endParaRPr>
          </a:p>
          <a:p>
            <a:pPr indent="0" lvl="0" marL="0" marR="0" rtl="0" algn="l">
              <a:spcBef>
                <a:spcPts val="0"/>
              </a:spcBef>
              <a:spcAft>
                <a:spcPts val="0"/>
              </a:spcAft>
              <a:buNone/>
            </a:pPr>
            <a:r>
              <a:t/>
            </a:r>
            <a:endParaRPr sz="1800">
              <a:solidFill>
                <a:srgbClr val="66FFCC"/>
              </a:solidFill>
              <a:latin typeface="Calibri"/>
              <a:ea typeface="Calibri"/>
              <a:cs typeface="Calibri"/>
              <a:sym typeface="Calibri"/>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3" name="Shape 253"/>
        <p:cNvGrpSpPr/>
        <p:nvPr/>
      </p:nvGrpSpPr>
      <p:grpSpPr>
        <a:xfrm>
          <a:off x="0" y="0"/>
          <a:ext cx="0" cy="0"/>
          <a:chOff x="0" y="0"/>
          <a:chExt cx="0" cy="0"/>
        </a:xfrm>
      </p:grpSpPr>
      <p:sp>
        <p:nvSpPr>
          <p:cNvPr id="254" name="Google Shape;254;gf3b921b215_0_273"/>
          <p:cNvSpPr/>
          <p:nvPr/>
        </p:nvSpPr>
        <p:spPr>
          <a:xfrm>
            <a:off x="1109608" y="1109609"/>
            <a:ext cx="9842700" cy="4572000"/>
          </a:xfrm>
          <a:prstGeom prst="rect">
            <a:avLst/>
          </a:prstGeom>
          <a:solidFill>
            <a:srgbClr val="FFF2C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12700" marR="5080" rtl="0" algn="l">
              <a:lnSpc>
                <a:spcPct val="110500"/>
              </a:lnSpc>
              <a:spcBef>
                <a:spcPts val="0"/>
              </a:spcBef>
              <a:spcAft>
                <a:spcPts val="0"/>
              </a:spcAft>
              <a:buNone/>
            </a:pPr>
            <a:r>
              <a:t/>
            </a:r>
            <a:endParaRPr sz="1500">
              <a:solidFill>
                <a:srgbClr val="404040"/>
              </a:solidFill>
            </a:endParaRPr>
          </a:p>
          <a:p>
            <a:pPr indent="0" lvl="0" marL="12700" marR="5080" rtl="0" algn="l">
              <a:lnSpc>
                <a:spcPct val="110500"/>
              </a:lnSpc>
              <a:spcBef>
                <a:spcPts val="0"/>
              </a:spcBef>
              <a:spcAft>
                <a:spcPts val="0"/>
              </a:spcAft>
              <a:buNone/>
            </a:pPr>
            <a:r>
              <a:rPr lang="en-IN" sz="4300">
                <a:solidFill>
                  <a:srgbClr val="404040"/>
                </a:solidFill>
              </a:rPr>
              <a:t>Build an interactive map with Folium-</a:t>
            </a:r>
            <a:endParaRPr sz="4300">
              <a:solidFill>
                <a:srgbClr val="404040"/>
              </a:solidFill>
            </a:endParaRPr>
          </a:p>
          <a:p>
            <a:pPr indent="0" lvl="0" marL="12700" marR="5080" rtl="0" algn="l">
              <a:lnSpc>
                <a:spcPct val="110500"/>
              </a:lnSpc>
              <a:spcBef>
                <a:spcPts val="0"/>
              </a:spcBef>
              <a:spcAft>
                <a:spcPts val="0"/>
              </a:spcAft>
              <a:buNone/>
            </a:pPr>
            <a:r>
              <a:t/>
            </a:r>
            <a:endParaRPr sz="4300">
              <a:solidFill>
                <a:srgbClr val="404040"/>
              </a:solidFill>
            </a:endParaRPr>
          </a:p>
          <a:p>
            <a:pPr indent="0" lvl="0" marL="12700" marR="5080" rtl="0" algn="l">
              <a:lnSpc>
                <a:spcPct val="110500"/>
              </a:lnSpc>
              <a:spcBef>
                <a:spcPts val="0"/>
              </a:spcBef>
              <a:spcAft>
                <a:spcPts val="0"/>
              </a:spcAft>
              <a:buNone/>
            </a:pPr>
            <a:r>
              <a:rPr lang="en-IN" sz="2000">
                <a:solidFill>
                  <a:srgbClr val="404040"/>
                </a:solidFill>
              </a:rPr>
              <a:t>Folium maps mark Launch Sites, successful and unsuccessful landings, and a proximity example  to key locations: Railway, Highway, Coast, and City.</a:t>
            </a:r>
            <a:endParaRPr sz="2000">
              <a:solidFill>
                <a:schemeClr val="dk1"/>
              </a:solidFill>
            </a:endParaRPr>
          </a:p>
          <a:p>
            <a:pPr indent="0" lvl="0" marL="12700" marR="311150" rtl="0" algn="l">
              <a:lnSpc>
                <a:spcPct val="115000"/>
              </a:lnSpc>
              <a:spcBef>
                <a:spcPts val="1115"/>
              </a:spcBef>
              <a:spcAft>
                <a:spcPts val="0"/>
              </a:spcAft>
              <a:buNone/>
            </a:pPr>
            <a:r>
              <a:rPr lang="en-IN" sz="2000">
                <a:solidFill>
                  <a:srgbClr val="404040"/>
                </a:solidFill>
              </a:rPr>
              <a:t>This allows us to understand why launch sites may be located where they are. Also visualizes  successful landings relative to location.</a:t>
            </a:r>
            <a:endParaRPr sz="2000">
              <a:solidFill>
                <a:schemeClr val="dk1"/>
              </a:solidFill>
            </a:endParaRPr>
          </a:p>
          <a:p>
            <a:pPr indent="0" lvl="0" marL="12700" marR="434975" rtl="0" algn="l">
              <a:lnSpc>
                <a:spcPct val="110000"/>
              </a:lnSpc>
              <a:spcBef>
                <a:spcPts val="1440"/>
              </a:spcBef>
              <a:spcAft>
                <a:spcPts val="0"/>
              </a:spcAft>
              <a:buNone/>
            </a:pPr>
            <a:r>
              <a:t/>
            </a:r>
            <a:endParaRPr sz="2200">
              <a:solidFill>
                <a:schemeClr val="dk1"/>
              </a:solidFill>
            </a:endParaRPr>
          </a:p>
          <a:p>
            <a:pPr indent="0" lvl="0" marL="12700" rtl="0" algn="l">
              <a:lnSpc>
                <a:spcPct val="115000"/>
              </a:lnSpc>
              <a:spcBef>
                <a:spcPts val="0"/>
              </a:spcBef>
              <a:spcAft>
                <a:spcPts val="0"/>
              </a:spcAft>
              <a:buNone/>
            </a:pPr>
            <a:r>
              <a:t/>
            </a:r>
            <a:endParaRPr sz="2000">
              <a:solidFill>
                <a:srgbClr val="404040"/>
              </a:solidFill>
            </a:endParaRPr>
          </a:p>
          <a:p>
            <a:pPr indent="0" lvl="0" marL="0" marR="0" rtl="0" algn="l">
              <a:spcBef>
                <a:spcPts val="0"/>
              </a:spcBef>
              <a:spcAft>
                <a:spcPts val="0"/>
              </a:spcAft>
              <a:buNone/>
            </a:pPr>
            <a:r>
              <a:t/>
            </a:r>
            <a:endParaRPr sz="1800">
              <a:solidFill>
                <a:srgbClr val="66FFCC"/>
              </a:solidFill>
              <a:latin typeface="Calibri"/>
              <a:ea typeface="Calibri"/>
              <a:cs typeface="Calibri"/>
              <a:sym typeface="Calibri"/>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8" name="Shape 258"/>
        <p:cNvGrpSpPr/>
        <p:nvPr/>
      </p:nvGrpSpPr>
      <p:grpSpPr>
        <a:xfrm>
          <a:off x="0" y="0"/>
          <a:ext cx="0" cy="0"/>
          <a:chOff x="0" y="0"/>
          <a:chExt cx="0" cy="0"/>
        </a:xfrm>
      </p:grpSpPr>
      <p:sp>
        <p:nvSpPr>
          <p:cNvPr id="259" name="Google Shape;259;p5"/>
          <p:cNvSpPr/>
          <p:nvPr/>
        </p:nvSpPr>
        <p:spPr>
          <a:xfrm>
            <a:off x="2370450" y="421600"/>
            <a:ext cx="7451100" cy="1085400"/>
          </a:xfrm>
          <a:prstGeom prst="rect">
            <a:avLst/>
          </a:prstGeom>
          <a:solidFill>
            <a:srgbClr val="B3C6E7">
              <a:alpha val="64705"/>
            </a:srgbClr>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700"/>
              <a:t>Results-</a:t>
            </a:r>
            <a:endParaRPr sz="1800"/>
          </a:p>
        </p:txBody>
      </p:sp>
      <p:pic>
        <p:nvPicPr>
          <p:cNvPr id="260" name="Google Shape;260;p5"/>
          <p:cNvPicPr preferRelativeResize="0"/>
          <p:nvPr/>
        </p:nvPicPr>
        <p:blipFill rotWithShape="1">
          <a:blip r:embed="rId4">
            <a:alphaModFix/>
          </a:blip>
          <a:srcRect b="0" l="0" r="0" t="0"/>
          <a:stretch/>
        </p:blipFill>
        <p:spPr>
          <a:xfrm>
            <a:off x="2948050" y="2233486"/>
            <a:ext cx="5963918" cy="3354704"/>
          </a:xfrm>
          <a:prstGeom prst="rect">
            <a:avLst/>
          </a:prstGeom>
          <a:noFill/>
          <a:ln>
            <a:noFill/>
          </a:ln>
        </p:spPr>
      </p:pic>
      <p:sp>
        <p:nvSpPr>
          <p:cNvPr id="261" name="Google Shape;261;p5"/>
          <p:cNvSpPr txBox="1"/>
          <p:nvPr/>
        </p:nvSpPr>
        <p:spPr>
          <a:xfrm>
            <a:off x="4995175" y="1044125"/>
            <a:ext cx="683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6F9FC"/>
            </a:gs>
            <a:gs pos="74000">
              <a:srgbClr val="B3D1EC"/>
            </a:gs>
            <a:gs pos="83000">
              <a:srgbClr val="B3D1EC"/>
            </a:gs>
            <a:gs pos="100000">
              <a:srgbClr val="CCE0F2"/>
            </a:gs>
          </a:gsLst>
          <a:lin ang="5400000" scaled="0"/>
        </a:gradFill>
      </p:bgPr>
    </p:bg>
    <p:spTree>
      <p:nvGrpSpPr>
        <p:cNvPr id="265" name="Shape 265"/>
        <p:cNvGrpSpPr/>
        <p:nvPr/>
      </p:nvGrpSpPr>
      <p:grpSpPr>
        <a:xfrm>
          <a:off x="0" y="0"/>
          <a:ext cx="0" cy="0"/>
          <a:chOff x="0" y="0"/>
          <a:chExt cx="0" cy="0"/>
        </a:xfrm>
      </p:grpSpPr>
      <p:sp>
        <p:nvSpPr>
          <p:cNvPr id="266" name="Google Shape;266;p7"/>
          <p:cNvSpPr/>
          <p:nvPr/>
        </p:nvSpPr>
        <p:spPr>
          <a:xfrm>
            <a:off x="2699375" y="866450"/>
            <a:ext cx="6120900" cy="6285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12700" rtl="0" algn="l">
              <a:spcBef>
                <a:spcPts val="0"/>
              </a:spcBef>
              <a:spcAft>
                <a:spcPts val="0"/>
              </a:spcAft>
              <a:buClr>
                <a:schemeClr val="dk1"/>
              </a:buClr>
              <a:buFont typeface="Arial"/>
              <a:buNone/>
            </a:pPr>
            <a:r>
              <a:rPr lang="en-IN" sz="3600">
                <a:solidFill>
                  <a:srgbClr val="BB562C"/>
                </a:solidFill>
              </a:rPr>
              <a:t>Success rate vs. Orbit type</a:t>
            </a:r>
            <a:endParaRPr/>
          </a:p>
        </p:txBody>
      </p:sp>
      <p:sp>
        <p:nvSpPr>
          <p:cNvPr id="267" name="Google Shape;267;p7"/>
          <p:cNvSpPr/>
          <p:nvPr/>
        </p:nvSpPr>
        <p:spPr>
          <a:xfrm>
            <a:off x="3044826" y="1850122"/>
            <a:ext cx="5430000" cy="3514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1" name="Shape 271"/>
        <p:cNvGrpSpPr/>
        <p:nvPr/>
      </p:nvGrpSpPr>
      <p:grpSpPr>
        <a:xfrm>
          <a:off x="0" y="0"/>
          <a:ext cx="0" cy="0"/>
          <a:chOff x="0" y="0"/>
          <a:chExt cx="0" cy="0"/>
        </a:xfrm>
      </p:grpSpPr>
      <p:sp>
        <p:nvSpPr>
          <p:cNvPr id="272" name="Google Shape;272;p8"/>
          <p:cNvSpPr/>
          <p:nvPr/>
        </p:nvSpPr>
        <p:spPr>
          <a:xfrm>
            <a:off x="45750" y="2994302"/>
            <a:ext cx="12100500" cy="2748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8"/>
          <p:cNvSpPr/>
          <p:nvPr/>
        </p:nvSpPr>
        <p:spPr>
          <a:xfrm>
            <a:off x="3100050" y="711925"/>
            <a:ext cx="5991900" cy="85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2700" rtl="0" algn="l">
              <a:spcBef>
                <a:spcPts val="0"/>
              </a:spcBef>
              <a:spcAft>
                <a:spcPts val="0"/>
              </a:spcAft>
              <a:buClr>
                <a:schemeClr val="dk1"/>
              </a:buClr>
              <a:buFont typeface="Arial"/>
              <a:buNone/>
            </a:pPr>
            <a:r>
              <a:rPr lang="en-IN" sz="3600">
                <a:solidFill>
                  <a:srgbClr val="BB562C"/>
                </a:solidFill>
              </a:rPr>
              <a:t>Payload vs. Launch Site</a:t>
            </a:r>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7" name="Shape 277"/>
        <p:cNvGrpSpPr/>
        <p:nvPr/>
      </p:nvGrpSpPr>
      <p:grpSpPr>
        <a:xfrm>
          <a:off x="0" y="0"/>
          <a:ext cx="0" cy="0"/>
          <a:chOff x="0" y="0"/>
          <a:chExt cx="0" cy="0"/>
        </a:xfrm>
      </p:grpSpPr>
      <p:sp>
        <p:nvSpPr>
          <p:cNvPr id="278" name="Google Shape;278;gf3b921b215_0_250"/>
          <p:cNvSpPr/>
          <p:nvPr/>
        </p:nvSpPr>
        <p:spPr>
          <a:xfrm>
            <a:off x="3100050" y="723800"/>
            <a:ext cx="5991900" cy="85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2700" rtl="0" algn="l">
              <a:spcBef>
                <a:spcPts val="0"/>
              </a:spcBef>
              <a:spcAft>
                <a:spcPts val="0"/>
              </a:spcAft>
              <a:buNone/>
            </a:pPr>
            <a:r>
              <a:rPr lang="en-IN" sz="3600">
                <a:solidFill>
                  <a:srgbClr val="BB562C"/>
                </a:solidFill>
              </a:rPr>
              <a:t>Launch Success Yearly Trend</a:t>
            </a:r>
            <a:endParaRPr/>
          </a:p>
        </p:txBody>
      </p:sp>
      <p:sp>
        <p:nvSpPr>
          <p:cNvPr id="279" name="Google Shape;279;gf3b921b215_0_250"/>
          <p:cNvSpPr/>
          <p:nvPr/>
        </p:nvSpPr>
        <p:spPr>
          <a:xfrm>
            <a:off x="1922125" y="2847625"/>
            <a:ext cx="8803800" cy="364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f3b921b215_0_250"/>
          <p:cNvSpPr/>
          <p:nvPr/>
        </p:nvSpPr>
        <p:spPr>
          <a:xfrm>
            <a:off x="3812992" y="3203500"/>
            <a:ext cx="4566000" cy="3049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4" name="Shape 284"/>
        <p:cNvGrpSpPr/>
        <p:nvPr/>
      </p:nvGrpSpPr>
      <p:grpSpPr>
        <a:xfrm>
          <a:off x="0" y="0"/>
          <a:ext cx="0" cy="0"/>
          <a:chOff x="0" y="0"/>
          <a:chExt cx="0" cy="0"/>
        </a:xfrm>
      </p:grpSpPr>
      <p:sp>
        <p:nvSpPr>
          <p:cNvPr id="285" name="Google Shape;285;p9"/>
          <p:cNvSpPr txBox="1"/>
          <p:nvPr>
            <p:ph idx="1" type="body"/>
          </p:nvPr>
        </p:nvSpPr>
        <p:spPr>
          <a:xfrm>
            <a:off x="838200" y="547379"/>
            <a:ext cx="10515600" cy="5763242"/>
          </a:xfrm>
          <a:prstGeom prst="rect">
            <a:avLst/>
          </a:prstGeom>
          <a:noFill/>
          <a:ln>
            <a:noFill/>
          </a:ln>
        </p:spPr>
        <p:txBody>
          <a:bodyPr anchorCtr="0" anchor="t" bIns="45700" lIns="91425" spcFirstLastPara="1" rIns="91425" wrap="square" tIns="45700">
            <a:normAutofit/>
          </a:bodyPr>
          <a:lstStyle/>
          <a:p>
            <a:pPr indent="-307340" lvl="0" marL="228600" rtl="0" algn="l">
              <a:lnSpc>
                <a:spcPct val="90000"/>
              </a:lnSpc>
              <a:spcBef>
                <a:spcPts val="1000"/>
              </a:spcBef>
              <a:spcAft>
                <a:spcPts val="0"/>
              </a:spcAft>
              <a:buClr>
                <a:srgbClr val="0882A8"/>
              </a:buClr>
              <a:buSzPts val="3200"/>
              <a:buChar char="•"/>
            </a:pPr>
            <a:r>
              <a:rPr lang="en-IN" sz="3200"/>
              <a:t>Predictive Analysis-</a:t>
            </a:r>
            <a:endParaRPr sz="3200"/>
          </a:p>
          <a:p>
            <a:pPr indent="0" lvl="0" marL="228600" rtl="0" algn="l">
              <a:lnSpc>
                <a:spcPct val="90000"/>
              </a:lnSpc>
              <a:spcBef>
                <a:spcPts val="1000"/>
              </a:spcBef>
              <a:spcAft>
                <a:spcPts val="0"/>
              </a:spcAft>
              <a:buNone/>
            </a:pPr>
            <a:r>
              <a:t/>
            </a:r>
            <a:endParaRPr sz="3200"/>
          </a:p>
          <a:p>
            <a:pPr indent="-218440" lvl="0" marL="228600" rtl="0" algn="l">
              <a:lnSpc>
                <a:spcPct val="90000"/>
              </a:lnSpc>
              <a:spcBef>
                <a:spcPts val="1000"/>
              </a:spcBef>
              <a:spcAft>
                <a:spcPts val="0"/>
              </a:spcAft>
              <a:buSzPts val="1800"/>
              <a:buChar char="•"/>
            </a:pPr>
            <a:r>
              <a:rPr lang="en-IN"/>
              <a:t>Classification accuracy-</a:t>
            </a:r>
            <a:endParaRPr/>
          </a:p>
          <a:p>
            <a:pPr indent="-104140" lvl="0" marL="228600" rtl="0" algn="l">
              <a:lnSpc>
                <a:spcPct val="90000"/>
              </a:lnSpc>
              <a:spcBef>
                <a:spcPts val="1000"/>
              </a:spcBef>
              <a:spcAft>
                <a:spcPts val="0"/>
              </a:spcAft>
              <a:buClr>
                <a:schemeClr val="dk1"/>
              </a:buClr>
              <a:buSzPts val="2800"/>
              <a:buNone/>
            </a:pPr>
            <a:r>
              <a:t/>
            </a:r>
            <a:endParaRPr/>
          </a:p>
        </p:txBody>
      </p:sp>
      <p:sp>
        <p:nvSpPr>
          <p:cNvPr id="286" name="Google Shape;286;p9"/>
          <p:cNvSpPr/>
          <p:nvPr/>
        </p:nvSpPr>
        <p:spPr>
          <a:xfrm>
            <a:off x="3050525" y="2524033"/>
            <a:ext cx="5076300" cy="3337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0" name="Shape 290"/>
        <p:cNvGrpSpPr/>
        <p:nvPr/>
      </p:nvGrpSpPr>
      <p:grpSpPr>
        <a:xfrm>
          <a:off x="0" y="0"/>
          <a:ext cx="0" cy="0"/>
          <a:chOff x="0" y="0"/>
          <a:chExt cx="0" cy="0"/>
        </a:xfrm>
      </p:grpSpPr>
      <p:sp>
        <p:nvSpPr>
          <p:cNvPr id="291" name="Google Shape;291;p13"/>
          <p:cNvSpPr/>
          <p:nvPr/>
        </p:nvSpPr>
        <p:spPr>
          <a:xfrm>
            <a:off x="2005200" y="593250"/>
            <a:ext cx="9954900" cy="605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34315" lvl="0" marL="195580" rtl="0" algn="ctr">
              <a:spcBef>
                <a:spcPts val="0"/>
              </a:spcBef>
              <a:spcAft>
                <a:spcPts val="0"/>
              </a:spcAft>
              <a:buClr>
                <a:srgbClr val="E28312"/>
              </a:buClr>
              <a:buSzPts val="2800"/>
              <a:buChar char="◦"/>
            </a:pPr>
            <a:r>
              <a:rPr b="1" lang="en-IN" sz="2800">
                <a:solidFill>
                  <a:srgbClr val="404040"/>
                </a:solidFill>
              </a:rPr>
              <a:t>Conclusion</a:t>
            </a:r>
            <a:endParaRPr b="1" sz="2800">
              <a:solidFill>
                <a:srgbClr val="404040"/>
              </a:solidFill>
            </a:endParaRPr>
          </a:p>
          <a:p>
            <a:pPr indent="0" lvl="0" marL="457200" rtl="0" algn="ctr">
              <a:spcBef>
                <a:spcPts val="0"/>
              </a:spcBef>
              <a:spcAft>
                <a:spcPts val="0"/>
              </a:spcAft>
              <a:buNone/>
            </a:pPr>
            <a:r>
              <a:t/>
            </a:r>
            <a:endParaRPr b="1" sz="2800">
              <a:solidFill>
                <a:srgbClr val="404040"/>
              </a:solidFill>
            </a:endParaRPr>
          </a:p>
          <a:p>
            <a:pPr indent="-183515" lvl="0" marL="195580" rtl="0" algn="l">
              <a:spcBef>
                <a:spcPts val="0"/>
              </a:spcBef>
              <a:spcAft>
                <a:spcPts val="0"/>
              </a:spcAft>
              <a:buClr>
                <a:srgbClr val="E28312"/>
              </a:buClr>
              <a:buSzPts val="2000"/>
              <a:buChar char="◦"/>
            </a:pPr>
            <a:r>
              <a:rPr lang="en-IN" sz="2000">
                <a:solidFill>
                  <a:srgbClr val="404040"/>
                </a:solidFill>
              </a:rPr>
              <a:t>Our task: to develop a machine learning model for Space Y who wants to bid against SpaceX</a:t>
            </a:r>
            <a:endParaRPr sz="2000">
              <a:solidFill>
                <a:schemeClr val="dk1"/>
              </a:solidFill>
            </a:endParaRPr>
          </a:p>
          <a:p>
            <a:pPr indent="-183515" lvl="0" marL="195580" rtl="0" algn="l">
              <a:spcBef>
                <a:spcPts val="395"/>
              </a:spcBef>
              <a:spcAft>
                <a:spcPts val="0"/>
              </a:spcAft>
              <a:buClr>
                <a:srgbClr val="E28312"/>
              </a:buClr>
              <a:buSzPts val="2000"/>
              <a:buChar char="◦"/>
            </a:pPr>
            <a:r>
              <a:rPr lang="en-IN" sz="2000">
                <a:solidFill>
                  <a:srgbClr val="404040"/>
                </a:solidFill>
              </a:rPr>
              <a:t>The goal of model is to predict when Stage 1 will successfully land to save ~$100 million USD</a:t>
            </a:r>
            <a:endParaRPr sz="2000">
              <a:solidFill>
                <a:schemeClr val="dk1"/>
              </a:solidFill>
            </a:endParaRPr>
          </a:p>
          <a:p>
            <a:pPr indent="-183515" lvl="0" marL="195580" rtl="0" algn="l">
              <a:spcBef>
                <a:spcPts val="409"/>
              </a:spcBef>
              <a:spcAft>
                <a:spcPts val="0"/>
              </a:spcAft>
              <a:buClr>
                <a:srgbClr val="E28312"/>
              </a:buClr>
              <a:buSzPts val="2000"/>
              <a:buChar char="◦"/>
            </a:pPr>
            <a:r>
              <a:rPr lang="en-IN" sz="2000">
                <a:solidFill>
                  <a:srgbClr val="404040"/>
                </a:solidFill>
              </a:rPr>
              <a:t>Used data from a public SpaceX API and web scraping SpaceX Wikipedia page</a:t>
            </a:r>
            <a:endParaRPr sz="2000">
              <a:solidFill>
                <a:schemeClr val="dk1"/>
              </a:solidFill>
            </a:endParaRPr>
          </a:p>
          <a:p>
            <a:pPr indent="-183515" lvl="0" marL="195580" rtl="0" algn="l">
              <a:spcBef>
                <a:spcPts val="400"/>
              </a:spcBef>
              <a:spcAft>
                <a:spcPts val="0"/>
              </a:spcAft>
              <a:buClr>
                <a:srgbClr val="E28312"/>
              </a:buClr>
              <a:buSzPts val="2000"/>
              <a:buChar char="◦"/>
            </a:pPr>
            <a:r>
              <a:rPr lang="en-IN" sz="2000">
                <a:solidFill>
                  <a:srgbClr val="404040"/>
                </a:solidFill>
              </a:rPr>
              <a:t>Created data labels and stored data into a DB2 SQL database</a:t>
            </a:r>
            <a:endParaRPr sz="2000">
              <a:solidFill>
                <a:schemeClr val="dk1"/>
              </a:solidFill>
            </a:endParaRPr>
          </a:p>
          <a:p>
            <a:pPr indent="-183515" lvl="0" marL="195580" rtl="0" algn="l">
              <a:spcBef>
                <a:spcPts val="395"/>
              </a:spcBef>
              <a:spcAft>
                <a:spcPts val="0"/>
              </a:spcAft>
              <a:buClr>
                <a:srgbClr val="E28312"/>
              </a:buClr>
              <a:buSzPts val="2000"/>
              <a:buChar char="◦"/>
            </a:pPr>
            <a:r>
              <a:rPr lang="en-IN" sz="2000">
                <a:solidFill>
                  <a:srgbClr val="404040"/>
                </a:solidFill>
              </a:rPr>
              <a:t>Created a dashboard for visualization</a:t>
            </a:r>
            <a:endParaRPr sz="2000">
              <a:solidFill>
                <a:schemeClr val="dk1"/>
              </a:solidFill>
            </a:endParaRPr>
          </a:p>
          <a:p>
            <a:pPr indent="-183515" lvl="0" marL="195580" rtl="0" algn="l">
              <a:spcBef>
                <a:spcPts val="405"/>
              </a:spcBef>
              <a:spcAft>
                <a:spcPts val="0"/>
              </a:spcAft>
              <a:buClr>
                <a:srgbClr val="E28312"/>
              </a:buClr>
              <a:buSzPts val="2000"/>
              <a:buChar char="◦"/>
            </a:pPr>
            <a:r>
              <a:rPr lang="en-IN" sz="2000">
                <a:solidFill>
                  <a:srgbClr val="404040"/>
                </a:solidFill>
              </a:rPr>
              <a:t>We created a machine learning model with an accuracy of 83%</a:t>
            </a:r>
            <a:endParaRPr sz="2000">
              <a:solidFill>
                <a:schemeClr val="dk1"/>
              </a:solidFill>
            </a:endParaRPr>
          </a:p>
          <a:p>
            <a:pPr indent="-183515" lvl="0" marL="195580" marR="276860" rtl="0" algn="l">
              <a:lnSpc>
                <a:spcPct val="108000"/>
              </a:lnSpc>
              <a:spcBef>
                <a:spcPts val="635"/>
              </a:spcBef>
              <a:spcAft>
                <a:spcPts val="0"/>
              </a:spcAft>
              <a:buClr>
                <a:srgbClr val="E28312"/>
              </a:buClr>
              <a:buSzPts val="2000"/>
              <a:buChar char="◦"/>
            </a:pPr>
            <a:r>
              <a:rPr lang="en-IN" sz="2000">
                <a:solidFill>
                  <a:srgbClr val="404040"/>
                </a:solidFill>
              </a:rPr>
              <a:t>Allon Mask of SpaceY can use this model to predict with relatively high accuracy whether a  launch will have a successful Stage 1 landing before launch to determine whether the launch  should be made or not</a:t>
            </a:r>
            <a:endParaRPr sz="2000">
              <a:solidFill>
                <a:schemeClr val="dk1"/>
              </a:solidFill>
            </a:endParaRPr>
          </a:p>
          <a:p>
            <a:pPr indent="-183515" lvl="0" marL="195580" marR="5080" rtl="0" algn="l">
              <a:lnSpc>
                <a:spcPct val="110000"/>
              </a:lnSpc>
              <a:spcBef>
                <a:spcPts val="605"/>
              </a:spcBef>
              <a:spcAft>
                <a:spcPts val="0"/>
              </a:spcAft>
              <a:buClr>
                <a:srgbClr val="E28312"/>
              </a:buClr>
              <a:buSzPts val="2000"/>
              <a:buChar char="◦"/>
            </a:pPr>
            <a:r>
              <a:rPr lang="en-IN" sz="2000">
                <a:solidFill>
                  <a:srgbClr val="404040"/>
                </a:solidFill>
              </a:rPr>
              <a:t>If possible more data should be collected to better determine the best machine learning model  and improve accuracy</a:t>
            </a:r>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f3b921b215_0_0"/>
          <p:cNvSpPr txBox="1"/>
          <p:nvPr>
            <p:ph type="title"/>
          </p:nvPr>
        </p:nvSpPr>
        <p:spPr>
          <a:xfrm>
            <a:off x="1019149" y="272834"/>
            <a:ext cx="10153800" cy="1310100"/>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Outline	</a:t>
            </a:r>
            <a:endParaRPr/>
          </a:p>
        </p:txBody>
      </p:sp>
      <p:sp>
        <p:nvSpPr>
          <p:cNvPr id="98" name="Google Shape;98;gf3b921b215_0_0"/>
          <p:cNvSpPr/>
          <p:nvPr/>
        </p:nvSpPr>
        <p:spPr>
          <a:xfrm>
            <a:off x="1566672" y="2470404"/>
            <a:ext cx="2968800" cy="2304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gf3b921b215_0_0"/>
          <p:cNvSpPr txBox="1"/>
          <p:nvPr/>
        </p:nvSpPr>
        <p:spPr>
          <a:xfrm>
            <a:off x="6288404" y="2168423"/>
            <a:ext cx="2814300" cy="2829600"/>
          </a:xfrm>
          <a:prstGeom prst="rect">
            <a:avLst/>
          </a:prstGeom>
          <a:noFill/>
          <a:ln>
            <a:noFill/>
          </a:ln>
        </p:spPr>
        <p:txBody>
          <a:bodyPr anchorCtr="0" anchor="t" bIns="0" lIns="0" spcFirstLastPara="1" rIns="0" wrap="square" tIns="100950">
            <a:spAutoFit/>
          </a:bodyPr>
          <a:lstStyle/>
          <a:p>
            <a:pPr indent="-368300" lvl="0" marL="457200" rtl="0" algn="l">
              <a:spcBef>
                <a:spcPts val="0"/>
              </a:spcBef>
              <a:spcAft>
                <a:spcPts val="0"/>
              </a:spcAft>
              <a:buClr>
                <a:srgbClr val="BB562C"/>
              </a:buClr>
              <a:buSzPts val="2200"/>
              <a:buChar char="•"/>
            </a:pPr>
            <a:r>
              <a:rPr lang="en-IN" sz="2200">
                <a:solidFill>
                  <a:srgbClr val="BB562C"/>
                </a:solidFill>
              </a:rPr>
              <a:t>Executive Summary </a:t>
            </a:r>
            <a:endParaRPr sz="2200">
              <a:solidFill>
                <a:schemeClr val="dk1"/>
              </a:solidFill>
            </a:endParaRPr>
          </a:p>
          <a:p>
            <a:pPr indent="-368300" lvl="0" marL="457200" rtl="0" algn="l">
              <a:spcBef>
                <a:spcPts val="695"/>
              </a:spcBef>
              <a:spcAft>
                <a:spcPts val="0"/>
              </a:spcAft>
              <a:buClr>
                <a:srgbClr val="BB562C"/>
              </a:buClr>
              <a:buSzPts val="2200"/>
              <a:buChar char="•"/>
            </a:pPr>
            <a:r>
              <a:rPr lang="en-IN" sz="2200">
                <a:solidFill>
                  <a:srgbClr val="BB562C"/>
                </a:solidFill>
              </a:rPr>
              <a:t>Introduction </a:t>
            </a:r>
            <a:endParaRPr sz="2200">
              <a:solidFill>
                <a:schemeClr val="dk1"/>
              </a:solidFill>
            </a:endParaRPr>
          </a:p>
          <a:p>
            <a:pPr indent="-368300" lvl="0" marL="457200" rtl="0" algn="l">
              <a:spcBef>
                <a:spcPts val="700"/>
              </a:spcBef>
              <a:spcAft>
                <a:spcPts val="0"/>
              </a:spcAft>
              <a:buClr>
                <a:srgbClr val="BB562C"/>
              </a:buClr>
              <a:buSzPts val="2200"/>
              <a:buChar char="•"/>
            </a:pPr>
            <a:r>
              <a:rPr lang="en-IN" sz="2200">
                <a:solidFill>
                  <a:srgbClr val="BB562C"/>
                </a:solidFill>
              </a:rPr>
              <a:t>Methodology Results </a:t>
            </a:r>
            <a:endParaRPr sz="2200">
              <a:solidFill>
                <a:schemeClr val="dk1"/>
              </a:solidFill>
            </a:endParaRPr>
          </a:p>
          <a:p>
            <a:pPr indent="-368300" lvl="0" marL="457200" rtl="0" algn="l">
              <a:spcBef>
                <a:spcPts val="695"/>
              </a:spcBef>
              <a:spcAft>
                <a:spcPts val="0"/>
              </a:spcAft>
              <a:buClr>
                <a:srgbClr val="BB562C"/>
              </a:buClr>
              <a:buSzPts val="2200"/>
              <a:buChar char="•"/>
            </a:pPr>
            <a:r>
              <a:rPr lang="en-IN" sz="2200">
                <a:solidFill>
                  <a:srgbClr val="BB562C"/>
                </a:solidFill>
              </a:rPr>
              <a:t>Conclusion </a:t>
            </a:r>
            <a:endParaRPr sz="2200">
              <a:solidFill>
                <a:schemeClr val="dk1"/>
              </a:solidFill>
            </a:endParaRPr>
          </a:p>
          <a:p>
            <a:pPr indent="0" lvl="0" marL="457200" rtl="0" algn="l">
              <a:spcBef>
                <a:spcPts val="695"/>
              </a:spcBef>
              <a:spcAft>
                <a:spcPts val="0"/>
              </a:spcAft>
              <a:buNone/>
            </a:pPr>
            <a:r>
              <a:t/>
            </a:r>
            <a:endParaRPr sz="2200">
              <a:solidFill>
                <a:srgbClr val="BB562C"/>
              </a:solidFill>
            </a:endParaRPr>
          </a:p>
        </p:txBody>
      </p:sp>
      <p:sp>
        <p:nvSpPr>
          <p:cNvPr id="100" name="Google Shape;100;gf3b921b215_0_0"/>
          <p:cNvSpPr txBox="1"/>
          <p:nvPr/>
        </p:nvSpPr>
        <p:spPr>
          <a:xfrm>
            <a:off x="10948416" y="6568541"/>
            <a:ext cx="144900" cy="16170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Arial"/>
                <a:ea typeface="Arial"/>
                <a:cs typeface="Arial"/>
                <a:sym typeface="Arial"/>
              </a:rPr>
              <a:t>‹#›</a:t>
            </a:fld>
            <a:endParaRPr sz="105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3"/>
          <p:cNvSpPr/>
          <p:nvPr/>
        </p:nvSpPr>
        <p:spPr>
          <a:xfrm>
            <a:off x="1235413" y="1147864"/>
            <a:ext cx="9659566" cy="4447289"/>
          </a:xfrm>
          <a:prstGeom prst="rect">
            <a:avLst/>
          </a:prstGeom>
          <a:solidFill>
            <a:srgbClr val="FFF2C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330200" lvl="0" marL="457200" marR="142875" rtl="0" algn="l">
              <a:lnSpc>
                <a:spcPct val="90000"/>
              </a:lnSpc>
              <a:spcBef>
                <a:spcPts val="0"/>
              </a:spcBef>
              <a:spcAft>
                <a:spcPts val="0"/>
              </a:spcAft>
              <a:buClr>
                <a:srgbClr val="00B0F0"/>
              </a:buClr>
              <a:buSzPts val="1600"/>
              <a:buFont typeface="Noto Sans Symbols"/>
              <a:buChar char="▪"/>
            </a:pPr>
            <a:r>
              <a:rPr lang="en-IN" sz="2000">
                <a:solidFill>
                  <a:srgbClr val="BB562C"/>
                </a:solidFill>
              </a:rPr>
              <a:t>Collected data from public SpaceX API and SpaceX Wikipedia page. Created labels  column ‘class’ which classifies successful landings. Explored data using SQL,  visualization, folium maps, and dashboards. Gathered relevant columns to be used as  features. Changed all categorical variables to binary using one hot encoding.  Standardized data and used GridSearchCV to find best parameters for machine learning  models. Visualize accuracy score of all models.</a:t>
            </a:r>
            <a:endParaRPr sz="2000">
              <a:solidFill>
                <a:srgbClr val="BB562C"/>
              </a:solidFill>
            </a:endParaRPr>
          </a:p>
          <a:p>
            <a:pPr indent="-355600" lvl="0" marL="457200" marR="5080" rtl="0" algn="l">
              <a:lnSpc>
                <a:spcPct val="90900"/>
              </a:lnSpc>
              <a:spcBef>
                <a:spcPts val="1645"/>
              </a:spcBef>
              <a:spcAft>
                <a:spcPts val="0"/>
              </a:spcAft>
              <a:buClr>
                <a:srgbClr val="BB562C"/>
              </a:buClr>
              <a:buSzPts val="2000"/>
              <a:buChar char="▪"/>
            </a:pPr>
            <a:r>
              <a:rPr lang="en-IN" sz="2000">
                <a:solidFill>
                  <a:srgbClr val="BB562C"/>
                </a:solidFill>
              </a:rPr>
              <a:t>Four machine learning models were produced: Logistic Regression, Support Vector  Machine, Decision Tree Classifier, and K Nearest Neighbors. All produced similar results  with accuracy rate of about 83.33%. All models over predicted successful landings. More  data is needed for better model determination and accuracy.</a:t>
            </a:r>
            <a:endParaRPr sz="2000">
              <a:solidFill>
                <a:schemeClr val="dk1"/>
              </a:solidFill>
            </a:endParaRPr>
          </a:p>
          <a:p>
            <a:pPr indent="0" lvl="0" marL="457200" marR="142875" rtl="0" algn="l">
              <a:lnSpc>
                <a:spcPct val="90000"/>
              </a:lnSpc>
              <a:spcBef>
                <a:spcPts val="0"/>
              </a:spcBef>
              <a:spcAft>
                <a:spcPts val="0"/>
              </a:spcAft>
              <a:buNone/>
            </a:pPr>
            <a:r>
              <a:t/>
            </a:r>
            <a:endParaRPr sz="2100">
              <a:solidFill>
                <a:srgbClr val="BB562C"/>
              </a:solidFill>
            </a:endParaRPr>
          </a:p>
          <a:p>
            <a:pPr indent="0" lvl="0" marL="0" marR="0" rtl="0" algn="ctr">
              <a:spcBef>
                <a:spcPts val="0"/>
              </a:spcBef>
              <a:spcAft>
                <a:spcPts val="0"/>
              </a:spcAft>
              <a:buNone/>
            </a:pPr>
            <a:r>
              <a:t/>
            </a:r>
            <a:endParaRPr b="0" i="0" sz="2800" u="none" cap="none" strike="noStrike">
              <a:solidFill>
                <a:srgbClr val="FFC000"/>
              </a:solidFill>
              <a:latin typeface="Gill Sans"/>
              <a:ea typeface="Gill Sans"/>
              <a:cs typeface="Gill Sans"/>
              <a:sym typeface="Gill Sans"/>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F4F"/>
        </a:solidFill>
      </p:bgPr>
    </p:bg>
    <p:spTree>
      <p:nvGrpSpPr>
        <p:cNvPr id="109" name="Shape 109"/>
        <p:cNvGrpSpPr/>
        <p:nvPr/>
      </p:nvGrpSpPr>
      <p:grpSpPr>
        <a:xfrm>
          <a:off x="0" y="0"/>
          <a:ext cx="0" cy="0"/>
          <a:chOff x="0" y="0"/>
          <a:chExt cx="0" cy="0"/>
        </a:xfrm>
      </p:grpSpPr>
      <p:grpSp>
        <p:nvGrpSpPr>
          <p:cNvPr id="110" name="Google Shape;110;p2"/>
          <p:cNvGrpSpPr/>
          <p:nvPr/>
        </p:nvGrpSpPr>
        <p:grpSpPr>
          <a:xfrm rot="-543328">
            <a:off x="5698186" y="-1987398"/>
            <a:ext cx="9793223" cy="8371657"/>
            <a:chOff x="5410498" y="-1881521"/>
            <a:chExt cx="10174922" cy="9694242"/>
          </a:xfrm>
        </p:grpSpPr>
        <p:sp>
          <p:nvSpPr>
            <p:cNvPr id="111" name="Google Shape;111;p2"/>
            <p:cNvSpPr/>
            <p:nvPr/>
          </p:nvSpPr>
          <p:spPr>
            <a:xfrm rot="2732424">
              <a:off x="8772074" y="-3100480"/>
              <a:ext cx="653279" cy="9693765"/>
            </a:xfrm>
            <a:prstGeom prst="roundRect">
              <a:avLst>
                <a:gd fmla="val 50000" name="adj"/>
              </a:avLst>
            </a:prstGeom>
            <a:blipFill rotWithShape="1">
              <a:blip r:embed="rId3">
                <a:alphaModFix/>
              </a:blip>
              <a:stretch>
                <a:fillRect b="0" l="0" r="0" t="0"/>
              </a:stretch>
            </a:blip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2" name="Google Shape;112;p2"/>
            <p:cNvSpPr/>
            <p:nvPr/>
          </p:nvSpPr>
          <p:spPr>
            <a:xfrm rot="2732424">
              <a:off x="9921054" y="-3136264"/>
              <a:ext cx="803390" cy="10366604"/>
            </a:xfrm>
            <a:prstGeom prst="roundRect">
              <a:avLst>
                <a:gd fmla="val 50000" name="adj"/>
              </a:avLst>
            </a:prstGeom>
            <a:blipFill rotWithShape="1">
              <a:blip r:embed="rId3">
                <a:alphaModFix/>
              </a:blip>
              <a:stretch>
                <a:fillRect b="0" l="0" r="0" t="0"/>
              </a:stretch>
            </a:blip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 name="Google Shape;113;p2"/>
            <p:cNvSpPr/>
            <p:nvPr/>
          </p:nvSpPr>
          <p:spPr>
            <a:xfrm rot="2732424">
              <a:off x="10847489" y="-2652813"/>
              <a:ext cx="1143044" cy="10532359"/>
            </a:xfrm>
            <a:prstGeom prst="roundRect">
              <a:avLst>
                <a:gd fmla="val 50000" name="adj"/>
              </a:avLst>
            </a:prstGeom>
            <a:blipFill rotWithShape="1">
              <a:blip r:embed="rId3">
                <a:alphaModFix/>
              </a:blip>
              <a:stretch>
                <a:fillRect b="0" l="0" r="0" t="0"/>
              </a:stretch>
            </a:blip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4" name="Google Shape;114;p2"/>
            <p:cNvSpPr/>
            <p:nvPr/>
          </p:nvSpPr>
          <p:spPr>
            <a:xfrm rot="2732424">
              <a:off x="11346381" y="-35787"/>
              <a:ext cx="1348692" cy="8665220"/>
            </a:xfrm>
            <a:prstGeom prst="roundRect">
              <a:avLst>
                <a:gd fmla="val 46649" name="adj"/>
              </a:avLst>
            </a:prstGeom>
            <a:blipFill rotWithShape="1">
              <a:blip r:embed="rId3">
                <a:alphaModFix/>
              </a:blip>
              <a:stretch>
                <a:fillRect b="0" l="0" r="0" t="0"/>
              </a:stretch>
            </a:blip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15" name="Google Shape;115;p2"/>
          <p:cNvSpPr/>
          <p:nvPr/>
        </p:nvSpPr>
        <p:spPr>
          <a:xfrm>
            <a:off x="0" y="-411242"/>
            <a:ext cx="12740697" cy="586740"/>
          </a:xfrm>
          <a:prstGeom prst="rect">
            <a:avLst/>
          </a:prstGeom>
          <a:solidFill>
            <a:srgbClr val="323F4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Google Shape;116;p2"/>
          <p:cNvSpPr/>
          <p:nvPr/>
        </p:nvSpPr>
        <p:spPr>
          <a:xfrm rot="5400000">
            <a:off x="8320288" y="2804131"/>
            <a:ext cx="7559040" cy="548698"/>
          </a:xfrm>
          <a:prstGeom prst="rect">
            <a:avLst/>
          </a:prstGeom>
          <a:solidFill>
            <a:srgbClr val="323F4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7" name="Google Shape;117;p2"/>
          <p:cNvSpPr/>
          <p:nvPr/>
        </p:nvSpPr>
        <p:spPr>
          <a:xfrm>
            <a:off x="487103" y="529086"/>
            <a:ext cx="5210688" cy="1132153"/>
          </a:xfrm>
          <a:prstGeom prst="rect">
            <a:avLst/>
          </a:prstGeom>
          <a:solidFill>
            <a:schemeClr val="accent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3200">
                <a:solidFill>
                  <a:srgbClr val="FFC000"/>
                </a:solidFill>
                <a:latin typeface="Calibri"/>
                <a:ea typeface="Calibri"/>
                <a:cs typeface="Calibri"/>
                <a:sym typeface="Calibri"/>
              </a:rPr>
              <a:t>Introduction</a:t>
            </a:r>
            <a:endParaRPr/>
          </a:p>
        </p:txBody>
      </p:sp>
      <p:sp>
        <p:nvSpPr>
          <p:cNvPr id="118" name="Google Shape;118;p2"/>
          <p:cNvSpPr/>
          <p:nvPr/>
        </p:nvSpPr>
        <p:spPr>
          <a:xfrm>
            <a:off x="301400" y="2218502"/>
            <a:ext cx="5607300" cy="3037800"/>
          </a:xfrm>
          <a:prstGeom prst="rect">
            <a:avLst/>
          </a:prstGeom>
          <a:solidFill>
            <a:schemeClr val="lt1"/>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IN" sz="3000" u="sng">
                <a:solidFill>
                  <a:srgbClr val="BB562C"/>
                </a:solidFill>
              </a:rPr>
              <a:t>Background:</a:t>
            </a:r>
            <a:endParaRPr sz="3000">
              <a:solidFill>
                <a:schemeClr val="dk1"/>
              </a:solidFill>
            </a:endParaRPr>
          </a:p>
          <a:p>
            <a:pPr indent="-229235" lvl="0" marL="253365" rtl="0" algn="l">
              <a:spcBef>
                <a:spcPts val="850"/>
              </a:spcBef>
              <a:spcAft>
                <a:spcPts val="0"/>
              </a:spcAft>
              <a:buClr>
                <a:srgbClr val="BB562C"/>
              </a:buClr>
              <a:buSzPts val="2200"/>
              <a:buChar char="•"/>
            </a:pPr>
            <a:r>
              <a:rPr lang="en-IN" sz="2200">
                <a:solidFill>
                  <a:srgbClr val="BB562C"/>
                </a:solidFill>
              </a:rPr>
              <a:t>Commercial Space Age is Here</a:t>
            </a:r>
            <a:endParaRPr sz="2200">
              <a:solidFill>
                <a:schemeClr val="dk1"/>
              </a:solidFill>
            </a:endParaRPr>
          </a:p>
          <a:p>
            <a:pPr indent="-229235" lvl="0" marL="253365" rtl="0" algn="l">
              <a:spcBef>
                <a:spcPts val="705"/>
              </a:spcBef>
              <a:spcAft>
                <a:spcPts val="0"/>
              </a:spcAft>
              <a:buClr>
                <a:srgbClr val="BB562C"/>
              </a:buClr>
              <a:buSzPts val="2200"/>
              <a:buChar char="•"/>
            </a:pPr>
            <a:r>
              <a:rPr lang="en-IN" sz="2200">
                <a:solidFill>
                  <a:srgbClr val="BB562C"/>
                </a:solidFill>
              </a:rPr>
              <a:t>Space X has best pricing ($62 million vs. $165 million USD)</a:t>
            </a:r>
            <a:endParaRPr sz="2200">
              <a:solidFill>
                <a:schemeClr val="dk1"/>
              </a:solidFill>
            </a:endParaRPr>
          </a:p>
          <a:p>
            <a:pPr indent="-229235" lvl="0" marL="253365" rtl="0" algn="l">
              <a:spcBef>
                <a:spcPts val="695"/>
              </a:spcBef>
              <a:spcAft>
                <a:spcPts val="0"/>
              </a:spcAft>
              <a:buClr>
                <a:srgbClr val="BB562C"/>
              </a:buClr>
              <a:buSzPts val="2200"/>
              <a:buChar char="•"/>
            </a:pPr>
            <a:r>
              <a:rPr lang="en-IN" sz="2200">
                <a:solidFill>
                  <a:srgbClr val="BB562C"/>
                </a:solidFill>
              </a:rPr>
              <a:t>Largely due to ability to recover part of rocket (Stage 1)</a:t>
            </a:r>
            <a:endParaRPr sz="2200">
              <a:solidFill>
                <a:schemeClr val="dk1"/>
              </a:solidFill>
            </a:endParaRPr>
          </a:p>
          <a:p>
            <a:pPr indent="-229235" lvl="0" marL="253365" rtl="0" algn="l">
              <a:spcBef>
                <a:spcPts val="700"/>
              </a:spcBef>
              <a:spcAft>
                <a:spcPts val="0"/>
              </a:spcAft>
              <a:buClr>
                <a:srgbClr val="BB562C"/>
              </a:buClr>
              <a:buSzPts val="2200"/>
              <a:buChar char="•"/>
            </a:pPr>
            <a:r>
              <a:rPr lang="en-IN" sz="2200">
                <a:solidFill>
                  <a:srgbClr val="BB562C"/>
                </a:solidFill>
              </a:rPr>
              <a:t>Space Y wants to compete with Space X</a:t>
            </a:r>
            <a:endParaRPr sz="2200">
              <a:solidFill>
                <a:schemeClr val="dk1"/>
              </a:solidFill>
            </a:endParaRPr>
          </a:p>
          <a:p>
            <a:pPr indent="0" lvl="0" marL="0" marR="0" rtl="0" algn="ctr">
              <a:spcBef>
                <a:spcPts val="0"/>
              </a:spcBef>
              <a:spcAft>
                <a:spcPts val="0"/>
              </a:spcAft>
              <a:buNone/>
            </a:pPr>
            <a:r>
              <a:t/>
            </a:r>
            <a:endParaRPr sz="2000">
              <a:solidFill>
                <a:srgbClr val="0070C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750"/>
                                        <p:tgtEl>
                                          <p:spTgt spid="117"/>
                                        </p:tgtEl>
                                        <p:attrNameLst>
                                          <p:attrName>ppt_w</p:attrName>
                                        </p:attrNameLst>
                                      </p:cBhvr>
                                      <p:tavLst>
                                        <p:tav fmla="" tm="0">
                                          <p:val>
                                            <p:strVal val="0"/>
                                          </p:val>
                                        </p:tav>
                                        <p:tav fmla="" tm="100000">
                                          <p:val>
                                            <p:strVal val="#ppt_w"/>
                                          </p:val>
                                        </p:tav>
                                      </p:tavLst>
                                    </p:anim>
                                    <p:anim calcmode="lin" valueType="num">
                                      <p:cBhvr additive="base">
                                        <p:cTn dur="750"/>
                                        <p:tgtEl>
                                          <p:spTgt spid="11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2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p4"/>
          <p:cNvSpPr/>
          <p:nvPr/>
        </p:nvSpPr>
        <p:spPr>
          <a:xfrm>
            <a:off x="1109608" y="1109609"/>
            <a:ext cx="9842643" cy="4572001"/>
          </a:xfrm>
          <a:prstGeom prst="rect">
            <a:avLst/>
          </a:prstGeom>
          <a:solidFill>
            <a:srgbClr val="FFF2C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144780" rtl="0" algn="ctr">
              <a:spcBef>
                <a:spcPts val="0"/>
              </a:spcBef>
              <a:spcAft>
                <a:spcPts val="0"/>
              </a:spcAft>
              <a:buClr>
                <a:schemeClr val="dk1"/>
              </a:buClr>
              <a:buFont typeface="Arial"/>
              <a:buNone/>
            </a:pPr>
            <a:r>
              <a:rPr lang="en-IN" sz="3000" u="sng">
                <a:solidFill>
                  <a:srgbClr val="BB562C"/>
                </a:solidFill>
              </a:rPr>
              <a:t>Problem:</a:t>
            </a:r>
            <a:endParaRPr sz="3000">
              <a:solidFill>
                <a:schemeClr val="dk1"/>
              </a:solidFill>
            </a:endParaRPr>
          </a:p>
          <a:p>
            <a:pPr indent="-240665" lvl="0" marL="240665" marR="591185" rtl="0" algn="l">
              <a:lnSpc>
                <a:spcPct val="114090"/>
              </a:lnSpc>
              <a:spcBef>
                <a:spcPts val="900"/>
              </a:spcBef>
              <a:spcAft>
                <a:spcPts val="0"/>
              </a:spcAft>
              <a:buClr>
                <a:srgbClr val="BB562C"/>
              </a:buClr>
              <a:buSzPts val="2200"/>
              <a:buChar char="•"/>
            </a:pPr>
            <a:r>
              <a:rPr lang="en-IN" sz="2200">
                <a:solidFill>
                  <a:srgbClr val="BB562C"/>
                </a:solidFill>
              </a:rPr>
              <a:t>Space Y tasks us to train a machine learn</a:t>
            </a:r>
            <a:endParaRPr sz="2200">
              <a:solidFill>
                <a:schemeClr val="dk1"/>
              </a:solidFill>
            </a:endParaRPr>
          </a:p>
          <a:p>
            <a:pPr indent="-240665" lvl="0" marL="240665" marR="591185" rtl="0" algn="l">
              <a:lnSpc>
                <a:spcPct val="114090"/>
              </a:lnSpc>
              <a:spcBef>
                <a:spcPts val="900"/>
              </a:spcBef>
              <a:spcAft>
                <a:spcPts val="0"/>
              </a:spcAft>
              <a:buClr>
                <a:srgbClr val="BB562C"/>
              </a:buClr>
              <a:buSzPts val="2200"/>
              <a:buChar char="•"/>
            </a:pPr>
            <a:r>
              <a:rPr lang="en-IN" sz="2200">
                <a:solidFill>
                  <a:srgbClr val="BB562C"/>
                </a:solidFill>
              </a:rPr>
              <a:t>ing model to  predict successful Stage 1 recovery</a:t>
            </a:r>
            <a:endParaRPr sz="2200">
              <a:solidFill>
                <a:schemeClr val="dk1"/>
              </a:solidFill>
            </a:endParaRPr>
          </a:p>
          <a:p>
            <a:pPr indent="0" lvl="0" marL="0" marR="0" rtl="0" algn="l">
              <a:spcBef>
                <a:spcPts val="0"/>
              </a:spcBef>
              <a:spcAft>
                <a:spcPts val="0"/>
              </a:spcAft>
              <a:buNone/>
            </a:pPr>
            <a:r>
              <a:t/>
            </a:r>
            <a:endParaRPr sz="1800">
              <a:solidFill>
                <a:srgbClr val="66FFCC"/>
              </a:solidFill>
              <a:latin typeface="Calibri"/>
              <a:ea typeface="Calibri"/>
              <a:cs typeface="Calibri"/>
              <a:sym typeface="Calibri"/>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gf3b921b215_0_257"/>
          <p:cNvSpPr/>
          <p:nvPr/>
        </p:nvSpPr>
        <p:spPr>
          <a:xfrm>
            <a:off x="1174658" y="979109"/>
            <a:ext cx="9842700" cy="4572000"/>
          </a:xfrm>
          <a:prstGeom prst="rect">
            <a:avLst/>
          </a:prstGeom>
          <a:solidFill>
            <a:srgbClr val="FFF2C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342900" lvl="0" marL="457200" rtl="0" algn="l">
              <a:spcBef>
                <a:spcPts val="325"/>
              </a:spcBef>
              <a:spcAft>
                <a:spcPts val="0"/>
              </a:spcAft>
              <a:buClr>
                <a:srgbClr val="BB562C"/>
              </a:buClr>
              <a:buSzPts val="1800"/>
              <a:buChar char="•"/>
            </a:pPr>
            <a:r>
              <a:rPr lang="en-IN" sz="1800">
                <a:solidFill>
                  <a:schemeClr val="dk1"/>
                </a:solidFill>
              </a:rPr>
              <a:t>METHODOLOGY</a:t>
            </a:r>
            <a:endParaRPr sz="1800">
              <a:solidFill>
                <a:schemeClr val="dk1"/>
              </a:solidFill>
            </a:endParaRPr>
          </a:p>
          <a:p>
            <a:pPr indent="0" lvl="0" marL="457200" rtl="0" algn="l">
              <a:spcBef>
                <a:spcPts val="325"/>
              </a:spcBef>
              <a:spcAft>
                <a:spcPts val="0"/>
              </a:spcAft>
              <a:buNone/>
            </a:pPr>
            <a:r>
              <a:t/>
            </a:r>
            <a:endParaRPr sz="1800">
              <a:solidFill>
                <a:schemeClr val="dk1"/>
              </a:solidFill>
            </a:endParaRPr>
          </a:p>
          <a:p>
            <a:pPr indent="-368300" lvl="0" marL="457200" rtl="0" algn="l">
              <a:spcBef>
                <a:spcPts val="0"/>
              </a:spcBef>
              <a:spcAft>
                <a:spcPts val="0"/>
              </a:spcAft>
              <a:buClr>
                <a:srgbClr val="BB562C"/>
              </a:buClr>
              <a:buSzPts val="2200"/>
              <a:buChar char="•"/>
            </a:pPr>
            <a:r>
              <a:rPr lang="en-IN" sz="2200">
                <a:solidFill>
                  <a:srgbClr val="BB562C"/>
                </a:solidFill>
              </a:rPr>
              <a:t>Data collection methodology:</a:t>
            </a:r>
            <a:endParaRPr sz="2200">
              <a:solidFill>
                <a:schemeClr val="dk1"/>
              </a:solidFill>
            </a:endParaRPr>
          </a:p>
          <a:p>
            <a:pPr indent="-342900" lvl="1" marL="914400" rtl="0" algn="l">
              <a:spcBef>
                <a:spcPts val="315"/>
              </a:spcBef>
              <a:spcAft>
                <a:spcPts val="0"/>
              </a:spcAft>
              <a:buClr>
                <a:srgbClr val="BB562C"/>
              </a:buClr>
              <a:buSzPts val="1800"/>
              <a:buChar char="○"/>
            </a:pPr>
            <a:r>
              <a:rPr lang="en-IN" sz="1800">
                <a:solidFill>
                  <a:srgbClr val="BB562C"/>
                </a:solidFill>
              </a:rPr>
              <a:t>Combined data from SpaceX public API and SpaceX Wikipedia page</a:t>
            </a:r>
            <a:endParaRPr sz="1800">
              <a:solidFill>
                <a:schemeClr val="dk1"/>
              </a:solidFill>
            </a:endParaRPr>
          </a:p>
          <a:p>
            <a:pPr indent="-368300" lvl="0" marL="457200" rtl="0" algn="l">
              <a:spcBef>
                <a:spcPts val="1485"/>
              </a:spcBef>
              <a:spcAft>
                <a:spcPts val="0"/>
              </a:spcAft>
              <a:buClr>
                <a:srgbClr val="BB562C"/>
              </a:buClr>
              <a:buSzPts val="2200"/>
              <a:buChar char="•"/>
            </a:pPr>
            <a:r>
              <a:rPr lang="en-IN" sz="2200">
                <a:solidFill>
                  <a:srgbClr val="BB562C"/>
                </a:solidFill>
              </a:rPr>
              <a:t>Perform data wrangling</a:t>
            </a:r>
            <a:endParaRPr sz="2200">
              <a:solidFill>
                <a:schemeClr val="dk1"/>
              </a:solidFill>
            </a:endParaRPr>
          </a:p>
          <a:p>
            <a:pPr indent="-342900" lvl="1" marL="914400" rtl="0" algn="l">
              <a:spcBef>
                <a:spcPts val="315"/>
              </a:spcBef>
              <a:spcAft>
                <a:spcPts val="0"/>
              </a:spcAft>
              <a:buClr>
                <a:srgbClr val="BB562C"/>
              </a:buClr>
              <a:buSzPts val="1800"/>
              <a:buChar char="○"/>
            </a:pPr>
            <a:r>
              <a:rPr lang="en-IN" sz="1800">
                <a:solidFill>
                  <a:srgbClr val="BB562C"/>
                </a:solidFill>
              </a:rPr>
              <a:t>Classifying true landings as successful and unsuccessful otherwise</a:t>
            </a:r>
            <a:endParaRPr sz="1800">
              <a:solidFill>
                <a:schemeClr val="dk1"/>
              </a:solidFill>
            </a:endParaRPr>
          </a:p>
          <a:p>
            <a:pPr indent="-368300" lvl="0" marL="457200" rtl="0" algn="l">
              <a:spcBef>
                <a:spcPts val="680"/>
              </a:spcBef>
              <a:spcAft>
                <a:spcPts val="0"/>
              </a:spcAft>
              <a:buClr>
                <a:srgbClr val="BB562C"/>
              </a:buClr>
              <a:buSzPts val="2200"/>
              <a:buChar char="•"/>
            </a:pPr>
            <a:r>
              <a:rPr lang="en-IN" sz="2200">
                <a:solidFill>
                  <a:srgbClr val="BB562C"/>
                </a:solidFill>
              </a:rPr>
              <a:t>Perform exploratory data analysis (EDA) using visualization and SQL</a:t>
            </a:r>
            <a:endParaRPr sz="2200">
              <a:solidFill>
                <a:schemeClr val="dk1"/>
              </a:solidFill>
            </a:endParaRPr>
          </a:p>
          <a:p>
            <a:pPr indent="-368300" lvl="0" marL="457200" rtl="0" algn="l">
              <a:spcBef>
                <a:spcPts val="5"/>
              </a:spcBef>
              <a:spcAft>
                <a:spcPts val="0"/>
              </a:spcAft>
              <a:buClr>
                <a:srgbClr val="BB562C"/>
              </a:buClr>
              <a:buSzPts val="2200"/>
              <a:buChar char="•"/>
            </a:pPr>
            <a:r>
              <a:rPr lang="en-IN" sz="2200">
                <a:solidFill>
                  <a:srgbClr val="BB562C"/>
                </a:solidFill>
              </a:rPr>
              <a:t>Perform interactive visual analytics using Folium and Plotly Dash</a:t>
            </a:r>
            <a:endParaRPr sz="2200">
              <a:solidFill>
                <a:schemeClr val="dk1"/>
              </a:solidFill>
            </a:endParaRPr>
          </a:p>
          <a:p>
            <a:pPr indent="-368300" lvl="0" marL="457200" rtl="0" algn="l">
              <a:spcBef>
                <a:spcPts val="1440"/>
              </a:spcBef>
              <a:spcAft>
                <a:spcPts val="0"/>
              </a:spcAft>
              <a:buClr>
                <a:srgbClr val="BB562C"/>
              </a:buClr>
              <a:buSzPts val="2200"/>
              <a:buChar char="•"/>
            </a:pPr>
            <a:r>
              <a:rPr lang="en-IN" sz="2200">
                <a:solidFill>
                  <a:srgbClr val="BB562C"/>
                </a:solidFill>
              </a:rPr>
              <a:t>Perform predictive analysis using classification models</a:t>
            </a:r>
            <a:endParaRPr sz="2200">
              <a:solidFill>
                <a:schemeClr val="dk1"/>
              </a:solidFill>
            </a:endParaRPr>
          </a:p>
          <a:p>
            <a:pPr indent="-342900" lvl="1" marL="914400" rtl="0" algn="l">
              <a:spcBef>
                <a:spcPts val="325"/>
              </a:spcBef>
              <a:spcAft>
                <a:spcPts val="0"/>
              </a:spcAft>
              <a:buClr>
                <a:srgbClr val="BB562C"/>
              </a:buClr>
              <a:buSzPts val="1800"/>
              <a:buChar char="○"/>
            </a:pPr>
            <a:r>
              <a:rPr lang="en-IN" sz="1800">
                <a:solidFill>
                  <a:srgbClr val="BB562C"/>
                </a:solidFill>
              </a:rPr>
              <a:t>Tuned models using GridSearchCV</a:t>
            </a:r>
            <a:endParaRPr sz="3000" u="sng">
              <a:solidFill>
                <a:srgbClr val="BB562C"/>
              </a:solidFill>
            </a:endParaRPr>
          </a:p>
          <a:p>
            <a:pPr indent="0" lvl="0" marL="0" marR="0" rtl="0" algn="l">
              <a:spcBef>
                <a:spcPts val="0"/>
              </a:spcBef>
              <a:spcAft>
                <a:spcPts val="0"/>
              </a:spcAft>
              <a:buNone/>
            </a:pPr>
            <a:r>
              <a:t/>
            </a:r>
            <a:endParaRPr sz="1800">
              <a:solidFill>
                <a:srgbClr val="66FFCC"/>
              </a:solidFill>
              <a:latin typeface="Calibri"/>
              <a:ea typeface="Calibri"/>
              <a:cs typeface="Calibri"/>
              <a:sym typeface="Calibri"/>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2" name="Shape 132"/>
        <p:cNvGrpSpPr/>
        <p:nvPr/>
      </p:nvGrpSpPr>
      <p:grpSpPr>
        <a:xfrm>
          <a:off x="0" y="0"/>
          <a:ext cx="0" cy="0"/>
          <a:chOff x="0" y="0"/>
          <a:chExt cx="0" cy="0"/>
        </a:xfrm>
      </p:grpSpPr>
      <p:grpSp>
        <p:nvGrpSpPr>
          <p:cNvPr id="133" name="Google Shape;133;gf3b921b215_0_49"/>
          <p:cNvGrpSpPr/>
          <p:nvPr/>
        </p:nvGrpSpPr>
        <p:grpSpPr>
          <a:xfrm>
            <a:off x="56025" y="0"/>
            <a:ext cx="4104258" cy="6858000"/>
            <a:chOff x="0" y="0"/>
            <a:chExt cx="4104258" cy="6858000"/>
          </a:xfrm>
        </p:grpSpPr>
        <p:sp>
          <p:nvSpPr>
            <p:cNvPr id="134" name="Google Shape;134;gf3b921b215_0_49"/>
            <p:cNvSpPr/>
            <p:nvPr/>
          </p:nvSpPr>
          <p:spPr>
            <a:xfrm>
              <a:off x="0" y="0"/>
              <a:ext cx="4050665" cy="6858000"/>
            </a:xfrm>
            <a:custGeom>
              <a:rect b="b" l="l" r="r" t="t"/>
              <a:pathLst>
                <a:path extrusionOk="0" h="6858000" w="4050665">
                  <a:moveTo>
                    <a:pt x="4050284" y="0"/>
                  </a:moveTo>
                  <a:lnTo>
                    <a:pt x="0" y="0"/>
                  </a:lnTo>
                  <a:lnTo>
                    <a:pt x="0" y="6858000"/>
                  </a:lnTo>
                  <a:lnTo>
                    <a:pt x="4050284" y="6858000"/>
                  </a:lnTo>
                  <a:lnTo>
                    <a:pt x="405028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gf3b921b215_0_49"/>
            <p:cNvSpPr/>
            <p:nvPr/>
          </p:nvSpPr>
          <p:spPr>
            <a:xfrm>
              <a:off x="4040123" y="0"/>
              <a:ext cx="64135" cy="6858000"/>
            </a:xfrm>
            <a:custGeom>
              <a:rect b="b" l="l" r="r" t="t"/>
              <a:pathLst>
                <a:path extrusionOk="0" h="6858000" w="64135">
                  <a:moveTo>
                    <a:pt x="63880" y="0"/>
                  </a:moveTo>
                  <a:lnTo>
                    <a:pt x="0" y="0"/>
                  </a:lnTo>
                  <a:lnTo>
                    <a:pt x="0" y="6858000"/>
                  </a:lnTo>
                  <a:lnTo>
                    <a:pt x="63880" y="6858000"/>
                  </a:lnTo>
                  <a:lnTo>
                    <a:pt x="6388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6" name="Google Shape;136;gf3b921b215_0_49"/>
          <p:cNvSpPr txBox="1"/>
          <p:nvPr/>
        </p:nvSpPr>
        <p:spPr>
          <a:xfrm>
            <a:off x="535635" y="1760982"/>
            <a:ext cx="3016800" cy="1803000"/>
          </a:xfrm>
          <a:prstGeom prst="rect">
            <a:avLst/>
          </a:prstGeom>
          <a:noFill/>
          <a:ln>
            <a:noFill/>
          </a:ln>
        </p:spPr>
        <p:txBody>
          <a:bodyPr anchorCtr="0" anchor="t" bIns="0" lIns="0" spcFirstLastPara="1" rIns="0" wrap="square" tIns="12700">
            <a:spAutoFit/>
          </a:bodyPr>
          <a:lstStyle/>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Data Collection –</a:t>
            </a:r>
            <a:endParaRPr sz="3600">
              <a:solidFill>
                <a:schemeClr val="dk1"/>
              </a:solidFill>
              <a:latin typeface="Arial"/>
              <a:ea typeface="Arial"/>
              <a:cs typeface="Arial"/>
              <a:sym typeface="Arial"/>
            </a:endParaRPr>
          </a:p>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SpaceX API</a:t>
            </a:r>
            <a:endParaRPr sz="3600">
              <a:solidFill>
                <a:schemeClr val="dk1"/>
              </a:solidFill>
              <a:latin typeface="Arial"/>
              <a:ea typeface="Arial"/>
              <a:cs typeface="Arial"/>
              <a:sym typeface="Arial"/>
            </a:endParaRPr>
          </a:p>
        </p:txBody>
      </p:sp>
      <p:sp>
        <p:nvSpPr>
          <p:cNvPr id="137" name="Google Shape;137;gf3b921b215_0_49"/>
          <p:cNvSpPr/>
          <p:nvPr/>
        </p:nvSpPr>
        <p:spPr>
          <a:xfrm>
            <a:off x="5062728" y="1754123"/>
            <a:ext cx="237600" cy="1389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38" name="Google Shape;138;gf3b921b215_0_49"/>
          <p:cNvGrpSpPr/>
          <p:nvPr/>
        </p:nvGrpSpPr>
        <p:grpSpPr>
          <a:xfrm>
            <a:off x="4782311" y="1478280"/>
            <a:ext cx="1851600" cy="1607736"/>
            <a:chOff x="4782311" y="1478280"/>
            <a:chExt cx="1851600" cy="1607736"/>
          </a:xfrm>
        </p:grpSpPr>
        <p:sp>
          <p:nvSpPr>
            <p:cNvPr id="139" name="Google Shape;139;gf3b921b215_0_49"/>
            <p:cNvSpPr/>
            <p:nvPr/>
          </p:nvSpPr>
          <p:spPr>
            <a:xfrm>
              <a:off x="5084063" y="1766316"/>
              <a:ext cx="158400" cy="13197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gf3b921b215_0_49"/>
            <p:cNvSpPr/>
            <p:nvPr/>
          </p:nvSpPr>
          <p:spPr>
            <a:xfrm>
              <a:off x="4782311" y="1478280"/>
              <a:ext cx="1851600"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gf3b921b215_0_49"/>
            <p:cNvSpPr/>
            <p:nvPr/>
          </p:nvSpPr>
          <p:spPr>
            <a:xfrm>
              <a:off x="4888991" y="1719072"/>
              <a:ext cx="1677900" cy="6966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gf3b921b215_0_49"/>
            <p:cNvSpPr/>
            <p:nvPr/>
          </p:nvSpPr>
          <p:spPr>
            <a:xfrm>
              <a:off x="4803647" y="1499616"/>
              <a:ext cx="1772400" cy="10638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3" name="Google Shape;143;gf3b921b215_0_49"/>
          <p:cNvSpPr txBox="1"/>
          <p:nvPr/>
        </p:nvSpPr>
        <p:spPr>
          <a:xfrm>
            <a:off x="5015865" y="1766061"/>
            <a:ext cx="1327200" cy="771900"/>
          </a:xfrm>
          <a:prstGeom prst="rect">
            <a:avLst/>
          </a:prstGeom>
          <a:noFill/>
          <a:ln>
            <a:noFill/>
          </a:ln>
        </p:spPr>
        <p:txBody>
          <a:bodyPr anchorCtr="0" anchor="t" bIns="0" lIns="0" spcFirstLastPara="1" rIns="0" wrap="square" tIns="36175">
            <a:spAutoFit/>
          </a:bodyPr>
          <a:lstStyle/>
          <a:p>
            <a:pPr indent="-466725" lvl="0" marL="479425" marR="5080" rtl="0" algn="l">
              <a:lnSpc>
                <a:spcPct val="109266"/>
              </a:lnSpc>
              <a:spcBef>
                <a:spcPts val="0"/>
              </a:spcBef>
              <a:spcAft>
                <a:spcPts val="0"/>
              </a:spcAft>
              <a:buNone/>
            </a:pPr>
            <a:r>
              <a:rPr lang="en-IN" sz="1500">
                <a:solidFill>
                  <a:srgbClr val="FFFFFF"/>
                </a:solidFill>
                <a:latin typeface="Arial"/>
                <a:ea typeface="Arial"/>
                <a:cs typeface="Arial"/>
                <a:sym typeface="Arial"/>
              </a:rPr>
              <a:t>Request (Space X  APIs)</a:t>
            </a:r>
            <a:endParaRPr sz="1500">
              <a:solidFill>
                <a:schemeClr val="dk1"/>
              </a:solidFill>
              <a:latin typeface="Arial"/>
              <a:ea typeface="Arial"/>
              <a:cs typeface="Arial"/>
              <a:sym typeface="Arial"/>
            </a:endParaRPr>
          </a:p>
        </p:txBody>
      </p:sp>
      <p:grpSp>
        <p:nvGrpSpPr>
          <p:cNvPr id="144" name="Google Shape;144;gf3b921b215_0_49"/>
          <p:cNvGrpSpPr/>
          <p:nvPr/>
        </p:nvGrpSpPr>
        <p:grpSpPr>
          <a:xfrm>
            <a:off x="4782311" y="2807207"/>
            <a:ext cx="1851600" cy="1665600"/>
            <a:chOff x="4782311" y="2807207"/>
            <a:chExt cx="1851600" cy="1665600"/>
          </a:xfrm>
        </p:grpSpPr>
        <p:sp>
          <p:nvSpPr>
            <p:cNvPr id="145" name="Google Shape;145;gf3b921b215_0_49"/>
            <p:cNvSpPr/>
            <p:nvPr/>
          </p:nvSpPr>
          <p:spPr>
            <a:xfrm>
              <a:off x="5062727" y="3073907"/>
              <a:ext cx="237600" cy="13989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gf3b921b215_0_49"/>
            <p:cNvSpPr/>
            <p:nvPr/>
          </p:nvSpPr>
          <p:spPr>
            <a:xfrm>
              <a:off x="5084063" y="3095243"/>
              <a:ext cx="158400" cy="13197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gf3b921b215_0_49"/>
            <p:cNvSpPr/>
            <p:nvPr/>
          </p:nvSpPr>
          <p:spPr>
            <a:xfrm>
              <a:off x="4782311" y="2807207"/>
              <a:ext cx="1851600" cy="11430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gf3b921b215_0_49"/>
            <p:cNvSpPr/>
            <p:nvPr/>
          </p:nvSpPr>
          <p:spPr>
            <a:xfrm>
              <a:off x="4888991" y="2839211"/>
              <a:ext cx="1677900" cy="11157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gf3b921b215_0_49"/>
            <p:cNvSpPr/>
            <p:nvPr/>
          </p:nvSpPr>
          <p:spPr>
            <a:xfrm>
              <a:off x="4803647" y="2828543"/>
              <a:ext cx="1772400" cy="10638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0" name="Google Shape;150;gf3b921b215_0_49"/>
          <p:cNvSpPr txBox="1"/>
          <p:nvPr/>
        </p:nvSpPr>
        <p:spPr>
          <a:xfrm>
            <a:off x="5015865" y="2886583"/>
            <a:ext cx="1332900" cy="1089600"/>
          </a:xfrm>
          <a:prstGeom prst="rect">
            <a:avLst/>
          </a:prstGeom>
          <a:noFill/>
          <a:ln>
            <a:noFill/>
          </a:ln>
        </p:spPr>
        <p:txBody>
          <a:bodyPr anchorCtr="0" anchor="t" bIns="0" lIns="0" spcFirstLastPara="1" rIns="0" wrap="square" tIns="31750">
            <a:spAutoFit/>
          </a:bodyPr>
          <a:lstStyle/>
          <a:p>
            <a:pPr indent="4445" lvl="0" marL="12700" marR="5080" rtl="0" algn="ctr">
              <a:lnSpc>
                <a:spcPct val="91600"/>
              </a:lnSpc>
              <a:spcBef>
                <a:spcPts val="0"/>
              </a:spcBef>
              <a:spcAft>
                <a:spcPts val="0"/>
              </a:spcAft>
              <a:buNone/>
            </a:pPr>
            <a:r>
              <a:rPr lang="en-IN" sz="1500">
                <a:solidFill>
                  <a:srgbClr val="FFFFFF"/>
                </a:solidFill>
                <a:latin typeface="Arial"/>
                <a:ea typeface="Arial"/>
                <a:cs typeface="Arial"/>
                <a:sym typeface="Arial"/>
              </a:rPr>
              <a:t>.JSON file +  Lists(Launch Site,  Booster Version,  Payload Data)</a:t>
            </a:r>
            <a:endParaRPr sz="1500">
              <a:solidFill>
                <a:schemeClr val="dk1"/>
              </a:solidFill>
              <a:latin typeface="Arial"/>
              <a:ea typeface="Arial"/>
              <a:cs typeface="Arial"/>
              <a:sym typeface="Arial"/>
            </a:endParaRPr>
          </a:p>
        </p:txBody>
      </p:sp>
      <p:grpSp>
        <p:nvGrpSpPr>
          <p:cNvPr id="151" name="Google Shape;151;gf3b921b215_0_49"/>
          <p:cNvGrpSpPr/>
          <p:nvPr/>
        </p:nvGrpSpPr>
        <p:grpSpPr>
          <a:xfrm>
            <a:off x="4782311" y="4137659"/>
            <a:ext cx="2790336" cy="1141500"/>
            <a:chOff x="4782311" y="4137659"/>
            <a:chExt cx="2790336" cy="1141500"/>
          </a:xfrm>
        </p:grpSpPr>
        <p:sp>
          <p:nvSpPr>
            <p:cNvPr id="152" name="Google Shape;152;gf3b921b215_0_49"/>
            <p:cNvSpPr/>
            <p:nvPr/>
          </p:nvSpPr>
          <p:spPr>
            <a:xfrm>
              <a:off x="5146547" y="4319015"/>
              <a:ext cx="2426100" cy="2394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gf3b921b215_0_49"/>
            <p:cNvSpPr/>
            <p:nvPr/>
          </p:nvSpPr>
          <p:spPr>
            <a:xfrm>
              <a:off x="5167883" y="4340351"/>
              <a:ext cx="2346900" cy="1599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gf3b921b215_0_49"/>
            <p:cNvSpPr/>
            <p:nvPr/>
          </p:nvSpPr>
          <p:spPr>
            <a:xfrm>
              <a:off x="4782311" y="4137659"/>
              <a:ext cx="1851600" cy="1141500"/>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gf3b921b215_0_49"/>
            <p:cNvSpPr/>
            <p:nvPr/>
          </p:nvSpPr>
          <p:spPr>
            <a:xfrm>
              <a:off x="4850891" y="4273295"/>
              <a:ext cx="1755600" cy="905400"/>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gf3b921b215_0_49"/>
            <p:cNvSpPr/>
            <p:nvPr/>
          </p:nvSpPr>
          <p:spPr>
            <a:xfrm>
              <a:off x="4803647" y="4158995"/>
              <a:ext cx="1772400" cy="1062300"/>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7" name="Google Shape;157;gf3b921b215_0_49"/>
          <p:cNvSpPr txBox="1"/>
          <p:nvPr/>
        </p:nvSpPr>
        <p:spPr>
          <a:xfrm>
            <a:off x="4977765" y="4320920"/>
            <a:ext cx="1404000" cy="865200"/>
          </a:xfrm>
          <a:prstGeom prst="rect">
            <a:avLst/>
          </a:prstGeom>
          <a:noFill/>
          <a:ln>
            <a:noFill/>
          </a:ln>
        </p:spPr>
        <p:txBody>
          <a:bodyPr anchorCtr="0" anchor="t" bIns="0" lIns="0" spcFirstLastPara="1" rIns="0" wrap="square" tIns="35550">
            <a:spAutoFit/>
          </a:bodyPr>
          <a:lstStyle/>
          <a:p>
            <a:pPr indent="0" lvl="0" marL="12700" marR="5080" rtl="0" algn="ctr">
              <a:lnSpc>
                <a:spcPct val="89800"/>
              </a:lnSpc>
              <a:spcBef>
                <a:spcPts val="0"/>
              </a:spcBef>
              <a:spcAft>
                <a:spcPts val="0"/>
              </a:spcAft>
              <a:buNone/>
            </a:pPr>
            <a:r>
              <a:rPr lang="en-IN" sz="1500">
                <a:solidFill>
                  <a:srgbClr val="FFFFFF"/>
                </a:solidFill>
                <a:latin typeface="Arial"/>
                <a:ea typeface="Arial"/>
                <a:cs typeface="Arial"/>
                <a:sym typeface="Arial"/>
              </a:rPr>
              <a:t>Json_normalize to  DataFrame data  from JSON</a:t>
            </a:r>
            <a:endParaRPr sz="1500">
              <a:solidFill>
                <a:schemeClr val="dk1"/>
              </a:solidFill>
              <a:latin typeface="Arial"/>
              <a:ea typeface="Arial"/>
              <a:cs typeface="Arial"/>
              <a:sym typeface="Arial"/>
            </a:endParaRPr>
          </a:p>
        </p:txBody>
      </p:sp>
      <p:grpSp>
        <p:nvGrpSpPr>
          <p:cNvPr id="158" name="Google Shape;158;gf3b921b215_0_49"/>
          <p:cNvGrpSpPr/>
          <p:nvPr/>
        </p:nvGrpSpPr>
        <p:grpSpPr>
          <a:xfrm>
            <a:off x="7139940" y="3073907"/>
            <a:ext cx="1859328" cy="2205252"/>
            <a:chOff x="7139940" y="3073907"/>
            <a:chExt cx="1859328" cy="2205252"/>
          </a:xfrm>
        </p:grpSpPr>
        <p:sp>
          <p:nvSpPr>
            <p:cNvPr id="159" name="Google Shape;159;gf3b921b215_0_49"/>
            <p:cNvSpPr/>
            <p:nvPr/>
          </p:nvSpPr>
          <p:spPr>
            <a:xfrm>
              <a:off x="7418832" y="3073907"/>
              <a:ext cx="239400" cy="1398900"/>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gf3b921b215_0_49"/>
            <p:cNvSpPr/>
            <p:nvPr/>
          </p:nvSpPr>
          <p:spPr>
            <a:xfrm>
              <a:off x="7440168" y="3095243"/>
              <a:ext cx="159900" cy="1319700"/>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gf3b921b215_0_49"/>
            <p:cNvSpPr/>
            <p:nvPr/>
          </p:nvSpPr>
          <p:spPr>
            <a:xfrm>
              <a:off x="7139940" y="4137659"/>
              <a:ext cx="1851600" cy="1141500"/>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gf3b921b215_0_49"/>
            <p:cNvSpPr/>
            <p:nvPr/>
          </p:nvSpPr>
          <p:spPr>
            <a:xfrm>
              <a:off x="7173468" y="4378451"/>
              <a:ext cx="1825800" cy="694800"/>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gf3b921b215_0_49"/>
            <p:cNvSpPr/>
            <p:nvPr/>
          </p:nvSpPr>
          <p:spPr>
            <a:xfrm>
              <a:off x="7161276" y="4158995"/>
              <a:ext cx="1772400" cy="1062300"/>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4" name="Google Shape;164;gf3b921b215_0_49"/>
          <p:cNvSpPr txBox="1"/>
          <p:nvPr/>
        </p:nvSpPr>
        <p:spPr>
          <a:xfrm>
            <a:off x="7300721" y="4425442"/>
            <a:ext cx="1484100" cy="771900"/>
          </a:xfrm>
          <a:prstGeom prst="rect">
            <a:avLst/>
          </a:prstGeom>
          <a:noFill/>
          <a:ln>
            <a:noFill/>
          </a:ln>
        </p:spPr>
        <p:txBody>
          <a:bodyPr anchorCtr="0" anchor="t" bIns="0" lIns="0" spcFirstLastPara="1" rIns="0" wrap="square" tIns="36175">
            <a:spAutoFit/>
          </a:bodyPr>
          <a:lstStyle/>
          <a:p>
            <a:pPr indent="-563880" lvl="0" marL="575945" marR="5080" rtl="0" algn="l">
              <a:lnSpc>
                <a:spcPct val="109266"/>
              </a:lnSpc>
              <a:spcBef>
                <a:spcPts val="0"/>
              </a:spcBef>
              <a:spcAft>
                <a:spcPts val="0"/>
              </a:spcAft>
              <a:buNone/>
            </a:pPr>
            <a:r>
              <a:rPr lang="en-IN" sz="1500">
                <a:solidFill>
                  <a:srgbClr val="FFFFFF"/>
                </a:solidFill>
                <a:latin typeface="Arial"/>
                <a:ea typeface="Arial"/>
                <a:cs typeface="Arial"/>
                <a:sym typeface="Arial"/>
              </a:rPr>
              <a:t>Dictionary relevant  data</a:t>
            </a:r>
            <a:endParaRPr sz="1500">
              <a:solidFill>
                <a:schemeClr val="dk1"/>
              </a:solidFill>
              <a:latin typeface="Arial"/>
              <a:ea typeface="Arial"/>
              <a:cs typeface="Arial"/>
              <a:sym typeface="Arial"/>
            </a:endParaRPr>
          </a:p>
        </p:txBody>
      </p:sp>
      <p:grpSp>
        <p:nvGrpSpPr>
          <p:cNvPr id="165" name="Google Shape;165;gf3b921b215_0_49"/>
          <p:cNvGrpSpPr/>
          <p:nvPr/>
        </p:nvGrpSpPr>
        <p:grpSpPr>
          <a:xfrm>
            <a:off x="7139940" y="1744979"/>
            <a:ext cx="1868484" cy="2205228"/>
            <a:chOff x="7139940" y="1744979"/>
            <a:chExt cx="1868484" cy="2205228"/>
          </a:xfrm>
        </p:grpSpPr>
        <p:sp>
          <p:nvSpPr>
            <p:cNvPr id="166" name="Google Shape;166;gf3b921b215_0_49"/>
            <p:cNvSpPr/>
            <p:nvPr/>
          </p:nvSpPr>
          <p:spPr>
            <a:xfrm>
              <a:off x="7418832" y="1744979"/>
              <a:ext cx="239400" cy="1398900"/>
            </a:xfrm>
            <a:prstGeom prst="rect">
              <a:avLst/>
            </a:prstGeom>
            <a:blipFill rotWithShape="1">
              <a:blip r:embed="rId2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gf3b921b215_0_49"/>
            <p:cNvSpPr/>
            <p:nvPr/>
          </p:nvSpPr>
          <p:spPr>
            <a:xfrm>
              <a:off x="7440168" y="1766315"/>
              <a:ext cx="159900" cy="1319700"/>
            </a:xfrm>
            <a:prstGeom prst="rect">
              <a:avLst/>
            </a:prstGeom>
            <a:blipFill rotWithShape="1">
              <a:blip r:embed="rId2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gf3b921b215_0_49"/>
            <p:cNvSpPr/>
            <p:nvPr/>
          </p:nvSpPr>
          <p:spPr>
            <a:xfrm>
              <a:off x="7139940" y="2807207"/>
              <a:ext cx="1851600" cy="11430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gf3b921b215_0_49"/>
            <p:cNvSpPr/>
            <p:nvPr/>
          </p:nvSpPr>
          <p:spPr>
            <a:xfrm>
              <a:off x="7164324" y="3047999"/>
              <a:ext cx="1844100" cy="696600"/>
            </a:xfrm>
            <a:prstGeom prst="rect">
              <a:avLst/>
            </a:prstGeom>
            <a:blipFill rotWithShape="1">
              <a:blip r:embed="rId2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gf3b921b215_0_49"/>
            <p:cNvSpPr/>
            <p:nvPr/>
          </p:nvSpPr>
          <p:spPr>
            <a:xfrm>
              <a:off x="7161276" y="2828543"/>
              <a:ext cx="1772400" cy="10638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1" name="Google Shape;171;gf3b921b215_0_49"/>
          <p:cNvSpPr txBox="1"/>
          <p:nvPr/>
        </p:nvSpPr>
        <p:spPr>
          <a:xfrm>
            <a:off x="7291578" y="3096005"/>
            <a:ext cx="1492800" cy="771900"/>
          </a:xfrm>
          <a:prstGeom prst="rect">
            <a:avLst/>
          </a:prstGeom>
          <a:noFill/>
          <a:ln>
            <a:noFill/>
          </a:ln>
        </p:spPr>
        <p:txBody>
          <a:bodyPr anchorCtr="0" anchor="t" bIns="0" lIns="0" spcFirstLastPara="1" rIns="0" wrap="square" tIns="36175">
            <a:spAutoFit/>
          </a:bodyPr>
          <a:lstStyle/>
          <a:p>
            <a:pPr indent="-320040" lvl="0" marL="332740" marR="5080" rtl="0" algn="l">
              <a:lnSpc>
                <a:spcPct val="109266"/>
              </a:lnSpc>
              <a:spcBef>
                <a:spcPts val="0"/>
              </a:spcBef>
              <a:spcAft>
                <a:spcPts val="0"/>
              </a:spcAft>
              <a:buNone/>
            </a:pPr>
            <a:r>
              <a:rPr lang="en-IN" sz="1500">
                <a:solidFill>
                  <a:srgbClr val="FFFFFF"/>
                </a:solidFill>
                <a:latin typeface="Arial"/>
                <a:ea typeface="Arial"/>
                <a:cs typeface="Arial"/>
                <a:sym typeface="Arial"/>
              </a:rPr>
              <a:t>Cast dictionary to a  DataFrame</a:t>
            </a:r>
            <a:endParaRPr sz="1500">
              <a:solidFill>
                <a:schemeClr val="dk1"/>
              </a:solidFill>
              <a:latin typeface="Arial"/>
              <a:ea typeface="Arial"/>
              <a:cs typeface="Arial"/>
              <a:sym typeface="Arial"/>
            </a:endParaRPr>
          </a:p>
        </p:txBody>
      </p:sp>
      <p:grpSp>
        <p:nvGrpSpPr>
          <p:cNvPr id="172" name="Google Shape;172;gf3b921b215_0_49"/>
          <p:cNvGrpSpPr/>
          <p:nvPr/>
        </p:nvGrpSpPr>
        <p:grpSpPr>
          <a:xfrm>
            <a:off x="7139940" y="1478280"/>
            <a:ext cx="2790336" cy="1143000"/>
            <a:chOff x="7139940" y="1478280"/>
            <a:chExt cx="2790336" cy="1143000"/>
          </a:xfrm>
        </p:grpSpPr>
        <p:sp>
          <p:nvSpPr>
            <p:cNvPr id="173" name="Google Shape;173;gf3b921b215_0_49"/>
            <p:cNvSpPr/>
            <p:nvPr/>
          </p:nvSpPr>
          <p:spPr>
            <a:xfrm>
              <a:off x="7504176" y="1661160"/>
              <a:ext cx="2426100" cy="237600"/>
            </a:xfrm>
            <a:prstGeom prst="rect">
              <a:avLst/>
            </a:prstGeom>
            <a:blipFill rotWithShape="1">
              <a:blip r:embed="rId2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gf3b921b215_0_49"/>
            <p:cNvSpPr/>
            <p:nvPr/>
          </p:nvSpPr>
          <p:spPr>
            <a:xfrm>
              <a:off x="7525512" y="1682496"/>
              <a:ext cx="2346900" cy="158400"/>
            </a:xfrm>
            <a:prstGeom prst="rect">
              <a:avLst/>
            </a:prstGeom>
            <a:blipFill rotWithShape="1">
              <a:blip r:embed="rId2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gf3b921b215_0_49"/>
            <p:cNvSpPr/>
            <p:nvPr/>
          </p:nvSpPr>
          <p:spPr>
            <a:xfrm>
              <a:off x="7139940" y="1478280"/>
              <a:ext cx="1851600" cy="11430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gf3b921b215_0_49"/>
            <p:cNvSpPr/>
            <p:nvPr/>
          </p:nvSpPr>
          <p:spPr>
            <a:xfrm>
              <a:off x="7226808" y="1615440"/>
              <a:ext cx="1717500" cy="903600"/>
            </a:xfrm>
            <a:prstGeom prst="rect">
              <a:avLst/>
            </a:prstGeom>
            <a:blipFill rotWithShape="1">
              <a:blip r:embed="rId2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gf3b921b215_0_49"/>
            <p:cNvSpPr/>
            <p:nvPr/>
          </p:nvSpPr>
          <p:spPr>
            <a:xfrm>
              <a:off x="7161276" y="1499616"/>
              <a:ext cx="1772400" cy="10638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8" name="Google Shape;178;gf3b921b215_0_49"/>
          <p:cNvSpPr txBox="1"/>
          <p:nvPr>
            <p:ph type="title"/>
          </p:nvPr>
        </p:nvSpPr>
        <p:spPr>
          <a:xfrm>
            <a:off x="7354061" y="1660905"/>
            <a:ext cx="1373400" cy="1028700"/>
          </a:xfrm>
          <a:prstGeom prst="rect">
            <a:avLst/>
          </a:prstGeom>
          <a:noFill/>
          <a:ln>
            <a:noFill/>
          </a:ln>
        </p:spPr>
        <p:txBody>
          <a:bodyPr anchorCtr="0" anchor="t" bIns="0" lIns="0" spcFirstLastPara="1" rIns="0" wrap="square" tIns="35550">
            <a:spAutoFit/>
          </a:bodyPr>
          <a:lstStyle/>
          <a:p>
            <a:pPr indent="0" lvl="0" marL="12700" marR="5080" rtl="0" algn="ctr">
              <a:lnSpc>
                <a:spcPct val="110000"/>
              </a:lnSpc>
              <a:spcBef>
                <a:spcPts val="0"/>
              </a:spcBef>
              <a:spcAft>
                <a:spcPts val="0"/>
              </a:spcAft>
              <a:buNone/>
            </a:pPr>
            <a:r>
              <a:rPr lang="en-IN" sz="1500">
                <a:solidFill>
                  <a:srgbClr val="FFFFFF"/>
                </a:solidFill>
                <a:latin typeface="Arial"/>
                <a:ea typeface="Arial"/>
                <a:cs typeface="Arial"/>
                <a:sym typeface="Arial"/>
              </a:rPr>
              <a:t>Filter data to only  include Falcon 9  launches</a:t>
            </a:r>
            <a:endParaRPr sz="1500">
              <a:latin typeface="Arial"/>
              <a:ea typeface="Arial"/>
              <a:cs typeface="Arial"/>
              <a:sym typeface="Arial"/>
            </a:endParaRPr>
          </a:p>
        </p:txBody>
      </p:sp>
      <p:grpSp>
        <p:nvGrpSpPr>
          <p:cNvPr id="179" name="Google Shape;179;gf3b921b215_0_49"/>
          <p:cNvGrpSpPr/>
          <p:nvPr/>
        </p:nvGrpSpPr>
        <p:grpSpPr>
          <a:xfrm>
            <a:off x="9496043" y="1478280"/>
            <a:ext cx="1894224" cy="1143000"/>
            <a:chOff x="9496043" y="1478280"/>
            <a:chExt cx="1894224" cy="1143000"/>
          </a:xfrm>
        </p:grpSpPr>
        <p:sp>
          <p:nvSpPr>
            <p:cNvPr id="180" name="Google Shape;180;gf3b921b215_0_49"/>
            <p:cNvSpPr/>
            <p:nvPr/>
          </p:nvSpPr>
          <p:spPr>
            <a:xfrm>
              <a:off x="9496043" y="1478280"/>
              <a:ext cx="1851600" cy="11430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gf3b921b215_0_49"/>
            <p:cNvSpPr/>
            <p:nvPr/>
          </p:nvSpPr>
          <p:spPr>
            <a:xfrm>
              <a:off x="9497567" y="1615440"/>
              <a:ext cx="1892700" cy="903600"/>
            </a:xfrm>
            <a:prstGeom prst="rect">
              <a:avLst/>
            </a:prstGeom>
            <a:blipFill rotWithShape="1">
              <a:blip r:embed="rId2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gf3b921b215_0_49"/>
            <p:cNvSpPr/>
            <p:nvPr/>
          </p:nvSpPr>
          <p:spPr>
            <a:xfrm>
              <a:off x="9517379" y="1499616"/>
              <a:ext cx="1772400" cy="1063800"/>
            </a:xfrm>
            <a:prstGeom prst="rect">
              <a:avLst/>
            </a:prstGeom>
            <a:blipFill rotWithShape="1">
              <a:blip r:embed="rId3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3" name="Google Shape;183;gf3b921b215_0_49"/>
          <p:cNvSpPr txBox="1"/>
          <p:nvPr/>
        </p:nvSpPr>
        <p:spPr>
          <a:xfrm>
            <a:off x="9640316" y="1660905"/>
            <a:ext cx="1539300" cy="873900"/>
          </a:xfrm>
          <a:prstGeom prst="rect">
            <a:avLst/>
          </a:prstGeom>
          <a:noFill/>
          <a:ln>
            <a:noFill/>
          </a:ln>
        </p:spPr>
        <p:txBody>
          <a:bodyPr anchorCtr="0" anchor="t" bIns="0" lIns="0" spcFirstLastPara="1" rIns="0" wrap="square" tIns="33000">
            <a:spAutoFit/>
          </a:bodyPr>
          <a:lstStyle/>
          <a:p>
            <a:pPr indent="-1270" lvl="0" marL="12700" marR="5080" rtl="0" algn="ctr">
              <a:lnSpc>
                <a:spcPct val="91000"/>
              </a:lnSpc>
              <a:spcBef>
                <a:spcPts val="0"/>
              </a:spcBef>
              <a:spcAft>
                <a:spcPts val="0"/>
              </a:spcAft>
              <a:buNone/>
            </a:pPr>
            <a:r>
              <a:rPr lang="en-IN" sz="1500">
                <a:solidFill>
                  <a:srgbClr val="FFFFFF"/>
                </a:solidFill>
                <a:latin typeface="Arial"/>
                <a:ea typeface="Arial"/>
                <a:cs typeface="Arial"/>
                <a:sym typeface="Arial"/>
              </a:rPr>
              <a:t>Imputate missing  PayloadMass values  with mean</a:t>
            </a:r>
            <a:endParaRPr sz="1500">
              <a:solidFill>
                <a:schemeClr val="dk1"/>
              </a:solidFill>
              <a:latin typeface="Arial"/>
              <a:ea typeface="Arial"/>
              <a:cs typeface="Arial"/>
              <a:sym typeface="Arial"/>
            </a:endParaRPr>
          </a:p>
        </p:txBody>
      </p:sp>
      <p:sp>
        <p:nvSpPr>
          <p:cNvPr id="184" name="Google Shape;184;gf3b921b215_0_49"/>
          <p:cNvSpPr txBox="1"/>
          <p:nvPr/>
        </p:nvSpPr>
        <p:spPr>
          <a:xfrm>
            <a:off x="535635" y="4830826"/>
            <a:ext cx="865500" cy="2436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t/>
            </a:r>
            <a:endParaRPr sz="15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8" name="Shape 188"/>
        <p:cNvGrpSpPr/>
        <p:nvPr/>
      </p:nvGrpSpPr>
      <p:grpSpPr>
        <a:xfrm>
          <a:off x="0" y="0"/>
          <a:ext cx="0" cy="0"/>
          <a:chOff x="0" y="0"/>
          <a:chExt cx="0" cy="0"/>
        </a:xfrm>
      </p:grpSpPr>
      <p:grpSp>
        <p:nvGrpSpPr>
          <p:cNvPr id="189" name="Google Shape;189;gf3b921b215_0_147"/>
          <p:cNvGrpSpPr/>
          <p:nvPr/>
        </p:nvGrpSpPr>
        <p:grpSpPr>
          <a:xfrm>
            <a:off x="0" y="0"/>
            <a:ext cx="4104258" cy="6858000"/>
            <a:chOff x="0" y="0"/>
            <a:chExt cx="4104258" cy="6858000"/>
          </a:xfrm>
        </p:grpSpPr>
        <p:sp>
          <p:nvSpPr>
            <p:cNvPr id="190" name="Google Shape;190;gf3b921b215_0_147"/>
            <p:cNvSpPr/>
            <p:nvPr/>
          </p:nvSpPr>
          <p:spPr>
            <a:xfrm>
              <a:off x="0" y="0"/>
              <a:ext cx="4050665" cy="6858000"/>
            </a:xfrm>
            <a:custGeom>
              <a:rect b="b" l="l" r="r" t="t"/>
              <a:pathLst>
                <a:path extrusionOk="0" h="6858000" w="4050665">
                  <a:moveTo>
                    <a:pt x="4050284" y="0"/>
                  </a:moveTo>
                  <a:lnTo>
                    <a:pt x="0" y="0"/>
                  </a:lnTo>
                  <a:lnTo>
                    <a:pt x="0" y="6858000"/>
                  </a:lnTo>
                  <a:lnTo>
                    <a:pt x="4050284" y="6858000"/>
                  </a:lnTo>
                  <a:lnTo>
                    <a:pt x="405028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gf3b921b215_0_147"/>
            <p:cNvSpPr/>
            <p:nvPr/>
          </p:nvSpPr>
          <p:spPr>
            <a:xfrm>
              <a:off x="4040123" y="0"/>
              <a:ext cx="64135" cy="6858000"/>
            </a:xfrm>
            <a:custGeom>
              <a:rect b="b" l="l" r="r" t="t"/>
              <a:pathLst>
                <a:path extrusionOk="0" h="6858000" w="64135">
                  <a:moveTo>
                    <a:pt x="63880" y="0"/>
                  </a:moveTo>
                  <a:lnTo>
                    <a:pt x="0" y="0"/>
                  </a:lnTo>
                  <a:lnTo>
                    <a:pt x="0" y="6858000"/>
                  </a:lnTo>
                  <a:lnTo>
                    <a:pt x="63880" y="6858000"/>
                  </a:lnTo>
                  <a:lnTo>
                    <a:pt x="6388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2" name="Google Shape;192;gf3b921b215_0_147"/>
          <p:cNvSpPr txBox="1"/>
          <p:nvPr/>
        </p:nvSpPr>
        <p:spPr>
          <a:xfrm>
            <a:off x="535635" y="1760982"/>
            <a:ext cx="3016800" cy="1803000"/>
          </a:xfrm>
          <a:prstGeom prst="rect">
            <a:avLst/>
          </a:prstGeom>
          <a:noFill/>
          <a:ln>
            <a:noFill/>
          </a:ln>
        </p:spPr>
        <p:txBody>
          <a:bodyPr anchorCtr="0" anchor="t" bIns="0" lIns="0" spcFirstLastPara="1" rIns="0" wrap="square" tIns="12700">
            <a:spAutoFit/>
          </a:bodyPr>
          <a:lstStyle/>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Data Collection –</a:t>
            </a:r>
            <a:endParaRPr sz="3600">
              <a:solidFill>
                <a:schemeClr val="dk1"/>
              </a:solidFill>
              <a:latin typeface="Arial"/>
              <a:ea typeface="Arial"/>
              <a:cs typeface="Arial"/>
              <a:sym typeface="Arial"/>
            </a:endParaRPr>
          </a:p>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Web Scraping</a:t>
            </a:r>
            <a:endParaRPr sz="3600">
              <a:solidFill>
                <a:schemeClr val="dk1"/>
              </a:solidFill>
              <a:latin typeface="Arial"/>
              <a:ea typeface="Arial"/>
              <a:cs typeface="Arial"/>
              <a:sym typeface="Arial"/>
            </a:endParaRPr>
          </a:p>
        </p:txBody>
      </p:sp>
      <p:grpSp>
        <p:nvGrpSpPr>
          <p:cNvPr id="193" name="Google Shape;193;gf3b921b215_0_147"/>
          <p:cNvGrpSpPr/>
          <p:nvPr/>
        </p:nvGrpSpPr>
        <p:grpSpPr>
          <a:xfrm>
            <a:off x="5111496" y="713231"/>
            <a:ext cx="2621160" cy="2317873"/>
            <a:chOff x="5111496" y="713231"/>
            <a:chExt cx="2621160" cy="2317873"/>
          </a:xfrm>
        </p:grpSpPr>
        <p:sp>
          <p:nvSpPr>
            <p:cNvPr id="194" name="Google Shape;194;gf3b921b215_0_147"/>
            <p:cNvSpPr/>
            <p:nvPr/>
          </p:nvSpPr>
          <p:spPr>
            <a:xfrm>
              <a:off x="5506212" y="1098804"/>
              <a:ext cx="304800" cy="1932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gf3b921b215_0_147"/>
            <p:cNvSpPr/>
            <p:nvPr/>
          </p:nvSpPr>
          <p:spPr>
            <a:xfrm>
              <a:off x="5527548" y="1110995"/>
              <a:ext cx="225600" cy="1862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gf3b921b215_0_147"/>
            <p:cNvSpPr/>
            <p:nvPr/>
          </p:nvSpPr>
          <p:spPr>
            <a:xfrm>
              <a:off x="5111496" y="713231"/>
              <a:ext cx="2580000" cy="15804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gf3b921b215_0_147"/>
            <p:cNvSpPr/>
            <p:nvPr/>
          </p:nvSpPr>
          <p:spPr>
            <a:xfrm>
              <a:off x="5134356" y="1037843"/>
              <a:ext cx="2598300" cy="9816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gf3b921b215_0_147"/>
            <p:cNvSpPr/>
            <p:nvPr/>
          </p:nvSpPr>
          <p:spPr>
            <a:xfrm>
              <a:off x="5132832" y="734567"/>
              <a:ext cx="2500800" cy="15012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9" name="Google Shape;199;gf3b921b215_0_147"/>
          <p:cNvSpPr txBox="1"/>
          <p:nvPr/>
        </p:nvSpPr>
        <p:spPr>
          <a:xfrm>
            <a:off x="5314569" y="1104137"/>
            <a:ext cx="2121600" cy="1126500"/>
          </a:xfrm>
          <a:prstGeom prst="rect">
            <a:avLst/>
          </a:prstGeom>
          <a:noFill/>
          <a:ln>
            <a:noFill/>
          </a:ln>
        </p:spPr>
        <p:txBody>
          <a:bodyPr anchorCtr="0" anchor="t" bIns="0" lIns="0" spcFirstLastPara="1" rIns="0" wrap="square" tIns="12050">
            <a:spAutoFit/>
          </a:bodyPr>
          <a:lstStyle/>
          <a:p>
            <a:pPr indent="0" lvl="0" marL="0" marR="0" rtl="0" algn="ctr">
              <a:lnSpc>
                <a:spcPct val="114545"/>
              </a:lnSpc>
              <a:spcBef>
                <a:spcPts val="0"/>
              </a:spcBef>
              <a:spcAft>
                <a:spcPts val="0"/>
              </a:spcAft>
              <a:buNone/>
            </a:pPr>
            <a:r>
              <a:rPr lang="en-IN" sz="2200">
                <a:solidFill>
                  <a:srgbClr val="FFFFFF"/>
                </a:solidFill>
                <a:latin typeface="Arial"/>
                <a:ea typeface="Arial"/>
                <a:cs typeface="Arial"/>
                <a:sym typeface="Arial"/>
              </a:rPr>
              <a:t>Request Wikipedia</a:t>
            </a:r>
            <a:endParaRPr sz="2200">
              <a:solidFill>
                <a:schemeClr val="dk1"/>
              </a:solidFill>
              <a:latin typeface="Arial"/>
              <a:ea typeface="Arial"/>
              <a:cs typeface="Arial"/>
              <a:sym typeface="Arial"/>
            </a:endParaRPr>
          </a:p>
          <a:p>
            <a:pPr indent="0" lvl="0" marL="13334" marR="0" rtl="0" algn="ctr">
              <a:lnSpc>
                <a:spcPct val="114545"/>
              </a:lnSpc>
              <a:spcBef>
                <a:spcPts val="0"/>
              </a:spcBef>
              <a:spcAft>
                <a:spcPts val="0"/>
              </a:spcAft>
              <a:buNone/>
            </a:pPr>
            <a:r>
              <a:rPr lang="en-IN" sz="2200">
                <a:solidFill>
                  <a:srgbClr val="FFFFFF"/>
                </a:solidFill>
                <a:latin typeface="Arial"/>
                <a:ea typeface="Arial"/>
                <a:cs typeface="Arial"/>
                <a:sym typeface="Arial"/>
              </a:rPr>
              <a:t>html</a:t>
            </a:r>
            <a:endParaRPr sz="2200">
              <a:solidFill>
                <a:schemeClr val="dk1"/>
              </a:solidFill>
              <a:latin typeface="Arial"/>
              <a:ea typeface="Arial"/>
              <a:cs typeface="Arial"/>
              <a:sym typeface="Arial"/>
            </a:endParaRPr>
          </a:p>
        </p:txBody>
      </p:sp>
      <p:grpSp>
        <p:nvGrpSpPr>
          <p:cNvPr id="200" name="Google Shape;200;gf3b921b215_0_147"/>
          <p:cNvGrpSpPr/>
          <p:nvPr/>
        </p:nvGrpSpPr>
        <p:grpSpPr>
          <a:xfrm>
            <a:off x="5111496" y="2589276"/>
            <a:ext cx="2580000" cy="2318028"/>
            <a:chOff x="5111496" y="2589276"/>
            <a:chExt cx="2580000" cy="2318028"/>
          </a:xfrm>
        </p:grpSpPr>
        <p:sp>
          <p:nvSpPr>
            <p:cNvPr id="201" name="Google Shape;201;gf3b921b215_0_147"/>
            <p:cNvSpPr/>
            <p:nvPr/>
          </p:nvSpPr>
          <p:spPr>
            <a:xfrm>
              <a:off x="5506212" y="2965704"/>
              <a:ext cx="304800" cy="19416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gf3b921b215_0_147"/>
            <p:cNvSpPr/>
            <p:nvPr/>
          </p:nvSpPr>
          <p:spPr>
            <a:xfrm>
              <a:off x="5527548" y="2987040"/>
              <a:ext cx="225600" cy="18624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gf3b921b215_0_147"/>
            <p:cNvSpPr/>
            <p:nvPr/>
          </p:nvSpPr>
          <p:spPr>
            <a:xfrm>
              <a:off x="5111496" y="2589276"/>
              <a:ext cx="2580000" cy="15804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gf3b921b215_0_147"/>
            <p:cNvSpPr/>
            <p:nvPr/>
          </p:nvSpPr>
          <p:spPr>
            <a:xfrm>
              <a:off x="5334000" y="2913888"/>
              <a:ext cx="2135100" cy="9816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gf3b921b215_0_147"/>
            <p:cNvSpPr/>
            <p:nvPr/>
          </p:nvSpPr>
          <p:spPr>
            <a:xfrm>
              <a:off x="5132832" y="2610612"/>
              <a:ext cx="2500800" cy="15012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6" name="Google Shape;206;gf3b921b215_0_147"/>
          <p:cNvSpPr txBox="1"/>
          <p:nvPr/>
        </p:nvSpPr>
        <p:spPr>
          <a:xfrm>
            <a:off x="5514594" y="2980689"/>
            <a:ext cx="1709400" cy="1514400"/>
          </a:xfrm>
          <a:prstGeom prst="rect">
            <a:avLst/>
          </a:prstGeom>
          <a:noFill/>
          <a:ln>
            <a:noFill/>
          </a:ln>
        </p:spPr>
        <p:txBody>
          <a:bodyPr anchorCtr="0" anchor="t" bIns="0" lIns="0" spcFirstLastPara="1" rIns="0" wrap="square" tIns="12050">
            <a:spAutoFit/>
          </a:bodyPr>
          <a:lstStyle/>
          <a:p>
            <a:pPr indent="0" lvl="0" marL="73025" marR="0" rtl="0" algn="l">
              <a:lnSpc>
                <a:spcPct val="114545"/>
              </a:lnSpc>
              <a:spcBef>
                <a:spcPts val="0"/>
              </a:spcBef>
              <a:spcAft>
                <a:spcPts val="0"/>
              </a:spcAft>
              <a:buNone/>
            </a:pPr>
            <a:r>
              <a:rPr lang="en-IN" sz="2200">
                <a:solidFill>
                  <a:srgbClr val="FFFFFF"/>
                </a:solidFill>
                <a:latin typeface="Arial"/>
                <a:ea typeface="Arial"/>
                <a:cs typeface="Arial"/>
                <a:sym typeface="Arial"/>
              </a:rPr>
              <a:t>BeautifulSoup</a:t>
            </a:r>
            <a:endParaRPr sz="2200">
              <a:solidFill>
                <a:schemeClr val="dk1"/>
              </a:solidFill>
              <a:latin typeface="Arial"/>
              <a:ea typeface="Arial"/>
              <a:cs typeface="Arial"/>
              <a:sym typeface="Arial"/>
            </a:endParaRPr>
          </a:p>
          <a:p>
            <a:pPr indent="0" lvl="0" marL="12700" marR="0" rtl="0" algn="l">
              <a:lnSpc>
                <a:spcPct val="114545"/>
              </a:lnSpc>
              <a:spcBef>
                <a:spcPts val="0"/>
              </a:spcBef>
              <a:spcAft>
                <a:spcPts val="0"/>
              </a:spcAft>
              <a:buNone/>
            </a:pPr>
            <a:r>
              <a:rPr lang="en-IN" sz="2200">
                <a:solidFill>
                  <a:srgbClr val="FFFFFF"/>
                </a:solidFill>
                <a:latin typeface="Arial"/>
                <a:ea typeface="Arial"/>
                <a:cs typeface="Arial"/>
                <a:sym typeface="Arial"/>
              </a:rPr>
              <a:t>html5lib Parser</a:t>
            </a:r>
            <a:endParaRPr sz="2200">
              <a:solidFill>
                <a:schemeClr val="dk1"/>
              </a:solidFill>
              <a:latin typeface="Arial"/>
              <a:ea typeface="Arial"/>
              <a:cs typeface="Arial"/>
              <a:sym typeface="Arial"/>
            </a:endParaRPr>
          </a:p>
        </p:txBody>
      </p:sp>
      <p:grpSp>
        <p:nvGrpSpPr>
          <p:cNvPr id="207" name="Google Shape;207;gf3b921b215_0_147"/>
          <p:cNvGrpSpPr/>
          <p:nvPr/>
        </p:nvGrpSpPr>
        <p:grpSpPr>
          <a:xfrm>
            <a:off x="5111496" y="4465320"/>
            <a:ext cx="3905988" cy="1580400"/>
            <a:chOff x="5111496" y="4465320"/>
            <a:chExt cx="3905988" cy="1580400"/>
          </a:xfrm>
        </p:grpSpPr>
        <p:sp>
          <p:nvSpPr>
            <p:cNvPr id="208" name="Google Shape;208;gf3b921b215_0_147"/>
            <p:cNvSpPr/>
            <p:nvPr/>
          </p:nvSpPr>
          <p:spPr>
            <a:xfrm>
              <a:off x="5625084" y="4721352"/>
              <a:ext cx="3392400" cy="3048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gf3b921b215_0_147"/>
            <p:cNvSpPr/>
            <p:nvPr/>
          </p:nvSpPr>
          <p:spPr>
            <a:xfrm>
              <a:off x="5646420" y="4742688"/>
              <a:ext cx="3313200" cy="2256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gf3b921b215_0_147"/>
            <p:cNvSpPr/>
            <p:nvPr/>
          </p:nvSpPr>
          <p:spPr>
            <a:xfrm>
              <a:off x="5111496" y="4465320"/>
              <a:ext cx="2580000" cy="15804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gf3b921b215_0_147"/>
            <p:cNvSpPr/>
            <p:nvPr/>
          </p:nvSpPr>
          <p:spPr>
            <a:xfrm>
              <a:off x="5289804" y="4789932"/>
              <a:ext cx="2287500" cy="981600"/>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gf3b921b215_0_147"/>
            <p:cNvSpPr/>
            <p:nvPr/>
          </p:nvSpPr>
          <p:spPr>
            <a:xfrm>
              <a:off x="5132832" y="4486656"/>
              <a:ext cx="2500800" cy="15012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3" name="Google Shape;213;gf3b921b215_0_147"/>
          <p:cNvSpPr txBox="1"/>
          <p:nvPr/>
        </p:nvSpPr>
        <p:spPr>
          <a:xfrm>
            <a:off x="5470016" y="4854321"/>
            <a:ext cx="1802100" cy="1131600"/>
          </a:xfrm>
          <a:prstGeom prst="rect">
            <a:avLst/>
          </a:prstGeom>
          <a:noFill/>
          <a:ln>
            <a:noFill/>
          </a:ln>
        </p:spPr>
        <p:txBody>
          <a:bodyPr anchorCtr="0" anchor="t" bIns="0" lIns="0" spcFirstLastPara="1" rIns="0" wrap="square" tIns="44450">
            <a:spAutoFit/>
          </a:bodyPr>
          <a:lstStyle/>
          <a:p>
            <a:pPr indent="-321944" lvl="0" marL="334010" marR="5080" rtl="0" algn="l">
              <a:lnSpc>
                <a:spcPct val="110454"/>
              </a:lnSpc>
              <a:spcBef>
                <a:spcPts val="0"/>
              </a:spcBef>
              <a:spcAft>
                <a:spcPts val="0"/>
              </a:spcAft>
              <a:buNone/>
            </a:pPr>
            <a:r>
              <a:rPr lang="en-IN" sz="2200">
                <a:solidFill>
                  <a:srgbClr val="FFFFFF"/>
                </a:solidFill>
                <a:latin typeface="Arial"/>
                <a:ea typeface="Arial"/>
                <a:cs typeface="Arial"/>
                <a:sym typeface="Arial"/>
              </a:rPr>
              <a:t>Find launch info  html table</a:t>
            </a:r>
            <a:endParaRPr sz="2200">
              <a:solidFill>
                <a:schemeClr val="dk1"/>
              </a:solidFill>
              <a:latin typeface="Arial"/>
              <a:ea typeface="Arial"/>
              <a:cs typeface="Arial"/>
              <a:sym typeface="Arial"/>
            </a:endParaRPr>
          </a:p>
        </p:txBody>
      </p:sp>
      <p:grpSp>
        <p:nvGrpSpPr>
          <p:cNvPr id="214" name="Google Shape;214;gf3b921b215_0_147"/>
          <p:cNvGrpSpPr/>
          <p:nvPr/>
        </p:nvGrpSpPr>
        <p:grpSpPr>
          <a:xfrm>
            <a:off x="8438388" y="2965704"/>
            <a:ext cx="2580000" cy="3080016"/>
            <a:chOff x="8438388" y="2965704"/>
            <a:chExt cx="2580000" cy="3080016"/>
          </a:xfrm>
        </p:grpSpPr>
        <p:sp>
          <p:nvSpPr>
            <p:cNvPr id="215" name="Google Shape;215;gf3b921b215_0_147"/>
            <p:cNvSpPr/>
            <p:nvPr/>
          </p:nvSpPr>
          <p:spPr>
            <a:xfrm>
              <a:off x="8833104" y="2965704"/>
              <a:ext cx="304800" cy="1941600"/>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gf3b921b215_0_147"/>
            <p:cNvSpPr/>
            <p:nvPr/>
          </p:nvSpPr>
          <p:spPr>
            <a:xfrm>
              <a:off x="8854440" y="2987040"/>
              <a:ext cx="225600" cy="1862400"/>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gf3b921b215_0_147"/>
            <p:cNvSpPr/>
            <p:nvPr/>
          </p:nvSpPr>
          <p:spPr>
            <a:xfrm>
              <a:off x="8438388" y="4465320"/>
              <a:ext cx="2580000" cy="15804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gf3b921b215_0_147"/>
            <p:cNvSpPr/>
            <p:nvPr/>
          </p:nvSpPr>
          <p:spPr>
            <a:xfrm>
              <a:off x="8546592" y="4943855"/>
              <a:ext cx="2363700" cy="673500"/>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gf3b921b215_0_147"/>
            <p:cNvSpPr/>
            <p:nvPr/>
          </p:nvSpPr>
          <p:spPr>
            <a:xfrm>
              <a:off x="8459724" y="4486656"/>
              <a:ext cx="2500800" cy="15012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0" name="Google Shape;220;gf3b921b215_0_147"/>
          <p:cNvSpPr txBox="1"/>
          <p:nvPr/>
        </p:nvSpPr>
        <p:spPr>
          <a:xfrm>
            <a:off x="8727440" y="5007990"/>
            <a:ext cx="1943700" cy="689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2200">
                <a:solidFill>
                  <a:srgbClr val="FFFFFF"/>
                </a:solidFill>
                <a:latin typeface="Arial"/>
                <a:ea typeface="Arial"/>
                <a:cs typeface="Arial"/>
                <a:sym typeface="Arial"/>
              </a:rPr>
              <a:t>Create dictionary</a:t>
            </a:r>
            <a:endParaRPr sz="2200">
              <a:solidFill>
                <a:schemeClr val="dk1"/>
              </a:solidFill>
              <a:latin typeface="Arial"/>
              <a:ea typeface="Arial"/>
              <a:cs typeface="Arial"/>
              <a:sym typeface="Arial"/>
            </a:endParaRPr>
          </a:p>
        </p:txBody>
      </p:sp>
      <p:grpSp>
        <p:nvGrpSpPr>
          <p:cNvPr id="221" name="Google Shape;221;gf3b921b215_0_147"/>
          <p:cNvGrpSpPr/>
          <p:nvPr/>
        </p:nvGrpSpPr>
        <p:grpSpPr>
          <a:xfrm>
            <a:off x="8438388" y="1089660"/>
            <a:ext cx="2580000" cy="3112080"/>
            <a:chOff x="8438388" y="1089660"/>
            <a:chExt cx="2580000" cy="3112080"/>
          </a:xfrm>
        </p:grpSpPr>
        <p:sp>
          <p:nvSpPr>
            <p:cNvPr id="222" name="Google Shape;222;gf3b921b215_0_147"/>
            <p:cNvSpPr/>
            <p:nvPr/>
          </p:nvSpPr>
          <p:spPr>
            <a:xfrm>
              <a:off x="8833104" y="1089660"/>
              <a:ext cx="304800" cy="1941600"/>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gf3b921b215_0_147"/>
            <p:cNvSpPr/>
            <p:nvPr/>
          </p:nvSpPr>
          <p:spPr>
            <a:xfrm>
              <a:off x="8854440" y="1110996"/>
              <a:ext cx="225600" cy="1862400"/>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gf3b921b215_0_147"/>
            <p:cNvSpPr/>
            <p:nvPr/>
          </p:nvSpPr>
          <p:spPr>
            <a:xfrm>
              <a:off x="8438388" y="2589276"/>
              <a:ext cx="2580000" cy="15804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gf3b921b215_0_147"/>
            <p:cNvSpPr/>
            <p:nvPr/>
          </p:nvSpPr>
          <p:spPr>
            <a:xfrm>
              <a:off x="8659368" y="2606040"/>
              <a:ext cx="2203800" cy="1595700"/>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gf3b921b215_0_147"/>
            <p:cNvSpPr/>
            <p:nvPr/>
          </p:nvSpPr>
          <p:spPr>
            <a:xfrm>
              <a:off x="8459724" y="2610612"/>
              <a:ext cx="2500800" cy="15012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7" name="Google Shape;227;gf3b921b215_0_147"/>
          <p:cNvSpPr txBox="1"/>
          <p:nvPr/>
        </p:nvSpPr>
        <p:spPr>
          <a:xfrm>
            <a:off x="8840216" y="2670810"/>
            <a:ext cx="1708200" cy="1591200"/>
          </a:xfrm>
          <a:prstGeom prst="rect">
            <a:avLst/>
          </a:prstGeom>
          <a:noFill/>
          <a:ln>
            <a:noFill/>
          </a:ln>
        </p:spPr>
        <p:txBody>
          <a:bodyPr anchorCtr="0" anchor="t" bIns="0" lIns="0" spcFirstLastPara="1" rIns="0" wrap="square" tIns="40000">
            <a:spAutoFit/>
          </a:bodyPr>
          <a:lstStyle/>
          <a:p>
            <a:pPr indent="0" lvl="0" marL="12700" marR="5080" rtl="0" algn="ctr">
              <a:lnSpc>
                <a:spcPct val="91600"/>
              </a:lnSpc>
              <a:spcBef>
                <a:spcPts val="0"/>
              </a:spcBef>
              <a:spcAft>
                <a:spcPts val="0"/>
              </a:spcAft>
              <a:buNone/>
            </a:pPr>
            <a:r>
              <a:rPr lang="en-IN" sz="2200">
                <a:solidFill>
                  <a:srgbClr val="FFFFFF"/>
                </a:solidFill>
                <a:latin typeface="Arial"/>
                <a:ea typeface="Arial"/>
                <a:cs typeface="Arial"/>
                <a:sym typeface="Arial"/>
              </a:rPr>
              <a:t>Iterate through  table cells to  extract data to  dictionary</a:t>
            </a:r>
            <a:endParaRPr sz="2200">
              <a:solidFill>
                <a:schemeClr val="dk1"/>
              </a:solidFill>
              <a:latin typeface="Arial"/>
              <a:ea typeface="Arial"/>
              <a:cs typeface="Arial"/>
              <a:sym typeface="Arial"/>
            </a:endParaRPr>
          </a:p>
        </p:txBody>
      </p:sp>
      <p:grpSp>
        <p:nvGrpSpPr>
          <p:cNvPr id="228" name="Google Shape;228;gf3b921b215_0_147"/>
          <p:cNvGrpSpPr/>
          <p:nvPr/>
        </p:nvGrpSpPr>
        <p:grpSpPr>
          <a:xfrm>
            <a:off x="8438388" y="713231"/>
            <a:ext cx="2580000" cy="1580400"/>
            <a:chOff x="8438388" y="713231"/>
            <a:chExt cx="2580000" cy="1580400"/>
          </a:xfrm>
        </p:grpSpPr>
        <p:sp>
          <p:nvSpPr>
            <p:cNvPr id="229" name="Google Shape;229;gf3b921b215_0_147"/>
            <p:cNvSpPr/>
            <p:nvPr/>
          </p:nvSpPr>
          <p:spPr>
            <a:xfrm>
              <a:off x="8438388" y="713231"/>
              <a:ext cx="2580000" cy="15804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gf3b921b215_0_147"/>
            <p:cNvSpPr/>
            <p:nvPr/>
          </p:nvSpPr>
          <p:spPr>
            <a:xfrm>
              <a:off x="8525256" y="1037843"/>
              <a:ext cx="2469000" cy="981600"/>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gf3b921b215_0_147"/>
            <p:cNvSpPr/>
            <p:nvPr/>
          </p:nvSpPr>
          <p:spPr>
            <a:xfrm>
              <a:off x="8459724" y="734567"/>
              <a:ext cx="2500800" cy="15012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2" name="Google Shape;232;gf3b921b215_0_147"/>
          <p:cNvSpPr txBox="1"/>
          <p:nvPr/>
        </p:nvSpPr>
        <p:spPr>
          <a:xfrm>
            <a:off x="8706104" y="1101090"/>
            <a:ext cx="1983000" cy="1129800"/>
          </a:xfrm>
          <a:prstGeom prst="rect">
            <a:avLst/>
          </a:prstGeom>
          <a:noFill/>
          <a:ln>
            <a:noFill/>
          </a:ln>
        </p:spPr>
        <p:txBody>
          <a:bodyPr anchorCtr="0" anchor="t" bIns="0" lIns="0" spcFirstLastPara="1" rIns="0" wrap="square" tIns="45700">
            <a:spAutoFit/>
          </a:bodyPr>
          <a:lstStyle/>
          <a:p>
            <a:pPr indent="-372110" lvl="0" marL="384175" marR="5080" rtl="0" algn="l">
              <a:lnSpc>
                <a:spcPct val="110000"/>
              </a:lnSpc>
              <a:spcBef>
                <a:spcPts val="0"/>
              </a:spcBef>
              <a:spcAft>
                <a:spcPts val="0"/>
              </a:spcAft>
              <a:buNone/>
            </a:pPr>
            <a:r>
              <a:rPr lang="en-IN" sz="2200">
                <a:solidFill>
                  <a:srgbClr val="FFFFFF"/>
                </a:solidFill>
                <a:latin typeface="Arial"/>
                <a:ea typeface="Arial"/>
                <a:cs typeface="Arial"/>
                <a:sym typeface="Arial"/>
              </a:rPr>
              <a:t>Cast dictionary to  DataFrame</a:t>
            </a:r>
            <a:endParaRPr sz="2200">
              <a:solidFill>
                <a:schemeClr val="dk1"/>
              </a:solidFill>
              <a:latin typeface="Arial"/>
              <a:ea typeface="Arial"/>
              <a:cs typeface="Arial"/>
              <a:sym typeface="Arial"/>
            </a:endParaRPr>
          </a:p>
        </p:txBody>
      </p:sp>
      <p:sp>
        <p:nvSpPr>
          <p:cNvPr id="233" name="Google Shape;233;gf3b921b215_0_147"/>
          <p:cNvSpPr txBox="1"/>
          <p:nvPr/>
        </p:nvSpPr>
        <p:spPr>
          <a:xfrm>
            <a:off x="535635" y="4448302"/>
            <a:ext cx="865500" cy="2436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t/>
            </a:r>
            <a:endParaRPr sz="1500">
              <a:solidFill>
                <a:schemeClr val="dk1"/>
              </a:solidFill>
              <a:latin typeface="Arial"/>
              <a:ea typeface="Arial"/>
              <a:cs typeface="Arial"/>
              <a:sym typeface="Arial"/>
            </a:endParaRPr>
          </a:p>
        </p:txBody>
      </p:sp>
      <p:sp>
        <p:nvSpPr>
          <p:cNvPr id="234" name="Google Shape;234;gf3b921b215_0_147"/>
          <p:cNvSpPr txBox="1"/>
          <p:nvPr/>
        </p:nvSpPr>
        <p:spPr>
          <a:xfrm>
            <a:off x="203410" y="4663701"/>
            <a:ext cx="2988900" cy="243600"/>
          </a:xfrm>
          <a:prstGeom prst="rect">
            <a:avLst/>
          </a:prstGeom>
          <a:noFill/>
          <a:ln>
            <a:noFill/>
          </a:ln>
        </p:spPr>
        <p:txBody>
          <a:bodyPr anchorCtr="0" anchor="t" bIns="0" lIns="0" spcFirstLastPara="1" rIns="0" wrap="square" tIns="35550">
            <a:spAutoFit/>
          </a:bodyPr>
          <a:lstStyle/>
          <a:p>
            <a:pPr indent="0" lvl="0" marL="12700" marR="5080" rtl="0" algn="l">
              <a:lnSpc>
                <a:spcPct val="90000"/>
              </a:lnSpc>
              <a:spcBef>
                <a:spcPts val="0"/>
              </a:spcBef>
              <a:spcAft>
                <a:spcPts val="0"/>
              </a:spcAft>
              <a:buNone/>
            </a:pPr>
            <a:r>
              <a:t/>
            </a:r>
            <a:endParaRPr sz="15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8" name="Shape 238"/>
        <p:cNvGrpSpPr/>
        <p:nvPr/>
      </p:nvGrpSpPr>
      <p:grpSpPr>
        <a:xfrm>
          <a:off x="0" y="0"/>
          <a:ext cx="0" cy="0"/>
          <a:chOff x="0" y="0"/>
          <a:chExt cx="0" cy="0"/>
        </a:xfrm>
      </p:grpSpPr>
      <p:sp>
        <p:nvSpPr>
          <p:cNvPr id="239" name="Google Shape;239;gf3b921b215_0_265"/>
          <p:cNvSpPr/>
          <p:nvPr/>
        </p:nvSpPr>
        <p:spPr>
          <a:xfrm>
            <a:off x="1109608" y="1109609"/>
            <a:ext cx="9842700" cy="4572000"/>
          </a:xfrm>
          <a:prstGeom prst="rect">
            <a:avLst/>
          </a:prstGeom>
          <a:solidFill>
            <a:srgbClr val="FFF2C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144780" rtl="0" algn="ctr">
              <a:spcBef>
                <a:spcPts val="0"/>
              </a:spcBef>
              <a:spcAft>
                <a:spcPts val="0"/>
              </a:spcAft>
              <a:buNone/>
            </a:pPr>
            <a:r>
              <a:rPr lang="en-IN" sz="3000" u="sng">
                <a:solidFill>
                  <a:srgbClr val="BB562C"/>
                </a:solidFill>
              </a:rPr>
              <a:t>Data Wrangling-</a:t>
            </a:r>
            <a:endParaRPr sz="3000" u="sng">
              <a:solidFill>
                <a:srgbClr val="BB562C"/>
              </a:solidFill>
            </a:endParaRPr>
          </a:p>
          <a:p>
            <a:pPr indent="0" lvl="0" marL="16510" rtl="0" algn="l">
              <a:spcBef>
                <a:spcPts val="0"/>
              </a:spcBef>
              <a:spcAft>
                <a:spcPts val="0"/>
              </a:spcAft>
              <a:buNone/>
            </a:pPr>
            <a:r>
              <a:rPr lang="en-IN" sz="2000">
                <a:solidFill>
                  <a:srgbClr val="404040"/>
                </a:solidFill>
              </a:rPr>
              <a:t>Create a training label with landing outcomes where successful = 1 &amp; failure = 0.</a:t>
            </a:r>
            <a:endParaRPr sz="2000">
              <a:solidFill>
                <a:srgbClr val="242424"/>
              </a:solidFill>
            </a:endParaRPr>
          </a:p>
          <a:p>
            <a:pPr indent="0" lvl="0" marL="16510" rtl="0" algn="l">
              <a:spcBef>
                <a:spcPts val="1175"/>
              </a:spcBef>
              <a:spcAft>
                <a:spcPts val="0"/>
              </a:spcAft>
              <a:buNone/>
            </a:pPr>
            <a:r>
              <a:rPr lang="en-IN" sz="2000">
                <a:solidFill>
                  <a:srgbClr val="404040"/>
                </a:solidFill>
              </a:rPr>
              <a:t>Outcome column has two components: ‘Mission Outcome’ ‘Landing Location’</a:t>
            </a:r>
            <a:endParaRPr sz="2000">
              <a:solidFill>
                <a:srgbClr val="242424"/>
              </a:solidFill>
            </a:endParaRPr>
          </a:p>
          <a:p>
            <a:pPr indent="0" lvl="0" marL="16510" marR="5080" rtl="0" algn="l">
              <a:lnSpc>
                <a:spcPct val="150000"/>
              </a:lnSpc>
              <a:spcBef>
                <a:spcPts val="290"/>
              </a:spcBef>
              <a:spcAft>
                <a:spcPts val="0"/>
              </a:spcAft>
              <a:buNone/>
            </a:pPr>
            <a:r>
              <a:rPr lang="en-IN" sz="2000">
                <a:solidFill>
                  <a:srgbClr val="404040"/>
                </a:solidFill>
              </a:rPr>
              <a:t>New training label column ‘class’ with a value of 1 if ‘Mission Outcome’ is True and 0 otherwise.  </a:t>
            </a:r>
            <a:r>
              <a:rPr lang="en-IN" sz="2000" u="sng">
                <a:solidFill>
                  <a:srgbClr val="404040"/>
                </a:solidFill>
              </a:rPr>
              <a:t>Value Mapping:</a:t>
            </a:r>
            <a:endParaRPr sz="2000">
              <a:solidFill>
                <a:srgbClr val="242424"/>
              </a:solidFill>
            </a:endParaRPr>
          </a:p>
          <a:p>
            <a:pPr indent="0" lvl="0" marL="16510" rtl="0" algn="l">
              <a:spcBef>
                <a:spcPts val="1275"/>
              </a:spcBef>
              <a:spcAft>
                <a:spcPts val="0"/>
              </a:spcAft>
              <a:buNone/>
            </a:pPr>
            <a:r>
              <a:rPr lang="en-IN" sz="2000">
                <a:solidFill>
                  <a:srgbClr val="404040"/>
                </a:solidFill>
              </a:rPr>
              <a:t>True ASDS, True RTLS, &amp; True Ocean – set to -&gt; 1</a:t>
            </a:r>
            <a:endParaRPr sz="2000">
              <a:solidFill>
                <a:srgbClr val="242424"/>
              </a:solidFill>
            </a:endParaRPr>
          </a:p>
          <a:p>
            <a:pPr indent="0" lvl="0" marL="16510" rtl="0" algn="l">
              <a:spcBef>
                <a:spcPts val="1200"/>
              </a:spcBef>
              <a:spcAft>
                <a:spcPts val="0"/>
              </a:spcAft>
              <a:buNone/>
            </a:pPr>
            <a:r>
              <a:rPr lang="en-IN" sz="2000">
                <a:solidFill>
                  <a:srgbClr val="404040"/>
                </a:solidFill>
              </a:rPr>
              <a:t>None None, False ASDS, None ASDS, False Ocean, False RTLS – set to -&gt; 0</a:t>
            </a:r>
            <a:endParaRPr sz="2000">
              <a:solidFill>
                <a:srgbClr val="242424"/>
              </a:solidFill>
            </a:endParaRPr>
          </a:p>
          <a:p>
            <a:pPr indent="0" lvl="0" marL="0" marR="591185" rtl="0" algn="l">
              <a:lnSpc>
                <a:spcPct val="114090"/>
              </a:lnSpc>
              <a:spcBef>
                <a:spcPts val="900"/>
              </a:spcBef>
              <a:spcAft>
                <a:spcPts val="0"/>
              </a:spcAft>
              <a:buNone/>
            </a:pPr>
            <a:r>
              <a:t/>
            </a:r>
            <a:endParaRPr sz="2200">
              <a:solidFill>
                <a:schemeClr val="dk1"/>
              </a:solidFill>
            </a:endParaRPr>
          </a:p>
          <a:p>
            <a:pPr indent="0" lvl="0" marL="0" marR="0" rtl="0" algn="l">
              <a:spcBef>
                <a:spcPts val="0"/>
              </a:spcBef>
              <a:spcAft>
                <a:spcPts val="0"/>
              </a:spcAft>
              <a:buNone/>
            </a:pPr>
            <a:r>
              <a:t/>
            </a:r>
            <a:endParaRPr sz="1800">
              <a:solidFill>
                <a:srgbClr val="66FFCC"/>
              </a:solidFill>
              <a:latin typeface="Calibri"/>
              <a:ea typeface="Calibri"/>
              <a:cs typeface="Calibri"/>
              <a:sym typeface="Calibri"/>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2018-02-02T09:27:21Z</dcterms:created>
  <dc:creator>Nitin Walke</dc:creator>
</cp:coreProperties>
</file>