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a318d1b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a318d1b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a318d1b5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a318d1b5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a318d1b5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a318d1b5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318d1b5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318d1b5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318d1b5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318d1b5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a318d1b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a318d1b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a318d1b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a318d1b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a318d1b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a318d1b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a318d1b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a318d1b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318d1b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318d1b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318d1b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318d1b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318d1b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318d1b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318d1b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318d1b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089367" y="0"/>
            <a:ext cx="1054634" cy="707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_JXyCZWKgyeofnz8oYTd8AwZC7An8-6-NOPsiqGLTNs/edit?pli=1#gid=15661379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emiengineering.com/toward-risc-v-complia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verilator.org/guide/latest/install.html" TargetMode="External"/><Relationship Id="rId4" Type="http://schemas.openxmlformats.org/officeDocument/2006/relationships/hyperlink" Target="https://www.veripool.org/ftp/verilator_doc.pdf" TargetMode="External"/><Relationship Id="rId5" Type="http://schemas.openxmlformats.org/officeDocument/2006/relationships/hyperlink" Target="https://github.com/n-kremeris/verilator_basics" TargetMode="External"/><Relationship Id="rId6" Type="http://schemas.openxmlformats.org/officeDocument/2006/relationships/hyperlink" Target="https://verilator.org/guide/latest/exe_verilator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Processor Verification</a:t>
            </a:r>
            <a:endParaRPr/>
          </a:p>
        </p:txBody>
      </p:sp>
      <p:sp>
        <p:nvSpPr>
          <p:cNvPr id="56" name="Google Shape;56;p13"/>
          <p:cNvSpPr txBox="1"/>
          <p:nvPr>
            <p:ph idx="1" type="subTitle"/>
          </p:nvPr>
        </p:nvSpPr>
        <p:spPr>
          <a:xfrm>
            <a:off x="311700" y="2834125"/>
            <a:ext cx="8520600" cy="149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Muhammad Bilal Sakhawat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Nov, 10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Contributions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word open source refers to any program whose source code is made </a:t>
            </a:r>
            <a:r>
              <a:rPr lang="en"/>
              <a:t>available</a:t>
            </a:r>
            <a:r>
              <a:rPr lang="en"/>
              <a:t> for use or modification as users or other developers see fit. Unlike </a:t>
            </a:r>
            <a:r>
              <a:rPr lang="en"/>
              <a:t>proprietary</a:t>
            </a:r>
            <a:r>
              <a:rPr lang="en"/>
              <a:t> software, open source software is developed as a public, open collaboration and made freely available to public.</a:t>
            </a:r>
            <a:endParaRPr/>
          </a:p>
          <a:p>
            <a:pPr indent="0" lvl="0" marL="0" rtl="0" algn="l">
              <a:spcBef>
                <a:spcPts val="1200"/>
              </a:spcBef>
              <a:spcAft>
                <a:spcPts val="0"/>
              </a:spcAft>
              <a:buNone/>
            </a:pPr>
            <a:r>
              <a:rPr lang="en"/>
              <a:t>	Open source contributions can play a very important role in the growth of both organizations and individuals who contribute. You can take ideas, suggestions and help from experts outside of your organization. You can keep yourself updated with the new technology. </a:t>
            </a:r>
            <a:endParaRPr/>
          </a:p>
          <a:p>
            <a:pPr indent="0" lvl="0" marL="0" rtl="0" algn="l">
              <a:spcBef>
                <a:spcPts val="1200"/>
              </a:spcBef>
              <a:spcAft>
                <a:spcPts val="1200"/>
              </a:spcAft>
              <a:buNone/>
            </a:pPr>
            <a:r>
              <a:rPr lang="en"/>
              <a:t>Link: </a:t>
            </a:r>
            <a:r>
              <a:rPr lang="en" u="sng">
                <a:solidFill>
                  <a:schemeClr val="hlink"/>
                </a:solidFill>
                <a:hlinkClick r:id="rId3"/>
              </a:rPr>
              <a:t>RISC-V Development Partner Status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ISA Compliance?</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ISA compliance means that an implementation of the ISA adheres the ISA specifications.</a:t>
            </a:r>
            <a:endParaRPr/>
          </a:p>
          <a:p>
            <a:pPr indent="0" lvl="0" marL="0" rtl="0" algn="l">
              <a:spcBef>
                <a:spcPts val="1200"/>
              </a:spcBef>
              <a:spcAft>
                <a:spcPts val="0"/>
              </a:spcAft>
              <a:buNone/>
            </a:pPr>
            <a:r>
              <a:rPr lang="en"/>
              <a:t>Compliance checks:</a:t>
            </a:r>
            <a:endParaRPr/>
          </a:p>
          <a:p>
            <a:pPr indent="-342900" lvl="0" marL="457200" rtl="0" algn="l">
              <a:spcBef>
                <a:spcPts val="1200"/>
              </a:spcBef>
              <a:spcAft>
                <a:spcPts val="0"/>
              </a:spcAft>
              <a:buSzPts val="1800"/>
              <a:buChar char="●"/>
            </a:pPr>
            <a:r>
              <a:rPr lang="en"/>
              <a:t>Available registers, their widths, access combinations, correct sign extension, etc.</a:t>
            </a:r>
            <a:endParaRPr/>
          </a:p>
          <a:p>
            <a:pPr indent="-342900" lvl="0" marL="457200" rtl="0" algn="l">
              <a:spcBef>
                <a:spcPts val="0"/>
              </a:spcBef>
              <a:spcAft>
                <a:spcPts val="0"/>
              </a:spcAft>
              <a:buSzPts val="1800"/>
              <a:buChar char="●"/>
            </a:pPr>
            <a:r>
              <a:rPr lang="en"/>
              <a:t>Available instructions and basic sanity checks (e.g. ADD performs an addition not a subtraction)</a:t>
            </a:r>
            <a:endParaRPr/>
          </a:p>
          <a:p>
            <a:pPr indent="-342900" lvl="0" marL="457200" rtl="0" algn="l">
              <a:spcBef>
                <a:spcPts val="0"/>
              </a:spcBef>
              <a:spcAft>
                <a:spcPts val="0"/>
              </a:spcAft>
              <a:buSzPts val="1800"/>
              <a:buChar char="●"/>
            </a:pPr>
            <a:r>
              <a:rPr lang="en"/>
              <a:t>No additional behavior accidentally added</a:t>
            </a:r>
            <a:endParaRPr/>
          </a:p>
          <a:p>
            <a:pPr indent="0" lvl="0" marL="0" rtl="0" algn="l">
              <a:spcBef>
                <a:spcPts val="1200"/>
              </a:spcBef>
              <a:spcAft>
                <a:spcPts val="0"/>
              </a:spcAft>
              <a:buClr>
                <a:schemeClr val="dk1"/>
              </a:buClr>
              <a:buSzPts val="1100"/>
              <a:buFont typeface="Arial"/>
              <a:buNone/>
            </a:pPr>
            <a:r>
              <a:rPr lang="en"/>
              <a:t>Compliance ensures: Compatibility with RISC-V SW ecosystem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RISC-V Compliance and Challenges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en"/>
              <a:t>“</a:t>
            </a:r>
            <a:r>
              <a:rPr lang="en"/>
              <a:t>RISC-V is an open-source standard ISA with exceptional modularity and extensibility. Anyone can build an implementation and there are no license fees [...]. Implementers are free to add custom extensions to boost capabilities and performance, while at the same time don’t have to include features that aren’t needed.</a:t>
            </a:r>
            <a:r>
              <a:rPr b="1" lang="en"/>
              <a:t>”</a:t>
            </a:r>
            <a:r>
              <a:rPr lang="en"/>
              <a:t> Allen Baum, chair of the RISC-V Compliance Task Group</a:t>
            </a:r>
            <a:endParaRPr/>
          </a:p>
          <a:p>
            <a:pPr indent="0" lvl="0" marL="0" rtl="0" algn="l">
              <a:spcBef>
                <a:spcPts val="1200"/>
              </a:spcBef>
              <a:spcAft>
                <a:spcPts val="0"/>
              </a:spcAft>
              <a:buNone/>
            </a:pPr>
            <a:r>
              <a:rPr lang="en"/>
              <a:t>source: </a:t>
            </a:r>
            <a:r>
              <a:rPr lang="en" u="sng">
                <a:solidFill>
                  <a:schemeClr val="hlink"/>
                </a:solidFill>
                <a:hlinkClick r:id="rId3"/>
              </a:rPr>
              <a:t>https://semiengineering.com/toward-risc-v-compliance</a:t>
            </a:r>
            <a:r>
              <a:rPr lang="en"/>
              <a:t>, by Brian Bailey, 2019</a:t>
            </a:r>
            <a:endParaRPr/>
          </a:p>
          <a:p>
            <a:pPr indent="-334327" lvl="0" marL="457200" rtl="0" algn="l">
              <a:spcBef>
                <a:spcPts val="1200"/>
              </a:spcBef>
              <a:spcAft>
                <a:spcPts val="0"/>
              </a:spcAft>
              <a:buSzPct val="100000"/>
              <a:buChar char="●"/>
            </a:pPr>
            <a:r>
              <a:rPr lang="en"/>
              <a:t>An increasingly large number of customized RISC-V cores is being implemented</a:t>
            </a:r>
            <a:endParaRPr/>
          </a:p>
          <a:p>
            <a:pPr indent="-334327" lvl="0" marL="457200" rtl="0" algn="l">
              <a:spcBef>
                <a:spcPts val="0"/>
              </a:spcBef>
              <a:spcAft>
                <a:spcPts val="0"/>
              </a:spcAft>
              <a:buSzPct val="100000"/>
              <a:buChar char="●"/>
            </a:pPr>
            <a:r>
              <a:rPr lang="en"/>
              <a:t>Unconstrained flexibility greatly increases risk of introducing incompatibilities</a:t>
            </a:r>
            <a:endParaRPr/>
          </a:p>
          <a:p>
            <a:pPr indent="-334327" lvl="0" marL="457200" rtl="0" algn="l">
              <a:spcBef>
                <a:spcPts val="0"/>
              </a:spcBef>
              <a:spcAft>
                <a:spcPts val="0"/>
              </a:spcAft>
              <a:buSzPct val="100000"/>
              <a:buChar char="●"/>
            </a:pPr>
            <a:r>
              <a:rPr lang="en"/>
              <a:t>Compliance Testing becomes very important and challenging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RISCOF</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RISCOF (RISC-V Compliance Framework ) consists of following components:</a:t>
            </a:r>
            <a:endParaRPr/>
          </a:p>
          <a:p>
            <a:pPr indent="-334327" lvl="0" marL="457200" rtl="0" algn="l">
              <a:spcBef>
                <a:spcPts val="1200"/>
              </a:spcBef>
              <a:spcAft>
                <a:spcPts val="0"/>
              </a:spcAft>
              <a:buSzPct val="100000"/>
              <a:buChar char="●"/>
            </a:pPr>
            <a:r>
              <a:rPr lang="en"/>
              <a:t>RISCV-CONFIG: Need a standard format to express what choices of the ISA have been implemented by the DUT.</a:t>
            </a:r>
            <a:endParaRPr/>
          </a:p>
          <a:p>
            <a:pPr indent="-334327" lvl="0" marL="457200" rtl="0" algn="l">
              <a:spcBef>
                <a:spcPts val="0"/>
              </a:spcBef>
              <a:spcAft>
                <a:spcPts val="0"/>
              </a:spcAft>
              <a:buSzPct val="100000"/>
              <a:buChar char="●"/>
            </a:pPr>
            <a:r>
              <a:rPr lang="en"/>
              <a:t>API  Plugins for Model: RISC-V implementation can range from ISS, formal models, soft cores, asic, RTLs, etc. A common plugin API to integrate these into RISCOF seamlessly.</a:t>
            </a:r>
            <a:endParaRPr/>
          </a:p>
          <a:p>
            <a:pPr indent="-334327" lvl="0" marL="457200" rtl="0" algn="l">
              <a:spcBef>
                <a:spcPts val="0"/>
              </a:spcBef>
              <a:spcAft>
                <a:spcPts val="0"/>
              </a:spcAft>
              <a:buSzPct val="100000"/>
              <a:buChar char="●"/>
            </a:pPr>
            <a:r>
              <a:rPr lang="en"/>
              <a:t>CGF: Need a mechanism to quantify the quality of tests being used. This should be scalable to account for future extensions as well.</a:t>
            </a:r>
            <a:endParaRPr/>
          </a:p>
          <a:p>
            <a:pPr indent="-334327" lvl="0" marL="457200" rtl="0" algn="l">
              <a:spcBef>
                <a:spcPts val="0"/>
              </a:spcBef>
              <a:spcAft>
                <a:spcPts val="0"/>
              </a:spcAft>
              <a:buSzPct val="100000"/>
              <a:buChar char="●"/>
            </a:pPr>
            <a:r>
              <a:rPr lang="en"/>
              <a:t>RISCV-ISAC: Need a tool to extract coverage of the tests executed on the golden models.</a:t>
            </a:r>
            <a:endParaRPr/>
          </a:p>
          <a:p>
            <a:pPr indent="-334327" lvl="0" marL="457200" rtl="0" algn="l">
              <a:spcBef>
                <a:spcPts val="0"/>
              </a:spcBef>
              <a:spcAft>
                <a:spcPts val="0"/>
              </a:spcAft>
              <a:buSzPct val="100000"/>
              <a:buChar char="●"/>
            </a:pPr>
            <a:r>
              <a:rPr lang="en"/>
              <a:t>RISCV-CTG: Is it possible to automate the generation of tests to meet maximum coverage with minimal set of instructions?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RISCOF Flow Diagram</a:t>
            </a:r>
            <a:endParaRPr/>
          </a:p>
        </p:txBody>
      </p:sp>
      <p:pic>
        <p:nvPicPr>
          <p:cNvPr id="135" name="Google Shape;135;p26"/>
          <p:cNvPicPr preferRelativeResize="0"/>
          <p:nvPr/>
        </p:nvPicPr>
        <p:blipFill>
          <a:blip r:embed="rId3">
            <a:alphaModFix/>
          </a:blip>
          <a:stretch>
            <a:fillRect/>
          </a:stretch>
        </p:blipFill>
        <p:spPr>
          <a:xfrm>
            <a:off x="1562575" y="1139475"/>
            <a:ext cx="5120025" cy="3509200"/>
          </a:xfrm>
          <a:prstGeom prst="rect">
            <a:avLst/>
          </a:prstGeom>
          <a:noFill/>
          <a:ln>
            <a:noFill/>
          </a:ln>
        </p:spPr>
      </p:pic>
      <p:sp>
        <p:nvSpPr>
          <p:cNvPr id="136" name="Google Shape;136;p26"/>
          <p:cNvSpPr txBox="1"/>
          <p:nvPr/>
        </p:nvSpPr>
        <p:spPr>
          <a:xfrm>
            <a:off x="6849325" y="1953225"/>
            <a:ext cx="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6"/>
          <p:cNvSpPr/>
          <p:nvPr/>
        </p:nvSpPr>
        <p:spPr>
          <a:xfrm>
            <a:off x="6862350" y="1927175"/>
            <a:ext cx="768300" cy="247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RISCV-CTG</a:t>
            </a:r>
            <a:endParaRPr sz="800"/>
          </a:p>
        </p:txBody>
      </p:sp>
      <p:cxnSp>
        <p:nvCxnSpPr>
          <p:cNvPr id="138" name="Google Shape;138;p26"/>
          <p:cNvCxnSpPr>
            <a:endCxn id="137" idx="0"/>
          </p:cNvCxnSpPr>
          <p:nvPr/>
        </p:nvCxnSpPr>
        <p:spPr>
          <a:xfrm>
            <a:off x="6706200" y="1679675"/>
            <a:ext cx="540300" cy="247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6"/>
          <p:cNvCxnSpPr>
            <a:stCxn id="137" idx="2"/>
          </p:cNvCxnSpPr>
          <p:nvPr/>
        </p:nvCxnSpPr>
        <p:spPr>
          <a:xfrm flipH="1">
            <a:off x="6771300" y="2174675"/>
            <a:ext cx="475200" cy="46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Processor</a:t>
            </a:r>
            <a:endParaRPr/>
          </a:p>
          <a:p>
            <a:pPr indent="-334327" lvl="0" marL="457200" rtl="0" algn="l">
              <a:spcBef>
                <a:spcPts val="0"/>
              </a:spcBef>
              <a:spcAft>
                <a:spcPts val="0"/>
              </a:spcAft>
              <a:buSzPct val="100000"/>
              <a:buChar char="●"/>
            </a:pPr>
            <a:r>
              <a:rPr lang="en"/>
              <a:t>RISC-V Single Cycle Processor</a:t>
            </a:r>
            <a:endParaRPr/>
          </a:p>
          <a:p>
            <a:pPr indent="-334327" lvl="0" marL="457200" rtl="0" algn="l">
              <a:spcBef>
                <a:spcPts val="0"/>
              </a:spcBef>
              <a:spcAft>
                <a:spcPts val="0"/>
              </a:spcAft>
              <a:buSzPct val="100000"/>
              <a:buChar char="●"/>
            </a:pPr>
            <a:r>
              <a:rPr lang="en"/>
              <a:t>Verification and Types</a:t>
            </a:r>
            <a:endParaRPr/>
          </a:p>
          <a:p>
            <a:pPr indent="-334327" lvl="0" marL="457200" rtl="0" algn="l">
              <a:spcBef>
                <a:spcPts val="0"/>
              </a:spcBef>
              <a:spcAft>
                <a:spcPts val="0"/>
              </a:spcAft>
              <a:buSzPct val="100000"/>
              <a:buChar char="●"/>
            </a:pPr>
            <a:r>
              <a:rPr lang="en"/>
              <a:t>Coverage driven Verification</a:t>
            </a:r>
            <a:endParaRPr/>
          </a:p>
          <a:p>
            <a:pPr indent="-334327" lvl="0" marL="457200" rtl="0" algn="l">
              <a:spcBef>
                <a:spcPts val="0"/>
              </a:spcBef>
              <a:spcAft>
                <a:spcPts val="0"/>
              </a:spcAft>
              <a:buSzPct val="100000"/>
              <a:buChar char="●"/>
            </a:pPr>
            <a:r>
              <a:rPr lang="en"/>
              <a:t>Coverage Metrics</a:t>
            </a:r>
            <a:endParaRPr/>
          </a:p>
          <a:p>
            <a:pPr indent="-334327" lvl="0" marL="457200" rtl="0" algn="l">
              <a:spcBef>
                <a:spcPts val="0"/>
              </a:spcBef>
              <a:spcAft>
                <a:spcPts val="0"/>
              </a:spcAft>
              <a:buSzPct val="100000"/>
              <a:buChar char="●"/>
            </a:pPr>
            <a:r>
              <a:rPr lang="en"/>
              <a:t>Example</a:t>
            </a:r>
            <a:endParaRPr/>
          </a:p>
          <a:p>
            <a:pPr indent="-334327" lvl="0" marL="457200" rtl="0" algn="l">
              <a:spcBef>
                <a:spcPts val="0"/>
              </a:spcBef>
              <a:spcAft>
                <a:spcPts val="0"/>
              </a:spcAft>
              <a:buSzPct val="100000"/>
              <a:buChar char="●"/>
            </a:pPr>
            <a:r>
              <a:rPr lang="en"/>
              <a:t>Verification Techniques</a:t>
            </a:r>
            <a:endParaRPr/>
          </a:p>
          <a:p>
            <a:pPr indent="-334327" lvl="0" marL="457200" rtl="0" algn="l">
              <a:spcBef>
                <a:spcPts val="0"/>
              </a:spcBef>
              <a:spcAft>
                <a:spcPts val="0"/>
              </a:spcAft>
              <a:buSzPct val="100000"/>
              <a:buChar char="●"/>
            </a:pPr>
            <a:r>
              <a:rPr lang="en"/>
              <a:t>Open Source Contributions</a:t>
            </a:r>
            <a:endParaRPr/>
          </a:p>
          <a:p>
            <a:pPr indent="-334327" lvl="0" marL="457200" rtl="0" algn="l">
              <a:spcBef>
                <a:spcPts val="0"/>
              </a:spcBef>
              <a:spcAft>
                <a:spcPts val="0"/>
              </a:spcAft>
              <a:buSzPct val="100000"/>
              <a:buChar char="●"/>
            </a:pPr>
            <a:r>
              <a:rPr lang="en"/>
              <a:t>What is ISA</a:t>
            </a:r>
            <a:r>
              <a:rPr lang="en"/>
              <a:t> Compliance?</a:t>
            </a:r>
            <a:endParaRPr/>
          </a:p>
          <a:p>
            <a:pPr indent="-334327" lvl="0" marL="457200" rtl="0" algn="l">
              <a:spcBef>
                <a:spcPts val="0"/>
              </a:spcBef>
              <a:spcAft>
                <a:spcPts val="0"/>
              </a:spcAft>
              <a:buSzPct val="100000"/>
              <a:buChar char="●"/>
            </a:pPr>
            <a:r>
              <a:rPr lang="en"/>
              <a:t>RISC-V Compliance and Challenges</a:t>
            </a:r>
            <a:endParaRPr/>
          </a:p>
          <a:p>
            <a:pPr indent="-334327" lvl="0" marL="457200" rtl="0" algn="l">
              <a:spcBef>
                <a:spcPts val="0"/>
              </a:spcBef>
              <a:spcAft>
                <a:spcPts val="0"/>
              </a:spcAft>
              <a:buSzPct val="100000"/>
              <a:buChar char="●"/>
            </a:pPr>
            <a:r>
              <a:rPr lang="en"/>
              <a:t>RISCOF</a:t>
            </a:r>
            <a:endParaRPr/>
          </a:p>
          <a:p>
            <a:pPr indent="-334327" lvl="0" marL="457200" rtl="0" algn="l">
              <a:spcBef>
                <a:spcPts val="0"/>
              </a:spcBef>
              <a:spcAft>
                <a:spcPts val="0"/>
              </a:spcAft>
              <a:buSzPct val="100000"/>
              <a:buChar char="●"/>
            </a:pPr>
            <a:r>
              <a:rPr lang="en"/>
              <a:t>Components of RISCOF</a:t>
            </a:r>
            <a:endParaRPr/>
          </a:p>
          <a:p>
            <a:pPr indent="-334327" lvl="0" marL="457200" rtl="0" algn="l">
              <a:spcBef>
                <a:spcPts val="0"/>
              </a:spcBef>
              <a:spcAft>
                <a:spcPts val="0"/>
              </a:spcAft>
              <a:buSzPct val="100000"/>
              <a:buChar char="●"/>
            </a:pPr>
            <a:r>
              <a:rPr lang="en"/>
              <a:t>RISCOF Flow Diagram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Processor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A Processor in an integrated electronic circuit that performs the calculations that run a computer. A processor performs arithmetical, logical, input/output (I/O) and other basic instructions that are passed from an operating system.</a:t>
            </a:r>
            <a:endParaRPr/>
          </a:p>
          <a:p>
            <a:pPr indent="0" lvl="0" marL="0" rtl="0" algn="ctr">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2380938" y="2316700"/>
            <a:ext cx="4382125" cy="245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RISC-V Single Cycle Processor</a:t>
            </a:r>
            <a:endParaRPr/>
          </a:p>
        </p:txBody>
      </p:sp>
      <p:pic>
        <p:nvPicPr>
          <p:cNvPr id="75" name="Google Shape;75;p16"/>
          <p:cNvPicPr preferRelativeResize="0"/>
          <p:nvPr/>
        </p:nvPicPr>
        <p:blipFill>
          <a:blip r:embed="rId3">
            <a:alphaModFix/>
          </a:blip>
          <a:stretch>
            <a:fillRect/>
          </a:stretch>
        </p:blipFill>
        <p:spPr>
          <a:xfrm>
            <a:off x="1525662" y="1017725"/>
            <a:ext cx="609267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and Types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Design Verification in the process to demonstrate the correctness of the design as per the specification documents.</a:t>
            </a:r>
            <a:endParaRPr/>
          </a:p>
          <a:p>
            <a:pPr indent="457200" lvl="0" marL="0" rtl="0" algn="l">
              <a:spcBef>
                <a:spcPts val="1200"/>
              </a:spcBef>
              <a:spcAft>
                <a:spcPts val="0"/>
              </a:spcAft>
              <a:buNone/>
            </a:pPr>
            <a:r>
              <a:rPr lang="en"/>
              <a:t>Types of Verification:</a:t>
            </a:r>
            <a:endParaRPr/>
          </a:p>
          <a:p>
            <a:pPr indent="-342900" lvl="0" marL="457200" rtl="0" algn="l">
              <a:spcBef>
                <a:spcPts val="1200"/>
              </a:spcBef>
              <a:spcAft>
                <a:spcPts val="0"/>
              </a:spcAft>
              <a:buSzPts val="1800"/>
              <a:buChar char="●"/>
            </a:pPr>
            <a:r>
              <a:rPr lang="en"/>
              <a:t>Functional Verification</a:t>
            </a:r>
            <a:endParaRPr/>
          </a:p>
          <a:p>
            <a:pPr indent="-342900" lvl="0" marL="457200" rtl="0" algn="l">
              <a:spcBef>
                <a:spcPts val="0"/>
              </a:spcBef>
              <a:spcAft>
                <a:spcPts val="0"/>
              </a:spcAft>
              <a:buSzPts val="1800"/>
              <a:buChar char="●"/>
            </a:pPr>
            <a:r>
              <a:rPr lang="en"/>
              <a:t>Timing Verification</a:t>
            </a:r>
            <a:endParaRPr/>
          </a:p>
          <a:p>
            <a:pPr indent="-342900" lvl="0" marL="457200" rtl="0" algn="l">
              <a:spcBef>
                <a:spcPts val="0"/>
              </a:spcBef>
              <a:spcAft>
                <a:spcPts val="0"/>
              </a:spcAft>
              <a:buSzPts val="1800"/>
              <a:buChar char="●"/>
            </a:pPr>
            <a:r>
              <a:rPr lang="en"/>
              <a:t>Formal Verification</a:t>
            </a:r>
            <a:endParaRPr/>
          </a:p>
          <a:p>
            <a:pPr indent="-342900" lvl="0" marL="457200" rtl="0" algn="l">
              <a:spcBef>
                <a:spcPts val="0"/>
              </a:spcBef>
              <a:spcAft>
                <a:spcPts val="0"/>
              </a:spcAft>
              <a:buSzPts val="1800"/>
              <a:buChar char="●"/>
            </a:pPr>
            <a:r>
              <a:rPr lang="en"/>
              <a:t>Performance Verification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Coverage Driven Verification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 Coverage driven verification, we define cover points that check the functionality of processor on structural level and functionality as a whole. We make sure each and every line of code is executed. And that each signal is toggled and every branch is </a:t>
            </a:r>
            <a:r>
              <a:rPr lang="en"/>
              <a:t>exercised.</a:t>
            </a:r>
            <a:endParaRPr/>
          </a:p>
          <a:p>
            <a:pPr indent="0" lvl="0" marL="0" rtl="0" algn="l">
              <a:spcBef>
                <a:spcPts val="1200"/>
              </a:spcBef>
              <a:spcAft>
                <a:spcPts val="0"/>
              </a:spcAft>
              <a:buNone/>
            </a:pPr>
            <a:r>
              <a:rPr lang="en"/>
              <a:t>	Coverage Types:</a:t>
            </a:r>
            <a:endParaRPr/>
          </a:p>
          <a:p>
            <a:pPr indent="-342900" lvl="0" marL="457200" rtl="0" algn="l">
              <a:spcBef>
                <a:spcPts val="1200"/>
              </a:spcBef>
              <a:spcAft>
                <a:spcPts val="0"/>
              </a:spcAft>
              <a:buSzPts val="1800"/>
              <a:buChar char="●"/>
            </a:pPr>
            <a:r>
              <a:rPr lang="en"/>
              <a:t>Structural Coverage (FSM, Queue)</a:t>
            </a:r>
            <a:endParaRPr/>
          </a:p>
          <a:p>
            <a:pPr indent="-342900" lvl="0" marL="457200" rtl="0" algn="l">
              <a:spcBef>
                <a:spcPts val="0"/>
              </a:spcBef>
              <a:spcAft>
                <a:spcPts val="0"/>
              </a:spcAft>
              <a:buSzPts val="1800"/>
              <a:buChar char="●"/>
            </a:pPr>
            <a:r>
              <a:rPr lang="en"/>
              <a:t>Code Coverage (line, toggle and branch coverage)</a:t>
            </a:r>
            <a:endParaRPr/>
          </a:p>
          <a:p>
            <a:pPr indent="-342900" lvl="0" marL="457200" rtl="0" algn="l">
              <a:spcBef>
                <a:spcPts val="0"/>
              </a:spcBef>
              <a:spcAft>
                <a:spcPts val="0"/>
              </a:spcAft>
              <a:buSzPts val="1800"/>
              <a:buChar char="●"/>
            </a:pPr>
            <a:r>
              <a:rPr lang="en"/>
              <a:t>Functional Coverage (Functionality of each module)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Coverage</a:t>
            </a:r>
            <a:r>
              <a:rPr lang="en"/>
              <a:t> Metrics</a:t>
            </a:r>
            <a:endParaRPr/>
          </a:p>
        </p:txBody>
      </p:sp>
      <p:pic>
        <p:nvPicPr>
          <p:cNvPr id="93" name="Google Shape;93;p19"/>
          <p:cNvPicPr preferRelativeResize="0"/>
          <p:nvPr/>
        </p:nvPicPr>
        <p:blipFill>
          <a:blip r:embed="rId3">
            <a:alphaModFix/>
          </a:blip>
          <a:stretch>
            <a:fillRect/>
          </a:stretch>
        </p:blipFill>
        <p:spPr>
          <a:xfrm>
            <a:off x="390525" y="1182950"/>
            <a:ext cx="8362950"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Exercise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Verilator is a free software used for the simulation and verification Hardware Implementations. It “Verilates” the specified Verilog or SystemVerilog code by reading it, performing lint checks, and optionally inserting assertion checks and coverage-analysis points.</a:t>
            </a:r>
            <a:endParaRPr/>
          </a:p>
          <a:p>
            <a:pPr indent="-342900" lvl="0" marL="457200" rtl="0" algn="l">
              <a:spcBef>
                <a:spcPts val="1200"/>
              </a:spcBef>
              <a:spcAft>
                <a:spcPts val="0"/>
              </a:spcAft>
              <a:buSzPts val="1800"/>
              <a:buChar char="●"/>
            </a:pPr>
            <a:r>
              <a:rPr lang="en"/>
              <a:t>Verilator Installation:</a:t>
            </a:r>
            <a:r>
              <a:rPr lang="en"/>
              <a:t> </a:t>
            </a:r>
            <a:r>
              <a:rPr lang="en" u="sng">
                <a:solidFill>
                  <a:schemeClr val="hlink"/>
                </a:solidFill>
                <a:hlinkClick r:id="rId3"/>
              </a:rPr>
              <a:t>https://verilator.org/guide/latest/install.html</a:t>
            </a:r>
            <a:endParaRPr/>
          </a:p>
          <a:p>
            <a:pPr indent="-342900" lvl="0" marL="457200" rtl="0" algn="l">
              <a:spcBef>
                <a:spcPts val="0"/>
              </a:spcBef>
              <a:spcAft>
                <a:spcPts val="0"/>
              </a:spcAft>
              <a:buSzPts val="1800"/>
              <a:buChar char="●"/>
            </a:pPr>
            <a:r>
              <a:rPr lang="en"/>
              <a:t>Verilator Manual: </a:t>
            </a:r>
            <a:r>
              <a:rPr lang="en" u="sng">
                <a:solidFill>
                  <a:schemeClr val="hlink"/>
                </a:solidFill>
                <a:hlinkClick r:id="rId4"/>
              </a:rPr>
              <a:t>https://www.veripool.org/ftp/verilator_doc.pdf</a:t>
            </a:r>
            <a:endParaRPr/>
          </a:p>
          <a:p>
            <a:pPr indent="-342900" lvl="0" marL="457200" rtl="0" algn="l">
              <a:spcBef>
                <a:spcPts val="0"/>
              </a:spcBef>
              <a:spcAft>
                <a:spcPts val="0"/>
              </a:spcAft>
              <a:buSzPts val="1800"/>
              <a:buChar char="●"/>
            </a:pPr>
            <a:r>
              <a:rPr lang="en"/>
              <a:t>Open Source Example: </a:t>
            </a:r>
            <a:r>
              <a:rPr lang="en" u="sng">
                <a:solidFill>
                  <a:schemeClr val="hlink"/>
                </a:solidFill>
                <a:hlinkClick r:id="rId5"/>
              </a:rPr>
              <a:t>https://github.com/n-kremeris/verilator_basics</a:t>
            </a:r>
            <a:endParaRPr/>
          </a:p>
          <a:p>
            <a:pPr indent="-342900" lvl="0" marL="457200" rtl="0" algn="l">
              <a:spcBef>
                <a:spcPts val="0"/>
              </a:spcBef>
              <a:spcAft>
                <a:spcPts val="0"/>
              </a:spcAft>
              <a:buSzPts val="1800"/>
              <a:buChar char="●"/>
            </a:pPr>
            <a:r>
              <a:rPr lang="en"/>
              <a:t>Coverage: </a:t>
            </a:r>
            <a:r>
              <a:rPr lang="en" u="sng">
                <a:solidFill>
                  <a:schemeClr val="hlink"/>
                </a:solidFill>
                <a:hlinkClick r:id="rId6"/>
              </a:rPr>
              <a:t>https://verilator.org/guide/latest/exe_verilator_coverage.html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Techniques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Self Check Tests</a:t>
            </a:r>
            <a:endParaRPr/>
          </a:p>
          <a:p>
            <a:pPr indent="-317500" lvl="1" marL="914400" rtl="0" algn="l">
              <a:spcBef>
                <a:spcPts val="0"/>
              </a:spcBef>
              <a:spcAft>
                <a:spcPts val="0"/>
              </a:spcAft>
              <a:buSzPts val="1400"/>
              <a:buChar char="○"/>
            </a:pPr>
            <a:r>
              <a:rPr lang="en"/>
              <a:t>Write self checking C or assembly Tests</a:t>
            </a:r>
            <a:endParaRPr/>
          </a:p>
          <a:p>
            <a:pPr indent="-342900" lvl="0" marL="457200" rtl="0" algn="l">
              <a:spcBef>
                <a:spcPts val="0"/>
              </a:spcBef>
              <a:spcAft>
                <a:spcPts val="0"/>
              </a:spcAft>
              <a:buSzPts val="1800"/>
              <a:buChar char="●"/>
            </a:pPr>
            <a:r>
              <a:rPr lang="en"/>
              <a:t>Signature Comparison</a:t>
            </a:r>
            <a:endParaRPr/>
          </a:p>
          <a:p>
            <a:pPr indent="-317500" lvl="1" marL="914400" rtl="0" algn="l">
              <a:spcBef>
                <a:spcPts val="0"/>
              </a:spcBef>
              <a:spcAft>
                <a:spcPts val="0"/>
              </a:spcAft>
              <a:buSzPts val="1400"/>
              <a:buChar char="○"/>
            </a:pPr>
            <a:r>
              <a:rPr lang="en"/>
              <a:t>Run same program on reference and DUT, Store the results in memory which makes a signature for comparison</a:t>
            </a:r>
            <a:endParaRPr/>
          </a:p>
          <a:p>
            <a:pPr indent="-342900" lvl="0" marL="457200" rtl="0" algn="l">
              <a:spcBef>
                <a:spcPts val="0"/>
              </a:spcBef>
              <a:spcAft>
                <a:spcPts val="0"/>
              </a:spcAft>
              <a:buSzPts val="1800"/>
              <a:buChar char="●"/>
            </a:pPr>
            <a:r>
              <a:rPr lang="en"/>
              <a:t>Trace log Comparison</a:t>
            </a:r>
            <a:endParaRPr/>
          </a:p>
          <a:p>
            <a:pPr indent="-317500" lvl="1" marL="914400" rtl="0" algn="l">
              <a:spcBef>
                <a:spcPts val="0"/>
              </a:spcBef>
              <a:spcAft>
                <a:spcPts val="0"/>
              </a:spcAft>
              <a:buSzPts val="1400"/>
              <a:buChar char="○"/>
            </a:pPr>
            <a:r>
              <a:rPr lang="en"/>
              <a:t>Run same program on reference and DUT, disassembly, user-register, system-register and  Operating Mode</a:t>
            </a:r>
            <a:endParaRPr/>
          </a:p>
          <a:p>
            <a:pPr indent="-342900" lvl="0" marL="457200" rtl="0" algn="l">
              <a:spcBef>
                <a:spcPts val="0"/>
              </a:spcBef>
              <a:spcAft>
                <a:spcPts val="0"/>
              </a:spcAft>
              <a:buSzPts val="1800"/>
              <a:buChar char="●"/>
            </a:pPr>
            <a:r>
              <a:rPr lang="en"/>
              <a:t>Step and Compare</a:t>
            </a:r>
            <a:endParaRPr/>
          </a:p>
          <a:p>
            <a:pPr indent="-317500" lvl="1" marL="914400" rtl="0" algn="l">
              <a:spcBef>
                <a:spcPts val="0"/>
              </a:spcBef>
              <a:spcAft>
                <a:spcPts val="0"/>
              </a:spcAft>
              <a:buSzPts val="1400"/>
              <a:buChar char="○"/>
            </a:pPr>
            <a:r>
              <a:rPr lang="en"/>
              <a:t>Run same program instruction by instruction on both reference and DUT, and compare the results at each step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