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886" r:id="rId2"/>
    <p:sldId id="2901" r:id="rId3"/>
    <p:sldId id="2902" r:id="rId4"/>
    <p:sldId id="2903" r:id="rId5"/>
    <p:sldId id="2904" r:id="rId6"/>
    <p:sldId id="2905" r:id="rId7"/>
    <p:sldId id="290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6"/>
            <p14:sldId id="2901"/>
            <p14:sldId id="2902"/>
            <p14:sldId id="2903"/>
            <p14:sldId id="2904"/>
            <p14:sldId id="2905"/>
            <p14:sldId id="29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5"/>
    <p:restoredTop sz="96208"/>
  </p:normalViewPr>
  <p:slideViewPr>
    <p:cSldViewPr snapToGrid="0" snapToObjects="1">
      <p:cViewPr varScale="1">
        <p:scale>
          <a:sx n="70" d="100"/>
          <a:sy n="70" d="100"/>
        </p:scale>
        <p:origin x="66" y="108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6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lp-platform/riscv-extension-interfac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TWG – April 26 2021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Davide Schiavone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336964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943-38CE-8042-BD11-FC3CC6D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CV-X-IF Project Concept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A778-A2DF-3C4C-A99C-EC5A2C512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82973"/>
            <a:ext cx="10333383" cy="4893990"/>
          </a:xfrm>
        </p:spPr>
        <p:txBody>
          <a:bodyPr>
            <a:noAutofit/>
          </a:bodyPr>
          <a:lstStyle/>
          <a:p>
            <a:r>
              <a:rPr lang="en-GB" sz="2000" dirty="0"/>
              <a:t>This project is the creation of the specification of the </a:t>
            </a:r>
            <a:r>
              <a:rPr lang="en-GB" sz="2000" b="1" dirty="0"/>
              <a:t>CV-X-IF</a:t>
            </a:r>
            <a:r>
              <a:rPr lang="en-GB" sz="2000" dirty="0"/>
              <a:t>  interface between RISC-V cores and co-processors</a:t>
            </a:r>
          </a:p>
          <a:p>
            <a:pPr lvl="1"/>
            <a:r>
              <a:rPr lang="en-GB" sz="2000" dirty="0"/>
              <a:t>Lead within the </a:t>
            </a:r>
            <a:r>
              <a:rPr lang="en-GB" sz="2000" b="1" dirty="0" err="1"/>
              <a:t>OpenHW</a:t>
            </a:r>
            <a:r>
              <a:rPr lang="en-GB" sz="2000" b="1" dirty="0"/>
              <a:t> Group Cores TG</a:t>
            </a:r>
          </a:p>
          <a:p>
            <a:pPr lvl="1"/>
            <a:endParaRPr lang="en-GB" sz="2200" b="1" dirty="0"/>
          </a:p>
          <a:p>
            <a:r>
              <a:rPr lang="en-GB" sz="2000" dirty="0"/>
              <a:t>CV-X-IF is the specification of a microprocessor-co-processor interface applicable to RISC-V cores (not only CV cores)</a:t>
            </a:r>
          </a:p>
          <a:p>
            <a:pPr lvl="1"/>
            <a:r>
              <a:rPr lang="en-GB" sz="2000" dirty="0"/>
              <a:t>Leverages RISC-V ISA encoding</a:t>
            </a:r>
          </a:p>
          <a:p>
            <a:pPr lvl="1"/>
            <a:r>
              <a:rPr lang="en-US" sz="2000" dirty="0"/>
              <a:t>Accelerator-agnostic instruction offloading</a:t>
            </a:r>
            <a:endParaRPr lang="en-GB" sz="2200" dirty="0"/>
          </a:p>
          <a:p>
            <a:endParaRPr lang="en-GB" sz="2000" dirty="0"/>
          </a:p>
          <a:p>
            <a:r>
              <a:rPr lang="en-GB" sz="2000" dirty="0"/>
              <a:t>Draft v0.1 driven so far by ETH Zurich available on GitHub</a:t>
            </a:r>
          </a:p>
          <a:p>
            <a:pPr lvl="1"/>
            <a:r>
              <a:rPr lang="en-GB" sz="2000" dirty="0">
                <a:hlinkClick r:id="rId2"/>
              </a:rPr>
              <a:t>https://github.com/pulp-platform/riscv-extension-interface</a:t>
            </a:r>
            <a:endParaRPr lang="en-GB" sz="2000" dirty="0"/>
          </a:p>
          <a:p>
            <a:pPr lvl="1"/>
            <a:endParaRPr lang="en-GB" sz="1600" dirty="0"/>
          </a:p>
          <a:p>
            <a:r>
              <a:rPr lang="en-GB" sz="2000" dirty="0"/>
              <a:t>Now ready to move to </a:t>
            </a:r>
            <a:r>
              <a:rPr lang="en-GB" sz="2000" dirty="0" err="1"/>
              <a:t>OpenHW</a:t>
            </a:r>
            <a:r>
              <a:rPr lang="en-GB" sz="2000" dirty="0"/>
              <a:t> Group and looking for a </a:t>
            </a:r>
            <a:r>
              <a:rPr lang="en-GB" sz="2000" b="1" dirty="0"/>
              <a:t>Project Manager</a:t>
            </a:r>
            <a:r>
              <a:rPr lang="en-GB" sz="2000" dirty="0"/>
              <a:t> among members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D474-1C3B-824F-8FA5-54F57BD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F092-8230-8343-B2FE-0EA4C5F9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4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943-38CE-8042-BD11-FC3CC6D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CV-X-IF </a:t>
            </a:r>
            <a:r>
              <a:rPr lang="fr-FR" dirty="0" err="1"/>
              <a:t>Spec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A778-A2DF-3C4C-A99C-EC5A2C512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82973"/>
            <a:ext cx="10333383" cy="4893990"/>
          </a:xfrm>
        </p:spPr>
        <p:txBody>
          <a:bodyPr>
            <a:noAutofit/>
          </a:bodyPr>
          <a:lstStyle/>
          <a:p>
            <a:r>
              <a:rPr lang="en-US" sz="2000" dirty="0"/>
              <a:t>Objectives</a:t>
            </a:r>
          </a:p>
          <a:p>
            <a:pPr lvl="1"/>
            <a:r>
              <a:rPr lang="en-US" sz="2000" dirty="0"/>
              <a:t>Provide a unified accelerator interface.</a:t>
            </a:r>
          </a:p>
          <a:p>
            <a:pPr lvl="1"/>
            <a:r>
              <a:rPr lang="en-US" sz="2000" dirty="0"/>
              <a:t>Decouple development of accelerators and CPU cores</a:t>
            </a:r>
          </a:p>
          <a:p>
            <a:pPr lvl="1"/>
            <a:r>
              <a:rPr lang="en-US" sz="2000" dirty="0"/>
              <a:t>Re-use extension accelerators with different cores</a:t>
            </a:r>
          </a:p>
          <a:p>
            <a:pPr lvl="1"/>
            <a:r>
              <a:rPr lang="en-US" sz="2000" dirty="0"/>
              <a:t>Share expensive accelerator units across multiple cores in a cluster</a:t>
            </a:r>
          </a:p>
          <a:p>
            <a:endParaRPr lang="en-GB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D474-1C3B-824F-8FA5-54F57BD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F092-8230-8343-B2FE-0EA4C5F9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E0714824-D32E-4632-A027-1F77F745A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52" y="3201545"/>
            <a:ext cx="7364896" cy="297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6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943-38CE-8042-BD11-FC3CC6D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CV-X-IF Project Components: Phase 0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D474-1C3B-824F-8FA5-54F57BD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F092-8230-8343-B2FE-0EA4C5F9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6687ECB-4143-4359-A85C-4ADD76A49F84}"/>
              </a:ext>
            </a:extLst>
          </p:cNvPr>
          <p:cNvSpPr/>
          <p:nvPr/>
        </p:nvSpPr>
        <p:spPr>
          <a:xfrm>
            <a:off x="5064206" y="121920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0</a:t>
            </a:r>
            <a:endParaRPr lang="en-GB" sz="200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BFFCA11-83F2-49DB-B1E9-F77B5914B480}"/>
              </a:ext>
            </a:extLst>
          </p:cNvPr>
          <p:cNvSpPr/>
          <p:nvPr/>
        </p:nvSpPr>
        <p:spPr>
          <a:xfrm>
            <a:off x="5052829" y="4068039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0.1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C2B9D36-2F10-4FCC-BBC6-104DA0D9C533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 flipH="1">
            <a:off x="5412829" y="1939200"/>
            <a:ext cx="11377" cy="212883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0193CBB-8643-472D-A31E-300ADB8E5C00}"/>
              </a:ext>
            </a:extLst>
          </p:cNvPr>
          <p:cNvSpPr txBox="1"/>
          <p:nvPr/>
        </p:nvSpPr>
        <p:spPr>
          <a:xfrm>
            <a:off x="6001781" y="1352815"/>
            <a:ext cx="4965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Open Sans" panose="020B0606030504020204"/>
              </a:rPr>
              <a:t>Spec</a:t>
            </a:r>
            <a:r>
              <a:rPr lang="it-IT" dirty="0">
                <a:latin typeface="Open Sans" panose="020B0606030504020204"/>
              </a:rPr>
              <a:t> </a:t>
            </a:r>
            <a:r>
              <a:rPr lang="it-IT" dirty="0" err="1">
                <a:latin typeface="Open Sans" panose="020B0606030504020204"/>
              </a:rPr>
              <a:t>definition</a:t>
            </a:r>
            <a:r>
              <a:rPr lang="it-IT" dirty="0">
                <a:latin typeface="Open Sans" panose="020B0606030504020204"/>
              </a:rPr>
              <a:t> </a:t>
            </a:r>
            <a:r>
              <a:rPr lang="it-IT" dirty="0" err="1">
                <a:latin typeface="Open Sans" panose="020B0606030504020204"/>
              </a:rPr>
              <a:t>driven</a:t>
            </a:r>
            <a:r>
              <a:rPr lang="it-IT" dirty="0">
                <a:latin typeface="Open Sans" panose="020B0606030504020204"/>
              </a:rPr>
              <a:t> by ETH with inputs from </a:t>
            </a:r>
          </a:p>
          <a:p>
            <a:r>
              <a:rPr lang="it-IT" dirty="0" err="1">
                <a:latin typeface="Open Sans" panose="020B0606030504020204"/>
              </a:rPr>
              <a:t>SiLabs</a:t>
            </a:r>
            <a:r>
              <a:rPr lang="it-IT" dirty="0">
                <a:latin typeface="Open Sans" panose="020B0606030504020204"/>
              </a:rPr>
              <a:t>, </a:t>
            </a:r>
            <a:r>
              <a:rPr lang="it-IT" dirty="0" err="1">
                <a:latin typeface="Open Sans" panose="020B0606030504020204"/>
              </a:rPr>
              <a:t>YosysHQ</a:t>
            </a:r>
            <a:r>
              <a:rPr lang="it-IT" dirty="0">
                <a:latin typeface="Open Sans" panose="020B0606030504020204"/>
              </a:rPr>
              <a:t>, and </a:t>
            </a:r>
            <a:r>
              <a:rPr lang="it-IT" dirty="0" err="1">
                <a:latin typeface="Open Sans" panose="020B0606030504020204"/>
              </a:rPr>
              <a:t>lowRISC</a:t>
            </a:r>
            <a:endParaRPr lang="en-GB" dirty="0">
              <a:latin typeface="Open Sans" panose="020B0606030504020204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4D4E4E6-3F61-4667-8882-9F3B3890CEAC}"/>
              </a:ext>
            </a:extLst>
          </p:cNvPr>
          <p:cNvSpPr txBox="1"/>
          <p:nvPr/>
        </p:nvSpPr>
        <p:spPr>
          <a:xfrm>
            <a:off x="6096000" y="4100273"/>
            <a:ext cx="19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Open Sans" panose="020B0606030504020204"/>
              </a:rPr>
              <a:t>ETH releases v0.1</a:t>
            </a:r>
            <a:endParaRPr lang="en-GB" dirty="0">
              <a:latin typeface="Open Sans" panose="020B0606030504020204"/>
            </a:endParaRP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A28C9E6A-1BA6-4D35-B8D1-D5CA2E8D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19" y="1261602"/>
            <a:ext cx="792000" cy="792000"/>
          </a:xfrm>
          <a:prstGeom prst="rect">
            <a:avLst/>
          </a:prstGeom>
        </p:spPr>
      </p:pic>
      <p:pic>
        <p:nvPicPr>
          <p:cNvPr id="34" name="Immagine 33" descr="Immagine che contiene testo, portatile, scuro&#10;&#10;Descrizione generata automaticamente">
            <a:extLst>
              <a:ext uri="{FF2B5EF4-FFF2-40B4-BE49-F238E27FC236}">
                <a16:creationId xmlns:a16="http://schemas.microsoft.com/office/drawing/2014/main" id="{BCBABCDE-C517-492C-8F1D-C5BB00CC3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192"/>
          <a:stretch/>
        </p:blipFill>
        <p:spPr>
          <a:xfrm>
            <a:off x="562841" y="2643619"/>
            <a:ext cx="1852196" cy="720000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2B0A80A5-7C21-4968-A92D-F85D2AF31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498" y="1172747"/>
            <a:ext cx="1535379" cy="792000"/>
          </a:xfrm>
          <a:prstGeom prst="rect">
            <a:avLst/>
          </a:prstGeom>
        </p:spPr>
      </p:pic>
      <p:pic>
        <p:nvPicPr>
          <p:cNvPr id="40" name="Elemento grafico 39">
            <a:extLst>
              <a:ext uri="{FF2B5EF4-FFF2-40B4-BE49-F238E27FC236}">
                <a16:creationId xmlns:a16="http://schemas.microsoft.com/office/drawing/2014/main" id="{6C841253-5F6B-4A1F-BD0D-6CE04A1F8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1020" y="5185726"/>
            <a:ext cx="3981450" cy="981075"/>
          </a:xfrm>
          <a:prstGeom prst="rect">
            <a:avLst/>
          </a:prstGeom>
        </p:spPr>
      </p:pic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5FEE44F0-32DC-4386-BC5E-32439108815F}"/>
              </a:ext>
            </a:extLst>
          </p:cNvPr>
          <p:cNvCxnSpPr>
            <a:cxnSpLocks/>
            <a:stCxn id="36" idx="2"/>
            <a:endCxn id="16" idx="0"/>
          </p:cNvCxnSpPr>
          <p:nvPr/>
        </p:nvCxnSpPr>
        <p:spPr>
          <a:xfrm>
            <a:off x="4056188" y="1964747"/>
            <a:ext cx="1356641" cy="21032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0FD5ACB3-D914-413F-854C-4EC10C44912E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>
            <a:off x="2415037" y="3003619"/>
            <a:ext cx="2997792" cy="10644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A95B9C2-E5B0-46FA-ABA3-D3F5F2AAF33D}"/>
              </a:ext>
            </a:extLst>
          </p:cNvPr>
          <p:cNvCxnSpPr>
            <a:cxnSpLocks/>
            <a:stCxn id="32" idx="2"/>
            <a:endCxn id="16" idx="0"/>
          </p:cNvCxnSpPr>
          <p:nvPr/>
        </p:nvCxnSpPr>
        <p:spPr>
          <a:xfrm>
            <a:off x="1875019" y="2053602"/>
            <a:ext cx="3537810" cy="201443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3DB94894-3D55-4DC5-81B0-0782A667D7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7156" y="1499586"/>
            <a:ext cx="741342" cy="792000"/>
          </a:xfrm>
          <a:prstGeom prst="rect">
            <a:avLst/>
          </a:prstGeom>
        </p:spPr>
      </p:pic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E03A49C5-BF26-4AA8-B8B8-0907201C3BCA}"/>
              </a:ext>
            </a:extLst>
          </p:cNvPr>
          <p:cNvCxnSpPr>
            <a:cxnSpLocks/>
            <a:stCxn id="38" idx="3"/>
            <a:endCxn id="16" idx="0"/>
          </p:cNvCxnSpPr>
          <p:nvPr/>
        </p:nvCxnSpPr>
        <p:spPr>
          <a:xfrm>
            <a:off x="3108498" y="1895586"/>
            <a:ext cx="2304331" cy="217245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FE2375A2-380E-4E93-99CA-D15609F723ED}"/>
              </a:ext>
            </a:extLst>
          </p:cNvPr>
          <p:cNvCxnSpPr>
            <a:cxnSpLocks/>
            <a:stCxn id="16" idx="4"/>
            <a:endCxn id="40" idx="0"/>
          </p:cNvCxnSpPr>
          <p:nvPr/>
        </p:nvCxnSpPr>
        <p:spPr>
          <a:xfrm flipH="1">
            <a:off x="5411745" y="4788039"/>
            <a:ext cx="1084" cy="39768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066B7D0C-769D-4419-9E07-EF077D048BE1}"/>
              </a:ext>
            </a:extLst>
          </p:cNvPr>
          <p:cNvCxnSpPr/>
          <p:nvPr/>
        </p:nvCxnSpPr>
        <p:spPr>
          <a:xfrm>
            <a:off x="11110747" y="1352815"/>
            <a:ext cx="0" cy="4420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F4C8FF52-945A-4AB7-AC5A-CF39B1E41540}"/>
              </a:ext>
            </a:extLst>
          </p:cNvPr>
          <p:cNvSpPr txBox="1"/>
          <p:nvPr/>
        </p:nvSpPr>
        <p:spPr>
          <a:xfrm>
            <a:off x="11110747" y="135281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Open Sans" panose="020B0606030504020204"/>
              </a:rPr>
              <a:t>11.2020</a:t>
            </a:r>
            <a:endParaRPr lang="en-GB" dirty="0">
              <a:latin typeface="Open Sans" panose="020B0606030504020204"/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0F2E6E37-700A-411F-B448-EABCD6AD0E25}"/>
              </a:ext>
            </a:extLst>
          </p:cNvPr>
          <p:cNvSpPr txBox="1"/>
          <p:nvPr/>
        </p:nvSpPr>
        <p:spPr>
          <a:xfrm>
            <a:off x="11207435" y="532051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Open Sans" panose="020B0606030504020204"/>
              </a:rPr>
              <a:t>04.2021</a:t>
            </a:r>
            <a:endParaRPr lang="en-GB" dirty="0">
              <a:latin typeface="Open Sans" panose="020B0606030504020204"/>
            </a:endParaRPr>
          </a:p>
        </p:txBody>
      </p:sp>
      <p:pic>
        <p:nvPicPr>
          <p:cNvPr id="70" name="Immagine 69" descr="Immagine che contiene testo&#10;&#10;Descrizione generata automaticamente">
            <a:extLst>
              <a:ext uri="{FF2B5EF4-FFF2-40B4-BE49-F238E27FC236}">
                <a16:creationId xmlns:a16="http://schemas.microsoft.com/office/drawing/2014/main" id="{28901AAF-ABF0-4684-9073-5FBC7F1B5C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693" y="3628072"/>
            <a:ext cx="1512720" cy="792000"/>
          </a:xfrm>
          <a:prstGeom prst="rect">
            <a:avLst/>
          </a:prstGeom>
        </p:spPr>
      </p:pic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3C130BAE-4AF3-4982-A56B-40E5DCA6697D}"/>
              </a:ext>
            </a:extLst>
          </p:cNvPr>
          <p:cNvCxnSpPr>
            <a:cxnSpLocks/>
            <a:stCxn id="70" idx="3"/>
            <a:endCxn id="16" idx="0"/>
          </p:cNvCxnSpPr>
          <p:nvPr/>
        </p:nvCxnSpPr>
        <p:spPr>
          <a:xfrm>
            <a:off x="2343413" y="4024072"/>
            <a:ext cx="3069416" cy="4396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68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943-38CE-8042-BD11-FC3CC6D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CV-X-IF Project Components: Phase 1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D474-1C3B-824F-8FA5-54F57BD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F092-8230-8343-B2FE-0EA4C5F9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6687ECB-4143-4359-A85C-4ADD76A49F84}"/>
              </a:ext>
            </a:extLst>
          </p:cNvPr>
          <p:cNvSpPr/>
          <p:nvPr/>
        </p:nvSpPr>
        <p:spPr>
          <a:xfrm>
            <a:off x="5064206" y="121920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0.1</a:t>
            </a:r>
            <a:endParaRPr lang="en-GB" sz="200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BFFCA11-83F2-49DB-B1E9-F77B5914B480}"/>
              </a:ext>
            </a:extLst>
          </p:cNvPr>
          <p:cNvSpPr/>
          <p:nvPr/>
        </p:nvSpPr>
        <p:spPr>
          <a:xfrm>
            <a:off x="5064206" y="5158218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0.9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C2B9D36-2F10-4FCC-BBC6-104DA0D9C533}"/>
              </a:ext>
            </a:extLst>
          </p:cNvPr>
          <p:cNvCxnSpPr>
            <a:cxnSpLocks/>
            <a:stCxn id="34" idx="2"/>
            <a:endCxn id="16" idx="0"/>
          </p:cNvCxnSpPr>
          <p:nvPr/>
        </p:nvCxnSpPr>
        <p:spPr>
          <a:xfrm>
            <a:off x="1860860" y="3668731"/>
            <a:ext cx="3563346" cy="148948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0193CBB-8643-472D-A31E-300ADB8E5C00}"/>
              </a:ext>
            </a:extLst>
          </p:cNvPr>
          <p:cNvSpPr txBox="1"/>
          <p:nvPr/>
        </p:nvSpPr>
        <p:spPr>
          <a:xfrm>
            <a:off x="6096000" y="1360082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HW </a:t>
            </a:r>
            <a:r>
              <a:rPr lang="it-IT" dirty="0" err="1"/>
              <a:t>implementation</a:t>
            </a:r>
            <a:r>
              <a:rPr lang="it-IT" dirty="0"/>
              <a:t> feedback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4D4E4E6-3F61-4667-8882-9F3B3890CEAC}"/>
              </a:ext>
            </a:extLst>
          </p:cNvPr>
          <p:cNvSpPr txBox="1"/>
          <p:nvPr/>
        </p:nvSpPr>
        <p:spPr>
          <a:xfrm>
            <a:off x="50894" y="2302400"/>
            <a:ext cx="121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pen Sans" panose="020B0606030504020204"/>
              </a:rPr>
              <a:t>CV32E40P</a:t>
            </a:r>
            <a:br>
              <a:rPr lang="it-IT" dirty="0">
                <a:latin typeface="Open Sans" panose="020B0606030504020204"/>
              </a:rPr>
            </a:br>
            <a:r>
              <a:rPr lang="it-IT" dirty="0">
                <a:latin typeface="Open Sans" panose="020B0606030504020204"/>
              </a:rPr>
              <a:t>RV32F </a:t>
            </a:r>
            <a:r>
              <a:rPr lang="it-IT" dirty="0" err="1">
                <a:latin typeface="Open Sans" panose="020B0606030504020204"/>
              </a:rPr>
              <a:t>ext</a:t>
            </a:r>
            <a:endParaRPr lang="en-GB" dirty="0">
              <a:latin typeface="Open Sans" panose="020B0606030504020204"/>
            </a:endParaRP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A28C9E6A-1BA6-4D35-B8D1-D5CA2E8D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961" y="2910394"/>
            <a:ext cx="792000" cy="792000"/>
          </a:xfrm>
          <a:prstGeom prst="rect">
            <a:avLst/>
          </a:prstGeom>
        </p:spPr>
      </p:pic>
      <p:pic>
        <p:nvPicPr>
          <p:cNvPr id="34" name="Immagine 33" descr="Immagine che contiene testo, portatile, scuro&#10;&#10;Descrizione generata automaticamente">
            <a:extLst>
              <a:ext uri="{FF2B5EF4-FFF2-40B4-BE49-F238E27FC236}">
                <a16:creationId xmlns:a16="http://schemas.microsoft.com/office/drawing/2014/main" id="{BCBABCDE-C517-492C-8F1D-C5BB00CC3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192"/>
          <a:stretch/>
        </p:blipFill>
        <p:spPr>
          <a:xfrm>
            <a:off x="934762" y="2948731"/>
            <a:ext cx="1852196" cy="720000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2B0A80A5-7C21-4968-A92D-F85D2AF31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9" y="1383875"/>
            <a:ext cx="1535379" cy="792000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3DB94894-3D55-4DC5-81B0-0782A667D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043" y="1265517"/>
            <a:ext cx="741342" cy="79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A09D2C0-398C-4058-9533-39120337A04F}"/>
              </a:ext>
            </a:extLst>
          </p:cNvPr>
          <p:cNvSpPr txBox="1"/>
          <p:nvPr/>
        </p:nvSpPr>
        <p:spPr>
          <a:xfrm>
            <a:off x="2938647" y="3654733"/>
            <a:ext cx="205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Open Sans" panose="020B0606030504020204"/>
              </a:rPr>
              <a:t>Ibex</a:t>
            </a:r>
            <a:r>
              <a:rPr lang="it-IT" dirty="0">
                <a:latin typeface="Open Sans" panose="020B0606030504020204"/>
              </a:rPr>
              <a:t> for RV32B </a:t>
            </a:r>
            <a:r>
              <a:rPr lang="it-IT" dirty="0" err="1">
                <a:latin typeface="Open Sans" panose="020B0606030504020204"/>
              </a:rPr>
              <a:t>ext</a:t>
            </a:r>
            <a:endParaRPr lang="en-GB" dirty="0">
              <a:latin typeface="Open Sans" panose="020B0606030504020204"/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3D3B704-800C-4B68-8450-8F6BF4A76F3B}"/>
              </a:ext>
            </a:extLst>
          </p:cNvPr>
          <p:cNvCxnSpPr>
            <a:cxnSpLocks/>
            <a:stCxn id="8" idx="4"/>
            <a:endCxn id="34" idx="0"/>
          </p:cNvCxnSpPr>
          <p:nvPr/>
        </p:nvCxnSpPr>
        <p:spPr>
          <a:xfrm flipH="1">
            <a:off x="1860860" y="1939200"/>
            <a:ext cx="3563346" cy="100953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A1977111-1CFD-460D-97E2-B2AC87A3A984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 flipV="1">
            <a:off x="2786958" y="3306394"/>
            <a:ext cx="531003" cy="2337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E927887B-CD7D-4A10-9EAE-E754A5606EDE}"/>
              </a:ext>
            </a:extLst>
          </p:cNvPr>
          <p:cNvCxnSpPr>
            <a:cxnSpLocks/>
            <a:stCxn id="38" idx="2"/>
            <a:endCxn id="34" idx="0"/>
          </p:cNvCxnSpPr>
          <p:nvPr/>
        </p:nvCxnSpPr>
        <p:spPr>
          <a:xfrm flipH="1">
            <a:off x="1860860" y="2057517"/>
            <a:ext cx="956854" cy="8912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771C95C5-B565-4CD9-B4B5-E3818EF283E4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>
            <a:off x="1167749" y="2175875"/>
            <a:ext cx="693111" cy="77285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magine 36">
            <a:extLst>
              <a:ext uri="{FF2B5EF4-FFF2-40B4-BE49-F238E27FC236}">
                <a16:creationId xmlns:a16="http://schemas.microsoft.com/office/drawing/2014/main" id="{1B26099F-DEB7-4D6E-8E2A-00A015133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4074" y="2948731"/>
            <a:ext cx="4153846" cy="720000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3165916-66DC-483D-80A1-72499AC1601C}"/>
              </a:ext>
            </a:extLst>
          </p:cNvPr>
          <p:cNvCxnSpPr>
            <a:cxnSpLocks/>
            <a:stCxn id="8" idx="4"/>
            <a:endCxn id="37" idx="0"/>
          </p:cNvCxnSpPr>
          <p:nvPr/>
        </p:nvCxnSpPr>
        <p:spPr>
          <a:xfrm>
            <a:off x="5424206" y="1939200"/>
            <a:ext cx="3436791" cy="1009531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081DB19-FCA1-4633-BF28-C2328247312B}"/>
              </a:ext>
            </a:extLst>
          </p:cNvPr>
          <p:cNvSpPr txBox="1"/>
          <p:nvPr/>
        </p:nvSpPr>
        <p:spPr>
          <a:xfrm>
            <a:off x="9253353" y="3834733"/>
            <a:ext cx="253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pen Sans" panose="020B0606030504020204"/>
              </a:rPr>
              <a:t>CVA6 RVFD </a:t>
            </a:r>
            <a:r>
              <a:rPr lang="it-IT" dirty="0" err="1">
                <a:latin typeface="Open Sans" panose="020B0606030504020204"/>
              </a:rPr>
              <a:t>ext</a:t>
            </a:r>
            <a:endParaRPr lang="en-GB" dirty="0">
              <a:latin typeface="Open Sans" panose="020B0606030504020204"/>
            </a:endParaRP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36DD6C3A-25F0-44CD-BB89-367152D454CC}"/>
              </a:ext>
            </a:extLst>
          </p:cNvPr>
          <p:cNvCxnSpPr>
            <a:cxnSpLocks/>
            <a:stCxn id="37" idx="2"/>
            <a:endCxn id="16" idx="0"/>
          </p:cNvCxnSpPr>
          <p:nvPr/>
        </p:nvCxnSpPr>
        <p:spPr>
          <a:xfrm flipH="1">
            <a:off x="5424206" y="3668731"/>
            <a:ext cx="3436791" cy="1489487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88CA149-3DFB-4683-840C-FBB666130624}"/>
              </a:ext>
            </a:extLst>
          </p:cNvPr>
          <p:cNvCxnSpPr/>
          <p:nvPr/>
        </p:nvCxnSpPr>
        <p:spPr>
          <a:xfrm>
            <a:off x="11110747" y="1352815"/>
            <a:ext cx="0" cy="4420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7D5D6C07-9AE2-42F8-8B15-D31A10762DC5}"/>
              </a:ext>
            </a:extLst>
          </p:cNvPr>
          <p:cNvSpPr txBox="1"/>
          <p:nvPr/>
        </p:nvSpPr>
        <p:spPr>
          <a:xfrm>
            <a:off x="11110747" y="135281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Open Sans" panose="020B0606030504020204"/>
              </a:rPr>
              <a:t>04.2021</a:t>
            </a:r>
            <a:endParaRPr lang="en-GB" dirty="0">
              <a:latin typeface="Open Sans" panose="020B0606030504020204"/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E233DC9-DBF5-4A15-88CA-DA0A9F9CCAE7}"/>
              </a:ext>
            </a:extLst>
          </p:cNvPr>
          <p:cNvSpPr txBox="1"/>
          <p:nvPr/>
        </p:nvSpPr>
        <p:spPr>
          <a:xfrm>
            <a:off x="11207435" y="532051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Open Sans" panose="020B0606030504020204"/>
              </a:rPr>
              <a:t>10.2021</a:t>
            </a:r>
            <a:endParaRPr lang="en-GB" dirty="0">
              <a:latin typeface="Open Sans" panose="020B0606030504020204"/>
            </a:endParaRPr>
          </a:p>
        </p:txBody>
      </p:sp>
      <p:pic>
        <p:nvPicPr>
          <p:cNvPr id="54" name="Immagine 5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B3209E-7285-41B9-9953-EC55BB52C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339" y="4512085"/>
            <a:ext cx="1512720" cy="792000"/>
          </a:xfrm>
          <a:prstGeom prst="rect">
            <a:avLst/>
          </a:prstGeom>
        </p:spPr>
      </p:pic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EDFB264-980D-4450-A9F0-CDA55E71CC51}"/>
              </a:ext>
            </a:extLst>
          </p:cNvPr>
          <p:cNvCxnSpPr>
            <a:cxnSpLocks/>
            <a:stCxn id="34" idx="2"/>
            <a:endCxn id="54" idx="0"/>
          </p:cNvCxnSpPr>
          <p:nvPr/>
        </p:nvCxnSpPr>
        <p:spPr>
          <a:xfrm>
            <a:off x="1860860" y="3668731"/>
            <a:ext cx="7839" cy="843354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831600B-688F-448A-BF28-8289396C174D}"/>
              </a:ext>
            </a:extLst>
          </p:cNvPr>
          <p:cNvSpPr txBox="1"/>
          <p:nvPr/>
        </p:nvSpPr>
        <p:spPr>
          <a:xfrm>
            <a:off x="211210" y="3913614"/>
            <a:ext cx="151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pen Sans" panose="020B0606030504020204"/>
              </a:rPr>
              <a:t>CV32E40P</a:t>
            </a:r>
            <a:br>
              <a:rPr lang="it-IT" dirty="0">
                <a:latin typeface="Open Sans" panose="020B0606030504020204"/>
              </a:rPr>
            </a:br>
            <a:r>
              <a:rPr lang="it-IT" dirty="0">
                <a:latin typeface="Open Sans" panose="020B0606030504020204"/>
              </a:rPr>
              <a:t>PULP NN </a:t>
            </a:r>
            <a:r>
              <a:rPr lang="it-IT" dirty="0" err="1">
                <a:latin typeface="Open Sans" panose="020B0606030504020204"/>
              </a:rPr>
              <a:t>ext</a:t>
            </a:r>
            <a:endParaRPr lang="en-GB" dirty="0"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41312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943-38CE-8042-BD11-FC3CC6D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CV-X-IF Project Components: Phase 2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D474-1C3B-824F-8FA5-54F57BD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F092-8230-8343-B2FE-0EA4C5F9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6687ECB-4143-4359-A85C-4ADD76A49F84}"/>
              </a:ext>
            </a:extLst>
          </p:cNvPr>
          <p:cNvSpPr/>
          <p:nvPr/>
        </p:nvSpPr>
        <p:spPr>
          <a:xfrm>
            <a:off x="5064206" y="121920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0.9</a:t>
            </a:r>
            <a:endParaRPr lang="en-GB" sz="200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BFFCA11-83F2-49DB-B1E9-F77B5914B480}"/>
              </a:ext>
            </a:extLst>
          </p:cNvPr>
          <p:cNvSpPr/>
          <p:nvPr/>
        </p:nvSpPr>
        <p:spPr>
          <a:xfrm>
            <a:off x="5064206" y="5158218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1.0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C2B9D36-2F10-4FCC-BBC6-104DA0D9C533}"/>
              </a:ext>
            </a:extLst>
          </p:cNvPr>
          <p:cNvCxnSpPr>
            <a:cxnSpLocks/>
            <a:stCxn id="36" idx="2"/>
            <a:endCxn id="16" idx="0"/>
          </p:cNvCxnSpPr>
          <p:nvPr/>
        </p:nvCxnSpPr>
        <p:spPr>
          <a:xfrm>
            <a:off x="2095797" y="3544186"/>
            <a:ext cx="3328409" cy="161403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4D4E4E6-3F61-4667-8882-9F3B3890CEAC}"/>
              </a:ext>
            </a:extLst>
          </p:cNvPr>
          <p:cNvSpPr txBox="1"/>
          <p:nvPr/>
        </p:nvSpPr>
        <p:spPr>
          <a:xfrm>
            <a:off x="454735" y="3630013"/>
            <a:ext cx="133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pen Sans" panose="020B0606030504020204"/>
              </a:rPr>
              <a:t>CV32E40X</a:t>
            </a:r>
            <a:endParaRPr lang="en-GB" dirty="0">
              <a:latin typeface="Open Sans" panose="020B0606030504020204"/>
            </a:endParaRP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B0A80A5-7C21-4968-A92D-F85D2AF31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07" y="2752186"/>
            <a:ext cx="1535379" cy="792000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3DB94894-3D55-4DC5-81B0-0782A667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038" y="2752186"/>
            <a:ext cx="741342" cy="792000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3D3B704-800C-4B68-8450-8F6BF4A76F3B}"/>
              </a:ext>
            </a:extLst>
          </p:cNvPr>
          <p:cNvCxnSpPr>
            <a:cxnSpLocks/>
            <a:stCxn id="8" idx="4"/>
            <a:endCxn id="36" idx="0"/>
          </p:cNvCxnSpPr>
          <p:nvPr/>
        </p:nvCxnSpPr>
        <p:spPr>
          <a:xfrm flipH="1">
            <a:off x="2095797" y="1939200"/>
            <a:ext cx="3328409" cy="81298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E927887B-CD7D-4A10-9EAE-E754A5606EDE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>
            <a:off x="5415709" y="3544186"/>
            <a:ext cx="8497" cy="161403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3165916-66DC-483D-80A1-72499AC1601C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424206" y="1939200"/>
            <a:ext cx="3517887" cy="812986"/>
          </a:xfrm>
          <a:prstGeom prst="straightConnector1">
            <a:avLst/>
          </a:prstGeom>
          <a:ln w="38100" cmpd="sng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081DB19-FCA1-4633-BF28-C2328247312B}"/>
              </a:ext>
            </a:extLst>
          </p:cNvPr>
          <p:cNvSpPr txBox="1"/>
          <p:nvPr/>
        </p:nvSpPr>
        <p:spPr>
          <a:xfrm>
            <a:off x="9253353" y="3544186"/>
            <a:ext cx="129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Open Sans" panose="020B0606030504020204"/>
              </a:rPr>
              <a:t>Compilers</a:t>
            </a:r>
            <a:endParaRPr lang="en-GB" dirty="0">
              <a:latin typeface="Open Sans" panose="020B0606030504020204"/>
            </a:endParaRP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36DD6C3A-25F0-44CD-BB89-367152D454C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5424206" y="3544186"/>
            <a:ext cx="3517887" cy="1614032"/>
          </a:xfrm>
          <a:prstGeom prst="straightConnector1">
            <a:avLst/>
          </a:prstGeom>
          <a:ln w="38100" cmpd="sng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B7335139-31BA-4622-9BA9-8108561B9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933" y="2752186"/>
            <a:ext cx="1948320" cy="792000"/>
          </a:xfrm>
          <a:prstGeom prst="rect">
            <a:avLst/>
          </a:prstGeom>
        </p:spPr>
      </p:pic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DB40271-7577-4260-AC48-24DF577EDA01}"/>
              </a:ext>
            </a:extLst>
          </p:cNvPr>
          <p:cNvCxnSpPr>
            <a:cxnSpLocks/>
            <a:stCxn id="8" idx="4"/>
            <a:endCxn id="38" idx="0"/>
          </p:cNvCxnSpPr>
          <p:nvPr/>
        </p:nvCxnSpPr>
        <p:spPr>
          <a:xfrm flipH="1">
            <a:off x="5415709" y="1939200"/>
            <a:ext cx="8497" cy="81298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6979D22-F5E2-45B7-94C7-9DC832066E2A}"/>
              </a:ext>
            </a:extLst>
          </p:cNvPr>
          <p:cNvSpPr txBox="1"/>
          <p:nvPr/>
        </p:nvSpPr>
        <p:spPr>
          <a:xfrm>
            <a:off x="3896569" y="3601296"/>
            <a:ext cx="150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Open Sans" panose="020B0606030504020204"/>
              </a:rPr>
              <a:t>Formal</a:t>
            </a:r>
            <a:r>
              <a:rPr lang="it-IT" dirty="0">
                <a:latin typeface="Open Sans" panose="020B0606030504020204"/>
              </a:rPr>
              <a:t> </a:t>
            </a:r>
            <a:r>
              <a:rPr lang="it-IT" dirty="0" err="1">
                <a:latin typeface="Open Sans" panose="020B0606030504020204"/>
              </a:rPr>
              <a:t>Spec</a:t>
            </a:r>
            <a:endParaRPr lang="en-GB" dirty="0">
              <a:latin typeface="Open Sans" panose="020B0606030504020204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55E37521-F803-4AD2-BACA-3784AABF1C96}"/>
              </a:ext>
            </a:extLst>
          </p:cNvPr>
          <p:cNvSpPr txBox="1"/>
          <p:nvPr/>
        </p:nvSpPr>
        <p:spPr>
          <a:xfrm>
            <a:off x="6096000" y="5340339"/>
            <a:ext cx="316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Open Sans" panose="020B0606030504020204"/>
              </a:rPr>
              <a:t>OpenHW</a:t>
            </a:r>
            <a:r>
              <a:rPr lang="it-IT" dirty="0">
                <a:latin typeface="Open Sans" panose="020B0606030504020204"/>
              </a:rPr>
              <a:t> Group releases v1.0</a:t>
            </a:r>
            <a:endParaRPr lang="en-GB" dirty="0">
              <a:latin typeface="Open Sans" panose="020B0606030504020204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8107685-1F10-4FD3-A71E-E5EF4BE76691}"/>
              </a:ext>
            </a:extLst>
          </p:cNvPr>
          <p:cNvSpPr txBox="1"/>
          <p:nvPr/>
        </p:nvSpPr>
        <p:spPr>
          <a:xfrm>
            <a:off x="6248400" y="1512482"/>
            <a:ext cx="215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finalization</a:t>
            </a:r>
            <a:r>
              <a:rPr lang="it-IT" dirty="0"/>
              <a:t> feedback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BAC58820-C3E7-4A36-A47A-CA01A0FAFBCF}"/>
              </a:ext>
            </a:extLst>
          </p:cNvPr>
          <p:cNvCxnSpPr/>
          <p:nvPr/>
        </p:nvCxnSpPr>
        <p:spPr>
          <a:xfrm>
            <a:off x="11110747" y="1352815"/>
            <a:ext cx="0" cy="4420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F86C7CDB-12CA-49BF-B754-375AA058471C}"/>
              </a:ext>
            </a:extLst>
          </p:cNvPr>
          <p:cNvSpPr txBox="1"/>
          <p:nvPr/>
        </p:nvSpPr>
        <p:spPr>
          <a:xfrm>
            <a:off x="11110747" y="135281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Open Sans" panose="020B0606030504020204"/>
              </a:rPr>
              <a:t>10.2021</a:t>
            </a:r>
            <a:endParaRPr lang="en-GB" dirty="0">
              <a:latin typeface="Open Sans" panose="020B0606030504020204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94503FC5-783E-4993-B7D4-6DAED3C21882}"/>
              </a:ext>
            </a:extLst>
          </p:cNvPr>
          <p:cNvSpPr txBox="1"/>
          <p:nvPr/>
        </p:nvSpPr>
        <p:spPr>
          <a:xfrm>
            <a:off x="11207435" y="532051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Open Sans" panose="020B0606030504020204"/>
              </a:rPr>
              <a:t>06.2022</a:t>
            </a:r>
            <a:endParaRPr lang="en-GB" dirty="0"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56692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943-38CE-8042-BD11-FC3CC6D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Join</a:t>
            </a:r>
            <a:r>
              <a:rPr lang="fr-FR" dirty="0"/>
              <a:t> the CV-X-IF Project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A778-A2DF-3C4C-A99C-EC5A2C512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82973"/>
            <a:ext cx="10333383" cy="4893990"/>
          </a:xfrm>
        </p:spPr>
        <p:txBody>
          <a:bodyPr>
            <a:noAutofit/>
          </a:bodyPr>
          <a:lstStyle/>
          <a:p>
            <a:r>
              <a:rPr lang="it-IT" sz="2400" dirty="0"/>
              <a:t>Wide technical </a:t>
            </a:r>
            <a:r>
              <a:rPr lang="it-IT" sz="2400" dirty="0" err="1"/>
              <a:t>contribution</a:t>
            </a:r>
            <a:r>
              <a:rPr lang="it-IT" sz="2400" dirty="0"/>
              <a:t> from </a:t>
            </a:r>
            <a:r>
              <a:rPr lang="it-IT" sz="2400" dirty="0" err="1"/>
              <a:t>members</a:t>
            </a:r>
            <a:r>
              <a:rPr lang="it-IT" sz="2400" dirty="0"/>
              <a:t> like:</a:t>
            </a:r>
          </a:p>
          <a:p>
            <a:pPr lvl="1"/>
            <a:r>
              <a:rPr lang="it-IT" dirty="0"/>
              <a:t>ETH Zurich, </a:t>
            </a:r>
            <a:r>
              <a:rPr lang="it-IT" dirty="0" err="1"/>
              <a:t>SiLabs</a:t>
            </a:r>
            <a:r>
              <a:rPr lang="it-IT" dirty="0"/>
              <a:t>, </a:t>
            </a:r>
            <a:r>
              <a:rPr lang="it-IT" dirty="0" err="1"/>
              <a:t>YosysHQ</a:t>
            </a:r>
            <a:r>
              <a:rPr lang="it-IT" dirty="0"/>
              <a:t>, </a:t>
            </a:r>
            <a:r>
              <a:rPr lang="it-IT" dirty="0" err="1"/>
              <a:t>UniBo</a:t>
            </a:r>
            <a:r>
              <a:rPr lang="it-IT" dirty="0"/>
              <a:t>, </a:t>
            </a:r>
            <a:r>
              <a:rPr lang="it-IT" dirty="0" err="1"/>
              <a:t>Embecosm</a:t>
            </a:r>
            <a:r>
              <a:rPr lang="it-IT" dirty="0"/>
              <a:t>, [Thales]</a:t>
            </a:r>
          </a:p>
          <a:p>
            <a:pPr lvl="1"/>
            <a:endParaRPr lang="it-IT" dirty="0"/>
          </a:p>
          <a:p>
            <a:r>
              <a:rPr lang="it-IT" sz="2400" dirty="0" err="1"/>
              <a:t>Many</a:t>
            </a:r>
            <a:r>
              <a:rPr lang="it-IT" sz="2400" dirty="0"/>
              <a:t> challenges</a:t>
            </a:r>
          </a:p>
          <a:p>
            <a:pPr lvl="1"/>
            <a:r>
              <a:rPr lang="it-IT" dirty="0" err="1"/>
              <a:t>agnostic</a:t>
            </a:r>
            <a:r>
              <a:rPr lang="it-IT" dirty="0"/>
              <a:t> </a:t>
            </a:r>
            <a:r>
              <a:rPr lang="it-IT" dirty="0" err="1"/>
              <a:t>decoding</a:t>
            </a:r>
            <a:r>
              <a:rPr lang="it-IT" dirty="0"/>
              <a:t>,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ordering</a:t>
            </a:r>
            <a:r>
              <a:rPr lang="it-IT" dirty="0"/>
              <a:t>, </a:t>
            </a:r>
            <a:r>
              <a:rPr lang="it-IT" dirty="0" err="1"/>
              <a:t>exceptions</a:t>
            </a:r>
            <a:r>
              <a:rPr lang="it-IT" dirty="0"/>
              <a:t>, </a:t>
            </a:r>
            <a:r>
              <a:rPr lang="it-IT" dirty="0" err="1"/>
              <a:t>compressed</a:t>
            </a:r>
            <a:r>
              <a:rPr lang="it-IT" dirty="0"/>
              <a:t> extensions, </a:t>
            </a:r>
            <a:r>
              <a:rPr lang="it-IT" dirty="0" err="1"/>
              <a:t>compilers</a:t>
            </a:r>
            <a:endParaRPr lang="it-IT" dirty="0"/>
          </a:p>
          <a:p>
            <a:pPr lvl="1"/>
            <a:endParaRPr lang="it-IT" dirty="0"/>
          </a:p>
          <a:p>
            <a:r>
              <a:rPr lang="it-IT" sz="2400" dirty="0" err="1"/>
              <a:t>Looking</a:t>
            </a:r>
            <a:r>
              <a:rPr lang="it-IT" sz="2400" dirty="0"/>
              <a:t> for a Manager to </a:t>
            </a:r>
            <a:r>
              <a:rPr lang="it-IT" sz="2400" dirty="0" err="1"/>
              <a:t>direct</a:t>
            </a:r>
            <a:r>
              <a:rPr lang="it-IT" sz="2400" dirty="0"/>
              <a:t> the project </a:t>
            </a:r>
            <a:r>
              <a:rPr lang="it-IT" sz="2400" dirty="0" err="1"/>
              <a:t>towards</a:t>
            </a:r>
            <a:r>
              <a:rPr lang="it-IT" sz="2400" dirty="0"/>
              <a:t> </a:t>
            </a:r>
            <a:r>
              <a:rPr lang="it-IT" sz="2400" dirty="0" err="1"/>
              <a:t>its</a:t>
            </a:r>
            <a:r>
              <a:rPr lang="it-IT" sz="2400" dirty="0"/>
              <a:t> goals</a:t>
            </a:r>
            <a:r>
              <a:rPr lang="en-GB" sz="2400" dirty="0"/>
              <a:t> among</a:t>
            </a:r>
            <a:br>
              <a:rPr lang="en-GB" sz="2400" dirty="0"/>
            </a:br>
            <a:r>
              <a:rPr lang="en-GB" sz="2400" dirty="0" err="1"/>
              <a:t>OpenHW</a:t>
            </a:r>
            <a:r>
              <a:rPr lang="en-GB" sz="2400" dirty="0"/>
              <a:t> Group’s members</a:t>
            </a:r>
            <a:endParaRPr lang="it-IT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D474-1C3B-824F-8FA5-54F57BD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OpenHW</a:t>
            </a:r>
            <a:r>
              <a:rPr lang="en-US" dirty="0"/>
              <a:t>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F092-8230-8343-B2FE-0EA4C5F9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7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OpenHW Group PPT Template May2020</Template>
  <TotalTime>2865</TotalTime>
  <Words>287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</vt:lpstr>
      <vt:lpstr>Orbitron</vt:lpstr>
      <vt:lpstr>Office Theme</vt:lpstr>
      <vt:lpstr>  TWG – April 26 2021</vt:lpstr>
      <vt:lpstr>CV-X-IF Project Concept</vt:lpstr>
      <vt:lpstr>CV-X-IF Spec</vt:lpstr>
      <vt:lpstr>CV-X-IF Project Components: Phase 0</vt:lpstr>
      <vt:lpstr>CV-X-IF Project Components: Phase 1</vt:lpstr>
      <vt:lpstr>CV-X-IF Project Components: Phase 2</vt:lpstr>
      <vt:lpstr>Join the CV-X-IF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OpenHW Group Overview Open Source HW IP for  high-volume production SoCs</dc:title>
  <dc:creator>Arjan Bink</dc:creator>
  <cp:lastModifiedBy>Davide Schiavone</cp:lastModifiedBy>
  <cp:revision>459</cp:revision>
  <cp:lastPrinted>2019-06-10T11:04:20Z</cp:lastPrinted>
  <dcterms:created xsi:type="dcterms:W3CDTF">2020-05-08T14:14:28Z</dcterms:created>
  <dcterms:modified xsi:type="dcterms:W3CDTF">2021-04-26T08:30:24Z</dcterms:modified>
</cp:coreProperties>
</file>