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7.png" ContentType="image/png"/>
  <Override PartName="/ppt/media/image2.wmf" ContentType="image/x-wmf"/>
  <Override PartName="/ppt/media/image4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972800" cy="61722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675750-E6E6-4580-B680-89363A9858E3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E92C3E3D-C134-4465-BBF2-992458C61BB5}" type="slidenum">
              <a:rPr b="0" lang="en-CA" sz="11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47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F353AF5C-F893-43B2-B3A7-D7BB86538AE8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04EBFA22-4501-4197-8198-81EEBFBCA178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EC7B1F7A-63FE-4AB9-B1B2-FE698786C062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56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6F8B9C1E-09B0-4C11-AA4A-CFDA34544319}" type="slidenum">
              <a:rPr b="0" lang="en-CA" sz="11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610968E1-5DF1-4FAD-B5AF-47A247D59F49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0E900ACF-4A9B-4AE1-899E-4888595230C4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36630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ctr"/>
          <a:p>
            <a:pPr algn="r">
              <a:lnSpc>
                <a:spcPct val="100000"/>
              </a:lnSpc>
            </a:pPr>
            <a:fld id="{90780BE5-D46E-4A5F-BBEE-A53CD0D44503}" type="slidenum">
              <a:rPr b="0" lang="en-CA" sz="1100" spc="-1" strike="noStrike">
                <a:latin typeface="Trebuchet MS"/>
                <a:ea typeface="ＭＳ Ｐゴシック"/>
              </a:rPr>
              <a:t>&lt;number&gt;</a:t>
            </a:fld>
            <a:endParaRPr b="0" lang="en-CA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8640" y="331380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60880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8764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2628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864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88764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2628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48640" y="1443960"/>
            <a:ext cx="9875160" cy="357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98751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81680" y="300600"/>
            <a:ext cx="9408960" cy="45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8640" y="1443960"/>
            <a:ext cx="9875160" cy="357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60880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8640" y="331380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60880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8764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26280" y="144396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4864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88764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226280" y="3313800"/>
            <a:ext cx="317952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98751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81680" y="300600"/>
            <a:ext cx="9408960" cy="45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608800" y="331380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864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608800" y="1443960"/>
            <a:ext cx="48189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8640" y="3313800"/>
            <a:ext cx="9875160" cy="170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9762120" y="5767560"/>
            <a:ext cx="3207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DB27CF5-5077-4F88-941C-FDE120A58747}" type="slidenum">
              <a:rPr b="0" lang="en-CA" sz="850" spc="-1" strike="noStrike" cap="all">
                <a:solidFill>
                  <a:srgbClr val="505050"/>
                </a:solidFill>
                <a:latin typeface="Trebuchet MS"/>
                <a:ea typeface="MS PGothic"/>
              </a:rPr>
              <a:t>&lt;number&gt;</a:t>
            </a:fld>
            <a:r>
              <a:rPr b="0" lang="en-CA" sz="1050" spc="-1" strike="noStrike">
                <a:solidFill>
                  <a:srgbClr val="13ffb6"/>
                </a:solidFill>
                <a:latin typeface="Century Gothic"/>
                <a:ea typeface="MS PGothic"/>
              </a:rPr>
              <a:t> </a:t>
            </a:r>
            <a:endParaRPr b="0" lang="en-CA" sz="1050" spc="-1" strike="noStrike"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10153800" y="5866560"/>
            <a:ext cx="582840" cy="107280"/>
            <a:chOff x="10153800" y="5866560"/>
            <a:chExt cx="582840" cy="107280"/>
          </a:xfrm>
        </p:grpSpPr>
        <p:sp>
          <p:nvSpPr>
            <p:cNvPr id="2" name="CustomShape 3"/>
            <p:cNvSpPr/>
            <p:nvPr/>
          </p:nvSpPr>
          <p:spPr>
            <a:xfrm>
              <a:off x="10724040" y="5947200"/>
              <a:ext cx="12600" cy="12240"/>
            </a:xfrm>
            <a:custGeom>
              <a:avLst/>
              <a:gdLst/>
              <a:ahLst/>
              <a:rect l="l" t="t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0342800" y="5886720"/>
              <a:ext cx="376920" cy="70920"/>
            </a:xfrm>
            <a:custGeom>
              <a:avLst/>
              <a:gdLst/>
              <a:ahLst/>
              <a:rect l="l" t="t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0153800" y="5866560"/>
              <a:ext cx="162000" cy="107280"/>
            </a:xfrm>
            <a:custGeom>
              <a:avLst/>
              <a:gdLst/>
              <a:ahLst/>
              <a:rect l="l" t="t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0972440" cy="617184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1680" y="300600"/>
            <a:ext cx="9408960" cy="982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6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11" descr=""/>
          <p:cNvPicPr/>
          <p:nvPr/>
        </p:nvPicPr>
        <p:blipFill>
          <a:blip r:embed="rId3"/>
          <a:stretch/>
        </p:blipFill>
        <p:spPr>
          <a:xfrm>
            <a:off x="425880" y="1913040"/>
            <a:ext cx="1803960" cy="3340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548640" y="1443960"/>
            <a:ext cx="9875160" cy="357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9762120" y="5767560"/>
            <a:ext cx="3207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13ffb6"/>
                </a:solidFill>
                <a:latin typeface="Century Gothic"/>
                <a:ea typeface="MS PGothic"/>
              </a:rPr>
              <a:t> </a:t>
            </a:r>
            <a:endParaRPr b="0" lang="en-CA" sz="1050" spc="-1" strike="noStrike">
              <a:latin typeface="Arial"/>
            </a:endParaRPr>
          </a:p>
        </p:txBody>
      </p:sp>
      <p:grpSp>
        <p:nvGrpSpPr>
          <p:cNvPr id="46" name="Group 2"/>
          <p:cNvGrpSpPr/>
          <p:nvPr/>
        </p:nvGrpSpPr>
        <p:grpSpPr>
          <a:xfrm>
            <a:off x="10153800" y="5866560"/>
            <a:ext cx="582840" cy="107280"/>
            <a:chOff x="10153800" y="5866560"/>
            <a:chExt cx="582840" cy="107280"/>
          </a:xfrm>
        </p:grpSpPr>
        <p:sp>
          <p:nvSpPr>
            <p:cNvPr id="47" name="CustomShape 3"/>
            <p:cNvSpPr/>
            <p:nvPr/>
          </p:nvSpPr>
          <p:spPr>
            <a:xfrm>
              <a:off x="10724040" y="5947200"/>
              <a:ext cx="12600" cy="12240"/>
            </a:xfrm>
            <a:custGeom>
              <a:avLst/>
              <a:gdLst/>
              <a:ahLst/>
              <a:rect l="l" t="t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0342800" y="5886720"/>
              <a:ext cx="376920" cy="70920"/>
            </a:xfrm>
            <a:custGeom>
              <a:avLst/>
              <a:gdLst/>
              <a:ahLst/>
              <a:rect l="l" t="t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10153800" y="5866560"/>
              <a:ext cx="162000" cy="107280"/>
            </a:xfrm>
            <a:custGeom>
              <a:avLst/>
              <a:gdLst/>
              <a:ahLst/>
              <a:rect l="l" t="t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98240" y="633600"/>
            <a:ext cx="9975600" cy="618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16600" y="2103120"/>
            <a:ext cx="9948240" cy="3718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57168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marL="108900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498240" y="1183320"/>
            <a:ext cx="9975600" cy="5252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2400" spc="-1" strike="noStrike">
                <a:solidFill>
                  <a:srgbClr val="76b900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20920" y="1248120"/>
            <a:ext cx="9408960" cy="341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</a:pPr>
            <a:r>
              <a:rPr b="0" lang="en-CA" sz="1800" spc="-1" strike="noStrike">
                <a:solidFill>
                  <a:srgbClr val="76b900"/>
                </a:solidFill>
                <a:latin typeface="Trebuchet MS"/>
              </a:rPr>
              <a:t>Neo Fang, 2/19/2020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81680" y="300600"/>
            <a:ext cx="9408960" cy="982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600" spc="-1" strike="noStrike">
                <a:solidFill>
                  <a:srgbClr val="000000"/>
                </a:solidFill>
                <a:latin typeface="Trebuchet MS"/>
              </a:rPr>
              <a:t>RISCV random instruction generator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Add LSU instruction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98880" y="3802320"/>
            <a:ext cx="2702160" cy="60156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New pc</a:t>
            </a:r>
            <a:r>
              <a:rPr b="0" i="1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pa?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000800" y="203724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Begin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8882280" y="490896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Exit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665280" y="296172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Instruction decode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 flipH="1">
            <a:off x="1749240" y="2534760"/>
            <a:ext cx="360" cy="4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1749960" y="3459240"/>
            <a:ext cx="360" cy="3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8"/>
          <p:cNvSpPr/>
          <p:nvPr/>
        </p:nvSpPr>
        <p:spPr>
          <a:xfrm flipH="1">
            <a:off x="1747440" y="4404600"/>
            <a:ext cx="18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396720" y="4862880"/>
            <a:ext cx="2702160" cy="59004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Calculate current instruction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3439440" y="327204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Store bin 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3439440" y="397908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override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4524120" y="3769920"/>
            <a:ext cx="36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3500280" y="4862880"/>
            <a:ext cx="2168640" cy="59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dead lock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6024960" y="4863960"/>
            <a:ext cx="2168640" cy="58896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store fault address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602496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next pc not in reserved region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6157080" y="2039040"/>
            <a:ext cx="190476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 one inst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5897880" y="2955240"/>
            <a:ext cx="2422800" cy="68292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Next pc existed?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3" name="CustomShape 18"/>
          <p:cNvSpPr/>
          <p:nvPr/>
        </p:nvSpPr>
        <p:spPr>
          <a:xfrm>
            <a:off x="8547120" y="3023280"/>
            <a:ext cx="2168640" cy="59688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exit pc valid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4" name="CustomShape 19"/>
          <p:cNvSpPr/>
          <p:nvPr/>
        </p:nvSpPr>
        <p:spPr>
          <a:xfrm>
            <a:off x="854712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Insert inst for unexecuted 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5" name="CustomShape 20"/>
          <p:cNvSpPr/>
          <p:nvPr/>
        </p:nvSpPr>
        <p:spPr>
          <a:xfrm>
            <a:off x="8623440" y="1950840"/>
            <a:ext cx="2016360" cy="671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enough?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76" name="CustomShape 21"/>
          <p:cNvSpPr/>
          <p:nvPr/>
        </p:nvSpPr>
        <p:spPr>
          <a:xfrm flipV="1">
            <a:off x="3101400" y="3520440"/>
            <a:ext cx="337680" cy="5821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3339360" y="3206880"/>
            <a:ext cx="2375280" cy="1377720"/>
          </a:xfrm>
          <a:prstGeom prst="rect">
            <a:avLst/>
          </a:prstGeom>
          <a:noFill/>
          <a:ln w="9360">
            <a:solidFill>
              <a:schemeClr val="bg1"/>
            </a:solidFill>
            <a:custDash>
              <a:ds d="500000" sp="4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3"/>
          <p:cNvSpPr/>
          <p:nvPr/>
        </p:nvSpPr>
        <p:spPr>
          <a:xfrm flipV="1">
            <a:off x="3099240" y="5157360"/>
            <a:ext cx="40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4"/>
          <p:cNvSpPr/>
          <p:nvPr/>
        </p:nvSpPr>
        <p:spPr>
          <a:xfrm rot="5400000">
            <a:off x="3032640" y="3196440"/>
            <a:ext cx="210960" cy="2772000"/>
          </a:xfrm>
          <a:prstGeom prst="bentConnector2">
            <a:avLst/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5"/>
          <p:cNvSpPr/>
          <p:nvPr/>
        </p:nvSpPr>
        <p:spPr>
          <a:xfrm>
            <a:off x="5669280" y="5158080"/>
            <a:ext cx="35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6"/>
          <p:cNvSpPr/>
          <p:nvPr/>
        </p:nvSpPr>
        <p:spPr>
          <a:xfrm flipV="1">
            <a:off x="7109640" y="4583880"/>
            <a:ext cx="3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7"/>
          <p:cNvSpPr/>
          <p:nvPr/>
        </p:nvSpPr>
        <p:spPr>
          <a:xfrm flipV="1">
            <a:off x="7109640" y="3637800"/>
            <a:ext cx="3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8"/>
          <p:cNvSpPr/>
          <p:nvPr/>
        </p:nvSpPr>
        <p:spPr>
          <a:xfrm flipV="1">
            <a:off x="8061840" y="2286720"/>
            <a:ext cx="560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9"/>
          <p:cNvSpPr/>
          <p:nvPr/>
        </p:nvSpPr>
        <p:spPr>
          <a:xfrm flipV="1">
            <a:off x="8321040" y="2287080"/>
            <a:ext cx="3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9631800" y="2622600"/>
            <a:ext cx="36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1"/>
          <p:cNvSpPr/>
          <p:nvPr/>
        </p:nvSpPr>
        <p:spPr>
          <a:xfrm>
            <a:off x="9631800" y="3620160"/>
            <a:ext cx="36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2"/>
          <p:cNvSpPr/>
          <p:nvPr/>
        </p:nvSpPr>
        <p:spPr>
          <a:xfrm>
            <a:off x="9631800" y="458460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3"/>
          <p:cNvSpPr/>
          <p:nvPr/>
        </p:nvSpPr>
        <p:spPr>
          <a:xfrm>
            <a:off x="2967120" y="414432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89" name="CustomShape 34"/>
          <p:cNvSpPr/>
          <p:nvPr/>
        </p:nvSpPr>
        <p:spPr>
          <a:xfrm>
            <a:off x="1431720" y="44377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90" name="CustomShape 35"/>
          <p:cNvSpPr/>
          <p:nvPr/>
        </p:nvSpPr>
        <p:spPr>
          <a:xfrm>
            <a:off x="6638040" y="27763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91" name="CustomShape 36"/>
          <p:cNvSpPr/>
          <p:nvPr/>
        </p:nvSpPr>
        <p:spPr>
          <a:xfrm>
            <a:off x="7952400" y="290376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92" name="CustomShape 37"/>
          <p:cNvSpPr/>
          <p:nvPr/>
        </p:nvSpPr>
        <p:spPr>
          <a:xfrm>
            <a:off x="10398960" y="191304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93" name="CustomShape 38"/>
          <p:cNvSpPr/>
          <p:nvPr/>
        </p:nvSpPr>
        <p:spPr>
          <a:xfrm>
            <a:off x="9689400" y="263304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94" name="CustomShape 39"/>
          <p:cNvSpPr/>
          <p:nvPr/>
        </p:nvSpPr>
        <p:spPr>
          <a:xfrm>
            <a:off x="7345440" y="1497240"/>
            <a:ext cx="350964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pc advance, gen next instruction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95" name="CustomShape 40"/>
          <p:cNvSpPr/>
          <p:nvPr/>
        </p:nvSpPr>
        <p:spPr>
          <a:xfrm>
            <a:off x="3632040" y="2045160"/>
            <a:ext cx="190476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allowed insert bytes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96" name="CustomShape 41"/>
          <p:cNvSpPr/>
          <p:nvPr/>
        </p:nvSpPr>
        <p:spPr>
          <a:xfrm flipV="1">
            <a:off x="5537160" y="2287800"/>
            <a:ext cx="6195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2"/>
          <p:cNvSpPr/>
          <p:nvPr/>
        </p:nvSpPr>
        <p:spPr>
          <a:xfrm flipV="1" rot="16200000">
            <a:off x="5641560" y="1486800"/>
            <a:ext cx="411840" cy="25243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43"/>
          <p:cNvSpPr/>
          <p:nvPr/>
        </p:nvSpPr>
        <p:spPr>
          <a:xfrm flipH="1" flipV="1">
            <a:off x="3099240" y="1833120"/>
            <a:ext cx="7540560" cy="452520"/>
          </a:xfrm>
          <a:prstGeom prst="bentConnector3">
            <a:avLst>
              <a:gd name="adj1" fmla="val -3032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4"/>
          <p:cNvSpPr/>
          <p:nvPr/>
        </p:nvSpPr>
        <p:spPr>
          <a:xfrm flipV="1" rot="10800000">
            <a:off x="3099240" y="2739240"/>
            <a:ext cx="1360800" cy="914760"/>
          </a:xfrm>
          <a:prstGeom prst="bentConnector3">
            <a:avLst>
              <a:gd name="adj1" fmla="val 362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Add RVC instruction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98880" y="3802320"/>
            <a:ext cx="2702160" cy="601560"/>
          </a:xfrm>
          <a:prstGeom prst="flowChartDecision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New pc</a:t>
            </a:r>
            <a:r>
              <a:rPr b="0" i="1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pa?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1000800" y="203724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Begin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8882280" y="490896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Exit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665280" y="2961720"/>
            <a:ext cx="216864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Instruction decode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 flipH="1">
            <a:off x="1749240" y="2534760"/>
            <a:ext cx="360" cy="4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1749960" y="3459240"/>
            <a:ext cx="360" cy="3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8"/>
          <p:cNvSpPr/>
          <p:nvPr/>
        </p:nvSpPr>
        <p:spPr>
          <a:xfrm flipH="1">
            <a:off x="1747440" y="4404600"/>
            <a:ext cx="18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9"/>
          <p:cNvSpPr/>
          <p:nvPr/>
        </p:nvSpPr>
        <p:spPr>
          <a:xfrm>
            <a:off x="396720" y="4862880"/>
            <a:ext cx="2702160" cy="59004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Calculate current instruction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3439440" y="327204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Store bin 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3439440" y="3979080"/>
            <a:ext cx="216864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override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4524120" y="3769920"/>
            <a:ext cx="36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3500280" y="4862880"/>
            <a:ext cx="2168640" cy="59004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dead lock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6024960" y="4863960"/>
            <a:ext cx="2168640" cy="58896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store fault address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6024960" y="3979080"/>
            <a:ext cx="2168640" cy="605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next pc not in reserved region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6157080" y="2039040"/>
            <a:ext cx="190476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 one inst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5897880" y="2955240"/>
            <a:ext cx="2422800" cy="68292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Next pc existed?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8547120" y="3023280"/>
            <a:ext cx="2168640" cy="59688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exit pc valid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8547120" y="3979080"/>
            <a:ext cx="2168640" cy="605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Insert inst for unexecuted 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8623440" y="1950840"/>
            <a:ext cx="2016360" cy="671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enough?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20" name="CustomShape 21"/>
          <p:cNvSpPr/>
          <p:nvPr/>
        </p:nvSpPr>
        <p:spPr>
          <a:xfrm flipV="1">
            <a:off x="3101400" y="3520440"/>
            <a:ext cx="337680" cy="5821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2"/>
          <p:cNvSpPr/>
          <p:nvPr/>
        </p:nvSpPr>
        <p:spPr>
          <a:xfrm>
            <a:off x="3339360" y="3206880"/>
            <a:ext cx="2375280" cy="1377720"/>
          </a:xfrm>
          <a:prstGeom prst="rect">
            <a:avLst/>
          </a:prstGeom>
          <a:noFill/>
          <a:ln w="9360">
            <a:solidFill>
              <a:schemeClr val="bg1"/>
            </a:solidFill>
            <a:custDash>
              <a:ds d="500000" sp="4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3"/>
          <p:cNvSpPr/>
          <p:nvPr/>
        </p:nvSpPr>
        <p:spPr>
          <a:xfrm flipV="1">
            <a:off x="3099240" y="5157360"/>
            <a:ext cx="40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4"/>
          <p:cNvSpPr/>
          <p:nvPr/>
        </p:nvSpPr>
        <p:spPr>
          <a:xfrm rot="5400000">
            <a:off x="3032640" y="3196440"/>
            <a:ext cx="210960" cy="2772000"/>
          </a:xfrm>
          <a:prstGeom prst="bentConnector2">
            <a:avLst/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5669280" y="5158080"/>
            <a:ext cx="35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6"/>
          <p:cNvSpPr/>
          <p:nvPr/>
        </p:nvSpPr>
        <p:spPr>
          <a:xfrm flipV="1">
            <a:off x="7109640" y="4583880"/>
            <a:ext cx="3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7"/>
          <p:cNvSpPr/>
          <p:nvPr/>
        </p:nvSpPr>
        <p:spPr>
          <a:xfrm flipV="1">
            <a:off x="7109640" y="3637800"/>
            <a:ext cx="3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8"/>
          <p:cNvSpPr/>
          <p:nvPr/>
        </p:nvSpPr>
        <p:spPr>
          <a:xfrm flipV="1">
            <a:off x="8061840" y="2286720"/>
            <a:ext cx="560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9"/>
          <p:cNvSpPr/>
          <p:nvPr/>
        </p:nvSpPr>
        <p:spPr>
          <a:xfrm flipV="1">
            <a:off x="8321040" y="2287080"/>
            <a:ext cx="3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0"/>
          <p:cNvSpPr/>
          <p:nvPr/>
        </p:nvSpPr>
        <p:spPr>
          <a:xfrm>
            <a:off x="9631800" y="2622600"/>
            <a:ext cx="36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1"/>
          <p:cNvSpPr/>
          <p:nvPr/>
        </p:nvSpPr>
        <p:spPr>
          <a:xfrm>
            <a:off x="9631800" y="3620160"/>
            <a:ext cx="36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2"/>
          <p:cNvSpPr/>
          <p:nvPr/>
        </p:nvSpPr>
        <p:spPr>
          <a:xfrm>
            <a:off x="9631800" y="458460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3"/>
          <p:cNvSpPr/>
          <p:nvPr/>
        </p:nvSpPr>
        <p:spPr>
          <a:xfrm>
            <a:off x="2967120" y="414432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3" name="CustomShape 34"/>
          <p:cNvSpPr/>
          <p:nvPr/>
        </p:nvSpPr>
        <p:spPr>
          <a:xfrm>
            <a:off x="1431720" y="44377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4" name="CustomShape 35"/>
          <p:cNvSpPr/>
          <p:nvPr/>
        </p:nvSpPr>
        <p:spPr>
          <a:xfrm>
            <a:off x="6638040" y="27763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5" name="CustomShape 36"/>
          <p:cNvSpPr/>
          <p:nvPr/>
        </p:nvSpPr>
        <p:spPr>
          <a:xfrm>
            <a:off x="7952400" y="290376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6" name="CustomShape 37"/>
          <p:cNvSpPr/>
          <p:nvPr/>
        </p:nvSpPr>
        <p:spPr>
          <a:xfrm>
            <a:off x="10398960" y="191304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7" name="CustomShape 38"/>
          <p:cNvSpPr/>
          <p:nvPr/>
        </p:nvSpPr>
        <p:spPr>
          <a:xfrm>
            <a:off x="9689400" y="263304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38" name="CustomShape 39"/>
          <p:cNvSpPr/>
          <p:nvPr/>
        </p:nvSpPr>
        <p:spPr>
          <a:xfrm>
            <a:off x="7345440" y="1497240"/>
            <a:ext cx="350964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pc advance, gen next instruction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339" name="CustomShape 40"/>
          <p:cNvSpPr/>
          <p:nvPr/>
        </p:nvSpPr>
        <p:spPr>
          <a:xfrm>
            <a:off x="3632040" y="2045160"/>
            <a:ext cx="190476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allowed insert bytes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0" name="CustomShape 41"/>
          <p:cNvSpPr/>
          <p:nvPr/>
        </p:nvSpPr>
        <p:spPr>
          <a:xfrm flipV="1">
            <a:off x="5537160" y="2287800"/>
            <a:ext cx="6195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2"/>
          <p:cNvSpPr/>
          <p:nvPr/>
        </p:nvSpPr>
        <p:spPr>
          <a:xfrm flipV="1" rot="16200000">
            <a:off x="5641560" y="1486800"/>
            <a:ext cx="411840" cy="25243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3"/>
          <p:cNvSpPr/>
          <p:nvPr/>
        </p:nvSpPr>
        <p:spPr>
          <a:xfrm flipH="1" flipV="1">
            <a:off x="3099240" y="1833120"/>
            <a:ext cx="7540560" cy="452520"/>
          </a:xfrm>
          <a:prstGeom prst="bentConnector3">
            <a:avLst>
              <a:gd name="adj1" fmla="val -3032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44"/>
          <p:cNvSpPr/>
          <p:nvPr/>
        </p:nvSpPr>
        <p:spPr>
          <a:xfrm flipV="1" rot="10800000">
            <a:off x="3099240" y="2739240"/>
            <a:ext cx="1360800" cy="914760"/>
          </a:xfrm>
          <a:prstGeom prst="bentConnector3">
            <a:avLst>
              <a:gd name="adj1" fmla="val 362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TB environment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366560" y="1767960"/>
            <a:ext cx="1818360" cy="10256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UVM random instruction generator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406640" y="2867760"/>
            <a:ext cx="1802880" cy="1020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RISCV DUT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287720" y="3295440"/>
            <a:ext cx="1975680" cy="59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UVM 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70080" y="4455000"/>
            <a:ext cx="2011320" cy="644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UVM dummy sequencer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272120" y="4455000"/>
            <a:ext cx="5384520" cy="644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Memory model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4547880" y="2867760"/>
            <a:ext cx="1876680" cy="10206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CMOD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4272120" y="1767960"/>
            <a:ext cx="5333760" cy="625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On the fly compare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2275920" y="2793960"/>
            <a:ext cx="360" cy="5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0"/>
          <p:cNvSpPr/>
          <p:nvPr/>
        </p:nvSpPr>
        <p:spPr>
          <a:xfrm>
            <a:off x="2275920" y="3886200"/>
            <a:ext cx="360" cy="5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1"/>
          <p:cNvSpPr/>
          <p:nvPr/>
        </p:nvSpPr>
        <p:spPr>
          <a:xfrm>
            <a:off x="3281760" y="4777920"/>
            <a:ext cx="99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2"/>
          <p:cNvSpPr/>
          <p:nvPr/>
        </p:nvSpPr>
        <p:spPr>
          <a:xfrm>
            <a:off x="5486400" y="3888720"/>
            <a:ext cx="36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3"/>
          <p:cNvSpPr/>
          <p:nvPr/>
        </p:nvSpPr>
        <p:spPr>
          <a:xfrm flipH="1">
            <a:off x="8305920" y="3888720"/>
            <a:ext cx="2160" cy="6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4"/>
          <p:cNvSpPr/>
          <p:nvPr/>
        </p:nvSpPr>
        <p:spPr>
          <a:xfrm flipV="1">
            <a:off x="5486400" y="2393280"/>
            <a:ext cx="360" cy="4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5"/>
          <p:cNvSpPr/>
          <p:nvPr/>
        </p:nvSpPr>
        <p:spPr>
          <a:xfrm flipH="1" flipV="1">
            <a:off x="8305920" y="2393280"/>
            <a:ext cx="2160" cy="4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6"/>
          <p:cNvSpPr/>
          <p:nvPr/>
        </p:nvSpPr>
        <p:spPr>
          <a:xfrm>
            <a:off x="3168720" y="4178160"/>
            <a:ext cx="1242000" cy="583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backdoor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write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60" name="CustomShape 17"/>
          <p:cNvSpPr/>
          <p:nvPr/>
        </p:nvSpPr>
        <p:spPr>
          <a:xfrm flipV="1" rot="10800000">
            <a:off x="1366560" y="3651840"/>
            <a:ext cx="644040" cy="1371240"/>
          </a:xfrm>
          <a:prstGeom prst="bentConnector2">
            <a:avLst/>
          </a:prstGeom>
          <a:noFill/>
          <a:ln>
            <a:solidFill>
              <a:schemeClr val="accent4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8"/>
          <p:cNvSpPr/>
          <p:nvPr/>
        </p:nvSpPr>
        <p:spPr>
          <a:xfrm>
            <a:off x="395280" y="3652560"/>
            <a:ext cx="653400" cy="466920"/>
          </a:xfrm>
          <a:prstGeom prst="roundRect">
            <a:avLst>
              <a:gd name="adj" fmla="val 16667"/>
            </a:avLst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HEX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62" name="CustomShape 19"/>
          <p:cNvSpPr/>
          <p:nvPr/>
        </p:nvSpPr>
        <p:spPr>
          <a:xfrm>
            <a:off x="636120" y="2878560"/>
            <a:ext cx="99972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optional</a:t>
            </a:r>
            <a:endParaRPr b="0" lang="en-CA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Google TB environment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4" name="Picture 5" descr=""/>
          <p:cNvPicPr/>
          <p:nvPr/>
        </p:nvPicPr>
        <p:blipFill>
          <a:blip r:embed="rId1"/>
          <a:stretch/>
        </p:blipFill>
        <p:spPr>
          <a:xfrm>
            <a:off x="1148040" y="1556280"/>
            <a:ext cx="8884440" cy="3746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Google generator flow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6" name="Picture 4" descr=""/>
          <p:cNvPicPr/>
          <p:nvPr/>
        </p:nvPicPr>
        <p:blipFill>
          <a:blip r:embed="rId1"/>
          <a:stretch/>
        </p:blipFill>
        <p:spPr>
          <a:xfrm>
            <a:off x="1079640" y="1611720"/>
            <a:ext cx="8813520" cy="4187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Main/sub program generation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026000" y="2240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1325880" y="2240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1625760" y="2240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5"/>
          <p:cNvSpPr/>
          <p:nvPr/>
        </p:nvSpPr>
        <p:spPr>
          <a:xfrm>
            <a:off x="1925280" y="2240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6"/>
          <p:cNvSpPr/>
          <p:nvPr/>
        </p:nvSpPr>
        <p:spPr>
          <a:xfrm>
            <a:off x="2225160" y="2240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2524680" y="2237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"/>
          <p:cNvSpPr/>
          <p:nvPr/>
        </p:nvSpPr>
        <p:spPr>
          <a:xfrm>
            <a:off x="2824560" y="2237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9"/>
          <p:cNvSpPr/>
          <p:nvPr/>
        </p:nvSpPr>
        <p:spPr>
          <a:xfrm>
            <a:off x="3124080" y="2237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3423960" y="2237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1"/>
          <p:cNvSpPr/>
          <p:nvPr/>
        </p:nvSpPr>
        <p:spPr>
          <a:xfrm>
            <a:off x="3723480" y="2237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2"/>
          <p:cNvSpPr/>
          <p:nvPr/>
        </p:nvSpPr>
        <p:spPr>
          <a:xfrm>
            <a:off x="4025880" y="2237760"/>
            <a:ext cx="88596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8275320" y="166896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80" name="CustomShape 14"/>
          <p:cNvSpPr/>
          <p:nvPr/>
        </p:nvSpPr>
        <p:spPr>
          <a:xfrm>
            <a:off x="5877720" y="16714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5"/>
          <p:cNvSpPr/>
          <p:nvPr/>
        </p:nvSpPr>
        <p:spPr>
          <a:xfrm>
            <a:off x="6177240" y="16714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6"/>
          <p:cNvSpPr/>
          <p:nvPr/>
        </p:nvSpPr>
        <p:spPr>
          <a:xfrm>
            <a:off x="6477120" y="16714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7"/>
          <p:cNvSpPr/>
          <p:nvPr/>
        </p:nvSpPr>
        <p:spPr>
          <a:xfrm>
            <a:off x="6776640" y="16714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8"/>
          <p:cNvSpPr/>
          <p:nvPr/>
        </p:nvSpPr>
        <p:spPr>
          <a:xfrm>
            <a:off x="7076520" y="16714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9"/>
          <p:cNvSpPr/>
          <p:nvPr/>
        </p:nvSpPr>
        <p:spPr>
          <a:xfrm>
            <a:off x="7376040" y="166896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20"/>
          <p:cNvSpPr/>
          <p:nvPr/>
        </p:nvSpPr>
        <p:spPr>
          <a:xfrm>
            <a:off x="7675920" y="166896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21"/>
          <p:cNvSpPr/>
          <p:nvPr/>
        </p:nvSpPr>
        <p:spPr>
          <a:xfrm>
            <a:off x="7975440" y="166896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22"/>
          <p:cNvSpPr/>
          <p:nvPr/>
        </p:nvSpPr>
        <p:spPr>
          <a:xfrm>
            <a:off x="2733120" y="400068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3"/>
          <p:cNvSpPr/>
          <p:nvPr/>
        </p:nvSpPr>
        <p:spPr>
          <a:xfrm>
            <a:off x="8392320" y="400068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24"/>
          <p:cNvSpPr/>
          <p:nvPr/>
        </p:nvSpPr>
        <p:spPr>
          <a:xfrm>
            <a:off x="8272800" y="1955880"/>
            <a:ext cx="99036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5875200" y="195840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6"/>
          <p:cNvSpPr/>
          <p:nvPr/>
        </p:nvSpPr>
        <p:spPr>
          <a:xfrm>
            <a:off x="6174720" y="195840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7"/>
          <p:cNvSpPr/>
          <p:nvPr/>
        </p:nvSpPr>
        <p:spPr>
          <a:xfrm>
            <a:off x="6474600" y="195840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8"/>
          <p:cNvSpPr/>
          <p:nvPr/>
        </p:nvSpPr>
        <p:spPr>
          <a:xfrm>
            <a:off x="6774120" y="195840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9"/>
          <p:cNvSpPr/>
          <p:nvPr/>
        </p:nvSpPr>
        <p:spPr>
          <a:xfrm>
            <a:off x="7074000" y="195840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30"/>
          <p:cNvSpPr/>
          <p:nvPr/>
        </p:nvSpPr>
        <p:spPr>
          <a:xfrm>
            <a:off x="7373520" y="195588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31"/>
          <p:cNvSpPr/>
          <p:nvPr/>
        </p:nvSpPr>
        <p:spPr>
          <a:xfrm>
            <a:off x="7673400" y="195588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32"/>
          <p:cNvSpPr/>
          <p:nvPr/>
        </p:nvSpPr>
        <p:spPr>
          <a:xfrm>
            <a:off x="7972920" y="1955880"/>
            <a:ext cx="299520" cy="289080"/>
          </a:xfrm>
          <a:prstGeom prst="rect">
            <a:avLst/>
          </a:prstGeom>
          <a:solidFill>
            <a:schemeClr val="bg2">
              <a:lumMod val="75000"/>
            </a:schemeClr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33"/>
          <p:cNvSpPr/>
          <p:nvPr/>
        </p:nvSpPr>
        <p:spPr>
          <a:xfrm>
            <a:off x="8275320" y="2237760"/>
            <a:ext cx="99036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00" name="CustomShape 34"/>
          <p:cNvSpPr/>
          <p:nvPr/>
        </p:nvSpPr>
        <p:spPr>
          <a:xfrm>
            <a:off x="5877720" y="224028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5"/>
          <p:cNvSpPr/>
          <p:nvPr/>
        </p:nvSpPr>
        <p:spPr>
          <a:xfrm>
            <a:off x="6177240" y="224028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36"/>
          <p:cNvSpPr/>
          <p:nvPr/>
        </p:nvSpPr>
        <p:spPr>
          <a:xfrm>
            <a:off x="6477120" y="224028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37"/>
          <p:cNvSpPr/>
          <p:nvPr/>
        </p:nvSpPr>
        <p:spPr>
          <a:xfrm>
            <a:off x="6776640" y="224028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38"/>
          <p:cNvSpPr/>
          <p:nvPr/>
        </p:nvSpPr>
        <p:spPr>
          <a:xfrm>
            <a:off x="7076520" y="224028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39"/>
          <p:cNvSpPr/>
          <p:nvPr/>
        </p:nvSpPr>
        <p:spPr>
          <a:xfrm>
            <a:off x="7376040" y="223776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40"/>
          <p:cNvSpPr/>
          <p:nvPr/>
        </p:nvSpPr>
        <p:spPr>
          <a:xfrm>
            <a:off x="7675920" y="223776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41"/>
          <p:cNvSpPr/>
          <p:nvPr/>
        </p:nvSpPr>
        <p:spPr>
          <a:xfrm>
            <a:off x="7975440" y="2237760"/>
            <a:ext cx="29952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42"/>
          <p:cNvSpPr/>
          <p:nvPr/>
        </p:nvSpPr>
        <p:spPr>
          <a:xfrm>
            <a:off x="4917600" y="4000680"/>
            <a:ext cx="99036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43"/>
          <p:cNvSpPr/>
          <p:nvPr/>
        </p:nvSpPr>
        <p:spPr>
          <a:xfrm>
            <a:off x="8272800" y="252468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10" name="CustomShape 44"/>
          <p:cNvSpPr/>
          <p:nvPr/>
        </p:nvSpPr>
        <p:spPr>
          <a:xfrm>
            <a:off x="5875200" y="252720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45"/>
          <p:cNvSpPr/>
          <p:nvPr/>
        </p:nvSpPr>
        <p:spPr>
          <a:xfrm>
            <a:off x="6174720" y="252720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46"/>
          <p:cNvSpPr/>
          <p:nvPr/>
        </p:nvSpPr>
        <p:spPr>
          <a:xfrm>
            <a:off x="6474600" y="252720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47"/>
          <p:cNvSpPr/>
          <p:nvPr/>
        </p:nvSpPr>
        <p:spPr>
          <a:xfrm>
            <a:off x="6774120" y="252720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48"/>
          <p:cNvSpPr/>
          <p:nvPr/>
        </p:nvSpPr>
        <p:spPr>
          <a:xfrm>
            <a:off x="7074000" y="252720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49"/>
          <p:cNvSpPr/>
          <p:nvPr/>
        </p:nvSpPr>
        <p:spPr>
          <a:xfrm>
            <a:off x="7373520" y="25246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50"/>
          <p:cNvSpPr/>
          <p:nvPr/>
        </p:nvSpPr>
        <p:spPr>
          <a:xfrm>
            <a:off x="7673400" y="25246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51"/>
          <p:cNvSpPr/>
          <p:nvPr/>
        </p:nvSpPr>
        <p:spPr>
          <a:xfrm>
            <a:off x="7972920" y="2524680"/>
            <a:ext cx="29952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52"/>
          <p:cNvSpPr/>
          <p:nvPr/>
        </p:nvSpPr>
        <p:spPr>
          <a:xfrm>
            <a:off x="8272800" y="2805480"/>
            <a:ext cx="99036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……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19" name="CustomShape 53"/>
          <p:cNvSpPr/>
          <p:nvPr/>
        </p:nvSpPr>
        <p:spPr>
          <a:xfrm>
            <a:off x="5875200" y="280800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54"/>
          <p:cNvSpPr/>
          <p:nvPr/>
        </p:nvSpPr>
        <p:spPr>
          <a:xfrm>
            <a:off x="6174720" y="280800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55"/>
          <p:cNvSpPr/>
          <p:nvPr/>
        </p:nvSpPr>
        <p:spPr>
          <a:xfrm>
            <a:off x="6474600" y="280800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56"/>
          <p:cNvSpPr/>
          <p:nvPr/>
        </p:nvSpPr>
        <p:spPr>
          <a:xfrm>
            <a:off x="6774120" y="280800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57"/>
          <p:cNvSpPr/>
          <p:nvPr/>
        </p:nvSpPr>
        <p:spPr>
          <a:xfrm>
            <a:off x="7074000" y="280800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58"/>
          <p:cNvSpPr/>
          <p:nvPr/>
        </p:nvSpPr>
        <p:spPr>
          <a:xfrm>
            <a:off x="7373520" y="280548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9"/>
          <p:cNvSpPr/>
          <p:nvPr/>
        </p:nvSpPr>
        <p:spPr>
          <a:xfrm>
            <a:off x="7673400" y="280548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0"/>
          <p:cNvSpPr/>
          <p:nvPr/>
        </p:nvSpPr>
        <p:spPr>
          <a:xfrm>
            <a:off x="7972920" y="2805480"/>
            <a:ext cx="29952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61"/>
          <p:cNvSpPr/>
          <p:nvPr/>
        </p:nvSpPr>
        <p:spPr>
          <a:xfrm>
            <a:off x="6804720" y="4000680"/>
            <a:ext cx="99036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62"/>
          <p:cNvSpPr/>
          <p:nvPr/>
        </p:nvSpPr>
        <p:spPr>
          <a:xfrm>
            <a:off x="9415800" y="1922400"/>
            <a:ext cx="1258560" cy="966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directed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instruction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stream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queue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29" name="CustomShape 63"/>
          <p:cNvSpPr/>
          <p:nvPr/>
        </p:nvSpPr>
        <p:spPr>
          <a:xfrm>
            <a:off x="939960" y="400320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64"/>
          <p:cNvSpPr/>
          <p:nvPr/>
        </p:nvSpPr>
        <p:spPr>
          <a:xfrm>
            <a:off x="1239480" y="400320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65"/>
          <p:cNvSpPr/>
          <p:nvPr/>
        </p:nvSpPr>
        <p:spPr>
          <a:xfrm>
            <a:off x="1539360" y="400320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66"/>
          <p:cNvSpPr/>
          <p:nvPr/>
        </p:nvSpPr>
        <p:spPr>
          <a:xfrm>
            <a:off x="1838880" y="400320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67"/>
          <p:cNvSpPr/>
          <p:nvPr/>
        </p:nvSpPr>
        <p:spPr>
          <a:xfrm>
            <a:off x="2138760" y="400320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68"/>
          <p:cNvSpPr/>
          <p:nvPr/>
        </p:nvSpPr>
        <p:spPr>
          <a:xfrm>
            <a:off x="243828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69"/>
          <p:cNvSpPr/>
          <p:nvPr/>
        </p:nvSpPr>
        <p:spPr>
          <a:xfrm>
            <a:off x="371844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70"/>
          <p:cNvSpPr/>
          <p:nvPr/>
        </p:nvSpPr>
        <p:spPr>
          <a:xfrm>
            <a:off x="401832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71"/>
          <p:cNvSpPr/>
          <p:nvPr/>
        </p:nvSpPr>
        <p:spPr>
          <a:xfrm>
            <a:off x="431784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2"/>
          <p:cNvSpPr/>
          <p:nvPr/>
        </p:nvSpPr>
        <p:spPr>
          <a:xfrm>
            <a:off x="461772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73"/>
          <p:cNvSpPr/>
          <p:nvPr/>
        </p:nvSpPr>
        <p:spPr>
          <a:xfrm>
            <a:off x="5907960" y="4001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4"/>
          <p:cNvSpPr/>
          <p:nvPr/>
        </p:nvSpPr>
        <p:spPr>
          <a:xfrm>
            <a:off x="6207840" y="4001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75"/>
          <p:cNvSpPr/>
          <p:nvPr/>
        </p:nvSpPr>
        <p:spPr>
          <a:xfrm>
            <a:off x="6507360" y="4001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76"/>
          <p:cNvSpPr/>
          <p:nvPr/>
        </p:nvSpPr>
        <p:spPr>
          <a:xfrm>
            <a:off x="779004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77"/>
          <p:cNvSpPr/>
          <p:nvPr/>
        </p:nvSpPr>
        <p:spPr>
          <a:xfrm>
            <a:off x="808992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78"/>
          <p:cNvSpPr/>
          <p:nvPr/>
        </p:nvSpPr>
        <p:spPr>
          <a:xfrm>
            <a:off x="938268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79"/>
          <p:cNvSpPr/>
          <p:nvPr/>
        </p:nvSpPr>
        <p:spPr>
          <a:xfrm>
            <a:off x="968256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80"/>
          <p:cNvSpPr/>
          <p:nvPr/>
        </p:nvSpPr>
        <p:spPr>
          <a:xfrm>
            <a:off x="9982080" y="40006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81"/>
          <p:cNvSpPr/>
          <p:nvPr/>
        </p:nvSpPr>
        <p:spPr>
          <a:xfrm>
            <a:off x="2730600" y="522144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82"/>
          <p:cNvSpPr/>
          <p:nvPr/>
        </p:nvSpPr>
        <p:spPr>
          <a:xfrm>
            <a:off x="8389800" y="522144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83"/>
          <p:cNvSpPr/>
          <p:nvPr/>
        </p:nvSpPr>
        <p:spPr>
          <a:xfrm>
            <a:off x="4914720" y="5221440"/>
            <a:ext cx="990360" cy="289080"/>
          </a:xfrm>
          <a:prstGeom prst="rect">
            <a:avLst/>
          </a:prstGeom>
          <a:solidFill>
            <a:srgbClr val="3c80e4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84"/>
          <p:cNvSpPr/>
          <p:nvPr/>
        </p:nvSpPr>
        <p:spPr>
          <a:xfrm>
            <a:off x="6802200" y="5221440"/>
            <a:ext cx="990360" cy="289080"/>
          </a:xfrm>
          <a:prstGeom prst="rect">
            <a:avLst/>
          </a:prstGeom>
          <a:solidFill>
            <a:srgbClr val="00b05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85"/>
          <p:cNvSpPr/>
          <p:nvPr/>
        </p:nvSpPr>
        <p:spPr>
          <a:xfrm>
            <a:off x="937080" y="5223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86"/>
          <p:cNvSpPr/>
          <p:nvPr/>
        </p:nvSpPr>
        <p:spPr>
          <a:xfrm>
            <a:off x="1236960" y="5223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B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53" name="CustomShape 87"/>
          <p:cNvSpPr/>
          <p:nvPr/>
        </p:nvSpPr>
        <p:spPr>
          <a:xfrm>
            <a:off x="1536480" y="5223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88"/>
          <p:cNvSpPr/>
          <p:nvPr/>
        </p:nvSpPr>
        <p:spPr>
          <a:xfrm>
            <a:off x="1836360" y="5223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89"/>
          <p:cNvSpPr/>
          <p:nvPr/>
        </p:nvSpPr>
        <p:spPr>
          <a:xfrm>
            <a:off x="2136240" y="5223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90"/>
          <p:cNvSpPr/>
          <p:nvPr/>
        </p:nvSpPr>
        <p:spPr>
          <a:xfrm>
            <a:off x="243576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91"/>
          <p:cNvSpPr/>
          <p:nvPr/>
        </p:nvSpPr>
        <p:spPr>
          <a:xfrm>
            <a:off x="371592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92"/>
          <p:cNvSpPr/>
          <p:nvPr/>
        </p:nvSpPr>
        <p:spPr>
          <a:xfrm>
            <a:off x="401580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93"/>
          <p:cNvSpPr/>
          <p:nvPr/>
        </p:nvSpPr>
        <p:spPr>
          <a:xfrm>
            <a:off x="431532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B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60" name="CustomShape 94"/>
          <p:cNvSpPr/>
          <p:nvPr/>
        </p:nvSpPr>
        <p:spPr>
          <a:xfrm>
            <a:off x="461520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95"/>
          <p:cNvSpPr/>
          <p:nvPr/>
        </p:nvSpPr>
        <p:spPr>
          <a:xfrm>
            <a:off x="5905440" y="52228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96"/>
          <p:cNvSpPr/>
          <p:nvPr/>
        </p:nvSpPr>
        <p:spPr>
          <a:xfrm>
            <a:off x="6205320" y="52228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97"/>
          <p:cNvSpPr/>
          <p:nvPr/>
        </p:nvSpPr>
        <p:spPr>
          <a:xfrm>
            <a:off x="6504840" y="52228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98"/>
          <p:cNvSpPr/>
          <p:nvPr/>
        </p:nvSpPr>
        <p:spPr>
          <a:xfrm>
            <a:off x="778752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B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65" name="CustomShape 99"/>
          <p:cNvSpPr/>
          <p:nvPr/>
        </p:nvSpPr>
        <p:spPr>
          <a:xfrm>
            <a:off x="808740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00"/>
          <p:cNvSpPr/>
          <p:nvPr/>
        </p:nvSpPr>
        <p:spPr>
          <a:xfrm>
            <a:off x="938016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1"/>
          <p:cNvSpPr/>
          <p:nvPr/>
        </p:nvSpPr>
        <p:spPr>
          <a:xfrm>
            <a:off x="968004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02"/>
          <p:cNvSpPr/>
          <p:nvPr/>
        </p:nvSpPr>
        <p:spPr>
          <a:xfrm>
            <a:off x="9979560" y="5221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03"/>
          <p:cNvSpPr/>
          <p:nvPr/>
        </p:nvSpPr>
        <p:spPr>
          <a:xfrm>
            <a:off x="253800" y="2760840"/>
            <a:ext cx="5004720" cy="5284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Generate main random stream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with no load/store, configurable forward branch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70" name="CustomShape 104"/>
          <p:cNvSpPr/>
          <p:nvPr/>
        </p:nvSpPr>
        <p:spPr>
          <a:xfrm>
            <a:off x="5204520" y="3262320"/>
            <a:ext cx="549540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Put directed stream into queue with configured ratio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71" name="CustomShape 105"/>
          <p:cNvSpPr/>
          <p:nvPr/>
        </p:nvSpPr>
        <p:spPr>
          <a:xfrm>
            <a:off x="1981080" y="4380480"/>
            <a:ext cx="599508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Mix directed instruction stream into main random stream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72" name="CustomShape 106"/>
          <p:cNvSpPr/>
          <p:nvPr/>
        </p:nvSpPr>
        <p:spPr>
          <a:xfrm>
            <a:off x="3549960" y="5553360"/>
            <a:ext cx="313020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Assign forward branch target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73" name="CustomShape 107"/>
          <p:cNvSpPr/>
          <p:nvPr/>
        </p:nvSpPr>
        <p:spPr>
          <a:xfrm flipH="1" flipV="1" rot="5400000">
            <a:off x="1835640" y="4773960"/>
            <a:ext cx="12240" cy="898920"/>
          </a:xfrm>
          <a:prstGeom prst="curvedConnector3">
            <a:avLst>
              <a:gd name="adj1" fmla="val 180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8"/>
          <p:cNvSpPr/>
          <p:nvPr/>
        </p:nvSpPr>
        <p:spPr>
          <a:xfrm flipH="1" rot="16200000">
            <a:off x="4743000" y="4944240"/>
            <a:ext cx="8640" cy="563040"/>
          </a:xfrm>
          <a:prstGeom prst="curvedConnector4">
            <a:avLst>
              <a:gd name="adj1" fmla="val -2570850"/>
              <a:gd name="adj2" fmla="val 92142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09"/>
          <p:cNvSpPr/>
          <p:nvPr/>
        </p:nvSpPr>
        <p:spPr>
          <a:xfrm flipH="1" flipV="1" rot="5400000">
            <a:off x="8087760" y="5071320"/>
            <a:ext cx="12240" cy="299520"/>
          </a:xfrm>
          <a:prstGeom prst="curvedConnector3">
            <a:avLst>
              <a:gd name="adj1" fmla="val 180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Load/store instruction generation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7" name="Picture 4" descr=""/>
          <p:cNvPicPr/>
          <p:nvPr/>
        </p:nvPicPr>
        <p:blipFill>
          <a:blip r:embed="rId1"/>
          <a:stretch/>
        </p:blipFill>
        <p:spPr>
          <a:xfrm>
            <a:off x="642600" y="1709640"/>
            <a:ext cx="9687240" cy="3747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Branch instruction generation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9" name="Picture 4" descr=""/>
          <p:cNvPicPr/>
          <p:nvPr/>
        </p:nvPicPr>
        <p:blipFill>
          <a:blip r:embed="rId1"/>
          <a:stretch/>
        </p:blipFill>
        <p:spPr>
          <a:xfrm>
            <a:off x="498240" y="1600560"/>
            <a:ext cx="5305680" cy="4210560"/>
          </a:xfrm>
          <a:prstGeom prst="rect">
            <a:avLst/>
          </a:prstGeom>
          <a:ln>
            <a:noFill/>
          </a:ln>
        </p:spPr>
      </p:pic>
      <p:pic>
        <p:nvPicPr>
          <p:cNvPr id="480" name="Picture 6" descr=""/>
          <p:cNvPicPr/>
          <p:nvPr/>
        </p:nvPicPr>
        <p:blipFill>
          <a:blip r:embed="rId2"/>
          <a:stretch/>
        </p:blipFill>
        <p:spPr>
          <a:xfrm>
            <a:off x="5679360" y="1515240"/>
            <a:ext cx="4481640" cy="4255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Call stack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035720" y="5110200"/>
            <a:ext cx="4647960" cy="5284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Randomly generate call stack tree structure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to avoid loop function call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2941200" y="188136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main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1676520" y="270612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sub1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2943720" y="270612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sub2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6" name="CustomShape 6"/>
          <p:cNvSpPr/>
          <p:nvPr/>
        </p:nvSpPr>
        <p:spPr>
          <a:xfrm>
            <a:off x="4241880" y="270612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sub3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7" name="CustomShape 7"/>
          <p:cNvSpPr/>
          <p:nvPr/>
        </p:nvSpPr>
        <p:spPr>
          <a:xfrm>
            <a:off x="1676520" y="349848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sub4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8" name="CustomShape 8"/>
          <p:cNvSpPr/>
          <p:nvPr/>
        </p:nvSpPr>
        <p:spPr>
          <a:xfrm>
            <a:off x="3530520" y="349848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sub5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9" name="CustomShape 9"/>
          <p:cNvSpPr/>
          <p:nvPr/>
        </p:nvSpPr>
        <p:spPr>
          <a:xfrm>
            <a:off x="4902120" y="348840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sub6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90" name="CustomShape 10"/>
          <p:cNvSpPr/>
          <p:nvPr/>
        </p:nvSpPr>
        <p:spPr>
          <a:xfrm>
            <a:off x="3530520" y="4340160"/>
            <a:ext cx="939600" cy="49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sub7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91" name="CustomShape 11"/>
          <p:cNvSpPr/>
          <p:nvPr/>
        </p:nvSpPr>
        <p:spPr>
          <a:xfrm>
            <a:off x="3411360" y="2376720"/>
            <a:ext cx="2160" cy="3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12"/>
          <p:cNvSpPr/>
          <p:nvPr/>
        </p:nvSpPr>
        <p:spPr>
          <a:xfrm flipH="1">
            <a:off x="2145600" y="2376720"/>
            <a:ext cx="1264680" cy="3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3"/>
          <p:cNvSpPr/>
          <p:nvPr/>
        </p:nvSpPr>
        <p:spPr>
          <a:xfrm>
            <a:off x="3411360" y="2376720"/>
            <a:ext cx="1299960" cy="3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4"/>
          <p:cNvSpPr/>
          <p:nvPr/>
        </p:nvSpPr>
        <p:spPr>
          <a:xfrm>
            <a:off x="2146320" y="320148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15"/>
          <p:cNvSpPr/>
          <p:nvPr/>
        </p:nvSpPr>
        <p:spPr>
          <a:xfrm>
            <a:off x="3413880" y="3201480"/>
            <a:ext cx="58644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6"/>
          <p:cNvSpPr/>
          <p:nvPr/>
        </p:nvSpPr>
        <p:spPr>
          <a:xfrm flipH="1">
            <a:off x="3999960" y="3201480"/>
            <a:ext cx="71100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7"/>
          <p:cNvSpPr/>
          <p:nvPr/>
        </p:nvSpPr>
        <p:spPr>
          <a:xfrm>
            <a:off x="4711680" y="3201480"/>
            <a:ext cx="65988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8"/>
          <p:cNvSpPr/>
          <p:nvPr/>
        </p:nvSpPr>
        <p:spPr>
          <a:xfrm>
            <a:off x="4000680" y="3993840"/>
            <a:ext cx="36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9"/>
          <p:cNvSpPr/>
          <p:nvPr/>
        </p:nvSpPr>
        <p:spPr>
          <a:xfrm>
            <a:off x="588960" y="1979640"/>
            <a:ext cx="90972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Level 0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500" name="CustomShape 20"/>
          <p:cNvSpPr/>
          <p:nvPr/>
        </p:nvSpPr>
        <p:spPr>
          <a:xfrm>
            <a:off x="621360" y="2599560"/>
            <a:ext cx="844920" cy="5270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Level 1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501" name="CustomShape 21"/>
          <p:cNvSpPr/>
          <p:nvPr/>
        </p:nvSpPr>
        <p:spPr>
          <a:xfrm>
            <a:off x="621360" y="3429360"/>
            <a:ext cx="844920" cy="5270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Level 2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502" name="CustomShape 22"/>
          <p:cNvSpPr/>
          <p:nvPr/>
        </p:nvSpPr>
        <p:spPr>
          <a:xfrm>
            <a:off x="621360" y="4324320"/>
            <a:ext cx="844920" cy="5270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Level 3</a:t>
            </a:r>
            <a:endParaRPr b="0" lang="en-CA" sz="1600" spc="-1" strike="noStrike">
              <a:latin typeface="Arial"/>
            </a:endParaRPr>
          </a:p>
        </p:txBody>
      </p:sp>
      <p:grpSp>
        <p:nvGrpSpPr>
          <p:cNvPr id="503" name="Group 23"/>
          <p:cNvGrpSpPr/>
          <p:nvPr/>
        </p:nvGrpSpPr>
        <p:grpSpPr>
          <a:xfrm>
            <a:off x="6741000" y="1793160"/>
            <a:ext cx="3012120" cy="1118160"/>
            <a:chOff x="6741000" y="1793160"/>
            <a:chExt cx="3012120" cy="1118160"/>
          </a:xfrm>
        </p:grpSpPr>
        <p:sp>
          <p:nvSpPr>
            <p:cNvPr id="504" name="CustomShape 24"/>
            <p:cNvSpPr/>
            <p:nvPr/>
          </p:nvSpPr>
          <p:spPr>
            <a:xfrm>
              <a:off x="6741000" y="1793160"/>
              <a:ext cx="3012120" cy="375840"/>
            </a:xfrm>
            <a:prstGeom prst="rect">
              <a:avLst/>
            </a:prstGeom>
            <a:solidFill>
              <a:srgbClr val="cfd171"/>
            </a:solidFill>
            <a:ln w="9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00"/>
                  </a:solidFill>
                  <a:latin typeface="Trebuchet MS"/>
                  <a:ea typeface="MS PGothic"/>
                </a:rPr>
                <a:t>la rd0, jump_target_label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505" name="CustomShape 25"/>
            <p:cNvSpPr/>
            <p:nvPr/>
          </p:nvSpPr>
          <p:spPr>
            <a:xfrm>
              <a:off x="6741000" y="2164320"/>
              <a:ext cx="3012120" cy="375840"/>
            </a:xfrm>
            <a:prstGeom prst="rect">
              <a:avLst/>
            </a:prstGeom>
            <a:solidFill>
              <a:srgbClr val="cfd171"/>
            </a:solidFill>
            <a:ln w="9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00"/>
                  </a:solidFill>
                  <a:latin typeface="Trebuchet MS"/>
                  <a:ea typeface="MS PGothic"/>
                </a:rPr>
                <a:t>addi rd1, offset, rd0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506" name="CustomShape 26"/>
            <p:cNvSpPr/>
            <p:nvPr/>
          </p:nvSpPr>
          <p:spPr>
            <a:xfrm>
              <a:off x="6741000" y="2535480"/>
              <a:ext cx="3012120" cy="375840"/>
            </a:xfrm>
            <a:prstGeom prst="rect">
              <a:avLst/>
            </a:prstGeom>
            <a:solidFill>
              <a:srgbClr val="cfd171"/>
            </a:solidFill>
            <a:ln w="9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00"/>
                  </a:solidFill>
                  <a:latin typeface="Trebuchet MS"/>
                  <a:ea typeface="MS PGothic"/>
                </a:rPr>
                <a:t>jalr rd, offset, rd1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507" name="CustomShape 27"/>
          <p:cNvSpPr/>
          <p:nvPr/>
        </p:nvSpPr>
        <p:spPr>
          <a:xfrm>
            <a:off x="6396480" y="3080520"/>
            <a:ext cx="3701520" cy="5284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Generate directed jump sequence 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to jump to specified target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508" name="CustomShape 28"/>
          <p:cNvSpPr/>
          <p:nvPr/>
        </p:nvSpPr>
        <p:spPr>
          <a:xfrm>
            <a:off x="5920920" y="5168880"/>
            <a:ext cx="4530600" cy="5284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Insert jump sequence into program stream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for program call connection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509" name="CustomShape 29"/>
          <p:cNvSpPr/>
          <p:nvPr/>
        </p:nvSpPr>
        <p:spPr>
          <a:xfrm>
            <a:off x="8061120" y="4690440"/>
            <a:ext cx="990360" cy="289080"/>
          </a:xfrm>
          <a:prstGeom prst="rect">
            <a:avLst/>
          </a:prstGeom>
          <a:solidFill>
            <a:srgbClr val="cfd171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jump seq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10" name="CustomShape 30"/>
          <p:cNvSpPr/>
          <p:nvPr/>
        </p:nvSpPr>
        <p:spPr>
          <a:xfrm>
            <a:off x="6267960" y="4692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1"/>
          <p:cNvSpPr/>
          <p:nvPr/>
        </p:nvSpPr>
        <p:spPr>
          <a:xfrm>
            <a:off x="6567840" y="4692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2"/>
          <p:cNvSpPr/>
          <p:nvPr/>
        </p:nvSpPr>
        <p:spPr>
          <a:xfrm>
            <a:off x="6867360" y="4692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3"/>
          <p:cNvSpPr/>
          <p:nvPr/>
        </p:nvSpPr>
        <p:spPr>
          <a:xfrm>
            <a:off x="7167240" y="4692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4"/>
          <p:cNvSpPr/>
          <p:nvPr/>
        </p:nvSpPr>
        <p:spPr>
          <a:xfrm>
            <a:off x="7466760" y="46929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35"/>
          <p:cNvSpPr/>
          <p:nvPr/>
        </p:nvSpPr>
        <p:spPr>
          <a:xfrm>
            <a:off x="7766640" y="4690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36"/>
          <p:cNvSpPr/>
          <p:nvPr/>
        </p:nvSpPr>
        <p:spPr>
          <a:xfrm>
            <a:off x="9046800" y="4690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37"/>
          <p:cNvSpPr/>
          <p:nvPr/>
        </p:nvSpPr>
        <p:spPr>
          <a:xfrm>
            <a:off x="9346320" y="4690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38"/>
          <p:cNvSpPr/>
          <p:nvPr/>
        </p:nvSpPr>
        <p:spPr>
          <a:xfrm>
            <a:off x="9646200" y="4690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39"/>
          <p:cNvSpPr/>
          <p:nvPr/>
        </p:nvSpPr>
        <p:spPr>
          <a:xfrm>
            <a:off x="9946080" y="469044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40"/>
          <p:cNvSpPr/>
          <p:nvPr/>
        </p:nvSpPr>
        <p:spPr>
          <a:xfrm>
            <a:off x="6798960" y="4085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41"/>
          <p:cNvSpPr/>
          <p:nvPr/>
        </p:nvSpPr>
        <p:spPr>
          <a:xfrm>
            <a:off x="7098480" y="4085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42"/>
          <p:cNvSpPr/>
          <p:nvPr/>
        </p:nvSpPr>
        <p:spPr>
          <a:xfrm>
            <a:off x="7398360" y="4085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43"/>
          <p:cNvSpPr/>
          <p:nvPr/>
        </p:nvSpPr>
        <p:spPr>
          <a:xfrm>
            <a:off x="7697880" y="4085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44"/>
          <p:cNvSpPr/>
          <p:nvPr/>
        </p:nvSpPr>
        <p:spPr>
          <a:xfrm>
            <a:off x="7997760" y="408528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45"/>
          <p:cNvSpPr/>
          <p:nvPr/>
        </p:nvSpPr>
        <p:spPr>
          <a:xfrm>
            <a:off x="8297640" y="4082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46"/>
          <p:cNvSpPr/>
          <p:nvPr/>
        </p:nvSpPr>
        <p:spPr>
          <a:xfrm>
            <a:off x="8597160" y="4082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47"/>
          <p:cNvSpPr/>
          <p:nvPr/>
        </p:nvSpPr>
        <p:spPr>
          <a:xfrm>
            <a:off x="8897040" y="4082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48"/>
          <p:cNvSpPr/>
          <p:nvPr/>
        </p:nvSpPr>
        <p:spPr>
          <a:xfrm>
            <a:off x="9196560" y="4082760"/>
            <a:ext cx="299520" cy="289080"/>
          </a:xfrm>
          <a:prstGeom prst="rect">
            <a:avLst/>
          </a:prstGeom>
          <a:solidFill>
            <a:srgbClr val="b0ccb0"/>
          </a:solidFill>
          <a:ln w="9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49"/>
          <p:cNvSpPr/>
          <p:nvPr/>
        </p:nvSpPr>
        <p:spPr>
          <a:xfrm flipV="1" rot="16200000">
            <a:off x="7594920" y="3728520"/>
            <a:ext cx="315360" cy="1607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0"/>
          <p:cNvSpPr/>
          <p:nvPr/>
        </p:nvSpPr>
        <p:spPr>
          <a:xfrm rot="5400000">
            <a:off x="9112680" y="4456440"/>
            <a:ext cx="317880" cy="149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Comparison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32" name="Table 2"/>
          <p:cNvGraphicFramePr/>
          <p:nvPr/>
        </p:nvGraphicFramePr>
        <p:xfrm>
          <a:off x="498240" y="1533240"/>
          <a:ext cx="9946800" cy="3708000"/>
        </p:xfrm>
        <a:graphic>
          <a:graphicData uri="http://schemas.openxmlformats.org/drawingml/2006/table">
            <a:tbl>
              <a:tblPr/>
              <a:tblGrid>
                <a:gridCol w="3315600"/>
                <a:gridCol w="3315600"/>
                <a:gridCol w="3315600"/>
              </a:tblGrid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NV RISCV generator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Google RISCV generator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1c5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Implementation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UVM based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UVM based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Output format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UVM sequence(optional HEX)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ASM file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Branch random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Both in random sequence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Forward random, backward in directed sequence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LSU random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Random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Directed sequence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CSR random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Dynamically changing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Not change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Exception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All kinds of exception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Part exception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Simulation performance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Need to improve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Fast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Global configuration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Separate control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Central control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Configurable target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Yes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Agenda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11920" y="2103120"/>
            <a:ext cx="9948240" cy="3693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NV RISCV random generator introduction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Google RISCV random generator introduction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Comparison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Instruction random challenge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16600" y="1620720"/>
            <a:ext cx="9948240" cy="3718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Easy part (In control)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ALU/IMD and other instructions like FENCE, SFENCE, ECALL …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Known PC result (pc+4, pc+2 or trap) without knowing GPR/CSR value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Difficult part (Out of control)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Branch, LSU and CSR instructions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PC result depends on GPR/CSR value (branch taken/no taken, branch target, trap/no trap)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Backward branch may cause dead loop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Store could modify instruction/data region and affect other instructions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Common solution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320840" y="188964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la x10, base_addr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20840" y="238716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lw x11, x10, 20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424880" y="3149280"/>
            <a:ext cx="236196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Fixed LSU 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188360" y="4568400"/>
            <a:ext cx="1005480" cy="51768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branch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3022200" y="4568400"/>
            <a:ext cx="1005480" cy="51768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target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742040" y="3936960"/>
            <a:ext cx="1848600" cy="590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1485720" y="5284800"/>
            <a:ext cx="236196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Only forward branch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5537160" y="4059720"/>
            <a:ext cx="1427040" cy="103104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8646120" y="4059720"/>
            <a:ext cx="1427040" cy="103104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Direct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6964560" y="439524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6964560" y="475056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6916680" y="4092120"/>
            <a:ext cx="172656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Backward branch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7070400" y="4772880"/>
            <a:ext cx="141876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CSR changing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6251040" y="5284800"/>
            <a:ext cx="324576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Move from random to direct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289200" y="186048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la x10, base_addr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6289200" y="235836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JALR x1, x10, 20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>
            <a:off x="6393240" y="3120480"/>
            <a:ext cx="236196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Fixed JALR sequence</a:t>
            </a:r>
            <a:endParaRPr b="0" lang="en-CA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Our solution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320840" y="188964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rand_inst x10 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320840" y="238716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lw x11, x10, 20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339920" y="3120480"/>
            <a:ext cx="253188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 LSU 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2169000" y="4576320"/>
            <a:ext cx="1005480" cy="51768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branch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596400" y="4575240"/>
            <a:ext cx="1005480" cy="51768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target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666880" y="3943800"/>
            <a:ext cx="1497960" cy="61956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741240" y="5284800"/>
            <a:ext cx="3860280" cy="5720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 forward/backward branch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With dead lock handling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537160" y="4196880"/>
            <a:ext cx="1427040" cy="103104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8646120" y="4196880"/>
            <a:ext cx="1427040" cy="103104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Direct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6964560" y="453240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6964560" y="4887720"/>
            <a:ext cx="16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6916680" y="4229280"/>
            <a:ext cx="172656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Backward branch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7070400" y="4910040"/>
            <a:ext cx="141876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CSR changing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6251040" y="5421960"/>
            <a:ext cx="324576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Keep in random 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6289200" y="186048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rand_inst x10 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6289200" y="2358360"/>
            <a:ext cx="2570040" cy="497520"/>
          </a:xfrm>
          <a:prstGeom prst="rect">
            <a:avLst/>
          </a:prstGeom>
          <a:solidFill>
            <a:srgbClr val="b0ccb0"/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JALR x1, x10, 20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6251040" y="3101040"/>
            <a:ext cx="2648880" cy="37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Random JALR sequence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695520" y="4575240"/>
            <a:ext cx="1005480" cy="517680"/>
          </a:xfrm>
          <a:prstGeom prst="roundRect">
            <a:avLst>
              <a:gd name="adj" fmla="val 16667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Trebuchet MS"/>
                <a:ea typeface="MS PGothic"/>
              </a:rPr>
              <a:t>target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 rot="10800000">
            <a:off x="2624040" y="4563720"/>
            <a:ext cx="1582200" cy="6195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0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7318080" y="4250160"/>
            <a:ext cx="914040" cy="91404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4312800" y="3271680"/>
            <a:ext cx="1427040" cy="590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GPR=…</a:t>
            </a:r>
            <a:endParaRPr b="0" lang="en-CA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CSR=…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4312800" y="2274480"/>
            <a:ext cx="1427040" cy="5904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Calculate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instruction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 rot="19553400">
            <a:off x="5598000" y="3176280"/>
            <a:ext cx="38556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5"/>
          <p:cNvSpPr/>
          <p:nvPr/>
        </p:nvSpPr>
        <p:spPr>
          <a:xfrm rot="12755400">
            <a:off x="4033800" y="3201120"/>
            <a:ext cx="38556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6"/>
          <p:cNvSpPr/>
          <p:nvPr/>
        </p:nvSpPr>
        <p:spPr>
          <a:xfrm rot="2405400">
            <a:off x="5633640" y="3790800"/>
            <a:ext cx="38556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7"/>
          <p:cNvSpPr/>
          <p:nvPr/>
        </p:nvSpPr>
        <p:spPr>
          <a:xfrm rot="8573400">
            <a:off x="4032360" y="3808800"/>
            <a:ext cx="38556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8"/>
          <p:cNvSpPr/>
          <p:nvPr/>
        </p:nvSpPr>
        <p:spPr>
          <a:xfrm>
            <a:off x="5026680" y="2865240"/>
            <a:ext cx="36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Generator flow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35960" y="170820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Test initialization for CSR, trap handler, mpu, pmp and etc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335960" y="239724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Generation loop start. Set current pc with boot start pc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335960" y="308628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Calculate current instruction. Get next pc and other GPR/CSR result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335960" y="446400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Generate random instruction with constraint and insert at next pc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1335960" y="515304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Loop until specified amount of instructions are generated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1335960" y="3774960"/>
            <a:ext cx="7269120" cy="41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Necessary handling to make sure generated sequence is valid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 rot="10800000">
            <a:off x="1348920" y="5358960"/>
            <a:ext cx="12240" cy="2755800"/>
          </a:xfrm>
          <a:prstGeom prst="bentConnector3">
            <a:avLst>
              <a:gd name="adj1" fmla="val 180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4970880" y="211968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4970880" y="280872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4970880" y="349776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2"/>
          <p:cNvSpPr/>
          <p:nvPr/>
        </p:nvSpPr>
        <p:spPr>
          <a:xfrm>
            <a:off x="4970880" y="418644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3"/>
          <p:cNvSpPr/>
          <p:nvPr/>
        </p:nvSpPr>
        <p:spPr>
          <a:xfrm>
            <a:off x="4970880" y="487548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4"/>
          <p:cNvSpPr/>
          <p:nvPr/>
        </p:nvSpPr>
        <p:spPr>
          <a:xfrm>
            <a:off x="9143640" y="3980880"/>
            <a:ext cx="1401840" cy="365400"/>
          </a:xfrm>
          <a:prstGeom prst="rect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Trebuchet MS"/>
                <a:ea typeface="MS PGothic"/>
              </a:rPr>
              <a:t>CSR random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9143640" y="4487040"/>
            <a:ext cx="1401840" cy="365400"/>
          </a:xfrm>
          <a:prstGeom prst="rect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Trebuchet MS"/>
                <a:ea typeface="MS PGothic"/>
              </a:rPr>
              <a:t>branch random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9143640" y="4993200"/>
            <a:ext cx="1401840" cy="365400"/>
          </a:xfrm>
          <a:prstGeom prst="rect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Trebuchet MS"/>
                <a:ea typeface="MS PGothic"/>
              </a:rPr>
              <a:t>lsu random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>
            <a:off x="8605440" y="4669920"/>
            <a:ext cx="53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8"/>
          <p:cNvSpPr/>
          <p:nvPr/>
        </p:nvSpPr>
        <p:spPr>
          <a:xfrm flipV="1">
            <a:off x="8605440" y="4163040"/>
            <a:ext cx="53748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9"/>
          <p:cNvSpPr/>
          <p:nvPr/>
        </p:nvSpPr>
        <p:spPr>
          <a:xfrm>
            <a:off x="8605440" y="4669920"/>
            <a:ext cx="53748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Generator flow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98880" y="3802320"/>
            <a:ext cx="2702160" cy="60156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New pc</a:t>
            </a:r>
            <a:r>
              <a:rPr b="0" i="1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pa?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000800" y="203724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Begin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882280" y="490896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Exit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65280" y="296172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Instruction decode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 flipH="1">
            <a:off x="1749240" y="2534760"/>
            <a:ext cx="360" cy="4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1749960" y="3459240"/>
            <a:ext cx="360" cy="3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 flipH="1">
            <a:off x="1747440" y="4404600"/>
            <a:ext cx="18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396720" y="4862880"/>
            <a:ext cx="2702160" cy="59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Calculate current instruction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3439440" y="327204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Store bin 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3439440" y="397908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override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4524120" y="3769920"/>
            <a:ext cx="36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3500280" y="4862880"/>
            <a:ext cx="2168640" cy="59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dead lock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6024960" y="4863960"/>
            <a:ext cx="2168640" cy="58896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store fault address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602496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next pc not in reserved region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1" name="CustomShape 16"/>
          <p:cNvSpPr/>
          <p:nvPr/>
        </p:nvSpPr>
        <p:spPr>
          <a:xfrm>
            <a:off x="6157080" y="2039040"/>
            <a:ext cx="190476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 one inst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2" name="CustomShape 17"/>
          <p:cNvSpPr/>
          <p:nvPr/>
        </p:nvSpPr>
        <p:spPr>
          <a:xfrm>
            <a:off x="5897880" y="2955240"/>
            <a:ext cx="2422800" cy="68292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Next pc existed?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3" name="CustomShape 18"/>
          <p:cNvSpPr/>
          <p:nvPr/>
        </p:nvSpPr>
        <p:spPr>
          <a:xfrm>
            <a:off x="8547120" y="3023280"/>
            <a:ext cx="2168640" cy="59688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exit pc valid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4" name="CustomShape 19"/>
          <p:cNvSpPr/>
          <p:nvPr/>
        </p:nvSpPr>
        <p:spPr>
          <a:xfrm>
            <a:off x="854712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Insert inst for unexecuted 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5" name="CustomShape 20"/>
          <p:cNvSpPr/>
          <p:nvPr/>
        </p:nvSpPr>
        <p:spPr>
          <a:xfrm>
            <a:off x="8623440" y="1950840"/>
            <a:ext cx="2016360" cy="671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enough?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6" name="CustomShape 21"/>
          <p:cNvSpPr/>
          <p:nvPr/>
        </p:nvSpPr>
        <p:spPr>
          <a:xfrm flipV="1">
            <a:off x="3101400" y="3520440"/>
            <a:ext cx="337680" cy="5821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2"/>
          <p:cNvSpPr/>
          <p:nvPr/>
        </p:nvSpPr>
        <p:spPr>
          <a:xfrm>
            <a:off x="3339360" y="3206880"/>
            <a:ext cx="2375280" cy="1377720"/>
          </a:xfrm>
          <a:prstGeom prst="rect">
            <a:avLst/>
          </a:prstGeom>
          <a:noFill/>
          <a:ln w="9360">
            <a:solidFill>
              <a:schemeClr val="bg1"/>
            </a:solidFill>
            <a:custDash>
              <a:ds d="500000" sp="4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3"/>
          <p:cNvSpPr/>
          <p:nvPr/>
        </p:nvSpPr>
        <p:spPr>
          <a:xfrm flipV="1">
            <a:off x="3099240" y="5157360"/>
            <a:ext cx="40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4"/>
          <p:cNvSpPr/>
          <p:nvPr/>
        </p:nvSpPr>
        <p:spPr>
          <a:xfrm rot="5400000">
            <a:off x="3032640" y="3196440"/>
            <a:ext cx="210960" cy="2772000"/>
          </a:xfrm>
          <a:prstGeom prst="bentConnector2">
            <a:avLst/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5"/>
          <p:cNvSpPr/>
          <p:nvPr/>
        </p:nvSpPr>
        <p:spPr>
          <a:xfrm>
            <a:off x="5669280" y="5158080"/>
            <a:ext cx="35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6"/>
          <p:cNvSpPr/>
          <p:nvPr/>
        </p:nvSpPr>
        <p:spPr>
          <a:xfrm flipV="1">
            <a:off x="7109640" y="4583880"/>
            <a:ext cx="3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7"/>
          <p:cNvSpPr/>
          <p:nvPr/>
        </p:nvSpPr>
        <p:spPr>
          <a:xfrm flipV="1">
            <a:off x="7109640" y="3637800"/>
            <a:ext cx="3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8"/>
          <p:cNvSpPr/>
          <p:nvPr/>
        </p:nvSpPr>
        <p:spPr>
          <a:xfrm flipV="1">
            <a:off x="8061840" y="2286720"/>
            <a:ext cx="560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9"/>
          <p:cNvSpPr/>
          <p:nvPr/>
        </p:nvSpPr>
        <p:spPr>
          <a:xfrm flipV="1">
            <a:off x="8321040" y="2287080"/>
            <a:ext cx="3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0"/>
          <p:cNvSpPr/>
          <p:nvPr/>
        </p:nvSpPr>
        <p:spPr>
          <a:xfrm>
            <a:off x="9631800" y="2622600"/>
            <a:ext cx="36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1"/>
          <p:cNvSpPr/>
          <p:nvPr/>
        </p:nvSpPr>
        <p:spPr>
          <a:xfrm>
            <a:off x="9631800" y="3620160"/>
            <a:ext cx="36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2"/>
          <p:cNvSpPr/>
          <p:nvPr/>
        </p:nvSpPr>
        <p:spPr>
          <a:xfrm>
            <a:off x="9631800" y="458460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3"/>
          <p:cNvSpPr/>
          <p:nvPr/>
        </p:nvSpPr>
        <p:spPr>
          <a:xfrm>
            <a:off x="2967120" y="414432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99" name="CustomShape 34"/>
          <p:cNvSpPr/>
          <p:nvPr/>
        </p:nvSpPr>
        <p:spPr>
          <a:xfrm>
            <a:off x="1431720" y="44377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0" name="CustomShape 35"/>
          <p:cNvSpPr/>
          <p:nvPr/>
        </p:nvSpPr>
        <p:spPr>
          <a:xfrm>
            <a:off x="6638040" y="27763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1" name="CustomShape 36"/>
          <p:cNvSpPr/>
          <p:nvPr/>
        </p:nvSpPr>
        <p:spPr>
          <a:xfrm>
            <a:off x="7952400" y="290376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2" name="CustomShape 37"/>
          <p:cNvSpPr/>
          <p:nvPr/>
        </p:nvSpPr>
        <p:spPr>
          <a:xfrm>
            <a:off x="10398960" y="191304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3" name="CustomShape 38"/>
          <p:cNvSpPr/>
          <p:nvPr/>
        </p:nvSpPr>
        <p:spPr>
          <a:xfrm>
            <a:off x="9689400" y="263304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4" name="CustomShape 39"/>
          <p:cNvSpPr/>
          <p:nvPr/>
        </p:nvSpPr>
        <p:spPr>
          <a:xfrm>
            <a:off x="7345440" y="1497240"/>
            <a:ext cx="350964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pc advance, gen next instruction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05" name="CustomShape 40"/>
          <p:cNvSpPr/>
          <p:nvPr/>
        </p:nvSpPr>
        <p:spPr>
          <a:xfrm>
            <a:off x="3632040" y="2045160"/>
            <a:ext cx="190476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allowed insert bytes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6" name="CustomShape 41"/>
          <p:cNvSpPr/>
          <p:nvPr/>
        </p:nvSpPr>
        <p:spPr>
          <a:xfrm flipV="1">
            <a:off x="5537160" y="2287800"/>
            <a:ext cx="6195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2"/>
          <p:cNvSpPr/>
          <p:nvPr/>
        </p:nvSpPr>
        <p:spPr>
          <a:xfrm flipV="1" rot="16200000">
            <a:off x="5641560" y="1486800"/>
            <a:ext cx="411840" cy="25243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3"/>
          <p:cNvSpPr/>
          <p:nvPr/>
        </p:nvSpPr>
        <p:spPr>
          <a:xfrm flipH="1" flipV="1">
            <a:off x="3099240" y="1833120"/>
            <a:ext cx="7540560" cy="452520"/>
          </a:xfrm>
          <a:prstGeom prst="bentConnector3">
            <a:avLst>
              <a:gd name="adj1" fmla="val -3032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4"/>
          <p:cNvSpPr/>
          <p:nvPr/>
        </p:nvSpPr>
        <p:spPr>
          <a:xfrm flipV="1" rot="10800000">
            <a:off x="3099240" y="2739240"/>
            <a:ext cx="1360800" cy="914760"/>
          </a:xfrm>
          <a:prstGeom prst="bentConnector3">
            <a:avLst>
              <a:gd name="adj1" fmla="val 362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Add new instructions in generator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16600" y="1701720"/>
            <a:ext cx="9948240" cy="3718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Update calculate_op() to include new instruction calculation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Update gen_inst() to generate new instruction with constraint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Clr>
                <a:srgbClr val="b3b3b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Other update for internal handling, this depends on instruction feature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98240" y="661320"/>
            <a:ext cx="9975600" cy="590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Add ALU instruction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98880" y="3802320"/>
            <a:ext cx="2702160" cy="60156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New pc</a:t>
            </a:r>
            <a:r>
              <a:rPr b="0" i="1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pa?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00800" y="203724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Begin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882280" y="4908960"/>
            <a:ext cx="1498320" cy="497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Exit loop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665280" y="296172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Instruction decode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 flipH="1">
            <a:off x="1749240" y="2534760"/>
            <a:ext cx="360" cy="4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>
            <a:off x="1749960" y="3459240"/>
            <a:ext cx="360" cy="3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H="1">
            <a:off x="1747440" y="4404600"/>
            <a:ext cx="18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396720" y="4862880"/>
            <a:ext cx="2702160" cy="59004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Calculate current instruction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3439440" y="327204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Store bin code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2" name="CustomShape 11"/>
          <p:cNvSpPr/>
          <p:nvPr/>
        </p:nvSpPr>
        <p:spPr>
          <a:xfrm>
            <a:off x="3439440" y="3979080"/>
            <a:ext cx="216864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override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3" name="CustomShape 12"/>
          <p:cNvSpPr/>
          <p:nvPr/>
        </p:nvSpPr>
        <p:spPr>
          <a:xfrm>
            <a:off x="4524120" y="3769920"/>
            <a:ext cx="36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3500280" y="4862880"/>
            <a:ext cx="2168640" cy="59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dead lock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6024960" y="4863960"/>
            <a:ext cx="2168640" cy="58896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store fault address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602496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next pc not in reserved region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6157080" y="2039040"/>
            <a:ext cx="1904760" cy="497520"/>
          </a:xfrm>
          <a:prstGeom prst="flowChartProcess">
            <a:avLst/>
          </a:prstGeom>
          <a:solidFill>
            <a:srgbClr val="cf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Gen one inst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8" name="CustomShape 17"/>
          <p:cNvSpPr/>
          <p:nvPr/>
        </p:nvSpPr>
        <p:spPr>
          <a:xfrm>
            <a:off x="5897880" y="2955240"/>
            <a:ext cx="2422800" cy="68292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Next pc existed?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9" name="CustomShape 18"/>
          <p:cNvSpPr/>
          <p:nvPr/>
        </p:nvSpPr>
        <p:spPr>
          <a:xfrm>
            <a:off x="8547120" y="3023280"/>
            <a:ext cx="2168640" cy="59688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exit pc valid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8547120" y="3979080"/>
            <a:ext cx="2168640" cy="605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Insert inst for unexecuted 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1" name="CustomShape 20"/>
          <p:cNvSpPr/>
          <p:nvPr/>
        </p:nvSpPr>
        <p:spPr>
          <a:xfrm>
            <a:off x="8623440" y="1950840"/>
            <a:ext cx="2016360" cy="671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enough?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2" name="CustomShape 21"/>
          <p:cNvSpPr/>
          <p:nvPr/>
        </p:nvSpPr>
        <p:spPr>
          <a:xfrm flipV="1">
            <a:off x="3101400" y="3520440"/>
            <a:ext cx="337680" cy="5821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2"/>
          <p:cNvSpPr/>
          <p:nvPr/>
        </p:nvSpPr>
        <p:spPr>
          <a:xfrm>
            <a:off x="3339360" y="3206880"/>
            <a:ext cx="2375280" cy="1377720"/>
          </a:xfrm>
          <a:prstGeom prst="rect">
            <a:avLst/>
          </a:prstGeom>
          <a:noFill/>
          <a:ln w="9360">
            <a:solidFill>
              <a:schemeClr val="bg1"/>
            </a:solidFill>
            <a:custDash>
              <a:ds d="500000" sp="4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3"/>
          <p:cNvSpPr/>
          <p:nvPr/>
        </p:nvSpPr>
        <p:spPr>
          <a:xfrm flipV="1">
            <a:off x="3099240" y="5157360"/>
            <a:ext cx="40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4"/>
          <p:cNvSpPr/>
          <p:nvPr/>
        </p:nvSpPr>
        <p:spPr>
          <a:xfrm rot="5400000">
            <a:off x="3032640" y="3196440"/>
            <a:ext cx="210960" cy="2772000"/>
          </a:xfrm>
          <a:prstGeom prst="bentConnector2">
            <a:avLst/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5"/>
          <p:cNvSpPr/>
          <p:nvPr/>
        </p:nvSpPr>
        <p:spPr>
          <a:xfrm>
            <a:off x="5669280" y="5158080"/>
            <a:ext cx="35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6"/>
          <p:cNvSpPr/>
          <p:nvPr/>
        </p:nvSpPr>
        <p:spPr>
          <a:xfrm flipV="1">
            <a:off x="7109640" y="4583880"/>
            <a:ext cx="3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7"/>
          <p:cNvSpPr/>
          <p:nvPr/>
        </p:nvSpPr>
        <p:spPr>
          <a:xfrm flipV="1">
            <a:off x="7109640" y="3637800"/>
            <a:ext cx="3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8"/>
          <p:cNvSpPr/>
          <p:nvPr/>
        </p:nvSpPr>
        <p:spPr>
          <a:xfrm flipV="1">
            <a:off x="8061840" y="2286720"/>
            <a:ext cx="560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9"/>
          <p:cNvSpPr/>
          <p:nvPr/>
        </p:nvSpPr>
        <p:spPr>
          <a:xfrm flipV="1">
            <a:off x="8321040" y="2287080"/>
            <a:ext cx="3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0"/>
          <p:cNvSpPr/>
          <p:nvPr/>
        </p:nvSpPr>
        <p:spPr>
          <a:xfrm>
            <a:off x="9631800" y="2622600"/>
            <a:ext cx="36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1"/>
          <p:cNvSpPr/>
          <p:nvPr/>
        </p:nvSpPr>
        <p:spPr>
          <a:xfrm>
            <a:off x="9631800" y="3620160"/>
            <a:ext cx="36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2"/>
          <p:cNvSpPr/>
          <p:nvPr/>
        </p:nvSpPr>
        <p:spPr>
          <a:xfrm>
            <a:off x="9631800" y="458460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3"/>
          <p:cNvSpPr/>
          <p:nvPr/>
        </p:nvSpPr>
        <p:spPr>
          <a:xfrm>
            <a:off x="2967120" y="414432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5" name="CustomShape 34"/>
          <p:cNvSpPr/>
          <p:nvPr/>
        </p:nvSpPr>
        <p:spPr>
          <a:xfrm>
            <a:off x="1431720" y="44377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6" name="CustomShape 35"/>
          <p:cNvSpPr/>
          <p:nvPr/>
        </p:nvSpPr>
        <p:spPr>
          <a:xfrm>
            <a:off x="6638040" y="277632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7" name="CustomShape 36"/>
          <p:cNvSpPr/>
          <p:nvPr/>
        </p:nvSpPr>
        <p:spPr>
          <a:xfrm>
            <a:off x="7952400" y="290376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8" name="CustomShape 37"/>
          <p:cNvSpPr/>
          <p:nvPr/>
        </p:nvSpPr>
        <p:spPr>
          <a:xfrm>
            <a:off x="10398960" y="1913040"/>
            <a:ext cx="31392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9" name="CustomShape 38"/>
          <p:cNvSpPr/>
          <p:nvPr/>
        </p:nvSpPr>
        <p:spPr>
          <a:xfrm>
            <a:off x="9689400" y="2633040"/>
            <a:ext cx="288000" cy="2822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Trebuchet MS"/>
                <a:ea typeface="MS PGothic"/>
              </a:rPr>
              <a:t>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50" name="CustomShape 39"/>
          <p:cNvSpPr/>
          <p:nvPr/>
        </p:nvSpPr>
        <p:spPr>
          <a:xfrm>
            <a:off x="7345440" y="1497240"/>
            <a:ext cx="3509640" cy="309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Trebuchet MS"/>
                <a:ea typeface="MS PGothic"/>
              </a:rPr>
              <a:t>pc advance, gen next instruction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51" name="CustomShape 40"/>
          <p:cNvSpPr/>
          <p:nvPr/>
        </p:nvSpPr>
        <p:spPr>
          <a:xfrm>
            <a:off x="3632040" y="2045160"/>
            <a:ext cx="1904760" cy="4975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rebuchet MS"/>
                <a:ea typeface="MS PGothic"/>
              </a:rPr>
              <a:t>Check allowed insert bytes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2" name="CustomShape 41"/>
          <p:cNvSpPr/>
          <p:nvPr/>
        </p:nvSpPr>
        <p:spPr>
          <a:xfrm flipV="1">
            <a:off x="5537160" y="2287800"/>
            <a:ext cx="6195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2"/>
          <p:cNvSpPr/>
          <p:nvPr/>
        </p:nvSpPr>
        <p:spPr>
          <a:xfrm flipV="1" rot="16200000">
            <a:off x="5641560" y="1486800"/>
            <a:ext cx="411840" cy="25243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3"/>
          <p:cNvSpPr/>
          <p:nvPr/>
        </p:nvSpPr>
        <p:spPr>
          <a:xfrm flipH="1" flipV="1">
            <a:off x="3099240" y="1833120"/>
            <a:ext cx="7540560" cy="452520"/>
          </a:xfrm>
          <a:prstGeom prst="bentConnector3">
            <a:avLst>
              <a:gd name="adj1" fmla="val -3032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4"/>
          <p:cNvSpPr/>
          <p:nvPr/>
        </p:nvSpPr>
        <p:spPr>
          <a:xfrm flipV="1" rot="10800000">
            <a:off x="3099240" y="2739240"/>
            <a:ext cx="1360800" cy="914760"/>
          </a:xfrm>
          <a:prstGeom prst="bentConnector3">
            <a:avLst>
              <a:gd name="adj1" fmla="val 362"/>
            </a:avLst>
          </a:prstGeom>
          <a:noFill/>
          <a:ln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85954</TotalTime>
  <Application>LibreOffice/6.0.7.3$Linux_X86_64 LibreOffice_project/00m0$Build-3</Application>
  <Words>845</Words>
  <Paragraphs>261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2008-01-24T03:11:41Z</dcterms:created>
  <dc:creator>Jennifer Hohn</dc:creator>
  <dc:description/>
  <dc:language>en-CA</dc:language>
  <cp:lastModifiedBy>Neo Fang</cp:lastModifiedBy>
  <dcterms:modified xsi:type="dcterms:W3CDTF">2020-02-21T07:44:52Z</dcterms:modified>
  <cp:revision>3380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0x010100F59E8B2F2D50A34B8956FD0A46C10A97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nabled">
    <vt:lpwstr>True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MSIP_Label_6b558183-044c-4105-8d9c-cea02a2a3d86_Name">
    <vt:lpwstr>Unrestricted</vt:lpwstr>
  </property>
  <property fmtid="{D5CDD505-2E9C-101B-9397-08002B2CF9AE}" pid="12" name="MSIP_Label_6b558183-044c-4105-8d9c-cea02a2a3d86_Owner">
    <vt:lpwstr>nfang@nvidia.com</vt:lpwstr>
  </property>
  <property fmtid="{D5CDD505-2E9C-101B-9397-08002B2CF9AE}" pid="13" name="MSIP_Label_6b558183-044c-4105-8d9c-cea02a2a3d86_Ref">
    <vt:lpwstr>https://api.informationprotection.azure.com/api/43083d15-7273-40c1-b7db-39efd9ccc17a</vt:lpwstr>
  </property>
  <property fmtid="{D5CDD505-2E9C-101B-9397-08002B2CF9AE}" pid="14" name="MSIP_Label_6b558183-044c-4105-8d9c-cea02a2a3d86_SetDate">
    <vt:lpwstr>2018-06-08T15:44:35.8168971+08:00</vt:lpwstr>
  </property>
  <property fmtid="{D5CDD505-2E9C-101B-9397-08002B2CF9AE}" pid="15" name="MSIP_Label_6b558183-044c-4105-8d9c-cea02a2a3d86_SiteId">
    <vt:lpwstr>43083d15-7273-40c1-b7db-39efd9ccc17a</vt:lpwstr>
  </property>
  <property fmtid="{D5CDD505-2E9C-101B-9397-08002B2CF9AE}" pid="16" name="Notes">
    <vt:i4>8</vt:i4>
  </property>
  <property fmtid="{D5CDD505-2E9C-101B-9397-08002B2CF9AE}" pid="17" name="PresentationFormat">
    <vt:lpwstr>Custom</vt:lpwstr>
  </property>
  <property fmtid="{D5CDD505-2E9C-101B-9397-08002B2CF9AE}" pid="18" name="ScaleCrop">
    <vt:bool>0</vt:bool>
  </property>
  <property fmtid="{D5CDD505-2E9C-101B-9397-08002B2CF9AE}" pid="19" name="Sensitivity">
    <vt:lpwstr>Unrestricted</vt:lpwstr>
  </property>
  <property fmtid="{D5CDD505-2E9C-101B-9397-08002B2CF9AE}" pid="20" name="ShareDoc">
    <vt:bool>0</vt:bool>
  </property>
  <property fmtid="{D5CDD505-2E9C-101B-9397-08002B2CF9AE}" pid="21" name="Slides">
    <vt:i4>20</vt:i4>
  </property>
</Properties>
</file>