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8" r:id="rId2"/>
    <p:sldId id="2901" r:id="rId3"/>
    <p:sldId id="2902" r:id="rId4"/>
    <p:sldId id="2910" r:id="rId5"/>
    <p:sldId id="2908" r:id="rId6"/>
    <p:sldId id="2903" r:id="rId7"/>
    <p:sldId id="2911" r:id="rId8"/>
    <p:sldId id="2912" r:id="rId9"/>
    <p:sldId id="2913" r:id="rId10"/>
    <p:sldId id="2914" r:id="rId11"/>
    <p:sldId id="2915" r:id="rId12"/>
    <p:sldId id="2904" r:id="rId13"/>
    <p:sldId id="2906" r:id="rId14"/>
    <p:sldId id="2905" r:id="rId15"/>
    <p:sldId id="29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901"/>
            <p14:sldId id="2902"/>
            <p14:sldId id="2910"/>
            <p14:sldId id="2908"/>
            <p14:sldId id="2903"/>
            <p14:sldId id="2911"/>
            <p14:sldId id="2912"/>
            <p14:sldId id="2913"/>
            <p14:sldId id="2914"/>
            <p14:sldId id="2915"/>
            <p14:sldId id="2904"/>
            <p14:sldId id="2906"/>
            <p14:sldId id="2905"/>
            <p14:sldId id="29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FF"/>
    <a:srgbClr val="893BC3"/>
    <a:srgbClr val="FFFFFF"/>
    <a:srgbClr val="549E39"/>
    <a:srgbClr val="5F5F5F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 varScale="1">
        <p:scale>
          <a:sx n="110" d="100"/>
          <a:sy n="110" d="100"/>
        </p:scale>
        <p:origin x="120" y="121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-sbkcRuPkSIfVGE5Ad2pnXe6g9noRl7L/edit#slide=id.p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JnvrfrNsbuUC98C_LajJcu1CQpr4yFH0Uq640tW4u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-wuIlsHbyjL6jjiNT1JiZ8IHvw0y3oF1/edit#slide=id.p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12192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New project proposals / </a:t>
            </a:r>
            <a:r>
              <a:rPr lang="en-US" dirty="0" err="1"/>
              <a:t>Roadmapping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Technical WG</a:t>
            </a:r>
          </a:p>
          <a:p>
            <a:r>
              <a:rPr lang="en-US" dirty="0"/>
              <a:t>2021-12-13</a:t>
            </a:r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B2735-B448-4BB1-9659-A5238C32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9BB4C-BBFB-4E0B-9471-8591171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50EE-DCC4-4C99-A12D-F8C6195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6B617E-165E-4A0A-87AF-C10AF219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" y="517237"/>
            <a:ext cx="9756269" cy="60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AC85-F34F-4F8D-92F2-1D06786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A6D33-1CD2-4B5E-A276-D1B6513A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0888-6677-4D40-8AB9-79D69BED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4E8682-C93B-48D2-91A5-BCBB5573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751416"/>
            <a:ext cx="9601489" cy="593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Project Suggestions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minutes per topic (questions + discussions)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CHERI protection model </a:t>
            </a:r>
          </a:p>
          <a:p>
            <a:pPr lvl="1"/>
            <a:r>
              <a:rPr lang="fr-FR" dirty="0" smtClean="0"/>
              <a:t>Tariq Kurd, </a:t>
            </a:r>
            <a:r>
              <a:rPr lang="fr-FR" dirty="0" err="1" smtClean="0"/>
              <a:t>Huawei</a:t>
            </a:r>
            <a:endParaRPr lang="fr-FR" dirty="0" smtClean="0"/>
          </a:p>
          <a:p>
            <a:r>
              <a:rPr lang="en-US" dirty="0" smtClean="0"/>
              <a:t>Tiny </a:t>
            </a:r>
            <a:r>
              <a:rPr lang="en-US" dirty="0" smtClean="0"/>
              <a:t>FPU &amp; relationship to FPU/FPNEW</a:t>
            </a:r>
            <a:endParaRPr lang="fr-FR" dirty="0" smtClean="0"/>
          </a:p>
          <a:p>
            <a:pPr lvl="1"/>
            <a:r>
              <a:rPr lang="fr-FR" dirty="0" smtClean="0"/>
              <a:t>Joe Circello, NXP (+ETHZ)</a:t>
            </a:r>
          </a:p>
          <a:p>
            <a:r>
              <a:rPr lang="en-US" dirty="0" smtClean="0"/>
              <a:t>Next steps on </a:t>
            </a:r>
            <a:r>
              <a:rPr lang="en-US" dirty="0" err="1" smtClean="0"/>
              <a:t>chiplets</a:t>
            </a:r>
            <a:endParaRPr lang="en-US" dirty="0" smtClean="0"/>
          </a:p>
          <a:p>
            <a:pPr lvl="1"/>
            <a:r>
              <a:rPr lang="en-US" dirty="0" smtClean="0"/>
              <a:t>Denis </a:t>
            </a:r>
            <a:r>
              <a:rPr lang="en-US" dirty="0" err="1" smtClean="0"/>
              <a:t>Dutoit</a:t>
            </a:r>
            <a:r>
              <a:rPr lang="en-US" dirty="0" smtClean="0"/>
              <a:t>, CEA</a:t>
            </a:r>
            <a:endParaRPr lang="en-US" dirty="0" smtClean="0"/>
          </a:p>
          <a:p>
            <a:r>
              <a:rPr lang="en-US" dirty="0" smtClean="0"/>
              <a:t>Suggested </a:t>
            </a:r>
            <a:r>
              <a:rPr lang="en-US" dirty="0" smtClean="0"/>
              <a:t>OpenHW roadmap/project for fault tolerant cores </a:t>
            </a:r>
            <a:endParaRPr lang="fr-FR" dirty="0" smtClean="0"/>
          </a:p>
          <a:p>
            <a:pPr lvl="1"/>
            <a:r>
              <a:rPr lang="fr-FR" dirty="0" smtClean="0"/>
              <a:t>Li Chen, U </a:t>
            </a:r>
            <a:r>
              <a:rPr lang="fr-FR" dirty="0" err="1" smtClean="0"/>
              <a:t>Sask</a:t>
            </a:r>
            <a:endParaRPr lang="fr-FR" dirty="0" smtClean="0"/>
          </a:p>
          <a:p>
            <a:r>
              <a:rPr lang="fr-FR" dirty="0" smtClean="0"/>
              <a:t>Out </a:t>
            </a:r>
            <a:r>
              <a:rPr lang="fr-FR" dirty="0" smtClean="0"/>
              <a:t>of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Short </a:t>
            </a:r>
            <a:r>
              <a:rPr lang="fr-FR" dirty="0" err="1" smtClean="0"/>
              <a:t>presentation</a:t>
            </a:r>
            <a:r>
              <a:rPr lang="fr-FR" dirty="0" smtClean="0"/>
              <a:t> by Duncan on </a:t>
            </a:r>
            <a:r>
              <a:rPr lang="fr-FR" dirty="0" err="1" smtClean="0"/>
              <a:t>behalf</a:t>
            </a:r>
            <a:r>
              <a:rPr lang="fr-FR" dirty="0" smtClean="0"/>
              <a:t> of John </a:t>
            </a:r>
            <a:r>
              <a:rPr lang="fr-FR" dirty="0" smtClean="0"/>
              <a:t>Davis, </a:t>
            </a:r>
            <a:r>
              <a:rPr lang="fr-FR" dirty="0" smtClean="0"/>
              <a:t>BSC</a:t>
            </a:r>
          </a:p>
          <a:p>
            <a:r>
              <a:rPr lang="en-US" dirty="0"/>
              <a:t>Recap on Multicore interconnect - what have we done and where should we go </a:t>
            </a:r>
            <a:endParaRPr lang="en-US" dirty="0" smtClean="0"/>
          </a:p>
          <a:p>
            <a:pPr lvl="1"/>
            <a:r>
              <a:rPr lang="en-US" dirty="0" smtClean="0"/>
              <a:t>Jérôme Quévremont, Thales (next slides)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Multicore interconnect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Multicore interconnect - what have we done and where should we go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69309"/>
              </p:ext>
            </p:extLst>
          </p:nvPr>
        </p:nvGraphicFramePr>
        <p:xfrm>
          <a:off x="1056730" y="2121745"/>
          <a:ext cx="10769512" cy="361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378">
                  <a:extLst>
                    <a:ext uri="{9D8B030D-6E8A-4147-A177-3AD203B41FA5}">
                      <a16:colId xmlns:a16="http://schemas.microsoft.com/office/drawing/2014/main" val="2662741889"/>
                    </a:ext>
                  </a:extLst>
                </a:gridCol>
                <a:gridCol w="2692378">
                  <a:extLst>
                    <a:ext uri="{9D8B030D-6E8A-4147-A177-3AD203B41FA5}">
                      <a16:colId xmlns:a16="http://schemas.microsoft.com/office/drawing/2014/main" val="3830482966"/>
                    </a:ext>
                  </a:extLst>
                </a:gridCol>
                <a:gridCol w="3111817">
                  <a:extLst>
                    <a:ext uri="{9D8B030D-6E8A-4147-A177-3AD203B41FA5}">
                      <a16:colId xmlns:a16="http://schemas.microsoft.com/office/drawing/2014/main" val="323330875"/>
                    </a:ext>
                  </a:extLst>
                </a:gridCol>
                <a:gridCol w="2272939">
                  <a:extLst>
                    <a:ext uri="{9D8B030D-6E8A-4147-A177-3AD203B41FA5}">
                      <a16:colId xmlns:a16="http://schemas.microsoft.com/office/drawing/2014/main" val="753797524"/>
                    </a:ext>
                  </a:extLst>
                </a:gridCol>
              </a:tblGrid>
              <a:tr h="512185">
                <a:tc>
                  <a:txBody>
                    <a:bodyPr/>
                    <a:lstStyle/>
                    <a:p>
                      <a:r>
                        <a:rPr lang="en-US" dirty="0"/>
                        <a:t>Suggestions from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OpenHW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Targetted</a:t>
                      </a:r>
                      <a:r>
                        <a:rPr lang="en-US" dirty="0"/>
                        <a:t> TGs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63739"/>
                  </a:ext>
                </a:extLst>
              </a:tr>
              <a:tr h="1262922">
                <a:tc>
                  <a:txBody>
                    <a:bodyPr/>
                    <a:lstStyle/>
                    <a:p>
                      <a:r>
                        <a:rPr lang="en-US" dirty="0"/>
                        <a:t> Multi/many core </a:t>
                      </a:r>
                      <a:r>
                        <a:rPr lang="en-US" b="1" dirty="0"/>
                        <a:t>heterogeneous</a:t>
                      </a:r>
                      <a:r>
                        <a:rPr lang="en-US" dirty="0"/>
                        <a:t> coherent interconnect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OpenPiton</a:t>
                      </a:r>
                      <a:r>
                        <a:rPr lang="en-US" dirty="0"/>
                        <a:t> open-source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manycore</a:t>
                      </a:r>
                      <a:r>
                        <a:rPr lang="en-US" baseline="0" dirty="0"/>
                        <a:t> framework</a:t>
                      </a:r>
                    </a:p>
                    <a:p>
                      <a:r>
                        <a:rPr lang="en-US" baseline="0" dirty="0"/>
                        <a:t>Demonstrations: </a:t>
                      </a:r>
                      <a:r>
                        <a:rPr lang="en-US" baseline="0" dirty="0" err="1"/>
                        <a:t>OpenPiton</a:t>
                      </a:r>
                      <a:r>
                        <a:rPr lang="en-US" baseline="0" dirty="0"/>
                        <a:t> + CV64A6 + </a:t>
                      </a:r>
                      <a:r>
                        <a:rPr lang="en-US" baseline="0" dirty="0" err="1"/>
                        <a:t>Debian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Coherent support for other IPs (GPUs, NNs, coarse-grain coprocessors…) in </a:t>
                      </a:r>
                      <a:r>
                        <a:rPr lang="en-US" baseline="0" dirty="0" err="1"/>
                        <a:t>OpenPiton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Interconnect 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3920"/>
                  </a:ext>
                </a:extLst>
              </a:tr>
              <a:tr h="1641798">
                <a:tc>
                  <a:txBody>
                    <a:bodyPr/>
                    <a:lstStyle/>
                    <a:p>
                      <a:r>
                        <a:rPr lang="en-US" b="1" dirty="0" err="1"/>
                        <a:t>Predictible</a:t>
                      </a:r>
                      <a:r>
                        <a:rPr lang="en-US" dirty="0"/>
                        <a:t> multi-core processor and interconnect for safety critical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Predictable &amp; High-Performance RISC-V Multicore Framework (</a:t>
                      </a:r>
                      <a:r>
                        <a:rPr lang="en-US" dirty="0">
                          <a:hlinkClick r:id="rId2"/>
                        </a:rPr>
                        <a:t>McMaster’s presentation</a:t>
                      </a:r>
                      <a:r>
                        <a:rPr lang="en-US" dirty="0"/>
                        <a:t> at 2021-11-22 TWG)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Fixed/bounded latency</a:t>
                      </a:r>
                      <a:r>
                        <a:rPr lang="en-US" baseline="0" dirty="0"/>
                        <a:t> for timing-critical processes/tasks/applications.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Interconnect TG</a:t>
                      </a:r>
                    </a:p>
                    <a:p>
                      <a:r>
                        <a:rPr lang="en-US" dirty="0"/>
                        <a:t>Functional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Safety</a:t>
                      </a:r>
                      <a:r>
                        <a:rPr lang="en-US" baseline="0" dirty="0"/>
                        <a:t> 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Acceleration and </a:t>
            </a:r>
            <a:r>
              <a:rPr lang="en-US" dirty="0" err="1"/>
              <a:t>SoC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9536"/>
              </p:ext>
            </p:extLst>
          </p:nvPr>
        </p:nvGraphicFramePr>
        <p:xfrm>
          <a:off x="584288" y="1280455"/>
          <a:ext cx="10769512" cy="461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31">
                  <a:extLst>
                    <a:ext uri="{9D8B030D-6E8A-4147-A177-3AD203B41FA5}">
                      <a16:colId xmlns:a16="http://schemas.microsoft.com/office/drawing/2014/main" val="2662741889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3830482966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323330875"/>
                    </a:ext>
                  </a:extLst>
                </a:gridCol>
                <a:gridCol w="1739613">
                  <a:extLst>
                    <a:ext uri="{9D8B030D-6E8A-4147-A177-3AD203B41FA5}">
                      <a16:colId xmlns:a16="http://schemas.microsoft.com/office/drawing/2014/main" val="753797524"/>
                    </a:ext>
                  </a:extLst>
                </a:gridCol>
              </a:tblGrid>
              <a:tr h="554320">
                <a:tc>
                  <a:txBody>
                    <a:bodyPr/>
                    <a:lstStyle/>
                    <a:p>
                      <a:r>
                        <a:rPr lang="en-US" dirty="0"/>
                        <a:t>Suggestions from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OpenHW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Targetted</a:t>
                      </a:r>
                      <a:r>
                        <a:rPr lang="en-US" dirty="0"/>
                        <a:t> TGs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63739"/>
                  </a:ext>
                </a:extLst>
              </a:tr>
              <a:tr h="13668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to leverage CV-X-IF and easily develop an 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CV-X-IF specification</a:t>
                      </a:r>
                    </a:p>
                    <a:p>
                      <a:r>
                        <a:rPr lang="en-US" dirty="0"/>
                        <a:t>CV32E40X</a:t>
                      </a:r>
                    </a:p>
                    <a:p>
                      <a:r>
                        <a:rPr lang="en-US" dirty="0"/>
                        <a:t>CVA6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Step 1: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“How to” guides: build the interface, the extension RTL, extend LLVM</a:t>
                      </a:r>
                    </a:p>
                    <a:p>
                      <a:r>
                        <a:rPr lang="en-US" dirty="0"/>
                        <a:t>Reference design for</a:t>
                      </a:r>
                      <a:r>
                        <a:rPr lang="en-US" baseline="0" dirty="0"/>
                        <a:t> a few extensions (e.g. </a:t>
                      </a:r>
                      <a:r>
                        <a:rPr lang="en-US" baseline="0" dirty="0" err="1"/>
                        <a:t>bitmanip</a:t>
                      </a:r>
                      <a:r>
                        <a:rPr lang="en-US" baseline="0" dirty="0"/>
                        <a:t>, domain specific…)</a:t>
                      </a:r>
                    </a:p>
                    <a:p>
                      <a:r>
                        <a:rPr lang="en-US" b="1" baseline="0" dirty="0"/>
                        <a:t>Step 2:</a:t>
                      </a:r>
                    </a:p>
                    <a:p>
                      <a:r>
                        <a:rPr lang="en-US" baseline="0" dirty="0"/>
                        <a:t>Turnkey solution to generate all artefacts from a high-level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TG</a:t>
                      </a:r>
                    </a:p>
                    <a:p>
                      <a:r>
                        <a:rPr lang="en-US" dirty="0"/>
                        <a:t>Cores 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3920"/>
                  </a:ext>
                </a:extLst>
              </a:tr>
              <a:tr h="177686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of standard peripherals to build a complete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preferably open-source. Rather leverage existing external IP than starting from a blank slate.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Address new RISC-V</a:t>
                      </a:r>
                      <a:r>
                        <a:rPr lang="en-US" baseline="0" dirty="0" smtClean="0"/>
                        <a:t> interrupt controllers (AIA…)</a:t>
                      </a: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51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https://docs.google.com/spreadsheets/d/1OJnvrfrNsbuUC98C_LajJcu1CQpr4yFH0Uq640tW4uM/</a:t>
            </a:r>
            <a:endParaRPr lang="en-US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17995"/>
              </p:ext>
            </p:extLst>
          </p:nvPr>
        </p:nvGraphicFramePr>
        <p:xfrm>
          <a:off x="696686" y="1887058"/>
          <a:ext cx="10883534" cy="4077468"/>
        </p:xfrm>
        <a:graphic>
          <a:graphicData uri="http://schemas.openxmlformats.org/drawingml/2006/table">
            <a:tbl>
              <a:tblPr/>
              <a:tblGrid>
                <a:gridCol w="5586649">
                  <a:extLst>
                    <a:ext uri="{9D8B030D-6E8A-4147-A177-3AD203B41FA5}">
                      <a16:colId xmlns:a16="http://schemas.microsoft.com/office/drawing/2014/main" val="2006095599"/>
                    </a:ext>
                  </a:extLst>
                </a:gridCol>
                <a:gridCol w="2480379">
                  <a:extLst>
                    <a:ext uri="{9D8B030D-6E8A-4147-A177-3AD203B41FA5}">
                      <a16:colId xmlns:a16="http://schemas.microsoft.com/office/drawing/2014/main" val="3837031534"/>
                    </a:ext>
                  </a:extLst>
                </a:gridCol>
                <a:gridCol w="2816506">
                  <a:extLst>
                    <a:ext uri="{9D8B030D-6E8A-4147-A177-3AD203B41FA5}">
                      <a16:colId xmlns:a16="http://schemas.microsoft.com/office/drawing/2014/main" val="868760733"/>
                    </a:ext>
                  </a:extLst>
                </a:gridCol>
              </a:tblGrid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Introduction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9692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How to capture strategic vision/roadmap for OpenHW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Jérôme Quevremont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774862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Recap of technical feedback from survey - Duncan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Duncan Bees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949114"/>
                  </a:ext>
                </a:extLst>
              </a:tr>
              <a:tr h="17678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New Project Suggestions - 10 minutes per topic - (subset of following based on availability)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Presenter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1" dirty="0" err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Status</a:t>
                      </a:r>
                      <a:endParaRPr lang="fr-FR" sz="1200" b="1" dirty="0">
                        <a:solidFill>
                          <a:srgbClr val="0000FF"/>
                        </a:solidFill>
                        <a:effectLst/>
                        <a:latin typeface="Nunito"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60193"/>
                  </a:ext>
                </a:extLst>
              </a:tr>
              <a:tr h="31319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Recap on Multicore interconnect - what have we done and where should we go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Jérôme Quevremont, Thales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 presentation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5640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Tiny FPU &amp; relationship to FPU/FPNEW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Joe Circello, NXP (+ETHZ)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 presentation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18367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Suggested OpenHW roadmap/project for fault tolerant cores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Li Chen, U Sask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dirty="0" err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</a:t>
                      </a:r>
                      <a:r>
                        <a:rPr lang="fr-FR" sz="1200" b="0" dirty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 </a:t>
                      </a:r>
                      <a:r>
                        <a:rPr lang="fr-FR" sz="1200" b="0" dirty="0" err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presentation</a:t>
                      </a:r>
                      <a:endParaRPr lang="fr-FR" sz="1200" b="0" dirty="0">
                        <a:solidFill>
                          <a:srgbClr val="0000FF"/>
                        </a:solidFill>
                        <a:effectLst/>
                        <a:latin typeface="Nunito"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88546"/>
                  </a:ext>
                </a:extLst>
              </a:tr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CHERI protection model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Tariq Kurd, Huawei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 presentation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82827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Out of </a:t>
                      </a:r>
                      <a:r>
                        <a:rPr lang="fr-FR" sz="1200" dirty="0" err="1">
                          <a:effectLst/>
                        </a:rPr>
                        <a:t>order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cores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John Davis, BSC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 presentation/ presented by Duncan on behalf of John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58801"/>
                  </a:ext>
                </a:extLst>
              </a:tr>
              <a:tr h="176782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UVM Reference model, </a:t>
                      </a:r>
                      <a:r>
                        <a:rPr lang="fr-FR" sz="1200" dirty="0" err="1">
                          <a:effectLst/>
                        </a:rPr>
                        <a:t>Register</a:t>
                      </a:r>
                      <a:r>
                        <a:rPr lang="fr-FR" sz="1200" dirty="0">
                          <a:effectLst/>
                        </a:rPr>
                        <a:t> model and ISG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Dave Poulin, </a:t>
                      </a:r>
                      <a:r>
                        <a:rPr lang="fr-FR" sz="1200" dirty="0" err="1">
                          <a:effectLst/>
                        </a:rPr>
                        <a:t>Datum</a:t>
                      </a:r>
                      <a:endParaRPr lang="fr-FR" sz="1200" dirty="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FF9900"/>
                          </a:solidFill>
                          <a:effectLst/>
                          <a:latin typeface="Nunito"/>
                        </a:rPr>
                        <a:t>Replacecd with following presentation: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11064"/>
                  </a:ext>
                </a:extLst>
              </a:tr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Calibri" panose="020F0502020204030204" pitchFamily="34" charset="0"/>
                        </a:rPr>
                        <a:t>Advanced UVM Agent architecture and a v2 implementation of the OBI agent.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Dave Poulin, Datum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dirty="0" smtClean="0">
                          <a:solidFill>
                            <a:srgbClr val="9700FF"/>
                          </a:solidFill>
                          <a:effectLst/>
                          <a:latin typeface="Nunito"/>
                        </a:rPr>
                        <a:t>Apologies</a:t>
                      </a:r>
                      <a:r>
                        <a:rPr lang="fr-FR" sz="1200" b="0" baseline="0" dirty="0" smtClean="0">
                          <a:solidFill>
                            <a:srgbClr val="9700FF"/>
                          </a:solidFill>
                          <a:effectLst/>
                          <a:latin typeface="Nunito"/>
                        </a:rPr>
                        <a:t> for not </a:t>
                      </a:r>
                      <a:r>
                        <a:rPr lang="fr-FR" sz="1200" b="0" baseline="0" dirty="0" err="1" smtClean="0">
                          <a:solidFill>
                            <a:srgbClr val="9700FF"/>
                          </a:solidFill>
                          <a:effectLst/>
                          <a:latin typeface="Nunito"/>
                        </a:rPr>
                        <a:t>joining</a:t>
                      </a:r>
                      <a:endParaRPr lang="fr-FR" sz="1200" b="0" dirty="0">
                        <a:solidFill>
                          <a:srgbClr val="9700FF"/>
                        </a:solidFill>
                        <a:effectLst/>
                        <a:latin typeface="Nunito"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58374"/>
                  </a:ext>
                </a:extLst>
              </a:tr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Next steps on Chiplet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Fabien Clermidy, CEA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dirty="0" err="1" smtClean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Confirmed</a:t>
                      </a:r>
                      <a:r>
                        <a:rPr lang="fr-FR" sz="1200" b="0" dirty="0" smtClean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presentation</a:t>
                      </a:r>
                      <a:endParaRPr lang="fr-FR" sz="1200" b="0" dirty="0">
                        <a:solidFill>
                          <a:srgbClr val="0000FF"/>
                        </a:solidFill>
                        <a:effectLst/>
                        <a:latin typeface="Nunito"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590463"/>
                  </a:ext>
                </a:extLst>
              </a:tr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How should OpenHW utilize QEMU simulator 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Wei Wu, ISCAS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FF9900"/>
                          </a:solidFill>
                          <a:effectLst/>
                          <a:latin typeface="Nunito"/>
                        </a:rPr>
                        <a:t>not yet confirmed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40459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Suggested direction for core-v unified test bench /ISS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Simon Davidmann, Imperas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>
                          <a:solidFill>
                            <a:srgbClr val="FF9900"/>
                          </a:solidFill>
                          <a:effectLst/>
                          <a:latin typeface="Nunito"/>
                        </a:rPr>
                        <a:t>not yet confirmed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662749"/>
                  </a:ext>
                </a:extLst>
              </a:tr>
              <a:tr h="170901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1" dirty="0" err="1">
                          <a:solidFill>
                            <a:srgbClr val="0000FF"/>
                          </a:solidFill>
                          <a:effectLst/>
                          <a:latin typeface="Nunito"/>
                        </a:rPr>
                        <a:t>Wrapup</a:t>
                      </a:r>
                      <a:endParaRPr lang="fr-FR" sz="1200" b="1" dirty="0">
                        <a:solidFill>
                          <a:srgbClr val="0000FF"/>
                        </a:solidFill>
                        <a:effectLst/>
                        <a:latin typeface="Nunito"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42531"/>
                  </a:ext>
                </a:extLst>
              </a:tr>
              <a:tr h="25683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Next steps on integrating feedback and creating roadmap summary</a:t>
                      </a: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Jérôme </a:t>
                      </a:r>
                      <a:r>
                        <a:rPr lang="fr-FR" sz="1200" dirty="0" err="1">
                          <a:effectLst/>
                        </a:rPr>
                        <a:t>Quevremont</a:t>
                      </a:r>
                      <a:endParaRPr lang="fr-FR" sz="1200" dirty="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fr-FR" sz="1200" dirty="0">
                        <a:effectLst/>
                      </a:endParaRPr>
                    </a:p>
                  </a:txBody>
                  <a:tcPr marL="17633" marR="17633" marT="11755" marB="1175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61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Capturing strategic vision/roadmap for OpenHW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WG role:</a:t>
            </a:r>
          </a:p>
          <a:p>
            <a:pPr lvl="1"/>
            <a:r>
              <a:rPr lang="en-US" dirty="0" smtClean="0"/>
              <a:t>Kick off and vote on new projects</a:t>
            </a:r>
          </a:p>
          <a:p>
            <a:pPr lvl="1"/>
            <a:r>
              <a:rPr lang="en-US" dirty="0" smtClean="0"/>
              <a:t>Track TG progress</a:t>
            </a:r>
          </a:p>
          <a:p>
            <a:r>
              <a:rPr lang="en-US" dirty="0" smtClean="0"/>
              <a:t>Technical WG areas for improvement:</a:t>
            </a:r>
          </a:p>
          <a:p>
            <a:pPr lvl="1"/>
            <a:r>
              <a:rPr lang="en-US" dirty="0" smtClean="0"/>
              <a:t>Members get to know each other (expertise, technical plans…) to foster collaborations</a:t>
            </a:r>
          </a:p>
          <a:p>
            <a:pPr lvl="1"/>
            <a:r>
              <a:rPr lang="en-US" dirty="0" smtClean="0"/>
              <a:t>Steer OpenHW roadmap beyond current projects</a:t>
            </a:r>
          </a:p>
          <a:p>
            <a:r>
              <a:rPr lang="en-US" dirty="0" smtClean="0"/>
              <a:t>Actions taken</a:t>
            </a:r>
          </a:p>
          <a:p>
            <a:pPr lvl="1"/>
            <a:r>
              <a:rPr lang="en-US" dirty="0" smtClean="0"/>
              <a:t>New members’ introduction</a:t>
            </a:r>
          </a:p>
          <a:p>
            <a:pPr lvl="1"/>
            <a:r>
              <a:rPr lang="en-US" dirty="0" smtClean="0"/>
              <a:t>Surveying members’ suggestions for new projects </a:t>
            </a:r>
            <a:r>
              <a:rPr lang="en-US" dirty="0" smtClean="0">
                <a:sym typeface="Wingdings" panose="05000000000000000000" pitchFamily="2" charset="2"/>
              </a:rPr>
              <a:t> feed roadmap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199" y="5585343"/>
            <a:ext cx="1015733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After 2 years, it is timely to refresh and publish the OpenHW technical roadmap</a:t>
            </a:r>
          </a:p>
        </p:txBody>
      </p:sp>
    </p:spTree>
    <p:extLst>
      <p:ext uri="{BB962C8B-B14F-4D97-AF65-F5344CB8AC3E}">
        <p14:creationId xmlns:p14="http://schemas.microsoft.com/office/powerpoint/2010/main" val="7924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99" y="1307382"/>
            <a:ext cx="4534988" cy="243101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Roadmapping</a:t>
            </a:r>
            <a:endParaRPr lang="en-US" dirty="0"/>
          </a:p>
        </p:txBody>
      </p:sp>
      <p:sp>
        <p:nvSpPr>
          <p:cNvPr id="8" name="Flèche droite 7"/>
          <p:cNvSpPr/>
          <p:nvPr/>
        </p:nvSpPr>
        <p:spPr>
          <a:xfrm>
            <a:off x="5816298" y="1547426"/>
            <a:ext cx="2736546" cy="1631204"/>
          </a:xfrm>
          <a:prstGeom prst="rightArrow">
            <a:avLst>
              <a:gd name="adj1" fmla="val 75911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directions beyond current projects</a:t>
            </a:r>
          </a:p>
        </p:txBody>
      </p:sp>
      <p:sp>
        <p:nvSpPr>
          <p:cNvPr id="9" name="Flèche vers le bas 8"/>
          <p:cNvSpPr/>
          <p:nvPr/>
        </p:nvSpPr>
        <p:spPr>
          <a:xfrm>
            <a:off x="2544676" y="3274795"/>
            <a:ext cx="2106992" cy="927193"/>
          </a:xfrm>
          <a:prstGeom prst="downArrow">
            <a:avLst>
              <a:gd name="adj1" fmla="val 73892"/>
              <a:gd name="adj2" fmla="val 30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to other TGs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03262" y="4279075"/>
            <a:ext cx="2389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Verification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SW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HW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Interconnect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Functional Safety TG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30641-A7C5-48EE-AD43-B070E1E5D07C}"/>
              </a:ext>
            </a:extLst>
          </p:cNvPr>
          <p:cNvSpPr txBox="1"/>
          <p:nvPr/>
        </p:nvSpPr>
        <p:spPr>
          <a:xfrm>
            <a:off x="6613072" y="4273114"/>
            <a:ext cx="4499066" cy="175432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Prepare and publish a consolidated OpenHW roadmap by mid 2022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sets direction and plan of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common look and feel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based on TG-level roadmap inputs and TWG member </a:t>
            </a:r>
            <a:r>
              <a:rPr lang="en-CA" dirty="0" smtClean="0">
                <a:solidFill>
                  <a:schemeClr val="bg1"/>
                </a:solidFill>
              </a:rPr>
              <a:t>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4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 on OpenHW Roadmap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40221"/>
            <a:ext cx="8096794" cy="4936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meeting + 2nd TWG meeting to complete new project suggestions</a:t>
            </a:r>
          </a:p>
          <a:p>
            <a:r>
              <a:rPr lang="en-US" dirty="0" smtClean="0"/>
              <a:t>TGs  prepare a timeline map of projects and deliverables by end of </a:t>
            </a:r>
            <a:r>
              <a:rPr lang="en-US" b="1" dirty="0" smtClean="0"/>
              <a:t>March 2022</a:t>
            </a:r>
            <a:r>
              <a:rPr lang="en-US" dirty="0" smtClean="0"/>
              <a:t>. Include</a:t>
            </a:r>
          </a:p>
          <a:p>
            <a:pPr lvl="1"/>
            <a:r>
              <a:rPr lang="en-US" dirty="0" smtClean="0"/>
              <a:t>Confirmed and potential projects</a:t>
            </a:r>
          </a:p>
          <a:p>
            <a:pPr lvl="1"/>
            <a:r>
              <a:rPr lang="en-US" dirty="0" smtClean="0"/>
              <a:t>Collaborations between members and with external groups</a:t>
            </a:r>
          </a:p>
          <a:p>
            <a:pPr lvl="1"/>
            <a:r>
              <a:rPr lang="en-US" dirty="0" smtClean="0"/>
              <a:t>Target TRL…</a:t>
            </a:r>
          </a:p>
          <a:p>
            <a:r>
              <a:rPr lang="en-US" dirty="0" smtClean="0"/>
              <a:t>Consolidation of TG roadmaps (TG *chairs / TWG co-chairs / OpenHW staff) </a:t>
            </a:r>
          </a:p>
          <a:p>
            <a:r>
              <a:rPr lang="en-US" dirty="0" smtClean="0"/>
              <a:t>Presentation by TWG co-chairs to TWG for review and ratification (end of </a:t>
            </a:r>
            <a:r>
              <a:rPr lang="en-US" b="1" dirty="0" smtClean="0"/>
              <a:t>June 2022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9766062" y="1269945"/>
            <a:ext cx="1633309" cy="1410788"/>
          </a:xfrm>
          <a:prstGeom prst="wedgeRoundRectCallout">
            <a:avLst>
              <a:gd name="adj1" fmla="val -74182"/>
              <a:gd name="adj2" fmla="val 2942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on this process welcome.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9344297" y="3470861"/>
            <a:ext cx="2673531" cy="822465"/>
          </a:xfrm>
          <a:prstGeom prst="wedgeRoundRectCallout">
            <a:avLst>
              <a:gd name="adj1" fmla="val -64461"/>
              <a:gd name="adj2" fmla="val -3500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Suggested roadmap term</a:t>
            </a:r>
            <a:br>
              <a:rPr lang="en-US" dirty="0" smtClean="0"/>
            </a:br>
            <a:r>
              <a:rPr lang="en-US" dirty="0" smtClean="0"/>
              <a:t>3 years (e/o 2024)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of technical feedback from survey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(Duncan)</a:t>
            </a:r>
          </a:p>
          <a:p>
            <a:r>
              <a:rPr lang="en-US" dirty="0"/>
              <a:t>Members’ survey </a:t>
            </a:r>
            <a:r>
              <a:rPr lang="en-US" dirty="0">
                <a:hlinkClick r:id="rId2"/>
              </a:rPr>
              <a:t>summary slides</a:t>
            </a:r>
            <a:endParaRPr lang="en-US" dirty="0"/>
          </a:p>
          <a:p>
            <a:r>
              <a:rPr lang="en-US" dirty="0"/>
              <a:t>Suggestions grouped by topic: see agenda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97F6-726E-484E-A6CA-DD89558E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Survey Findings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61E6-3240-4D9C-AE90-F5FFB7AE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CBB0-41FD-41EB-854C-96E5EB9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AA9E-81FC-44B8-BAC6-29F7A4A2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76A0C-C6F6-4E1C-9ACD-0E0D1E2F5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22898"/>
              </p:ext>
            </p:extLst>
          </p:nvPr>
        </p:nvGraphicFramePr>
        <p:xfrm>
          <a:off x="1572675" y="1239838"/>
          <a:ext cx="9781124" cy="4937124"/>
        </p:xfrm>
        <a:graphic>
          <a:graphicData uri="http://schemas.openxmlformats.org/drawingml/2006/table">
            <a:tbl>
              <a:tblPr/>
              <a:tblGrid>
                <a:gridCol w="4890562">
                  <a:extLst>
                    <a:ext uri="{9D8B030D-6E8A-4147-A177-3AD203B41FA5}">
                      <a16:colId xmlns:a16="http://schemas.microsoft.com/office/drawing/2014/main" val="2069533588"/>
                    </a:ext>
                  </a:extLst>
                </a:gridCol>
                <a:gridCol w="4890562">
                  <a:extLst>
                    <a:ext uri="{9D8B030D-6E8A-4147-A177-3AD203B41FA5}">
                      <a16:colId xmlns:a16="http://schemas.microsoft.com/office/drawing/2014/main" val="2437236776"/>
                    </a:ext>
                  </a:extLst>
                </a:gridCol>
              </a:tblGrid>
              <a:tr h="3417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Finding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 Suggested Action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149527"/>
                  </a:ext>
                </a:extLst>
              </a:tr>
              <a:tr h="8242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Generally OpenHW is well-run and effective</a:t>
                      </a:r>
                      <a:endParaRPr lang="en-CA" sz="1600">
                        <a:effectLst/>
                      </a:endParaRPr>
                    </a:p>
                    <a:p>
                      <a:pPr fontAlgn="t"/>
                      <a:r>
                        <a:rPr lang="en-CA" sz="1600">
                          <a:effectLst/>
                        </a:rPr>
                        <a:t/>
                      </a:r>
                      <a:br>
                        <a:rPr lang="en-CA" sz="1600">
                          <a:effectLst/>
                        </a:rPr>
                      </a:b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 </a:t>
                      </a: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658195"/>
                  </a:ext>
                </a:extLst>
              </a:tr>
              <a:tr h="5159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open-source benefit is supporting freedom of innovation via open-source IP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Continue on current path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00326"/>
                  </a:ext>
                </a:extLst>
              </a:tr>
              <a:tr h="6902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 business and project model need work. SW is viewed as crucial. Key SW projects such as compilers and tools, SDK and HAL need to move along. 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 “Tiger Team” from OpenHW Staff, TG leaders and interested members to identify specific issues around SW participation and business model and develop options for improvement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45579"/>
                  </a:ext>
                </a:extLst>
              </a:tr>
              <a:tr h="1038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Generally need higher participation (by members) within projects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OpenHW Staff and project leaders can help promote and communicate on projects by increased collateral on website; spotlight projects-of-the-month; “how to get involved guide” for each project; raise awareness of contribution needs and opportunities per project. </a:t>
                      </a:r>
                      <a:endParaRPr lang="en-CA" sz="1600" dirty="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37522"/>
                  </a:ext>
                </a:extLst>
              </a:tr>
              <a:tr h="5159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Convey project information more effectively to enable members to quickly understand project status and goals 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Transition to visual dashboard underway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733061"/>
                  </a:ext>
                </a:extLst>
              </a:tr>
              <a:tr h="5159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Perception of processes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Increased crispness on key processes such as voting on project selection. Minimize process overhead where possible. 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42730"/>
                  </a:ext>
                </a:extLst>
              </a:tr>
              <a:tr h="4942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Mailing Lists</a:t>
                      </a:r>
                      <a:endParaRPr lang="en-CA" sz="160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 up effective mailing lists especially for TWG and MWG. </a:t>
                      </a:r>
                      <a:endParaRPr lang="en-CA" sz="1600" dirty="0">
                        <a:effectLst/>
                      </a:endParaRPr>
                    </a:p>
                  </a:txBody>
                  <a:tcPr marL="83765" marR="83765" marT="83765" marB="8376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7811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29BEF79-8FEA-44F1-8056-71AF7E33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1239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63F09-D597-4A9E-8321-10CC8032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A36A9-DDB9-434A-B3FB-A9ACCBA2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23E8F-B117-4050-B698-165C3D42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189423-7566-4D77-AC57-C3C988048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74586"/>
              </p:ext>
            </p:extLst>
          </p:nvPr>
        </p:nvGraphicFramePr>
        <p:xfrm>
          <a:off x="1670290" y="1239838"/>
          <a:ext cx="8851420" cy="4931463"/>
        </p:xfrm>
        <a:graphic>
          <a:graphicData uri="http://schemas.openxmlformats.org/drawingml/2006/table">
            <a:tbl>
              <a:tblPr/>
              <a:tblGrid>
                <a:gridCol w="4425710">
                  <a:extLst>
                    <a:ext uri="{9D8B030D-6E8A-4147-A177-3AD203B41FA5}">
                      <a16:colId xmlns:a16="http://schemas.microsoft.com/office/drawing/2014/main" val="1888552740"/>
                    </a:ext>
                  </a:extLst>
                </a:gridCol>
                <a:gridCol w="4425710">
                  <a:extLst>
                    <a:ext uri="{9D8B030D-6E8A-4147-A177-3AD203B41FA5}">
                      <a16:colId xmlns:a16="http://schemas.microsoft.com/office/drawing/2014/main" val="159927845"/>
                    </a:ext>
                  </a:extLst>
                </a:gridCol>
              </a:tblGrid>
              <a:tr h="3343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Finding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 Suggested Action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413708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Keep up recruiting momentum and attract additional industry participation by major companies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See MWG item. 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469123"/>
                  </a:ext>
                </a:extLst>
              </a:tr>
              <a:tr h="6753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MWG not as effective as other groups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MWG revamp is underway under new Director of Marketing including conferences, OpenHW TV, blogs, social media and other activities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582912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Gap between research importance and effectiveness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 for how to engage OpenHW Accelerate on website is underway with Mitacs. 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58223"/>
                  </a:ext>
                </a:extLst>
              </a:tr>
              <a:tr h="393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Project Suggestions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TWG should drive a review of the suggested new projects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7671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Avoid fragmentation and focus on key projects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TWG needs to be opinionated in steering and reviewing the overall roadmap. Recruit TWG co-chair to help drive this. 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00495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Better/more consistent naming for projects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 currently in place to document Part Number naming, and revise project naming.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17431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focus on CV-X-IF implementation in cores and drive this forward in standards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TWG &amp; Cores TG should evaluate X-IF suitability for each core.</a:t>
                      </a:r>
                      <a:endParaRPr lang="en-CA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Consider engagement with RISC-V International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62862"/>
                  </a:ext>
                </a:extLst>
              </a:tr>
              <a:tr h="504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Chiplet and interconnect interest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Interconnect projects such as Chiplet and many core heterogeneous coherent interconnect. Keep on TWG front burner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1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focus on formal Verification</a:t>
                      </a:r>
                      <a:endParaRPr lang="en-CA" sz="150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Open-source formal properties for key cores (take up in TWG and Verification TG)</a:t>
                      </a:r>
                      <a:endParaRPr lang="en-CA" sz="1500" dirty="0">
                        <a:effectLst/>
                      </a:endParaRPr>
                    </a:p>
                  </a:txBody>
                  <a:tcPr marL="81958" marR="81958" marT="81958" marB="8195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1940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BBC5479-7C0F-422D-8B21-22553380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1239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516082-A87E-4A7A-81A4-B4863E1785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CA" dirty="0"/>
              <a:t>Overall Survey Findings (2)</a:t>
            </a:r>
          </a:p>
        </p:txBody>
      </p:sp>
    </p:spTree>
    <p:extLst>
      <p:ext uri="{BB962C8B-B14F-4D97-AF65-F5344CB8AC3E}">
        <p14:creationId xmlns:p14="http://schemas.microsoft.com/office/powerpoint/2010/main" val="1434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1D9FC-F94F-432F-B897-A3271C65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December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EAFFE-5566-4FD9-BF93-316BA76C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50029-A1AD-4C92-B6CF-2FC53A9E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230E2-91C9-482A-BEA4-A8FDC124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766618"/>
            <a:ext cx="11071225" cy="60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B5EE34-BB3A-4F30-94D2-E33B4EA20C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CA" sz="3600" dirty="0"/>
              <a:t>Importance of Open Source Benefits</a:t>
            </a:r>
          </a:p>
        </p:txBody>
      </p:sp>
    </p:spTree>
    <p:extLst>
      <p:ext uri="{BB962C8B-B14F-4D97-AF65-F5344CB8AC3E}">
        <p14:creationId xmlns:p14="http://schemas.microsoft.com/office/powerpoint/2010/main" val="11819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4501</TotalTime>
  <Words>1256</Words>
  <Application>Microsoft Office PowerPoint</Application>
  <PresentationFormat>Grand écran</PresentationFormat>
  <Paragraphs>218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Nunito</vt:lpstr>
      <vt:lpstr>Open Sans</vt:lpstr>
      <vt:lpstr>Orbitron</vt:lpstr>
      <vt:lpstr>Wingdings</vt:lpstr>
      <vt:lpstr>Office Theme</vt:lpstr>
      <vt:lpstr>New project proposals / Roadmapping</vt:lpstr>
      <vt:lpstr>Agenda</vt:lpstr>
      <vt:lpstr>Capturing strategic vision/roadmap for OpenHW</vt:lpstr>
      <vt:lpstr>Roadmapping</vt:lpstr>
      <vt:lpstr>Next steps on OpenHW Roadmap</vt:lpstr>
      <vt:lpstr>Recap of technical feedback from survey</vt:lpstr>
      <vt:lpstr>Overall Survey Findings (1)</vt:lpstr>
      <vt:lpstr>Présentation PowerPoint</vt:lpstr>
      <vt:lpstr>Présentation PowerPoint</vt:lpstr>
      <vt:lpstr>Présentation PowerPoint</vt:lpstr>
      <vt:lpstr>Présentation PowerPoint</vt:lpstr>
      <vt:lpstr>New Project Suggestions</vt:lpstr>
      <vt:lpstr>Presentations</vt:lpstr>
      <vt:lpstr>Multicore interconnect</vt:lpstr>
      <vt:lpstr>Acceleration and SoC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Jerome QUEVREMONT</cp:lastModifiedBy>
  <cp:revision>566</cp:revision>
  <cp:lastPrinted>2019-06-10T11:04:20Z</cp:lastPrinted>
  <dcterms:created xsi:type="dcterms:W3CDTF">2020-05-08T14:14:28Z</dcterms:created>
  <dcterms:modified xsi:type="dcterms:W3CDTF">2021-12-13T16:40:41Z</dcterms:modified>
</cp:coreProperties>
</file>