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rbitron" panose="020B060402020202020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2apfLs2v7pAMdMEUqyTFKDbTS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9e5f2c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ed9e5f2cb2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ged9e5f2cb2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fbe4e03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efbe4e03d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efbe4e03d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ab1e8e9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f2ab1e8e9c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f2ab1e8e9c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6000"/>
              <a:buFont typeface="Orbitro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0A049"/>
              </a:buClr>
              <a:buSzPts val="2400"/>
              <a:buNone/>
              <a:defRPr sz="2400" b="1" i="0">
                <a:solidFill>
                  <a:srgbClr val="60A049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December 2021</a:t>
            </a:r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10762592" y="6356350"/>
            <a:ext cx="591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December 2021</a:t>
            </a:r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dt" idx="10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December 2021</a:t>
            </a:r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448667" y="1355751"/>
            <a:ext cx="11294669" cy="48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400" b="1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000" b="1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b="1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000" b="1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000" b="1"/>
            </a:lvl5pPr>
            <a:lvl6pPr marL="2743200" marR="0" lvl="5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000" b="1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000" b="1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000" b="1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181592" y="126792"/>
            <a:ext cx="11828835" cy="77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448675" y="6356369"/>
            <a:ext cx="3132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December 2021</a:t>
            </a:r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1" y="63563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9" y="6356369"/>
            <a:ext cx="3132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dt" idx="10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December 2021</a:t>
            </a:r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ftr" idx="11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December 2021</a:t>
            </a:r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 rot="5400000">
            <a:off x="3627629" y="-1549208"/>
            <a:ext cx="49367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December 2021</a:t>
            </a:r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Orbitron"/>
              <a:buNone/>
              <a:defRPr sz="4000" b="0" i="0" u="none" strike="noStrike" cap="none">
                <a:solidFill>
                  <a:srgbClr val="17325D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December 2021</a:t>
            </a:r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8383" y="6176963"/>
            <a:ext cx="2681451" cy="63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026667" y="136525"/>
            <a:ext cx="1140164" cy="876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l="10458" t="34374" r="11110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noFill/>
          <a:ln>
            <a:noFill/>
          </a:ln>
          <a:effectLst>
            <a:reflection stA="45000" endPos="65000" dist="50800" dir="5400000" sy="-100000" algn="bl" rotWithShape="0"/>
          </a:effectLst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4">
            <a:alphaModFix/>
          </a:blip>
          <a:srcRect l="647" r="14497"/>
          <a:stretch/>
        </p:blipFill>
        <p:spPr>
          <a:xfrm>
            <a:off x="-1" y="457201"/>
            <a:ext cx="12192000" cy="229288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271600" y="3301598"/>
            <a:ext cx="113175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 sz="4000" dirty="0"/>
              <a:t> </a:t>
            </a:r>
            <a:r>
              <a:rPr lang="en-CA" sz="4000" b="1" dirty="0"/>
              <a:t>Die-to-Die Protocols Specs for Chiplet-based Systems </a:t>
            </a:r>
            <a:endParaRPr sz="4000" b="1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 sz="2800" i="1" dirty="0" smtClean="0"/>
              <a:t>TWG meeting, 13</a:t>
            </a:r>
            <a:r>
              <a:rPr lang="en-CA" sz="2800" i="1" baseline="30000" dirty="0" smtClean="0"/>
              <a:t>th</a:t>
            </a:r>
            <a:r>
              <a:rPr lang="en-CA" sz="2800" i="1" dirty="0" smtClean="0"/>
              <a:t> December</a:t>
            </a:r>
            <a:r>
              <a:rPr lang="en-CA" sz="2800" i="1" dirty="0" smtClean="0"/>
              <a:t>, </a:t>
            </a:r>
            <a:r>
              <a:rPr lang="en-CA" sz="2800" i="1" dirty="0"/>
              <a:t>2021</a:t>
            </a:r>
            <a:r>
              <a:rPr lang="en-CA" sz="4000" dirty="0"/>
              <a:t/>
            </a:r>
            <a:br>
              <a:rPr lang="en-CA" sz="4000" dirty="0"/>
            </a:br>
            <a:endParaRPr sz="4000"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760175" y="4606375"/>
            <a:ext cx="109563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Davide Schiavone, </a:t>
            </a:r>
            <a:r>
              <a:rPr lang="en-CA" dirty="0" smtClean="0"/>
              <a:t>Denis </a:t>
            </a:r>
            <a:r>
              <a:rPr lang="en-CA" dirty="0" err="1"/>
              <a:t>Dutoit</a:t>
            </a:r>
            <a:r>
              <a:rPr lang="en-CA" dirty="0"/>
              <a:t> 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CA" sz="1600" dirty="0"/>
              <a:t>davide@openhwgroup.org, </a:t>
            </a:r>
            <a:r>
              <a:rPr lang="en-CA" sz="1600" dirty="0" smtClean="0"/>
              <a:t>denis.dutoit@cea.fr</a:t>
            </a:r>
            <a:endParaRPr sz="1600"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69" name="Google Shape;69;p1"/>
          <p:cNvSpPr txBox="1">
            <a:spLocks noGrp="1"/>
          </p:cNvSpPr>
          <p:nvPr>
            <p:ph type="dt" idx="10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December 2021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ldNum" idx="12"/>
          </p:nvPr>
        </p:nvSpPr>
        <p:spPr>
          <a:xfrm>
            <a:off x="10762592" y="6356350"/>
            <a:ext cx="591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46571" y="849374"/>
            <a:ext cx="1822586" cy="140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23162" y="1135920"/>
            <a:ext cx="4102160" cy="91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9e5f2cb2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 b="1"/>
              <a:t>What we want to build</a:t>
            </a:r>
            <a:endParaRPr/>
          </a:p>
        </p:txBody>
      </p:sp>
      <p:sp>
        <p:nvSpPr>
          <p:cNvPr id="79" name="Google Shape;79;ged9e5f2cb2_0_7"/>
          <p:cNvSpPr txBox="1">
            <a:spLocks noGrp="1"/>
          </p:cNvSpPr>
          <p:nvPr>
            <p:ph type="body" idx="1"/>
          </p:nvPr>
        </p:nvSpPr>
        <p:spPr>
          <a:xfrm>
            <a:off x="838200" y="1240225"/>
            <a:ext cx="6373500" cy="4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 sz="1800" b="1"/>
              <a:t>“We” </a:t>
            </a:r>
            <a:r>
              <a:rPr lang="en-CA" sz="1800"/>
              <a:t>includes as for now: Wavious, CEA, Thales, ETH Zurich, UC Santa Barbara, </a:t>
            </a:r>
            <a:r>
              <a:rPr lang="en-CA" sz="1800" b="1"/>
              <a:t>all WELCOME  </a:t>
            </a:r>
            <a:endParaRPr sz="1800" b="1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 sz="1800" b="1"/>
              <a:t>M</a:t>
            </a:r>
            <a:r>
              <a:rPr lang="en-CA" sz="1800"/>
              <a:t>ultiCore </a:t>
            </a:r>
            <a:r>
              <a:rPr lang="en-CA" sz="1800" b="1"/>
              <a:t>A</a:t>
            </a:r>
            <a:r>
              <a:rPr lang="en-CA" sz="1800"/>
              <a:t>pplication-Class </a:t>
            </a:r>
            <a:r>
              <a:rPr lang="en-CA" sz="1800" b="1"/>
              <a:t>P</a:t>
            </a:r>
            <a:r>
              <a:rPr lang="en-CA" sz="1800"/>
              <a:t>rocessor Chipl</a:t>
            </a:r>
            <a:r>
              <a:rPr lang="en-CA" sz="1800" b="1"/>
              <a:t>et</a:t>
            </a:r>
            <a:r>
              <a:rPr lang="en-CA" sz="1800"/>
              <a:t>s</a:t>
            </a:r>
            <a:r>
              <a:rPr lang="en-CA" sz="1800" b="1"/>
              <a:t> (MAPET</a:t>
            </a:r>
            <a:r>
              <a:rPr lang="en-CA" sz="1800"/>
              <a:t>s</a:t>
            </a:r>
            <a:r>
              <a:rPr lang="en-CA" sz="1800" b="1"/>
              <a:t>)</a:t>
            </a:r>
            <a:endParaRPr sz="1800" b="1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 sz="1800"/>
              <a:t>Chiplet-based systems</a:t>
            </a: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System-In-Package</a:t>
            </a: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Scalable</a:t>
            </a: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Higher Power Efficiency</a:t>
            </a: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Reduced Time-To-Market</a:t>
            </a: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Lower Cost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ged9e5f2cb2_0_7"/>
          <p:cNvSpPr txBox="1">
            <a:spLocks noGrp="1"/>
          </p:cNvSpPr>
          <p:nvPr>
            <p:ph type="sldNum" idx="12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  <p:pic>
        <p:nvPicPr>
          <p:cNvPr id="81" name="Google Shape;81;ged9e5f2cb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100" y="1256125"/>
            <a:ext cx="4675499" cy="46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December 2021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be4e03da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 b="1"/>
              <a:t>What we have/have not yet</a:t>
            </a:r>
            <a:endParaRPr/>
          </a:p>
        </p:txBody>
      </p:sp>
      <p:sp>
        <p:nvSpPr>
          <p:cNvPr id="88" name="Google Shape;88;gefbe4e03da_1_0"/>
          <p:cNvSpPr txBox="1">
            <a:spLocks noGrp="1"/>
          </p:cNvSpPr>
          <p:nvPr>
            <p:ph type="body" idx="1"/>
          </p:nvPr>
        </p:nvSpPr>
        <p:spPr>
          <a:xfrm>
            <a:off x="838200" y="1240225"/>
            <a:ext cx="6373500" cy="4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 sz="1800" dirty="0"/>
              <a:t>What is available today as open-source?</a:t>
            </a:r>
            <a:endParaRPr sz="18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 dirty="0"/>
              <a:t>CVA6: Application-Class RISC-V</a:t>
            </a:r>
            <a:endParaRPr sz="18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 dirty="0" err="1"/>
              <a:t>OpenPiton</a:t>
            </a:r>
            <a:r>
              <a:rPr lang="en-CA" sz="1800" dirty="0"/>
              <a:t>: multiple instances of CV64A6 connected with a P-Mesh NOC (goes off-chip)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 sz="1800" dirty="0"/>
              <a:t>What is missing?</a:t>
            </a:r>
            <a:endParaRPr sz="1800" dirty="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 dirty="0"/>
              <a:t>A standard </a:t>
            </a:r>
            <a:r>
              <a:rPr lang="en-CA" sz="1800" b="1" dirty="0"/>
              <a:t>network-layer specification for Die-to-Die communication</a:t>
            </a:r>
            <a:endParaRPr sz="1800" b="1" dirty="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 dirty="0"/>
              <a:t>A standard </a:t>
            </a:r>
            <a:r>
              <a:rPr lang="en-CA" sz="1800" b="1" dirty="0"/>
              <a:t>link-layer specification for Die-to-Die communication</a:t>
            </a:r>
            <a:endParaRPr sz="1800" dirty="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CA" sz="1800" dirty="0"/>
              <a:t>Relevant </a:t>
            </a:r>
            <a:r>
              <a:rPr lang="en-CA" sz="1800" b="1" dirty="0"/>
              <a:t>IPs </a:t>
            </a:r>
            <a:r>
              <a:rPr lang="en-CA" sz="1800" dirty="0"/>
              <a:t>to build the two above</a:t>
            </a:r>
            <a:endParaRPr sz="18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9" name="Google Shape;89;gefbe4e03da_1_0"/>
          <p:cNvSpPr txBox="1">
            <a:spLocks noGrp="1"/>
          </p:cNvSpPr>
          <p:nvPr>
            <p:ph type="sldNum" idx="12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  <p:pic>
        <p:nvPicPr>
          <p:cNvPr id="90" name="Google Shape;90;gefbe4e03d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000" y="1103725"/>
            <a:ext cx="4533900" cy="533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efbe4e03da_1_0"/>
          <p:cNvCxnSpPr/>
          <p:nvPr/>
        </p:nvCxnSpPr>
        <p:spPr>
          <a:xfrm>
            <a:off x="6725475" y="3992225"/>
            <a:ext cx="2915400" cy="49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gefbe4e03da_1_0"/>
          <p:cNvCxnSpPr/>
          <p:nvPr/>
        </p:nvCxnSpPr>
        <p:spPr>
          <a:xfrm>
            <a:off x="6129125" y="4721075"/>
            <a:ext cx="3578100" cy="43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December 2021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ab1e8e9c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 b="1"/>
              <a:t>Project Concept</a:t>
            </a:r>
            <a:br>
              <a:rPr lang="en-CA" b="1"/>
            </a:br>
            <a:r>
              <a:rPr lang="en-CA" b="1"/>
              <a:t>Network Layer Spec</a:t>
            </a:r>
            <a:endParaRPr/>
          </a:p>
        </p:txBody>
      </p:sp>
      <p:sp>
        <p:nvSpPr>
          <p:cNvPr id="99" name="Google Shape;99;gf2ab1e8e9c_0_16"/>
          <p:cNvSpPr txBox="1">
            <a:spLocks noGrp="1"/>
          </p:cNvSpPr>
          <p:nvPr>
            <p:ph type="body" idx="1"/>
          </p:nvPr>
        </p:nvSpPr>
        <p:spPr>
          <a:xfrm>
            <a:off x="838200" y="1240221"/>
            <a:ext cx="6588800" cy="4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CA" sz="1800" dirty="0" smtClean="0"/>
              <a:t>Specification of the Die-to-Die </a:t>
            </a:r>
            <a:r>
              <a:rPr lang="en-CA" sz="1800" b="1" dirty="0" smtClean="0"/>
              <a:t>network-layer </a:t>
            </a:r>
            <a:r>
              <a:rPr lang="en-CA" sz="1800" dirty="0" smtClean="0"/>
              <a:t>protocol</a:t>
            </a:r>
            <a:r>
              <a:rPr lang="en-CA" sz="1800" b="1" dirty="0" smtClean="0"/>
              <a:t> </a:t>
            </a:r>
            <a:r>
              <a:rPr lang="en-CA" sz="1800" dirty="0" smtClean="0"/>
              <a:t>for</a:t>
            </a:r>
            <a:r>
              <a:rPr lang="en-CA" sz="1800" b="1" dirty="0" smtClean="0"/>
              <a:t> chiplet-based </a:t>
            </a:r>
            <a:r>
              <a:rPr lang="en-CA" sz="1800" dirty="0" smtClean="0"/>
              <a:t>System-In-Packages </a:t>
            </a:r>
            <a:r>
              <a:rPr lang="en-CA" sz="1800" b="1" dirty="0" smtClean="0"/>
              <a:t>- </a:t>
            </a:r>
            <a:r>
              <a:rPr lang="en-CA" sz="1800" b="1" dirty="0"/>
              <a:t/>
            </a:r>
            <a:br>
              <a:rPr lang="en-CA" sz="1800" b="1" dirty="0"/>
            </a:br>
            <a:r>
              <a:rPr lang="en-CA" sz="1800" b="1" dirty="0"/>
              <a:t>Denis </a:t>
            </a:r>
            <a:r>
              <a:rPr lang="en-CA" sz="1800" b="1" dirty="0" err="1"/>
              <a:t>Dutoit</a:t>
            </a:r>
            <a:r>
              <a:rPr lang="en-CA" sz="1800" b="1" dirty="0"/>
              <a:t>, </a:t>
            </a:r>
            <a:r>
              <a:rPr lang="en-CA" sz="1800" b="1" dirty="0" smtClean="0"/>
              <a:t>CEA</a:t>
            </a:r>
            <a:endParaRPr sz="1800" b="1" dirty="0"/>
          </a:p>
        </p:txBody>
      </p:sp>
      <p:sp>
        <p:nvSpPr>
          <p:cNvPr id="100" name="Google Shape;100;gf2ab1e8e9c_0_16"/>
          <p:cNvSpPr txBox="1">
            <a:spLocks noGrp="1"/>
          </p:cNvSpPr>
          <p:nvPr>
            <p:ph type="sldNum" idx="12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December 2021</a:t>
            </a:r>
            <a:endParaRPr lang="en-US"/>
          </a:p>
        </p:txBody>
      </p:sp>
      <p:pic>
        <p:nvPicPr>
          <p:cNvPr id="6" name="Google Shape;90;gefbe4e03d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000" y="1103725"/>
            <a:ext cx="45339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rme libre 2"/>
          <p:cNvSpPr/>
          <p:nvPr/>
        </p:nvSpPr>
        <p:spPr>
          <a:xfrm>
            <a:off x="1072662" y="2259624"/>
            <a:ext cx="10524392" cy="3754315"/>
          </a:xfrm>
          <a:custGeom>
            <a:avLst/>
            <a:gdLst>
              <a:gd name="connsiteX0" fmla="*/ 10515600 w 10524392"/>
              <a:gd name="connsiteY0" fmla="*/ 1951892 h 3754315"/>
              <a:gd name="connsiteX1" fmla="*/ 6049107 w 10524392"/>
              <a:gd name="connsiteY1" fmla="*/ 1943100 h 3754315"/>
              <a:gd name="connsiteX2" fmla="*/ 6022730 w 10524392"/>
              <a:gd name="connsiteY2" fmla="*/ 0 h 3754315"/>
              <a:gd name="connsiteX3" fmla="*/ 17584 w 10524392"/>
              <a:gd name="connsiteY3" fmla="*/ 0 h 3754315"/>
              <a:gd name="connsiteX4" fmla="*/ 0 w 10524392"/>
              <a:gd name="connsiteY4" fmla="*/ 3736731 h 3754315"/>
              <a:gd name="connsiteX5" fmla="*/ 6057900 w 10524392"/>
              <a:gd name="connsiteY5" fmla="*/ 3754315 h 3754315"/>
              <a:gd name="connsiteX6" fmla="*/ 6049107 w 10524392"/>
              <a:gd name="connsiteY6" fmla="*/ 2584938 h 3754315"/>
              <a:gd name="connsiteX7" fmla="*/ 10524392 w 10524392"/>
              <a:gd name="connsiteY7" fmla="*/ 2558562 h 3754315"/>
              <a:gd name="connsiteX8" fmla="*/ 10515600 w 10524392"/>
              <a:gd name="connsiteY8" fmla="*/ 1951892 h 375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24392" h="3754315">
                <a:moveTo>
                  <a:pt x="10515600" y="1951892"/>
                </a:moveTo>
                <a:lnTo>
                  <a:pt x="6049107" y="1943100"/>
                </a:lnTo>
                <a:lnTo>
                  <a:pt x="6022730" y="0"/>
                </a:lnTo>
                <a:lnTo>
                  <a:pt x="17584" y="0"/>
                </a:lnTo>
                <a:cubicBezTo>
                  <a:pt x="11723" y="1245577"/>
                  <a:pt x="5861" y="2491154"/>
                  <a:pt x="0" y="3736731"/>
                </a:cubicBezTo>
                <a:lnTo>
                  <a:pt x="6057900" y="3754315"/>
                </a:lnTo>
                <a:lnTo>
                  <a:pt x="6049107" y="2584938"/>
                </a:lnTo>
                <a:lnTo>
                  <a:pt x="10524392" y="2558562"/>
                </a:lnTo>
                <a:lnTo>
                  <a:pt x="10515600" y="1951892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072662" y="2248420"/>
            <a:ext cx="6075484" cy="377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81000">
              <a:lnSpc>
                <a:spcPct val="90000"/>
              </a:lnSpc>
              <a:spcBef>
                <a:spcPts val="1000"/>
              </a:spcBef>
              <a:buClr>
                <a:srgbClr val="5F5F5F"/>
              </a:buClr>
              <a:buSzPct val="100000"/>
              <a:buChar char="●"/>
              <a:defRPr sz="18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indent="-342900">
              <a:lnSpc>
                <a:spcPct val="90000"/>
              </a:lnSpc>
              <a:spcBef>
                <a:spcPts val="500"/>
              </a:spcBef>
              <a:buClr>
                <a:srgbClr val="5F5F5F"/>
              </a:buClr>
              <a:buSzPts val="1800"/>
              <a:buChar char="•"/>
              <a:defRPr sz="24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indent="-342900">
              <a:lnSpc>
                <a:spcPct val="90000"/>
              </a:lnSpc>
              <a:spcBef>
                <a:spcPts val="500"/>
              </a:spcBef>
              <a:buClr>
                <a:srgbClr val="5F5F5F"/>
              </a:buClr>
              <a:buSzPts val="1800"/>
              <a:buChar char="•"/>
              <a:defRPr sz="20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indent="-342900">
              <a:lnSpc>
                <a:spcPct val="90000"/>
              </a:lnSpc>
              <a:spcBef>
                <a:spcPts val="500"/>
              </a:spcBef>
              <a:buClr>
                <a:srgbClr val="5F5F5F"/>
              </a:buClr>
              <a:buSzPts val="1800"/>
              <a:buChar char="•"/>
              <a:defRPr sz="18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indent="-342900">
              <a:lnSpc>
                <a:spcPct val="90000"/>
              </a:lnSpc>
              <a:spcBef>
                <a:spcPts val="500"/>
              </a:spcBef>
              <a:buClr>
                <a:srgbClr val="5F5F5F"/>
              </a:buClr>
              <a:buSzPts val="1800"/>
              <a:buChar char="•"/>
              <a:defRPr sz="1800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This protocol will be used by an adaptor to extend on-chip transport level protocols (as AMBA busses, P-Mesh, OBI, </a:t>
            </a:r>
            <a:r>
              <a:rPr lang="en-US" dirty="0" err="1"/>
              <a:t>etc</a:t>
            </a:r>
            <a:r>
              <a:rPr lang="en-US" dirty="0"/>
              <a:t>) </a:t>
            </a:r>
            <a:r>
              <a:rPr lang="en-US" dirty="0" smtClean="0"/>
              <a:t>off-chip.</a:t>
            </a:r>
          </a:p>
          <a:p>
            <a:r>
              <a:rPr lang="en-US" dirty="0" smtClean="0"/>
              <a:t>This </a:t>
            </a:r>
            <a:r>
              <a:rPr lang="en-US" dirty="0"/>
              <a:t>specification is the network layer specification and considers routing/addressing, </a:t>
            </a:r>
            <a:r>
              <a:rPr lang="en-US" dirty="0" smtClean="0"/>
              <a:t>ordering</a:t>
            </a:r>
            <a:r>
              <a:rPr lang="en-US" dirty="0"/>
              <a:t>, coherency, security, and custom features (e.g. power).</a:t>
            </a:r>
          </a:p>
          <a:p>
            <a:r>
              <a:rPr lang="en-US" dirty="0"/>
              <a:t>A co-specification will define datalink layer </a:t>
            </a:r>
            <a:r>
              <a:rPr lang="en-US" dirty="0" smtClean="0"/>
              <a:t>aspects.</a:t>
            </a:r>
          </a:p>
          <a:p>
            <a:r>
              <a:rPr lang="en-US" dirty="0" smtClean="0"/>
              <a:t>Test vehicles: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will create an open-source UVM based verification </a:t>
            </a:r>
            <a:r>
              <a:rPr lang="en-US" dirty="0" err="1"/>
              <a:t>testbench</a:t>
            </a:r>
            <a:r>
              <a:rPr lang="en-US" dirty="0"/>
              <a:t> that may be used by implementers of the specification to verify their RTL implementation of the specification.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252</Words>
  <Application>Microsoft Office PowerPoint</Application>
  <PresentationFormat>Grand écran</PresentationFormat>
  <Paragraphs>44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Orbitron</vt:lpstr>
      <vt:lpstr>Open Sans</vt:lpstr>
      <vt:lpstr>Office Theme</vt:lpstr>
      <vt:lpstr> Die-to-Die Protocols Specs for Chiplet-based Systems  TWG meeting, 13th December, 2021 </vt:lpstr>
      <vt:lpstr>What we want to build</vt:lpstr>
      <vt:lpstr>What we have/have not yet</vt:lpstr>
      <vt:lpstr>Project Concept Network Layer Spec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Die-to-Die Protocols Specs for Chiplet-based Systems  September, 2021</dc:title>
  <dc:creator>DUTOIT Denis 225508</dc:creator>
  <cp:lastModifiedBy>DUTOIT Denis 225508</cp:lastModifiedBy>
  <cp:revision>11</cp:revision>
  <dcterms:modified xsi:type="dcterms:W3CDTF">2021-12-13T15:19:45Z</dcterms:modified>
</cp:coreProperties>
</file>