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Orbitron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0c12bhCtKwdFNM9NErZqYgqhM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rbitron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Orbitron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cf7e9fb5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fcf7e9fb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fcf7e9fb5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f9462ae8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f9462ae8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cf9462ae8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9462ae8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f9462ae8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cf9462ae8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b069c1e1e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fb069c1e1e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fb069c1e1e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9462ae80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f9462ae8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cf9462ae80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069c1e1e_3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fb069c1e1e_3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fb069c1e1e_3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b069c1e1e_3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fb069c1e1e_3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fb069c1e1e_3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b069c1e1e_3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fb069c1e1e_3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b069c1e1e_3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b069c1e1e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fb069c1e1e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fb069c1e1e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6000"/>
              <a:buFont typeface="Orbitro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0A049"/>
              </a:buClr>
              <a:buSzPts val="2400"/>
              <a:buNone/>
              <a:defRPr b="1" i="0" sz="2400">
                <a:solidFill>
                  <a:srgbClr val="60A049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10762592" y="6356350"/>
            <a:ext cx="591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e0445301e_0_329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ee0445301e_0_329"/>
          <p:cNvSpPr txBox="1"/>
          <p:nvPr>
            <p:ph idx="1" type="body"/>
          </p:nvPr>
        </p:nvSpPr>
        <p:spPr>
          <a:xfrm>
            <a:off x="838200" y="1282973"/>
            <a:ext cx="5181600" cy="4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ee0445301e_0_329"/>
          <p:cNvSpPr txBox="1"/>
          <p:nvPr>
            <p:ph idx="2" type="body"/>
          </p:nvPr>
        </p:nvSpPr>
        <p:spPr>
          <a:xfrm>
            <a:off x="6172200" y="1282973"/>
            <a:ext cx="5181600" cy="4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gee0445301e_0_329"/>
          <p:cNvSpPr txBox="1"/>
          <p:nvPr>
            <p:ph idx="10" type="dt"/>
          </p:nvPr>
        </p:nvSpPr>
        <p:spPr>
          <a:xfrm>
            <a:off x="8142891" y="6343431"/>
            <a:ext cx="208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39" name="Google Shape;39;gee0445301e_0_329"/>
          <p:cNvSpPr txBox="1"/>
          <p:nvPr>
            <p:ph idx="11" type="ftr"/>
          </p:nvPr>
        </p:nvSpPr>
        <p:spPr>
          <a:xfrm>
            <a:off x="3355429" y="635383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40" name="Google Shape;40;gee0445301e_0_329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448667" y="1355751"/>
            <a:ext cx="11294669" cy="48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b="1" sz="24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1" sz="20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1"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 sz="20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 sz="2000"/>
            </a:lvl5pPr>
            <a:lvl6pPr indent="-3556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sz="20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 sz="20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 sz="20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 sz="2000"/>
            </a:lvl9pPr>
          </a:lstStyle>
          <a:p/>
        </p:txBody>
      </p:sp>
      <p:sp>
        <p:nvSpPr>
          <p:cNvPr id="43" name="Google Shape;43;p28"/>
          <p:cNvSpPr txBox="1"/>
          <p:nvPr>
            <p:ph type="title"/>
          </p:nvPr>
        </p:nvSpPr>
        <p:spPr>
          <a:xfrm>
            <a:off x="181592" y="126792"/>
            <a:ext cx="11828835" cy="770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0" type="dt"/>
          </p:nvPr>
        </p:nvSpPr>
        <p:spPr>
          <a:xfrm>
            <a:off x="448675" y="6356369"/>
            <a:ext cx="3132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1" type="ftr"/>
          </p:nvPr>
        </p:nvSpPr>
        <p:spPr>
          <a:xfrm>
            <a:off x="4038601" y="63563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8610609" y="6356369"/>
            <a:ext cx="3132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Orbitro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" type="body"/>
          </p:nvPr>
        </p:nvSpPr>
        <p:spPr>
          <a:xfrm rot="5400000">
            <a:off x="3627629" y="-1549208"/>
            <a:ext cx="4936742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4000"/>
              <a:buFont typeface="Orbitron"/>
              <a:buNone/>
              <a:defRPr b="0" i="0" sz="4000" u="none" cap="none" strike="noStrike">
                <a:solidFill>
                  <a:srgbClr val="17325D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F5F5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5" name="Google Shape;15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8383" y="6176963"/>
            <a:ext cx="2681451" cy="63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6667" y="136525"/>
            <a:ext cx="1140164" cy="876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hyperlink" Target="mailto:duncan@openhwgroup.org" TargetMode="External"/><Relationship Id="rId6" Type="http://schemas.openxmlformats.org/officeDocument/2006/relationships/hyperlink" Target="https://www.openhwgroup.org/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2fSRn7lmlrLjryLJ1shLq6U8Z9pQFfYyLUPbMuVHa2M/edit#gi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 b="0" l="10458" r="11110" t="34374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65000" fadeDir="5400000" kx="0" rotWithShape="0" algn="bl" stA="45000" stPos="0" sy="-100000" ky="0"/>
          </a:effectLst>
        </p:spPr>
      </p:pic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 b="0" l="647" r="14497" t="0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 txBox="1"/>
          <p:nvPr>
            <p:ph type="ctrTitle"/>
          </p:nvPr>
        </p:nvSpPr>
        <p:spPr>
          <a:xfrm>
            <a:off x="349030" y="1881768"/>
            <a:ext cx="11317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CA" sz="3500"/>
              <a:t>TWG Update</a:t>
            </a:r>
            <a:endParaRPr sz="3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CA" sz="3500"/>
              <a:t>Nov 22, 2021</a:t>
            </a:r>
            <a:endParaRPr sz="3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CA" sz="3500"/>
              <a:t>Project Milestones and Traffic Lights</a:t>
            </a:r>
            <a:endParaRPr sz="35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1618600" y="43045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CA" sz="2200"/>
              <a:t>Duncan Bees, Director Technical Programs </a:t>
            </a:r>
            <a:r>
              <a:rPr lang="en-CA" sz="1900" u="sng">
                <a:solidFill>
                  <a:schemeClr val="hlink"/>
                </a:solidFill>
                <a:hlinkClick r:id="rId5"/>
              </a:rPr>
              <a:t>duncan@openhwgroup.org</a:t>
            </a:r>
            <a:r>
              <a:rPr lang="en-CA" sz="1900"/>
              <a:t> </a:t>
            </a:r>
            <a:endParaRPr sz="1900"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CA" sz="1900" u="sng">
                <a:solidFill>
                  <a:schemeClr val="hlink"/>
                </a:solidFill>
                <a:hlinkClick r:id="rId6"/>
              </a:rPr>
              <a:t>www.openhwgroup.org</a:t>
            </a:r>
            <a:endParaRPr i="1" sz="1900"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100"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6" name="Google Shape;76;p1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September 2021</a:t>
            </a:r>
            <a:endParaRPr/>
          </a:p>
        </p:txBody>
      </p:sp>
      <p:sp>
        <p:nvSpPr>
          <p:cNvPr id="77" name="Google Shape;77;p1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78" name="Google Shape;78;p1"/>
          <p:cNvSpPr txBox="1"/>
          <p:nvPr>
            <p:ph idx="12" type="sldNum"/>
          </p:nvPr>
        </p:nvSpPr>
        <p:spPr>
          <a:xfrm>
            <a:off x="10762592" y="6356350"/>
            <a:ext cx="591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46571" y="849374"/>
            <a:ext cx="1822586" cy="140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23162" y="1135920"/>
            <a:ext cx="4102160" cy="91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cf7e9fb5c_0_0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4" name="Google Shape;154;gfcf7e9fb5c_0_0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5" name="Google Shape;155;gfcf7e9fb5c_0_0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9462ae80_0_7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Milestones</a:t>
            </a:r>
            <a:endParaRPr/>
          </a:p>
        </p:txBody>
      </p:sp>
      <p:sp>
        <p:nvSpPr>
          <p:cNvPr id="87" name="Google Shape;87;gcf9462ae80_0_7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Project Concept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Basic concept behind the project agreed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CA"/>
              <a:t>Why</a:t>
            </a:r>
            <a:r>
              <a:rPr lang="en-CA"/>
              <a:t> are we doing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Project Launch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Initial list of features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CA"/>
              <a:t>What</a:t>
            </a:r>
            <a:r>
              <a:rPr lang="en-CA"/>
              <a:t> does the project  comprise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Initial resource/project plan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Plan Approved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Requirements Specification Agreed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Full project plan available (</a:t>
            </a:r>
            <a:r>
              <a:rPr b="1" lang="en-CA"/>
              <a:t>how </a:t>
            </a:r>
            <a:r>
              <a:rPr lang="en-CA"/>
              <a:t>are we doing the project)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Project Freeze checklists identified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Project Freeze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Project is complete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All checklists passed</a:t>
            </a:r>
            <a:endParaRPr/>
          </a:p>
        </p:txBody>
      </p:sp>
      <p:sp>
        <p:nvSpPr>
          <p:cNvPr id="88" name="Google Shape;88;gcf9462ae80_0_7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9462ae80_0_14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Planning and Tracking the milestones</a:t>
            </a:r>
            <a:endParaRPr/>
          </a:p>
        </p:txBody>
      </p:sp>
      <p:sp>
        <p:nvSpPr>
          <p:cNvPr id="95" name="Google Shape;95;gcf9462ae80_0_14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Project level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Set out a plan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CA"/>
              <a:t>At each gate project forward to the future gates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Track the plan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CA"/>
              <a:t>Keep project team up to date on project status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CA"/>
              <a:t>Keep TWG up to date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TWG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Approve the plans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Communicate progress across all OpenHW projects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Assess current status of projects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cf9462ae80_0_14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069c1e1e_0_43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Traffic Lights</a:t>
            </a:r>
            <a:endParaRPr/>
          </a:p>
        </p:txBody>
      </p:sp>
      <p:sp>
        <p:nvSpPr>
          <p:cNvPr id="103" name="Google Shape;103;gfb069c1e1e_0_43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04" name="Google Shape;104;gfb069c1e1e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00" y="1658637"/>
            <a:ext cx="10839199" cy="354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9462ae80_0_21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Updating Milestone Charts</a:t>
            </a:r>
            <a:endParaRPr/>
          </a:p>
        </p:txBody>
      </p:sp>
      <p:sp>
        <p:nvSpPr>
          <p:cNvPr id="111" name="Google Shape;111;gcf9462ae80_0_21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Duncan work with each project to ensure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Current situation is accurately reflected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Project future gate milestones where they don’t currently exist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Long term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Milestones can be updated via pull request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Milestone charts updated and published to GIthub and the openhwgroup.org project page will point there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cf9462ae80_0_21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b069c1e1e_3_29"/>
          <p:cNvSpPr txBox="1"/>
          <p:nvPr>
            <p:ph type="title"/>
          </p:nvPr>
        </p:nvSpPr>
        <p:spPr>
          <a:xfrm>
            <a:off x="0" y="0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Cores</a:t>
            </a:r>
            <a:endParaRPr/>
          </a:p>
        </p:txBody>
      </p:sp>
      <p:sp>
        <p:nvSpPr>
          <p:cNvPr id="119" name="Google Shape;119;gfb069c1e1e_3_29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0" name="Google Shape;120;gfb069c1e1e_3_29"/>
          <p:cNvSpPr/>
          <p:nvPr/>
        </p:nvSpPr>
        <p:spPr>
          <a:xfrm>
            <a:off x="428625" y="744450"/>
            <a:ext cx="10275600" cy="9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fb069c1e1e_3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744450"/>
            <a:ext cx="10275599" cy="52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069c1e1e_3_39"/>
          <p:cNvSpPr txBox="1"/>
          <p:nvPr>
            <p:ph type="title"/>
          </p:nvPr>
        </p:nvSpPr>
        <p:spPr>
          <a:xfrm>
            <a:off x="0" y="0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SW</a:t>
            </a:r>
            <a:endParaRPr/>
          </a:p>
        </p:txBody>
      </p:sp>
      <p:sp>
        <p:nvSpPr>
          <p:cNvPr id="128" name="Google Shape;128;gfb069c1e1e_3_39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9" name="Google Shape;129;gfb069c1e1e_3_39"/>
          <p:cNvSpPr/>
          <p:nvPr/>
        </p:nvSpPr>
        <p:spPr>
          <a:xfrm>
            <a:off x="428625" y="744450"/>
            <a:ext cx="10275600" cy="9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fb069c1e1e_3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712650"/>
            <a:ext cx="10323226" cy="434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b069c1e1e_3_46"/>
          <p:cNvSpPr txBox="1"/>
          <p:nvPr>
            <p:ph type="title"/>
          </p:nvPr>
        </p:nvSpPr>
        <p:spPr>
          <a:xfrm>
            <a:off x="0" y="0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HW, UOTG, and Verification</a:t>
            </a:r>
            <a:endParaRPr/>
          </a:p>
        </p:txBody>
      </p:sp>
      <p:sp>
        <p:nvSpPr>
          <p:cNvPr id="137" name="Google Shape;137;gfb069c1e1e_3_46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38" name="Google Shape;138;gfb069c1e1e_3_46"/>
          <p:cNvSpPr/>
          <p:nvPr/>
        </p:nvSpPr>
        <p:spPr>
          <a:xfrm>
            <a:off x="428625" y="744450"/>
            <a:ext cx="10275600" cy="9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b069c1e1e_3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25" y="712650"/>
            <a:ext cx="10332000" cy="47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b069c1e1e_1_1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Source data</a:t>
            </a:r>
            <a:endParaRPr/>
          </a:p>
        </p:txBody>
      </p:sp>
      <p:sp>
        <p:nvSpPr>
          <p:cNvPr id="146" name="Google Shape;146;gfb069c1e1e_1_1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Google spreadsheet</a:t>
            </a:r>
            <a:endParaRPr/>
          </a:p>
        </p:txBody>
      </p:sp>
      <p:sp>
        <p:nvSpPr>
          <p:cNvPr id="147" name="Google Shape;147;gfb069c1e1e_1_1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