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CE634-0954-44BF-BD87-E323C9795CEE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E02C-F8FA-49F7-94DA-B28D6B984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6858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4370C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981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http://engineering.usask.ca/images/about-us/engr_7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727950" cy="6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ata:image/jpeg;base64,/9j/4AAQSkZJRgABAQAAAQABAAD/2wCEAAkGBhISERUUERQVFRIVFhUVGBYYFxUUFxcWFhUYFBMVGBgYHCYeGBwjHRkXHy8gIygpMCwsFiAxNTAqNSYrLCkBCQoKDgwOGg8PGiwkHyQtLzUqLSkpLSksKS4pKiwsLC8vLCwsKSwpLyosLCwsMikpLCwsLCwsKSwsLCwsLCwsLP/AABEIAGMB/QMBIgACEQEDEQH/xAAcAAEAAgIDAQAAAAAAAAAAAAAABgcFCAEDBAL/xABMEAABAwIBCQQGBgULAwUBAAABAAIDBBEhBQYHEjFBUWFxEyKBkRQjMoKSoUJSYnKxszM1U6LBFhckQ1Rzg5PR0tOywvF1o8Ph8BX/xAAZAQEAAwEBAAAAAAAAAAAAAAAAAgMEAQX/xAAsEQEAAgEEAQIEBQUAAAAAAAAAAQIDBBESMSFBURMiMjMUQnGR8CNSYYHB/9oADAMBAAIRAxEAPwC8UREBCijOf+VnRUpZEHOnn9UxrQXOsR6xwAxwb83BdrG87I3tFazMqpz0y76XVySA3jb6uP7jdh8Td3vLBqY5I0WVktjJqwN+13n2+43+JCmGTdE1IyxldJMeZ1G+TMf3it3xaUjZ5EYMuSeUx37qeK+44XO9lpd0BP4LYGizYpIv0dPE22/UaT8RBPzXplynBHg6WNnIva38SofiPaF0aL+6zXz/APlz/sZf8t/+i6ZKdzfaa5vUFv4rYH+U1H/aaf8Azo/9y9EOU4JMGSxv5B7XfgVz48+zv4Os9Wa5Itgq/NWjm/SU8RJ36oa74m2PzUSyzohidc0sjo3fVf32dL+0P3lOues9q76O8deVVIsllvN2opHas8ZbfY4Ysd91wwPTbyWNV8Tv0xzExO0iIiOCIiD25GyW6pnjhZtkcBfgNrneABPgthaSmbGxrGCzGNDWjgGiwCrrRFkHCSqcNt4o+gsZHedm+DlZaxZ7b229nr6PHxpyn1QjS3nL6LQOYw2lqLxN4htvWu+HDq8LXzXPE+ZUt0pZyel179U3igvCzgdU+sd4uvjwa1RBZ2x9a54nzKa54nzK+UQe7I+VXU9RFMCbxSMk2nENcCR4i48VtXFIHNDmm7SAQeIIuCtRlsjovyt6RkyAk3dG0wu6xHVb5t1T4oJWiIgIi66mpZG1z5HBrGglznEAADaSTsCDsVU6Q9LYj1qegcDJi184xDNxbHuc77WwbrnZgdIeld9TrU9GSynxDpMWvlG8De1nLad9hga3QfT3lxJcSSSSSSSSTiSSdpXyiICkujzNv02ujjcLxM9bLw1GEd0/eOq33io0r60M5tdhR9u8WkqSHDiIm3EY8bud0cOCCwQqz03Zy9lTspWGz5zrPttETDgPedbwY5WXJIGglxAABJJ2ADEkrWDPLOE1tZLPjqOOrGOEbcGdLjvHm4oMNrnifMprnifMr5RB9a54nzKa54nzK+UQfWueJ8ymueJ8yvlEHZHUPbi1zgeTnD8Cszk7PjKEBHZ1U1huc8yN+GS4WCRBbGbenN4IbXRBzdnaxCzhzdGTY+6R0KtrJuU4qiNssD2yRuFw5puOY5EbwcQtTVKcwM9n5PqASSaZ5AlZtw2do0fWb8wLcLBsmi+IpQ5oc0gtIBBGIIIuCF9oCIiAiKEaS9IIoIuzhINXIO6NvZtOHaOH/SN5HAFBiNK+kbsGupKV3r3C0rwf0TSPZB3PI+EHiRakV9yyuc4ucS5ziSSTckk3JJO0kr4QEREBERBsZok/VNP1m/PkUwUP0Sfqmn6zfnyKYICIiAiIgLrmkYwF7y1oAxcSAAN9ydgWKzty/wCh0zpAA6QkMjab957tgsMTYXNhwVejNbKmUnB9U4xx7QJO6B92Fuz3rHmrK03jeZ2hRky8Z41jeUnyzpUpIbiLWncPq91nxnb4AqGZT0q1sn6Mshb9kazviff5AKX5M0S0kdjM58zuZ7Nvk3HzcVJaLNmki/R08Tbb9RpPxEX+asi2OvUbqZpnv3O36fz/AKoiqyvUz/pJZZORc5w8r2XidERtBHUWWxsldCzAyRt5FzW/xSPKML8GyRu5B7T/ABU/j7flVTo9+7fz92uIK4sthq7NukmHrYInX36jQ7wcMfmojlvRHC8F1K8xO+q672Hlf2m9ceinXPWe1d9HeOvKucnZxVUH6GeRlt2sS34TdvyU0yFpceCG1jA5v7SMWcOZZsPhbooTlnIU9LJqTsLTuO1rhxa7Yf4b7LwKyaVvCiuXJjnaJbDxTU1bBhqTQvwO8dCDi0jwIVT585huoz2sV3UxNscXRk7GuO8Hc7wONicLm5nJNRSiSI90212E917eB4Hgd3mDeNBWw1tMHAB8UrSC088HMcNxGIWaYnDO8dN0TXU12nxaGvKLMZ15vmjqXxG5Z7THH6TD7PiMQeYWHWuJ3jeHm2iaztIu6ipHSyMjYLve4NaObjYeC6VYGiTIOvK+pcO7F3GffcO8fBpt765e3GN0sVOdoqszJGTW08EcLPZjaG9bbXHmTc+KwmkXOX0KhkkabSv9VF994Pe90azvdUnVB6Zc5PSK3sGG8dMC3kZXWMh8O63q1y8x70RtG0K/RER0REQFbugXK2NRTE/VnaP/AG5P/jVRKU6Msrej5Tp3E2a9xhd0lGq39/UPgg2TRFgc7c8qfJ8WvMbvN9SIW13nlwA3uOA62BDIZay3DSQumqHhkbd52k7mtG1zjuAVAZ96RJsoP1ReOmae7FfF1tj5CNp5bBzOJxedWdtRXy9pO7AX1Ix7EYO5o3ni44npYDCICIiAiIgy+aeQDW1cVOL2e67yPoxt70h8gQOZC2ihhaxoa0ANaAABsAAsAPBVhoOzb1IZKt470p7OP+7Ye+R954t/hhWkggWmLOX0ei7FhtLUkx8xGLGU+IIb76oBSnSTnJ6bXyOabxR+qj4FrCdZw+87WPSyiyAiIg+mMJNgCSdwFz5Lt9Bk/Zv+B3+is3Qbm3ryyVjx3Y7xR/fcPWOHRpA988FdFkGoskZb7QLeoI/FfK23qKZj2lr2te07Q4BwPgcFVWk3RdC2F9VRsEZjBdJE32HMHtPYPoloxIGBAOF9oU6iIgIiINh9EGVjPkyMON3QudDfk2zmeTXNHgpqqu0CuPotSN3bNPiY23/AK0UBEWJzmzkhoad08xwGDWj2nvPssbzPyAJ3IPBn1npHk6DXNnTPuIo7+07e47wwYXPQbStccpZRkqJXyzOL5HnWc47z/AAYAbgAF6s484Zq2odPObudgGj2WNHssbyHzJJ2lYxAREQEREBERBsZok/VNP1m/PkUwUP0Sfqmn6zfnyKYICIiAiLwZcyzHSwPmkvqsAwFruJNmtF95JSI3cmYiN5et8TSQ4gEtvYkC4vtsdyjGXdJFJT3a1xmkH0Y7EA83+yPC55KJT1GU8rm0bexpTzLIyPtOtrS+AtyCzOStEMDbGokfKfqt9WzpvcfMK+KVr9c/wCmWcuS/wBuPHvKM5V0q1klxFqQt+yNd3i52HkAovW5anm/SzSP+89xHlewV50mZlDH7NNF1c0SHzfcr2jI9Pa3YxW/u2f6KcZqV6hVbTZL/VZrnqjgmqOCv+szNoZR36aLq1ojPmyxUOy/oiFi6jeb7ezkNweTX7vev1CsrnrPai+jvXzHlAKDLlRAbwzSM5Bxt4t2HxCnObmlp4IZWtBbs7VgsRzcwYH3bdCq9qqR8T3MkaWPabFpFiCupWWpW3aimW+OfEtha6gp66n1XaskTxdrgdnB7HbiOPhyVIZz5uyUU5ifiPaY/YHs3HkdxHHwUg0ZZ0ugnFO8+pmNm3+hIfZI5O2HmQeKm2krIYqKJzwPWQXkad+qP0jfFuPVoWeu+K/GepbbxGox847hSan2iXLhZO6nce5KC9o4SNGNurQfgCgKy2ac5ZXUzh+2jHg5wYfkStGSN6zDFhtxvErF0u5KD6Zk4HeieGk/Ykw/6tXzKqRX3nzDrZPqQd0Zd4tIePmFQir08712aNZXbJv7vqOMuIa0XcSAANpJNgB4rYLNnIopaWOEbWtu48XnF58yfABVdotyF21V2rh3IAHdZDgweGLvAK5VVqLeeK/RY9om8sNnfnAKKjlnNtZrbMB+lI7uxjzIvyBWr8spc4ucSXOJJJ2kk3JPMnFWbpwzk7SdlIw92EdpJzkeO4D91hv/AInJVeszeIiICLvbRPMbpQ09m17WF24PeHOa3yY7y5hdCAvqOQtILTZwIIPAjEHzXyiC/M4tLcFPSxPjtJUzRMkbHfus12g3kI2AG/d2m24Yqj8rZXmqZXSzvL5HbSeG5oGxoG4BeNEBF9MYXEBoJJIAAFyScAABtPJfdVTOje5jxZ7CWuGBs4YEG28HDwQdSIiAvbkXJT6moigj9uV4YDwv7TjyAufBeJW1oMzau6WseMG3hi6mxlcPDVbfm5BbOTcnsgiZFGLMja1jRyaLDxUb0nZy+h0Dy02ll9THxBcDrOH3W6x62UtWvul/OT0muMbTeKmvGOBkveZ3mA33EEFREQF2QQOe5rGAuc4hrQNpc42aB1JAXWrD0L5t9vWGoePV0wuOBlcCGfCNZ3XVQXHmrkFtHSRU7bdxveP1nnvSO8XE+FllkRAXlyqGmCUP9ns336apv8l6lFdJ2WRTZNnN7Okb2LOsvdNujdY+6g1sbsHQLlEQERctaSQALk4AcSdgQXzoQoizJznkfpZ5HDo0Nj/FrlYSxWa2R/RaOCDfHG0O5vOMh8XFxWRnnaxpc8hrWguLibAAC5JJ2ABB0ZVypFTQvmmcGRsF3E/IAbyTYADaStb89s8Zco1BkfdsTbiKPcxvE8XHAk9BsAWS0kZ/OyhLqRkikjPcGzXds7Vw87DcDxJUMQEREBT7Rho9Na/t6hv9FjOw4ds8fRH2B9I79nG2LzAzHflGexu2njIMrx5iNp+sfkMeAOxVHRMhjbHE0MjY0Na0YAAbAg1MdtXC5dtXCAiIg2M0Sfqmn6zfnyKYKH6JP1TT9Zvz5FMEBERAXiylkeKfU7Zuu1jtcMPsF1rAub9K1zYHDHZsXtUCz40jCAmClIdMMHv2tjPADY5/yHM4CVKzadoV5L1pXeyTZczmpqNo7Z4Bt3WNxeRyaN3M2HNV7ljS5O8kU0bYm/Wd33+Xsj95QSoqHyOL5HFz3G5c4kknmSutbK4Kx35eZk1d7fT4hk63Oirl/SVEp5a5aPhbYfJY/t3bdZ1+pXwiuiIhlm0z2ymT86KuAgxTyi24uL2/C64+SsjMzSUKhzYakNZK7Brxgx5+qQfZcfI8sAajXLTbZgePDmoXx1tC3HnvjnxK59IuabamAysHr4mkgja9gxcw8d5HPqVS62EzZyiaikhld7T42l33hg75gqi84KMRVU8bfZZLI0fd1jq/KyqwTPms+jRq6R4vHq8DJC0hwwINweBGIK2OjImhGsMJGC45PbiPmtcWsLjYbTgOpwC2OjAihF9kbBc8mNx/Bc1HolovzNcXMsSOGHlgsrmnBr11M0ftoz4NcHn5ArFOfc344+eKmuifJRkrDKR3YWE3+3JdjflrrRedqzLHiryvELEz6m1cn1JO+Mt8XEMH4qhVb+lvKWpSNiBxlkGH2Y++f3tTzUH0eZB9JrG6wvHFaV/A2Pcb4ut4NKow/LSbS1aqOeWKwtLMjIPolGxjhaR3rJPvuAw8BZvurI5cysylp5Z5PYjYXHnb2WjmTYDqvcqj055y2EdGw7bTS9BcRNPjd3utWSZ3neXpVrFYiIVPlCufNK+WQ3fI5z3Hm43NuW5edEXEhEUs0Y5uemZQjDheKL10nAhhGo3xdq4cAUFgzZjdlm6+It9fqelO49o20hb1DBqeCpJbdSRgggi4III4g7QtUstZNNPUTQnbFI9nUNcQ0+IsfFB4kREBenJ2TZaiVsULC+R5s1o2nieAA3k4Be3NvNmeumEVO252uccGMb9Z53dNp3LYPM3MenydHaMa0rgO0lI7zt9h9VvBo8bnFBCI81osh0D6uXVkr3DUjO1scjwQBGDtIF3F20hpAsNtPE324nirC0z5zdvWCnYfV0wIPAyu9v4RZvXWVeICIiDupKV8sjI4xrPe5rGji5xDWjzK2kzcyK2kpYqdmyNgBP1nbXu8XEnxVP6Es2u1qXVTx3IBqs5yvH/a2/i9qvJBgc984hRUUs2GuBqxjjI7BnW3tHk0rWJziSSTcnEk7STtJVk6bc5e1qW0rD3KcXfzleL/ALrbDq9yrVAREQcrZjR/m36FQxREWkI7SX+8fYuHuizfdVM6KM2vS69rnC8VPaV3AuB9U3xdj0YVsSgIiICojTPnR6RVCnjN46a4dwMzvb+EWb1LlZGkfPhuT6chhBqZQRE3bq7jK4cG7uJsONtdHvJJJJJJJJOJJOJJO8oPlERAU40R5smqrmyOF4qa0ruBff1LfMa3uc1C6endI9rGNLnuIa1oxJc42aBzJWy+YuaraCkZFgZD35XD6UhAvbkAA0chzQSFUZpW0i+kuNLTO/o7T6x4OErgdgO9gPxEX2AXzOlvSLq61FSu7x7s8gPsjfC08T9I7tm29qdQEREBZnNTNeWvqGwxYDa95FxGy+Ljx4Abz4kePJGSJaqZkMDdaR5sBuHFxO5oGJK2RzNzSiyfTiKPF5s6SS1i99tvJo2AbhzJJD3ZByHDRwMggbZjB4uP0nuO9xOJP8F73LlcFBqK7auFy7auEBERBsZok/VNP1m/PkUwUP0Sfqmn6zfnyKYICIiCGaR87jSxCKI2nlBxG1jNhf1OweJ3Kmllc6crGpq5pScC8tbyYw6rPkL9SVil6OOnGrw8+Wcl9/T0ERFYoEREBEUo0f5sGrqQ5w9REQ553E7WR+JxPIHiFy0xWN5TpWbzFYWzmnQmGigjdg4RtuODnDWcPMlUfnHVCSrneNjppCOmsQPlZXTntl4UlJI8G0jhqR8ddwNj4C7vBUPFEXODWguc4gADEknAAcSs+CN97S26yYjjSPRJdHWRDUVrCR6uG0ruF2n1Y8XWPRpVl6RMrdhQSWPelHYt9/2vJusu3MnNkUVMGut2r+9IR9a2DQeDRh1ud6rbSTnIKmp1GG8UN2gjY55/SO6YBo+7feo/cyf4hLb4GHz3KIq9cw83vRKRrXC0snrJOIcRg33RYdbqCaM80TPKKmUepiPcB+nIN/Ru3rYbipvn9nOKOmIYfXy3bHxH1pPdB8yF3NblPCHNNSKVnLZW+kbLnpFY4NN44R2TeBIPrHfFh0aFYejbIPo9G1zhaSa0juIaR6tvw49XFVdmdkP0urjjIuwHXk+43EjxNm+8r8AXM08YikJaWs3tOWXVW1bIo3ySHVYxrnuPBrRdx8gtWs4Msvq6mWoftkeXW+q3Yxvg0AeCt/TdnJ2VMylYe/OdZ/KJhvb3nWHRrlR6yvQEREBX/oczc9Hoe2cLSVJEnMRi4iHiCXe+qYzSyAa2sigHsvdd54Rt70h8gQOZC2iijDWhrQA0AAAbABgAEH0qB005J7LKPaAd2eNr/eZ6t/yaw+8r+VaadMk69HFOBjDLY/clGqf3gzzQUcpRmTmDPlGTu9ynabPmIwHFrB9J3yG/cDl9Hui6St1ZqnWjpdoGx833fqs+1v3cRe1FRRwxtjiaGRsFmtaLADkEHkyBm9BRQiGnYGtGJO1znb3Pd9In/wChYYLozwzhbRUcs5trNbZgP0pHYRt88TyBWZVIabs5u1qGUjD3IO+/nK8YD3WH988EFayyuc4ucSXOJcSdpJNyTzJxXwiIC5a0kgAXJwAG0k7AFwp1ogzb9JrhI4XiprSHgZL2hb5gu9xBcmZGbooqKKHDXA1pDxkdi/rb2RyaF7M48tNpKWWofsjaSB9Z2xjfFxA8VklTunPOS7o6NhwbaaXqbiJp8NZ3i1BVdXVPlkfJIdZ73Oe48XOOs4+ZXSiICIu2lmDHtc5oe1rmuLDcBwBuWm2Njs8UGwmijNr0SgY5wtLPaZ/EAj1bfBtjbi5ymapEaear+zQfFIuubTtWkdyGnaeJEjv+4ILyUJz00o01EHMjImqcQGNN2sPGRw2fdGPTaqdyzpEyhVAtkqHBh2sjtE0jgdXEjqSo2g9uV8ry1Uzpp3l8jzidwG5oG5o3BeJEQERWlow0XmUtq61tohZ0UTh+k3h7wfocB9Lp7QZXRBmAYwK2obZ7h6lhHstIxlI4uGA4Ak78MppS0h+hs9Hp3f0p4xI/qWH6X3zuG7bwvlNIWfTMnQWbZ1TICI2cNxkf9kfM4cSNdqurfK90kji97yXOccSSdpKDqJvicScb7VwiICIiD00OUpoHF0MkkTiLEse5hIvexLSDa4GHJe7+V9d/bKn/AD5f9yxCIMv/ACvrv7ZU/wCfL/uT+V9d/a6n/Pl/3LEIgIiICIiDYzRJ+qafrN+fIpgofok/VNP1m/PkUwQEREGtU8JY5zXYOa4tI5tJB+YXwrL0iZhSOkdU0rS7WxkjHta297R9K+8DG+ONzatCPML06Xi0bw8HLjnHbaRERSVCL00GTZZ3asMb5HcGgut13DxU9zd0SuJD612q3b2TDdx5OeMB0bfqFG1617W48V8n0wiWbOas1bJqxizAe/IR3WD+LuDfwGKuzJuToKGn1G2ZFGC5znEY73PeeP8A44L6kkpqKDHUhhYLDcOgG1zj4kqsMv5xVWVpewpI3diDfV2a2OD5TsaOA/E2tlmZyz7Q31rXTx72lic9M6HV1RdoPZN7sTd5ucXEfWcbYcAAp1o+zC9HtUVA9eR3GbeyBG0/bPyGHFe7M/R9FR2kktJUfW+iziGA7/tHHourPfSAylBigIfUnDi2Lm7i7g3z4Fa/L5KOUx8P6ubt06R89BTsNPC717x3iP6th/BxGzgMeF4HmZma+tkubtp2Hvv4/YZ9r8BjwB9+amYk9c/t6gubC46xefblJxOrfcfreV91pz1FPQ09zqxQxiwA+QA2ucfMrs2jHHGvbkUnNb4mTxUrKuChptY2jhiaAGj91rRvJ/8AO9UZnDl2SsndLJvwa3aGMHstH8TvJJXszuztkrpbm7Ym37OPh9p3Fx+Wwc/Dm/kg1VTHCPpu7x4MGL3eAB8bKzHj4RyntTnzfFmKV6WfopyD2VMZ3Dvzm45Rtwb5m7ullN3vABJNgBck7ABtK4ghaxoa0Wa0BoA2AAWA8lBtMOcno1CYmm0tTeMcRH/XO8iG++sdrcp3epjpFKxWFN56ZxGtrZZ/oE6sY4RtwZ0vi483FYNEUUxEXqyXk59RNHDH7cj2sb1cbXPIbTyCC3tBubmpFJVvHelPZx/3bD3yOrxb/DVqLyZJyaynhjhjFmRsawdGi1zzO08yvWgLz1+T454zHMxr43Wu1wuDquDhcb8QF6EQcNaALDYuURBjc48tspKWWofsjaSB9Z2xjfFxA8Vq3WVb5ZHySHWe9znuPFzjdx8yrR05Zza0kdGw4MtLL94j1bT0aS73m8FVCAiIgLY/Rjm16HQMDhaWX1snEFwGq0/dbqjrdUzo1zb9Mr42uF4o/WycC1hGq33nao6XWyaDzZSr2QRSSyGzI2Oe48mi58VqzlnKr6molnk9uV5eRwv7LRyAsPBW7pxzk1IY6Rh70pEkn92w9wH7zxf/AAzxVKoCIiAiIgIiICIu6lpHyuDImOe87GsaXuPg3FB0rtpqV8j2sja573GzWtBc4ngAMSp7m5oXrJ7OqSKaPgbPlI5NBs33j4K3c2cyqSgbanj75FnSO70jurtw5Cw5IIRmDofERbPXgOkFi2DBzGHcZDse77Owc904zvzsiyfTmWTFx7scd7GR+4DgN5O4eAPty5lyGkgfPO7VYweLj9FrRvcTgAtbM7c6pa+oM0uA2RsBuI2bmjid5O88rAB48tZZlqpnzTu1pHnHgBua0bmjYAvCiICIrG0WaOvS3CpqW/0Zh7jT/XOB38WA7eJw2AoO/MHREKqHt6wyRseAYmMLWuLf2jtZpsDuFsRjvClX8xdB+0qfji/4lYgC5QV1/MXQftKn44v+JP5i6D9pU/HF/wASsVEFdfzF0H7Sp+OL/iXB0GUH7Sp+OL/iVjLhyDUUhcLl21cICIiDYzRJ+qafrN+fIpgofok/VNP1m/PkXnz+ye5r4JI6mqjM9XTQOayd7GBjzqO1WjBpIF78boJwirXLdRNRV9OGVE7qeGJskrZJXya7JqowPc+/tanaNcOAZyUO0k52VjKkyQ1E0cL3yxxsZI9rdWncIXPs0270gkx5BBfaxmU82aWoN5oWPd9a1nfELO+a4RdiZjpyYifEorVZh0IeQITb+8m/3rNZOzDoGgOFOwn7RfIPJ5IXCKc3tt2prjpv1H7JBT07GNDWNa1o3NAaPIYLsciKteomvyhJV14bUPdI0TagbfVAbrWsA21sN4xV25OyZFAwMhY1jBuaN/EnaTzKItOfxtDBpPPKZ73YPSJlKWChe+F5Y/WY3WFrgONjY7jzGKrrRrkyKesImYJA1heA65GsHDEjY7bvuiLtPGKZczedRWJXUAqR0kZRlkrpGPeSyIgMbubdoJsBvPHauUUdP9Setn5I/VFVYehyBpmncR3msYAeAc5xd56rfJEWnL9EsOm+7C1VQOmyoc7KWqTdrIY9UbhrFzneZXKLzntoAiIgKwNCVO12UiXC5ZBI5vJxcxlx7rnDxXCIL9REQEREBCiINVc5al0lZUOeS5xnluTyeWjyAA8FjURAREQXXoGp2imqH275mDSd+q2NrmjwLnHxVolEQa16Tahz8q1Wsb6r2sHJrWNsB/8At6i6IgIiICIiAvfkula91nC4vxI/BEQXPmfo6yc+IPfTh7sPafK4fCXavyU9ocmwwt1YY2Rt4Ma1g8mhEQelERBRunOvkNZHEXHsmwteGbg9zntc7mbNAx2Y8Sq1REBERB7MjU7ZKiFjxdr5Y2uFyLtc8Ai4xGBW1lPA1jWsY0NY0BrWgWAAFgANwAREHYiIgIiIC4ciINRXbVwiICIiDYzRJ+qafrN+fIuzSD7NF/6jR/8AWURBj86oQ6tqWuFwckT4f4t1VukSMNpclWFr0YcebnEOcepJJ8URB//Z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0375" y="679567"/>
            <a:ext cx="6702425" cy="623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AutoShape 2" descr="data:image/jpeg;base64,/9j/4AAQSkZJRgABAQAAAQABAAD/2wCEAAkGBxQSEhUUEhQWFRQUFxcXFxcVFRUaGBwcGhgYGBoeGBcYHCgiGBolGxgYITIhJSkrLi4uGCAzODMsNyktLisBCgoKDg0OGxAQGywkICYvLzcvLSwsLCw0LzQ0LCwsLCwsLCwsLCwsLCwsLCwsLDQsLCwsLCwsLCwsLCwsLCwsLP/AABEIAI8BYAMBEQACEQEDEQH/xAAcAAEAAgIDAQAAAAAAAAAAAAAABgcFCAECBAP/xABOEAACAQMABgYFCAcGBAQHAAABAgMABBEFBgcSITETQVFhgZEiMlJxoQgUI0JykqKxF1NUYpPB0jOCssLR0zRjs/BDpMPjFiREc3SUo//EABsBAQACAwEBAAAAAAAAAAAAAAAFBgEDBAIH/8QANhEBAAIBAgQEAwgBBAIDAAAAAAECAwQRBRIhMQZBUWETIrEycYGRocHR4WIUFTPwFlIjQnL/2gAMAwEAAhEDEQA/ALxoFAoFB8p7hUUs7BVHNmIAHvJrEzERvL1WtrztWN5Q3TO0aCMkQKZm7fVT7x4nwGO+uHLr8deleqc0vh/UZeuSeWP1/JENIa+3kvqusQ7I1GfvNk+WK4b6/Lbt0T+Dw9pMf24m0+7B3OlZ5PXmlbPtSOR5ZxXNbPkt3tKSpodPT7OOsfhDyE558a1zO7qrWI6Q7xzsvqsy/ZYj8qzW817S8Xw47/arE/fDJWes13F6lxJ7mbfHk+a3V1WWvaziy8J0eX7WOPw6fRJdGbS5l4TxLIO1PQbyOQfhXZj4lMfbhD6nwzSeuG2339U40HrTbXXCOTD/AKt/RfwB9bwzUhi1OPJ9mVc1XDtRpf8Akr09fJms1vcLmgUCgUCgUCgUCgUCgUCgUCgUCgUCgUCgUCgUCgUCgUCgUCgUCgjOtWuMVnlB9JMRwQHl3ufqju51y6jVVxdO8pXh3CcusnftX1/j1VTprTk1229M+R1IOCL7l/meNQubPfJPzSu2j4dg0tdqR19Z7sbWh3uaBQKBQKBQB+XEVmJmOsMTWJjaUz1Y1+lhwlzmWPlvc5F8frj38e+pDT6+1flv1hW+IcApl3vp/ln08p/haNhepMgkiYOjciP++B7qmK2i0bwp2XFfFaaXjaYemvTWUCgUCgUCgUCgUCgUCgUCgUCgUCgUCgUCgUCgUCgUCgUCgg+vWuXzfMFuQZiPSbmIwfzfu6uZ6hXBq9XFI5a9/on+D8HnUz8XL9j6/wBKrdySSSSSckk5JJ6yTzNQkzMzvK80pWleWsbQ4rD0UCg4oJBqnqw170uDurGpw3UZCPRHu6z4dtdel005d5/7uh+K8VjR8kR1mZ/RgpYyrFWBDKSCDzBBwRXLas1naUrjyVyVi1e0utYeygUCgy+rWsMtlJvJ6SN68ZPBvd2N3106fU2xT07IziXDcesp16W8pXTojScdzEssRyreYPWGHURU/jyVyV5qvn2o099PknHeNph7a9tJQKBQKBQKBQKBQKBQKBQKBQKBQKBQKBQKBQKBQKBQKCM686yfM4sIR00mQg7O1j3D88Vy6rURir07yleE8OnWZev2Y7/x+KmXckkkkkkkk8yTxJJ7c1X5mZneX0OlK0iK1jaIcVh6KBQKDvbws7KiDeZiFUdpJwK9UrNpiIa8uWuOk3tO0QvXVvQ62tukI4kDLH2mPrH/AL6gKsmHFGOkVh8z1uqtqs1slvP9IQPajoLccXSD0Xwsnc31W8Rw94HbUbxDBtPxIWXw7rt4/wBPfvHWP3j8EDqLWsoFAoFBntTtYms5skkxPgSL+TAe0PiOHZXXpNROK3XtKH4vw2NXj3r9qO3v7LshlDKGUghgCCORB4gip+JiY3h8+mJiZiXessFAoFAoFAoFAoFAoFAoFAoFAoFAoFAoFAoFAoFAoPlczKis7HCqCzE9QAyTWJmIjeXqlZtaKx3lRGsGlmu53lbkThB7KD1R/M95NVzPmnJebPpPDtHXS4IpHfz+9jq0O8oFB3hcKylhkBgSDyIByR4ivVNuaN2vNW1scxWdp2nZZGltnEbjftZNzIyEfLIc8eDcx45qXycPrbrSdlO0viLLjnlzxzbefaTULVCSCZprlAGj9GMZBBJHFxjuOBnB4mmj0s47Ta/4HGeMU1GOuLDPSes/tCwqklaeTSdgk8TxSDKuCD2+8d4PHwrzekXrNZbMOW2HJGSneFXWGzq5eRhIVjRWI3zxLAHgVUHke8ioenDrzbr0hcc3iTBWkTSN7bdvR2131fgsoYljy0sjkl3PHdUccAcAMsOrqrOrwY8NIivf1Y4Pr9RrdRa152rEdo7dUMqNWYoFBxQWbst05vI1q54xjejz7OeI8CfI91TOgz81eSfJSvEOh+HkjPWOlu/3/wBrBqSVooFBBNsus0thYCS3cpNJKkaMApxwZ2OGBHqoRy+tQUZ+ljS/7Yf4UH+3QTDZPtEvrrSUUF1cGSOVZAFKRL6Sozg5RQfqnzoM/ty13ubGW2is5uiZkd5MLGxIJVU9dTjislBGtmOvWlL7SUEEtyzxEs0g6OEeiqM3EhAQCQo4dtBsBcTrGjO7BUQFmZjgAAZJJPIADNBQOuu2+d3aPRwEUQOBMyhpH7wrcEB7CCeXLlQV9da8aRkOWvrnP7s0ijyUgUHu0RtK0nbsCt3I4BGVmPSqe47+SPAg0GyOz7WkaTs0uAu42Skig5AdeeD2EEEe+gwm2jWeawsUe2fcmkmVFbCnACszHDAg+qBy+tQUh+ljS/7Yf4UH+3QP0saX/bD/AAoP9ugmOybXbSd/pKOKa5LwqsjyL0cIyFUgcVQH12TroLm1u0mbWyuZx60UMjL9oKd38WKDWj9LGl/2w/woP9ugfpY0v+2H+FB/t0HePa1pYEH52T3GGDH+CgujZDr++lI5VnRVmg3clAQjq+9ggEndYbpyOXEY7AE50npCO3ieaZwkcY3mZuQH8z1ADiTQUHrjtvuJWKWAEEQ5SMqtK3fg5VB3YJ7xQQK5120jId5r66z+7PIo8ApAFBm9XdrOkrV1LTG4jHrRz+lkdeJPWU45HJHcaDZXVrTUd7bRXMXqSrvAHmDnDKcdYYEeFBG9qWlejt1hU+lMeP2FwT5kqPOuDX5eXHyx5p7w/pfi6ick9q/VVFQa+OaBQKDigvLUq86aygbOSE3D709A/lVk01+bFWXzPieH4OqyU9/r1ZvFb3C5oFBxigqTand792qdUUYHixLH4btQvEbb3iPRd/DeHl09r+s/RDajljc0CgUHs0NpA288cy/UYEjtXkw8VJrbgyTjvFnJrtNGowWxz5x0+/yX9DIGUMpyGAIPcRkVZYnfq+Y2rNZmJd6ywUFEfKV0lmS0twfVWSVh9ohEP4H86ClkjJBIBwoye4ZA4+JA8aCQ7N7zodKWT/8APjQ+5z0Z+DUGb246S6bS8w6oVjiHgu+343YeFBI/k3aN3rm5n/VRLGPfI2fPEfxoJ9t3vWi0TIEyOlkjjYjqUksePYdzHjig1foLX1O2g6OjsPmF3aFA6MjzQrG5bez9IwbiHGeB9LGBjsAZnVzZvoG//wCFvrl257hkhWThz+jaANjvxigtTUvVOHRkDQW7SMjSGQmUqWyQq81VRjCjqoKh+UnpLM9rbg/2cbysOr6Rgq+P0bedBTcSgkAnAJGTjOB24HOguMHVPsl/85QWFsz0JooBrzRiOAwaEu5m4gFGYASHlkLx7qDx7ftI9Fopk655Y4/AEyHw+jA8aDWWgufaRZaJttFRwxC3a+CQKrQ7hk3l3ekeQoeRAf1uZYdnAKXoNi/k+6syW1tLcyqVN0U3FYYPRpvYbB4jeLHHcoPXQRb5QutLPcJYxtiOFVeUA+tIwyobuVCCO9+4UFR2ls0siRoMu7KijtLEAfE0GxumdktqujHht4Fe7CLuylsO0gIySzHAU8fR5Y76CrP0N6W/UJ/Gi/qoL02VaCmsdHRwXACyq0hKhgwAZyRxXhy4+NBCNo990l869USqg9+N5vi2PCoLX35su3ovvh7B8PSRfztKMVwp0oFBI9H6mzzWvziPBJJ3Y+tlHWD25zw667aaK98fPH5ITNxvBh1XwbdvX3R1lIJBBBBwQRgg9hB5GuOYmJ2lMVvFo3r1haOyW7zBLFn+zcMB3OP9Vapnh198c19FK8SYeXUVvHnH0TupFXSgUHBoKF1lu+mu55OppGA9y+iPgoquam/NltL6XwzD8LSY6+316udAaBmvH3YhwHrOfVX3nrPcKYNPfLO0dvV51/EcOkrved58odNP6Ka1neFuO7xVsY3lPI/y94Nec+GcV+WWzQa2urwxkj8faWPrS7SgUFz7PL7pbGLPOPMZ/un0fwlasOjvz4ofOeM4fhay8R2nr+aTV1IsoNWNt2kem0vOPqwiOJf7qhm/GzUHGz3QgnstLykf2VoAOzO90xx3/QDzoIZYXRiljkHON1ce9WDD8qD0afv/AJxdTz/rpZJOPVvuWx8aDYL5POjuj0a0p5zzOw+ygCD8QegsDWDQsV7byW8670cgwcHBBByCp6iCAaCjdYNg9ymTZzpMvHCyfRv3DPFWPf6NBWun9W7qyYLdQPETyLD0TjnuuMq3gaDHWty8bq8bFHUhlZTggjkQRyNBuTqrftcWVtPJ68sEUjY5ZZAxwOzJoNaNs2kun0vckHKxFYl7txQGH39+gjWgdBz3svQ20ZkkILboKjgOZyxAHnQST9E2l/2M/wAa3/3KDYbZroNrLRtvBIN2RVLSDIOGdmcjK8Djexw7KCrvlKaSzJaW4Pqo8rD7RCKfwP50FLxRlmCqMsxAAHMk8ABQe7TOg7i0YLcwyQswyodSMjkcHkaDvq7pprOZZVjikKkHdmjV14dm8Mqe8YNBuRYXAkjSQDAdFYDs3gD/ADoNRNoN2ZdJ3rt+0SqPcjlF/CooPfsjshNpezVhkK5k8Y0aQfiUUGzWsOtVpY7nzuZYuk3tzIY53cZ9UHlvDzoMMdqeif2xPuS/0UExU540Gv2mJ+kuJn9qWQ+Bc4+GKrOe3NktPu+n6HHyafHX0iPo88BUMpcZQMCw48VzxHDuzXmm3NG7dm5/h25O+3Ras2zm0cZRpUzxG64I/EDUzPD8NusbqRTxFrKTtbafw/hjpdlwyN25O7kZDRgnHXghuBx3Vrnhtd+kuqvifJyzFscb+0rAtoFRVRRhVAUAdQHAfCpKKxEbQrFrTa02t3lHta9T4rwF1xHMBwcDge5x9Yd/MfCubUaWuWN/NKcO4tl0k7d6ecfx6ItqDby2d+9vMu4ZIzjsYoQQVPWMFq5NHS+LLNLeaX41mxavSVz4p32nr7b+qzxUqqbmgUHh05edDbyy/q43bxAOPjXjJblrMt2mxfFzUxx5zCrdUdSJLnEk29HDz/ff7PYp9ry7ah9PorZPmv0hcuJccpp4+Fg62/SP5WvYWUcKCOJAiLyA/wC+J76maUikbVUrLlvlvN7zvMsFrhqmL7oyHEboSN7d3sqeojI68Ece3trn1OmjNEeUpHhnFL6KbbRvE+TD2+zCEevPI32Qij4hq0V4bjjvMpC/ibUT9mtY/OWF181dtrOKPog3SSOeLOT6Kjjw5cyvVXPrNPixUjl7y7+C8R1WszW+JPyxHlEd0KqNWdZWyGf0LiPsdH+8pX/JUzw23yTHupnifHtlpf1jb9Vh1JKw6yOFBJ4ADJPcKDSvTV984uJpjzmlkk4/vsW/nQX7sS0JnQs2f/q2nH93c6HHmH86DXY0HFBuFs/0b820baRYwVhQsP3nG+34mNBQm3GGeHS0zFnVJljeMhmAIEaocdWQynh7u2giOr2sc1pcxXCkuYmDbrsxU9RB49hNBnNom0abS3Rq0awxRksEUliWIxlmIHIcAABzPOgxuouqM2k7lYYwQgIM0nUiZ4kn2iAQo6z3AkBtwipBEAAFjiTAHUFRf5AUGl2lLwzTSytzlkeQ+92LH86D06v6fuLGQy2shikKlCwVG9EkEjDAjmo8qCRfpW0t+2N/Cg/ooNl9UXlaytmuGLTNDG0hIUHeZQxGFAHDOOHZQa3bbNI9Npef2YQkQ/uqC342agxuzDRvzjStnH1CUSH3RAynPcdzHjQWD8paX6WyXsSY+bRj/LQUrQbvWkW4iqPqqo8gBQar7X9XntNJTkqejuHaeNscDvnecA9qsSMdmO0UEZ0DpiWzuI7iBgssRJUkAjiCpBB5gqSPGg9etetNzpGbprlwzBd1VUYVRzwq+/jnn8KCXbHdQpL24S5lUi1hYMSRwkZTkIvaMj0jy4Y5mg2aoNcmOfGqpM7vrNa7RtDijK8tS77prKBuZCbje9PQP5Z8asmmvz4ol8z4lh+Dqr09/qzlb3CUCg+MlqrFWZQWQ5UkcQcEHB6uBI8axtHdmLTETEPsKyw8Olr3ohGfbljj4/vsAa8Xvy7NuHF8SZj0iZ/J7RXtqfO5t1kXddQynGQRkHBBGR7wKxMRPSWa2ms7xL6AVlhzQKBQVHtSvd+7EY5RRgf3n9I/DdqE4jffJFfRd/DeDl085P8A2n6IdUesafbIT9LcfYj/AMTVK8M72VTxRHy4595/ZZ9SyoPjeWwljeNs7rqyNgkHDAg4I4g4PMUEI/Q7on9mb+PP/XQTDQuiorSBIIF3IowQq5JxkknieJ4knjQRGTZDoliWNu2SST9NN18fboOv6HdE/szfx5/66CeKuBjsoMbp/V+2vY+iuollTmN7OQe1WGCp7wRQQG72FaOZsq9zGPZWRCPDfjJ+NB99HbEdGRnLiabuklwP/wCQWgn+jNGQ20YjgjSKMclRQo9+BzPfQfS/tFmieKTJSRGRgCQd1gVOCOI4HmKCE/od0T+zN/Hn/roH6HdE/szfx5/66B+h3RP7M38ef+ugnargADkOFBC77ZRouaR5ZIGaSV2dz00wyzEsxwHwMkmg9mruzywsZhPbQlJApXJkkbg3PgzEeNB6NaNSLPSLI93EZGjBVcSSLgE5PqMM0GE/Q7on9mb+PP8A10E8AoMfp3QVveRGK6iWVOeGHEHGMqw4q2CeIIPGgr+72FaOdsq9zGPZWRCPDfQn40GR0Nsc0ZbkMYnnYcQZ33h4ooVT7iDQT2KJVAVQFVRgAAAADqAHIUHeg11uI912U/VYjyOKq168szD6rhvz4629Yh868xDbMxEbyuHZro+aG1ImXd33Lop9YAgcx1ZIzjvqf0WO1MfzPnvHNRizarmxzvtG0yltdiHKBQKBQQ/aRd9HHbf/AJUbH3IC354rj1luWK/fCZ4Ni+JfJ/8AiyYCuxDFAoFAoFBSWvOj5o7uV5V4SuWRhxUjkBntCgZFQGtx3rkm1vN9A4JqMV9NWlJ617wj9caaWFsgj9O5bqxGPi5/0qW4ZH2pVHxPb/jr9/7LLqVVMoFB5r7SEUC700scS+1I6oPNiBQYhdd9HE4+f2v/AOxEPiWoM7DMrgMjBlPIqQQfcRQd6D4SXkanDSICOosoPkTQdfn8X62P76/60HIv4v1iffX/AFoPuGzQc0HV3CgkkADmScAe80GDm100ehIa+tQRzHTxZHv9LhQe3RmnrW54W9xDMRzEcqOR7wpyKDI0HzmmVOLMFH7xA/Og+Xz+L9bH99f9aD6Q3KPwV1bHssD+VAluUTgzqpPtMB+dBxHdxscK6E9gYE+QNB9qDgmgw15rbYxMVkvLZGHNWnjDD3jeyKDvYa0WU7bsN3byMfqpNGW+6Dmgy9BQ+tlr0V7cL/zCw9z+mP8AFVc1VeXLaH0jhOX4mjxz7bfl0Y62uGjdXQ4ZCGU4BwR3GtNLzS3NDtzYa5aTS3aVuaoa5x3WI5MRz9mfRfvTv/d5++p3TauuXpPSVC4lwjJpJ5q9aevp96WA12IdzQKD43dysa7zcBlV8WYKPiRWJmI7vVazadofWsvKt9r9x/w6D/mN5boH5moviVvswtPhnHvOW3tELCsZd+NG9pVbzANSdZ3iFZyV5bzHpLm4uVQoGPGRt1ffus35KaTMQxFZnfbyfasvJQKD4Xl2kSF5GCooyWJ4CsWtFY3l7x47ZLRSkbzKpNc9cDd/RRDdgBzxA3nI5E+yO7n29lQmr1fxflr2XfhHB/8ASz8XJO9/p/KKVwLAtXZPa7ts7/rJDj3KAv571TnD67Yt/VRPEeXm1UVjyhOK70AUFW7XNp3zD/5W0IN0QC7HBEQIyOB4GQjiAeAGCQcig150hpCa5kMk0jyyNzZ2LMe4Z6uPIUHW+sJYSFmjeJiMgSIykjtAYDI76CR7ONcJtHXcZV26B3Amjz6DKSAWx1MBxBHHhjkSKDbeg071+0l850jdy8w0zhfsqdxfwqKDFaP0bNcMVgikmYDeKxIzkDIGSFBIGSOPfQfGaFkYq6lWU4KsCCCOYIPI0E62OaxXEGkbeFHcwzPuPFklCGB9LdPAMDg5HHgRyJoNkNaNOx2NrLcy+rEucDmxJwqjvLEDxoNU9b9c7rSMha4kO5nKxKSIl7ML1n945JoOsOpd81qbtbZ/m4UuZPRHojmwUneK9eQMUGCilKsGUlWUggqSCCORBHI0G1uyPT8t7o2KWc70qs8bMebbh4E9+6Rk9ZBoIL8pXSPoWluOtpJWH2QEX/E/lQUTQWr8nS73dIyx54SW7cO9XQj4b3nQeHb5pHpdKsg5QRRx92SDIf8AqY8KDJfJz0bv300xHCGHA+1IwA/Cr+dBe2s2n4bG3e4nJCIOQ9ZieCqo62J/1OADQawa67RbzSLMHcxQcd2CNiEx++eBkPeeHYBQR6w0NczqzQQTSqvrNHE7gcM8SoIHCg8NBsB8nzWma4Se1ndpBCFeJmJLBSSGUseYBxjPLJHLGA9+1fR27NHOOUi7h+0vEean8NRHEse0xdcfDOp3pbDPl1j8e6C1FrSA44jgRxBHMe7vrMTMTvDFqxaNpjdYup+vvKG7Pcsx/KT+rz7altNrt/lyfmp3FOBTTfLp+3nX+FjqwPEVKKvPRzQRTaVeGKzyOZli/C3Sf5K5dZflx7+8JbguH4up5f8AG302/dKImyoPURnzrpid43RVo2nZVW1iXN1GvsxA/eZv6ah+JW+eI9ly8M02wXt6ysHVKbfsrYnn0SDyGP5VKYJ3x1n2VjiFOTVZK/5T9WJ14v8Ao5rAZ53Ibwx0Z/6tadTfltT73XwzB8XFnn0p++/7JYK60Q5oMXp7TsVpHvytz9VR6zHsUfz5CtWXNXFXezq0mjy6q/Jjj+lP6yayS3r5f0YwfQjB9Ed59pu/yxUFqNTbLPsvnDuF4tHXp1t5ywtcyUcgedZiN+jza3LEzK+tW9H/ADe2ii60Qb32jxb4k1ZcNOSkVfMNZnnPnvk9ZZOtrmeTS18tvBLM/qxRvI3uRSx/Kg0x0ppB7iaSaU5kldnY97HPDsHUB2UFi/J/0CtxpBpnUMtrHvrnl0jHdQ47gHPvAoLf2ibPI9LGEyTNF0IcDdVTnf3eeT1bvxoIlFsCtwwJu5Tgg46NOODy50FoayaR+bWlxP8AqopHHvVSQPPAoNLyaCw9keulroo3MlwkjySLGsYjVTwBYtkswxklfKgius2l30jey3HR4edxuxpliOAVVGB6RwBxxxNBbGxbZtPDOt9eIYtxT0MTcHLMMF3X6oClgFPHJzgYGQknyhIZG0WDHndSeNpMezuuoz3b7J8KDWqgnOru1S9tYRbsIri3C7nRTxgjcxjdyuCVxww2aCwNUNoWiLp1iudH29tI5wGMMLREngMvuArnvGO+guKyso4V3IY0jTJO7GqquTz4KAM0GtG3nSPTaWdBygjji+HSH4yY8KCCw2DtDJMPUiaNG98gcr/02oJXsZu+j0xa8cBjIh796NwB97B8KDAa36S+c3tzPnIkmkZT+7vHd/DigvL5OWjdyxmmIwZpt0HtWNQB+J3oIl8ofWEyXcdmp9C3UO4B5ySDIyO5N3H2zQVRa27SOsaDLOyqo7SxAHxNBtNLrNo3QiQ2MsnRFIlYBYpGyCWBYlFI3mZWJ6+Oeughz6Z1VYkmNCSck9DddfhQTPZw+ipOmk0VGFxurIwSVeeSo+k59Z4d1Bm9cND/ADq1eMeuPSj+0vEefEeNaNRi+Jjmru4dqv8AS6iuTy8/uUbjt4dxquTG09X0usxMbwVhkobJVqjrpJaYjlzJB2c2T7Pav7vl2Hv0usnH8tuyA4pwSmo3yYtov+k/2t20uVlRZEO8jqGUjrB4g+VTcTExvCjXpalppaNphA9rtx9HBH7Ts33V3f8APUdxK3yxCyeGce+W9/SI/Wf6S7Vm46Szt36zEmfeFAPxFduGd8cT7IPW4/h6i9fSZ+qrNpE29fyfuLGv4Q3+aobiFt8y6eHqcujifWZT/ZzNvWEX7pdfJ2x8CKk9FO+GFW43Tk1t/fb6IptXu8XMAHOOPf8AFn/9uuTiF9slY9E14dw82nyzPn0/T+1oQybyhhyIB8+NSsTvCo2jaZhHdcNa0slCgb8zjKr1Act5j2Z6hxPxrm1OpjDHukuG8MvrL99qx3lUGktISXEhkmYu56+oDsUdQ7qgsmW2Sd7L/pdLi01OTHG0f97vNWt0FBJdn2h/nF2rEfRw4kb3/UHnx/umu7QYefJvPaEHx7WfA080ietun4ea6KnVBKCJ7VnI0ReFefRY8CyhvgTQakUF/fJrjQW12/DfMqBu3dVCVz3ZZ/I0HOmtvCQzyxRWnTJG5VZRcbofBxkDojwzy4nhQZvZ5tSbStyYBZ9EqxmRpOn3wMEADHRLxJPb1HsoPRt10j0OiZVBwZ3jiH3t9vwow8aDV2gmz7NpxooaT6RNzd3zEch93f3AQeRzwbHDge3hQQmg2Y+T/fyy6MPSszdFO8cZbJIQJGwGTzAZm93LqoM3p/aHou3kktrqcB19GSNoZnGGUHB3YyrAgjroK7l1e1c0nOsVlO8NxKW3VijnCEhSx9GWPdUYBOAV5UEE2i7PZdEmMtMkscpYIygq2VxneQk4HpDiCfDhkIXQbpavI62luJT9IIYhIT7QRd7Pjmg1C1q0l85vLmfORLNIwP7pY7vkuBQTzQWhD/8ADF9Nu+k88bD7ETxrnw3paCt9G3zwSpLGcPGwZT3jlQeag252W6O+b6KtExgmISHPPMpMhz97HhQa6bWmJ0veb3PpAPAIoHwxQefZpGjaVshIQF6dDxOBlTvKPFgo8aCzduWpLN0+k3uRuqIkSHoznmqY397tZm5UFGUGzWwHRvRaLEnXcSySeCkRDw+jJ8aCyDQVNtJ1e6GX5xGPo5T6WPqufyDc/fmoXX6fltzx2ldPD/EPiU/0956x294/pDKjlmKDKas6IN3cJF9Unec9iDn58B7yK6NNinJkiEdxTWRpdPN/PtH3r2jUKAAMADAHYKsURtD5tM7zvKrNrM+bmJPYiz95j/TURxK3zxHsufhjH/8ADe/rP0SzZxcb9hGD9Quvk5I+BFd2itvhhBcdx8mtv77T+is9cJt+9uD/AMwj7oC/yqH1c75rSuXB68ujxx7fusDZTNm0dfYmb4qp/mak+HW3xbe6reJKbavm9Yj+EN2jT79/KPYVE/CG/NjXBr7b5p9k/wCH8fLoon1mZ/b9lpaq3PSWdu2eJiTPvAwfiKmcNubHWfZS9dj+HqclfSZYbaRoXp7bpEGZIMsMcyv1x5DP92tGtw8+PeO8O/get/0+oisz8tuk/tKoKgH0FzQdooyzBVBLMQABzJPAAVmtZmdoeMmStKza07RC79UNBCzt1TgZG9KQ9rEcvcBw8O+rHp8MYqbeb5vxHW21eeck9vL7mcre4Cg8emNHJcwSwSepMjRtjnhgRkd4zmg1I1w1QudGzGOdDu5wkoB6Nx1FW5ZxzXmKDCRTsuQrMoYYbDEZHYccx3UGU1c1Yur5wltC8nHBbGEX7Tngv50GzezbUhNFW5TIeeTDTSAcCRyVc8dxcnGeZJPDOAFefKV0l/wluD+slYeSJ/6lBR4FBsztOsvmurjwL/4UVrF92SJTn34PnQay0Gz2wRQNER465ZSfvY/ICgrfbnqbPHeSXqIz2826zMoz0bBQpD45A7uQx4ccdVBWNheyQSLLE7RyIcqynBB7iKD16X0zc30ga4lknk9Vd4kn3Ko4D3AUFlbLNlE0s0dzfRmKCMh1icYeQjiMqeKpnnnieWMHNBdWvGkfm2j7qYHDJBJuk+0VKp+Iig04oNn9F6C3NWvm4HpNZSPg+3IjTf4moNYKD1aKszPNFCvOWRIx73YKPzoN1oYgihVGAoAA7gMCgpPbjs9mml+fWkZk3lAnRBl8qMK6rzYboAIHEYB48cBRrAg4OQR5gig9d5paeYBZZpZAOQkkdgPcGPCg4sNFzznEEMsp7I43f/CDQbfam6M+bWNtARho4Y1b7W6C34iaDM0Hmv7JJo2jkG8jjBH/AHyPfXm1YtG0veLJbFeL0naYUlrPq+9lLuN6SNxjfqYdh7GHWPGq/qdPOK23k+icN4lTWY9//tHeGIrmSbJ6D09NaFjDugvgEsoY4GcY7Odb8Oovi+y4Nbw3Dq9vi79PSWW/SDe+1H/DH+tb/wDcMvs4P/HNH/l+f9MFpfSklzJ0sxBfAXgMDA5cPGubNmtltzWSmj0ePSY/h4+2+/V7dDa0XFqhjhZQpYt6Sg8SAP5CtmHV5MVeWrl1nCNPqsnxMm++23SWJuJi7s7es7Mze9iSfia0WtNp3lI4scY6RSvaIiPyZTQmsk9orLCygOQTvKDxAx4Vuw6q+KNquDW8Kway0Wy77x6Tsx9/eNNI8shy7nLEDAz3Dq5VqyZJvabS7NPp64McY6doZjRmuN1bxLFGyBEzjKAniSefvNdGPW5KVisI3UcD0ufJOS++8+/9PUdoF77Uf8Mf617/ANwy+zT/AOOaP/L8/wCkXY5JOAMnkOQ9w7K4pned07WOWIh1JrEQTOy0NnmqfRYuZ1xIR9GhHqA9ZHtEdXUO88JrRaXkjnt3UnjfFvjz8DFPyx3n1/pPQKkVcc0CgUHSSIMCGAIPMEAjyNBixqvZBt4WdtvdvQRZ892gyscYUAKAAOQAAHkKDtQdSoPMCgdGOweVByRQcdGOweVByBjlQc0GLutXLSQ5ktbdz2tDGT5laD0WWi4If7GGKP8A+3Gi/wCECg9lBwRmg46Mdg8qDnFBx0Y7B5UDcHYPKg7UCg8F/oS2n4zW8Mp7ZIkY/iBoPnb6u2kfqWtumPZhjH5LQZJVAGAMDsFBzQKBQeLS2i47mMxyrvKfMHqIPURXjJjrkry2btPqMmC8XxztMKe1o1Vls2ycvCT6MgHLucfVPwPwqD1GktinfvC+cN4vj1ccs9Lenr9yP1xphzQKBQKBQKBQKDtHGWIVQWYnAAGST3AVmtZmdoeMmStKza07Qs3UvUbois10AZBgpHwITvbtb4D38pnS6KKfNfupfFeNzn3xYOlfOfX+k9AqRVxzQKBQKBQKBQKBQKBQKBQKBQKBQKBQKBQKBQKBQKBQKBQKBQdJYgwIYAgjBBGQR3g1iY3jaWYmYneEC1h2co+XtGEZ59G2dz+6ea+7iPdUdn4fW3WnSVj0PiHJj2rnjmj18/7V9pTRM1ucTRsnYSPRPuYcD51GZMF8f2oWvT67BqI3x2ifbz/J460usoFAoFAA6us8qzEb9nm1or1lJdB6j3NxgsvQxn60g9LwTmfHFduLQZL9Z6QhdZx7T4N60nmt7dvzWZq7qvBZj6NcuRxkbBY+72R3CpbDp6Yo6KhreI59XbfJPT0jszYFb3A5oFAoFAoFAoFAoFAoFAoFAoFAoFAoFAoFAoFAoFAoFAoFAoFAoFB0ljDAhgCDzBAI8jWJjfuzFprO8I7pDUazl49F0Z7YmK/h9X4VzX0eK/l+SSw8Z1mLpF949+rBXOy5P/DuHH20Vv8ACVrntw2nlMpPH4nzR9ukT928PGdl0nVcp/Cb+qtf+2f5OmPFFfPHP5/07xbLW+tcjH7sR/MvWY4b62eLeJ//AFx/nP8ATKWezS2X+0eWTuyFH4Rn41urw/FHfq4sviPVW6ViISXRmgbe3/sYUQ+1jLeLHj8a66YaU+zCJz6zPn/5LzLJVscxQKBQKBQKBQKBQKBQKBQKBQKBQKBQKBQKBQKBQKBQKBQKBQf/2Q==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  <a:ln>
            <a:noFill/>
          </a:ln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100000"/>
              <a:buFontTx/>
              <a:buBlip>
                <a:blip r:embed="rId2"/>
              </a:buBlip>
              <a:defRPr sz="2400" b="1">
                <a:solidFill>
                  <a:schemeClr val="tx1"/>
                </a:solidFill>
              </a:defRPr>
            </a:lvl1pPr>
            <a:lvl2pPr marL="742950" indent="-285750">
              <a:buClr>
                <a:srgbClr val="0070C0"/>
              </a:buClr>
              <a:buSzPct val="150000"/>
              <a:buFont typeface="Wingdings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rgbClr val="0070C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http://engineering.usask.ca/images/about-us/engr_7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727950" cy="6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685513"/>
            <a:ext cx="6705600" cy="2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  <a:ln>
            <a:noFill/>
          </a:ln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100000"/>
              <a:buFontTx/>
              <a:buBlip>
                <a:blip r:embed="rId2"/>
              </a:buBlip>
              <a:defRPr sz="2400" b="1">
                <a:solidFill>
                  <a:schemeClr val="tx1"/>
                </a:solidFill>
              </a:defRPr>
            </a:lvl1pPr>
            <a:lvl2pPr marL="742950" indent="-285750">
              <a:buClr>
                <a:srgbClr val="0070C0"/>
              </a:buClr>
              <a:buSzPct val="150000"/>
              <a:buFont typeface="Wingdings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rgbClr val="0070C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http://engineering.usask.ca/images/about-us/engr_7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727950" cy="6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685513"/>
            <a:ext cx="6705600" cy="2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648200" y="1143000"/>
            <a:ext cx="3733800" cy="4983163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100000"/>
              <a:buFontTx/>
              <a:buBlip>
                <a:blip r:embed="rId2"/>
              </a:buBlip>
              <a:defRPr sz="2400" b="1">
                <a:solidFill>
                  <a:schemeClr val="tx1"/>
                </a:solidFill>
              </a:defRPr>
            </a:lvl1pPr>
            <a:lvl2pPr marL="742950" indent="-285750">
              <a:buClr>
                <a:srgbClr val="0070C0"/>
              </a:buClr>
              <a:buSzPct val="150000"/>
              <a:buFont typeface="Wingdings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rgbClr val="0070C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553200"/>
            <a:ext cx="2819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553200"/>
            <a:ext cx="82296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Radiation Tolerant RISC-V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CV32E40P</a:t>
            </a:r>
            <a:endParaRPr lang="en-US" dirty="0" smtClean="0"/>
          </a:p>
          <a:p>
            <a:pPr lvl="1"/>
            <a:r>
              <a:rPr lang="en-US" dirty="0" smtClean="0"/>
              <a:t>Implemented to a Xilinx </a:t>
            </a:r>
            <a:r>
              <a:rPr lang="en-US" dirty="0" err="1" smtClean="0"/>
              <a:t>Ultrascale</a:t>
            </a:r>
            <a:r>
              <a:rPr lang="en-US" dirty="0" smtClean="0"/>
              <a:t>+, also implemented </a:t>
            </a:r>
            <a:r>
              <a:rPr lang="en-US" dirty="0" err="1" smtClean="0"/>
              <a:t>Micorblaze</a:t>
            </a:r>
            <a:r>
              <a:rPr lang="en-US" dirty="0" smtClean="0"/>
              <a:t> and the embedded ARM processor on the same board, to compare their SEE performance, proton experiments to be carried out this month</a:t>
            </a:r>
          </a:p>
          <a:p>
            <a:pPr lvl="1"/>
            <a:r>
              <a:rPr lang="en-US" dirty="0" smtClean="0"/>
              <a:t>The radiation-tolerant 22nm DFFs have been tested with heavy ions, showing promising results with no </a:t>
            </a:r>
            <a:r>
              <a:rPr lang="en-US" smtClean="0"/>
              <a:t>errors up to 90 LET</a:t>
            </a:r>
            <a:endParaRPr lang="en-US" dirty="0" smtClean="0"/>
          </a:p>
          <a:p>
            <a:pPr lvl="1"/>
            <a:r>
              <a:rPr lang="en-US" dirty="0" smtClean="0"/>
              <a:t>The ASIC version on 22nm FDSOI is ongoing, to be taped out next year </a:t>
            </a:r>
            <a:endParaRPr lang="en-US" dirty="0" smtClean="0"/>
          </a:p>
          <a:p>
            <a:r>
              <a:rPr lang="en-US" dirty="0" smtClean="0"/>
              <a:t>CV32E40S</a:t>
            </a:r>
          </a:p>
          <a:p>
            <a:pPr lvl="1"/>
            <a:r>
              <a:rPr lang="en-US" dirty="0" smtClean="0"/>
              <a:t>Similar radiation-tolerant version will be developed in 2022</a:t>
            </a:r>
          </a:p>
          <a:p>
            <a:r>
              <a:rPr lang="en-US" dirty="0" smtClean="0"/>
              <a:t>Suggested direction</a:t>
            </a:r>
          </a:p>
          <a:p>
            <a:pPr lvl="1"/>
            <a:r>
              <a:rPr lang="en-US" dirty="0" smtClean="0"/>
              <a:t>Fault-tolerant, radiation-tolerant multi-core RISC-V development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Li CHEN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S_Chen_Template_v1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E31870742BF419CAD8F969ADC3C16" ma:contentTypeVersion="13" ma:contentTypeDescription="Create a new document." ma:contentTypeScope="" ma:versionID="1994a666677b2d71be029c555e754465">
  <xsd:schema xmlns:xsd="http://www.w3.org/2001/XMLSchema" xmlns:xs="http://www.w3.org/2001/XMLSchema" xmlns:p="http://schemas.microsoft.com/office/2006/metadata/properties" xmlns:ns3="7efc8650-4476-421b-909d-614e83f293e8" xmlns:ns4="79db2cea-50e4-4fee-8cc8-6a8f92c51ffc" targetNamespace="http://schemas.microsoft.com/office/2006/metadata/properties" ma:root="true" ma:fieldsID="e19c66a3caad5e936d4e0da08d329a20" ns3:_="" ns4:_="">
    <xsd:import namespace="7efc8650-4476-421b-909d-614e83f293e8"/>
    <xsd:import namespace="79db2cea-50e4-4fee-8cc8-6a8f92c51f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c8650-4476-421b-909d-614e83f293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b2cea-50e4-4fee-8cc8-6a8f92c51ff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6D8B9A-B513-4AE1-8744-43E672DE37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A0DB33-7167-4D36-A368-8DAA85E2820E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79db2cea-50e4-4fee-8cc8-6a8f92c51ffc"/>
    <ds:schemaRef ds:uri="http://schemas.microsoft.com/office/2006/documentManagement/types"/>
    <ds:schemaRef ds:uri="7efc8650-4476-421b-909d-614e83f293e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4F23972-26F0-4904-BE98-72DB4BC41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fc8650-4476-421b-909d-614e83f293e8"/>
    <ds:schemaRef ds:uri="79db2cea-50e4-4fee-8cc8-6a8f92c51f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UofS_Chen_Template_v1_2014</Template>
  <TotalTime>548</TotalTime>
  <Words>93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UofS_Chen_Template_v1_2014</vt:lpstr>
      <vt:lpstr>Radiation Tolerant RISC-V </vt:lpstr>
    </vt:vector>
  </TitlesOfParts>
  <Company>U of 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lic900</dc:creator>
  <cp:lastModifiedBy>Chen, Li</cp:lastModifiedBy>
  <cp:revision>15</cp:revision>
  <dcterms:created xsi:type="dcterms:W3CDTF">2014-02-05T17:47:28Z</dcterms:created>
  <dcterms:modified xsi:type="dcterms:W3CDTF">2021-12-13T16:41:38Z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0x010100378E31870742BF419CAD8F969ADC3C16</vt:lpwstr>
  </property>
</Properties>
</file>