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Orbitron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Dcxug4EdxqwuXzOjvMM2B/eaH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D7D72-0DEF-446E-92EB-0176F31E985A}">
  <a:tblStyle styleId="{6AAD7D72-0DEF-446E-92EB-0176F31E98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fill>
          <a:solidFill>
            <a:srgbClr val="CFDECC"/>
          </a:solidFill>
        </a:fill>
      </a:tcStyle>
    </a:band1H>
    <a:band2H>
      <a:tcTxStyle/>
    </a:band2H>
    <a:band1V>
      <a:tcTxStyle/>
      <a:tcStyle>
        <a:fill>
          <a:solidFill>
            <a:srgbClr val="CFDE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rbitron-bold.fntdata"/><Relationship Id="rId25" Type="http://schemas.openxmlformats.org/officeDocument/2006/relationships/font" Target="fonts/Orbitron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6e5bac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6e5bac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e36e5bac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Orbitro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  <a:defRPr b="1" i="0" sz="2400">
                <a:solidFill>
                  <a:srgbClr val="60A049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 rot="5400000">
            <a:off x="3627629" y="-1549208"/>
            <a:ext cx="49367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riscv-tall.pdf" id="86" name="Google Shape;8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" y="76200"/>
            <a:ext cx="1219200" cy="95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0" name="Google Shape;90;p32"/>
          <p:cNvSpPr/>
          <p:nvPr/>
        </p:nvSpPr>
        <p:spPr>
          <a:xfrm>
            <a:off x="304800" y="177800"/>
            <a:ext cx="1320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2"/>
          <p:cNvSpPr/>
          <p:nvPr/>
        </p:nvSpPr>
        <p:spPr>
          <a:xfrm>
            <a:off x="4368800" y="5643880"/>
            <a:ext cx="3860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48667" y="1355751"/>
            <a:ext cx="11294669" cy="48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b="1"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b="1"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b="1" sz="20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b="1"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b="1" sz="2000"/>
            </a:lvl5pPr>
            <a:lvl6pPr indent="-355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9pPr>
          </a:lstStyle>
          <a:p/>
        </p:txBody>
      </p:sp>
      <p:sp>
        <p:nvSpPr>
          <p:cNvPr id="36" name="Google Shape;36;p23"/>
          <p:cNvSpPr txBox="1"/>
          <p:nvPr>
            <p:ph type="title"/>
          </p:nvPr>
        </p:nvSpPr>
        <p:spPr>
          <a:xfrm>
            <a:off x="181592" y="126792"/>
            <a:ext cx="11828835" cy="770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Orbitro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48675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1" y="63563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9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600"/>
              <a:buFont typeface="Orbitr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11296610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Orbitro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838200" y="1282973"/>
            <a:ext cx="5181600" cy="489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6172200" y="1282973"/>
            <a:ext cx="5181600" cy="489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Orbitron"/>
              <a:buNone/>
              <a:defRPr b="0" i="0" sz="4000" u="none" cap="none" strike="noStrike">
                <a:solidFill>
                  <a:srgbClr val="17325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8383" y="6176963"/>
            <a:ext cx="2681451" cy="6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95537" y="300309"/>
            <a:ext cx="1092672" cy="8680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openhwgroup/programs/tree/master/Project-Descriptions-and-Pla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ct val="100000"/>
              <a:buFont typeface="Orbitron"/>
              <a:buNone/>
            </a:pPr>
            <a:r>
              <a:rPr lang="en-CA"/>
              <a:t>OpenHW Group</a:t>
            </a:r>
            <a:br>
              <a:rPr lang="en-CA"/>
            </a:br>
            <a:r>
              <a:rPr lang="en-CA"/>
              <a:t>Project Execution Framework 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</a:pPr>
            <a:r>
              <a:rPr lang="en-CA"/>
              <a:t>Duncan Bees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</a:pPr>
            <a:r>
              <a:rPr lang="en-CA"/>
              <a:t>Director, Technical Programs</a:t>
            </a:r>
            <a:endParaRPr/>
          </a:p>
        </p:txBody>
      </p:sp>
      <p:sp>
        <p:nvSpPr>
          <p:cNvPr id="98" name="Google Shape;98;p1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  <p:sp>
        <p:nvSpPr>
          <p:cNvPr id="99" name="Google Shape;99;p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838199" y="291089"/>
            <a:ext cx="2916113" cy="167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Plan Approved Checklist - extract</a:t>
            </a:r>
            <a:endParaRPr/>
          </a:p>
        </p:txBody>
      </p:sp>
      <p:sp>
        <p:nvSpPr>
          <p:cNvPr id="217" name="Google Shape;21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April 2021</a:t>
            </a:r>
            <a:endParaRPr/>
          </a:p>
        </p:txBody>
      </p:sp>
      <p:sp>
        <p:nvSpPr>
          <p:cNvPr id="218" name="Google Shape;21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OpenHW Group</a:t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June 2024</a:t>
            </a:r>
            <a:endParaRPr sz="1200">
              <a:solidFill>
                <a:srgbClr val="5F5F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868" y="56278"/>
            <a:ext cx="7030912" cy="668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RTL Freeze Checklist - Example</a:t>
            </a:r>
            <a:endParaRPr/>
          </a:p>
        </p:txBody>
      </p:sp>
      <p:sp>
        <p:nvSpPr>
          <p:cNvPr id="227" name="Google Shape;227;p1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28" name="Google Shape;228;p10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501" y="1166091"/>
            <a:ext cx="6112599" cy="4162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 txBox="1"/>
          <p:nvPr/>
        </p:nvSpPr>
        <p:spPr>
          <a:xfrm>
            <a:off x="7949428" y="1567543"/>
            <a:ext cx="351164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OpenHW Checklists 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Detailed sign-off metrics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Established Criteria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signoff by a project committer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 set of Checklists is completed and reviewed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project is “frozen”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Github tag is created for the release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Eclipse Release process initiated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41709" y="1771971"/>
            <a:ext cx="1500326" cy="738461"/>
          </a:xfrm>
          <a:prstGeom prst="wedgeRectCallout">
            <a:avLst>
              <a:gd fmla="val 77059" name="adj1"/>
              <a:gd fmla="val 100113" name="adj2"/>
            </a:avLst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 rules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Coding rules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Linting  </a:t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88037" y="3779804"/>
            <a:ext cx="1656136" cy="1548384"/>
          </a:xfrm>
          <a:prstGeom prst="wedgeRectCallout">
            <a:avLst>
              <a:gd fmla="val 66502" name="adj1"/>
              <a:gd fmla="val 20234" name="adj2"/>
            </a:avLst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Verification planning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Code coverage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Functional coverage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Regression suites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Final report</a:t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3115986" y="5442389"/>
            <a:ext cx="1500326" cy="474936"/>
          </a:xfrm>
          <a:prstGeom prst="wedgeRectCallout">
            <a:avLst>
              <a:gd fmla="val -53241" name="adj1"/>
              <a:gd fmla="val -289353" name="adj2"/>
            </a:avLst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CA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 IP reviews complete</a:t>
            </a:r>
            <a:endParaRPr/>
          </a:p>
        </p:txBody>
      </p:sp>
      <p:sp>
        <p:nvSpPr>
          <p:cNvPr id="234" name="Google Shape;234;p10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Project/Teams Organization</a:t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Project organization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TG chairs play a significant role in project oversight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Technical Project Leader(s) drive project coordination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Regular project and TG meetings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Open messaging channels (Mattermost, email)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Many projects use Github Project Boards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Top level schedule view (Waterfall) to at least a coarse granularity often used to initially flesh out a project schedule and create the project board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Coordination at TWG level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Cross-project coordination – for example simulator support for s/w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Project gate reviews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Requirements specification review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3" name="Google Shape;243;p11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38200" y="149444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Current Projects </a:t>
            </a:r>
            <a:endParaRPr sz="2800"/>
          </a:p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https://github.com/openhwgroup/programs/tree/master/Project-Descriptions-and-Plans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12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181593" y="126792"/>
            <a:ext cx="2616471" cy="770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b="0" lang="en-CA" sz="3200"/>
              <a:t>TRL Scale</a:t>
            </a:r>
            <a:endParaRPr/>
          </a:p>
        </p:txBody>
      </p:sp>
      <p:sp>
        <p:nvSpPr>
          <p:cNvPr id="258" name="Google Shape;258;p13"/>
          <p:cNvSpPr txBox="1"/>
          <p:nvPr>
            <p:ph idx="11" type="ftr"/>
          </p:nvPr>
        </p:nvSpPr>
        <p:spPr>
          <a:xfrm>
            <a:off x="3211287" y="63563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59" name="Google Shape;259;p13"/>
          <p:cNvSpPr txBox="1"/>
          <p:nvPr>
            <p:ph idx="12" type="sldNum"/>
          </p:nvPr>
        </p:nvSpPr>
        <p:spPr>
          <a:xfrm>
            <a:off x="8262268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page3image42369440" id="260" name="Google Shape;260;p13"/>
          <p:cNvPicPr preferRelativeResize="0"/>
          <p:nvPr/>
        </p:nvPicPr>
        <p:blipFill rotWithShape="1">
          <a:blip r:embed="rId3">
            <a:alphaModFix/>
          </a:blip>
          <a:srcRect b="9818" l="15065" r="40152" t="20960"/>
          <a:stretch/>
        </p:blipFill>
        <p:spPr>
          <a:xfrm>
            <a:off x="3315030" y="512060"/>
            <a:ext cx="4187952" cy="5826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3"/>
          <p:cNvGrpSpPr/>
          <p:nvPr/>
        </p:nvGrpSpPr>
        <p:grpSpPr>
          <a:xfrm>
            <a:off x="7582017" y="897328"/>
            <a:ext cx="832756" cy="3926024"/>
            <a:chOff x="8303080" y="1017815"/>
            <a:chExt cx="832756" cy="3080656"/>
          </a:xfrm>
        </p:grpSpPr>
        <p:sp>
          <p:nvSpPr>
            <p:cNvPr id="262" name="Google Shape;262;p13"/>
            <p:cNvSpPr/>
            <p:nvPr/>
          </p:nvSpPr>
          <p:spPr>
            <a:xfrm>
              <a:off x="8610609" y="1036865"/>
              <a:ext cx="435420" cy="3061606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" name="Google Shape;263;p13"/>
            <p:cNvCxnSpPr/>
            <p:nvPr/>
          </p:nvCxnSpPr>
          <p:spPr>
            <a:xfrm rot="10800000">
              <a:off x="8303080" y="4098471"/>
              <a:ext cx="832756" cy="0"/>
            </a:xfrm>
            <a:prstGeom prst="straightConnector1">
              <a:avLst/>
            </a:prstGeom>
            <a:noFill/>
            <a:ln cap="flat" cmpd="sng" w="28575">
              <a:solidFill>
                <a:srgbClr val="3D732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 rot="10800000">
              <a:off x="8303080" y="1017815"/>
              <a:ext cx="832756" cy="0"/>
            </a:xfrm>
            <a:prstGeom prst="straightConnector1">
              <a:avLst/>
            </a:prstGeom>
            <a:noFill/>
            <a:ln cap="flat" cmpd="sng" w="28575">
              <a:solidFill>
                <a:srgbClr val="3D7329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5" name="Google Shape;265;p13"/>
          <p:cNvSpPr/>
          <p:nvPr/>
        </p:nvSpPr>
        <p:spPr>
          <a:xfrm>
            <a:off x="4457701" y="904117"/>
            <a:ext cx="3690888" cy="3919231"/>
          </a:xfrm>
          <a:prstGeom prst="rect">
            <a:avLst/>
          </a:prstGeom>
          <a:solidFill>
            <a:srgbClr val="D9EFD2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8227944" y="1762128"/>
            <a:ext cx="30540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28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OpenHW Technology Outputs</a:t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8989509" y="3697856"/>
            <a:ext cx="435420" cy="254719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13"/>
          <p:cNvCxnSpPr/>
          <p:nvPr/>
        </p:nvCxnSpPr>
        <p:spPr>
          <a:xfrm rot="10800000">
            <a:off x="8659529" y="6245047"/>
            <a:ext cx="832756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3"/>
          <p:cNvSpPr txBox="1"/>
          <p:nvPr/>
        </p:nvSpPr>
        <p:spPr>
          <a:xfrm>
            <a:off x="9310672" y="4278955"/>
            <a:ext cx="24326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2800">
                <a:solidFill>
                  <a:srgbClr val="002060"/>
                </a:solidFill>
                <a:latin typeface="Orbitron"/>
                <a:ea typeface="Orbitron"/>
                <a:cs typeface="Orbitron"/>
                <a:sym typeface="Orbitron"/>
              </a:rPr>
              <a:t>OpenHW IP Adopters</a:t>
            </a:r>
            <a:endParaRPr/>
          </a:p>
        </p:txBody>
      </p:sp>
      <p:cxnSp>
        <p:nvCxnSpPr>
          <p:cNvPr id="270" name="Google Shape;270;p13"/>
          <p:cNvCxnSpPr/>
          <p:nvPr/>
        </p:nvCxnSpPr>
        <p:spPr>
          <a:xfrm rot="10800000">
            <a:off x="8659529" y="3681098"/>
            <a:ext cx="832756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3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type="title"/>
          </p:nvPr>
        </p:nvSpPr>
        <p:spPr>
          <a:xfrm>
            <a:off x="775498" y="149444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TRL Levels as Utilized by OpenHW</a:t>
            </a:r>
            <a:endParaRPr sz="3200"/>
          </a:p>
        </p:txBody>
      </p:sp>
      <p:graphicFrame>
        <p:nvGraphicFramePr>
          <p:cNvPr id="277" name="Google Shape;277;p14"/>
          <p:cNvGraphicFramePr/>
          <p:nvPr/>
        </p:nvGraphicFramePr>
        <p:xfrm>
          <a:off x="159658" y="817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{6AAD7D72-0DEF-446E-92EB-0176F31E985A}</a:tableStyleId>
              </a:tblPr>
              <a:tblGrid>
                <a:gridCol w="3171625"/>
                <a:gridCol w="7601550"/>
              </a:tblGrid>
              <a:tr h="38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TRL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OpenHW Utilization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1-Basic Principles Observed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CA" sz="1600"/>
                        <a:t>OpenHW research projects </a:t>
                      </a:r>
                      <a:r>
                        <a:rPr lang="en-CA" sz="1600"/>
                        <a:t>may target TRL-1 as project output, e.g. to develop novel approaches to core or accelerator architecture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2-Concept Formulation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/>
                        <a:t>Core IP or accelerator development projects to produce open source technology are typically initiated as TRL-2 concepts, identifying principles and applications of the IP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/>
                        <a:t>The </a:t>
                      </a:r>
                      <a:r>
                        <a:rPr b="1" lang="en-CA" sz="1600"/>
                        <a:t>OpenHW Project Concept Gate </a:t>
                      </a:r>
                      <a:r>
                        <a:rPr lang="en-CA" sz="1600"/>
                        <a:t>includes a TRL-2 description of the Core IP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3- Proof of Concept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/>
                        <a:t>Core IP or accelerator development projects will pass through TRL-3 as </a:t>
                      </a:r>
                      <a:r>
                        <a:rPr b="1" lang="en-CA" sz="1600"/>
                        <a:t>the (RTL) design completes</a:t>
                      </a:r>
                      <a:r>
                        <a:rPr lang="en-CA" sz="1600"/>
                        <a:t>. Poof of concept is shown by core compilation and demonstration of basic operations (e.g. Linux booted, coremark results, hello-world)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4- Component Prototype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IP or accelerator projects will pass through TRL-4 as they produce </a:t>
                      </a:r>
                      <a:r>
                        <a:rPr b="1"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preliminary PPA results </a:t>
                      </a: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(via synthesis scripts for FPGA or ASIC) and/or </a:t>
                      </a:r>
                      <a:r>
                        <a:rPr b="1"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preliminary application code</a:t>
                      </a: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such as an accelerator running machine learning code.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5- Subsystem Designed and Tested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IP projects reach TRL-5 as they </a:t>
                      </a:r>
                      <a:r>
                        <a:rPr b="1"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full verification</a:t>
                      </a: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The OpenHW RTL Freeze checklist process verifies that the design is fully ready for industrial adoption. 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4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6-Functional (Alpha) Prototype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OpenHW </a:t>
                      </a:r>
                      <a:r>
                        <a:rPr b="1"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designed IP that is integrated into an MCU system </a:t>
                      </a: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other device reaches TRL-6 as prototype Silicon is fabricated and demonstrated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4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7-Field Demonstration Prototype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1"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OpenHW development boards </a:t>
                      </a:r>
                      <a:r>
                        <a:rPr lang="en-CA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incorporating a prototype Silicon system with OpenHW Software reach TRL-7 as they are demonstrated and deployed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8" name="Google Shape;278;p1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79" name="Google Shape;279;p1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0" name="Google Shape;280;p14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/>
          <p:nvPr/>
        </p:nvSpPr>
        <p:spPr>
          <a:xfrm>
            <a:off x="1922809" y="1569344"/>
            <a:ext cx="5910944" cy="1290918"/>
          </a:xfrm>
          <a:prstGeom prst="rect">
            <a:avLst/>
          </a:prstGeom>
          <a:solidFill>
            <a:srgbClr val="B6E0A6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OpenHW and Eclipse Foundation</a:t>
            </a:r>
            <a:endParaRPr/>
          </a:p>
        </p:txBody>
      </p:sp>
      <p:sp>
        <p:nvSpPr>
          <p:cNvPr id="287" name="Google Shape;287;p1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88" name="Google Shape;288;p15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922809" y="3997738"/>
            <a:ext cx="5910944" cy="1290918"/>
          </a:xfrm>
          <a:prstGeom prst="rect">
            <a:avLst/>
          </a:prstGeom>
          <a:solidFill>
            <a:srgbClr val="FFCC66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676" y="4230730"/>
            <a:ext cx="1715008" cy="91534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4996220" y="4320031"/>
            <a:ext cx="24436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Eclipse Development Process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4890647" y="1886794"/>
            <a:ext cx="24436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OpenHW Project Framework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087" y="1838690"/>
            <a:ext cx="2526638" cy="63092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8516073" y="3943309"/>
            <a:ext cx="32221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 Process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Intellectual Property Review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Committer Responsibilities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Committer Elections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8437394" y="1455045"/>
            <a:ext cx="375460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Proposals and Selection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Gate Reviews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Freeze Checklist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Organization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Readiness Level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311835" y="1743108"/>
            <a:ext cx="152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Processor-specific Ecosystem Requirements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285347" y="4321623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foundation</a:t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4237184" y="3093255"/>
            <a:ext cx="1282194" cy="7619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600"/>
              <a:buFont typeface="Orbitron"/>
              <a:buNone/>
            </a:pPr>
            <a:r>
              <a:rPr lang="en-CA" sz="3200"/>
              <a:t>Committers and Contributors</a:t>
            </a:r>
            <a:endParaRPr sz="3200"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15600" y="1368460"/>
            <a:ext cx="9345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“Committer meritocracy” </a:t>
            </a:r>
            <a:endParaRPr/>
          </a:p>
          <a:p>
            <a:pPr indent="-1651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Committers are project stewards and have write access</a:t>
            </a:r>
            <a:endParaRPr sz="2400"/>
          </a:p>
          <a:p>
            <a:pPr indent="-2286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Committer duties </a:t>
            </a:r>
            <a:endParaRPr/>
          </a:p>
          <a:p>
            <a:pPr indent="-228600" lvl="1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000"/>
              <a:t>maintain vendor/employer neutrality</a:t>
            </a:r>
            <a:endParaRPr/>
          </a:p>
          <a:p>
            <a:pPr indent="-228600" lvl="1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000"/>
              <a:t>operate transparently</a:t>
            </a:r>
            <a:endParaRPr/>
          </a:p>
          <a:p>
            <a:pPr indent="-228600" lvl="1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000"/>
              <a:t>enforce IP policy</a:t>
            </a:r>
            <a:endParaRPr/>
          </a:p>
          <a:p>
            <a:pPr indent="-228600" lvl="1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000"/>
              <a:t>review pull requests</a:t>
            </a:r>
            <a:endParaRPr/>
          </a:p>
          <a:p>
            <a:pPr indent="-2286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Merit shown through a pattern of contribution</a:t>
            </a:r>
            <a:endParaRPr/>
          </a:p>
          <a:p>
            <a:pPr indent="-2286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New Committers elected by existing committers</a:t>
            </a:r>
            <a:endParaRPr/>
          </a:p>
          <a:p>
            <a:pPr indent="-1651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Any person who has signed the contribution agreement can make a pull request</a:t>
            </a:r>
            <a:endParaRPr/>
          </a:p>
          <a:p>
            <a:pPr indent="-1651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 sz="2400"/>
              <a:t>Both Committers and contributors need to sign appropriate contribution agreements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10774097" y="6261164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8213" y="219225"/>
            <a:ext cx="2333625" cy="6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/>
          <p:nvPr/>
        </p:nvSpPr>
        <p:spPr>
          <a:xfrm>
            <a:off x="9694300" y="1438375"/>
            <a:ext cx="2082000" cy="86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 b="19910" l="10103" r="0" t="0"/>
          <a:stretch/>
        </p:blipFill>
        <p:spPr>
          <a:xfrm>
            <a:off x="7180513" y="5874475"/>
            <a:ext cx="2112900" cy="9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/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OpenHW Group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9157135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2024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Licenses and IP Review</a:t>
            </a:r>
            <a:endParaRPr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Permissive project licenses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Solderpad 0.51/2.0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Apache 2.0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EPL 2.0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Automated Git review of Pull Request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Ensure contribution agreements in place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IP reviews on large contributions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IP review on 3</a:t>
            </a:r>
            <a:r>
              <a:rPr baseline="30000" lang="en-CA"/>
              <a:t>rd</a:t>
            </a:r>
            <a:r>
              <a:rPr lang="en-CA"/>
              <a:t> party content before it can be included in any release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Must be distributed under approved open source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February 2021</a:t>
            </a:r>
            <a:endParaRPr/>
          </a:p>
        </p:txBody>
      </p:sp>
      <p:sp>
        <p:nvSpPr>
          <p:cNvPr id="319" name="Google Shape;319;p1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19910" l="10103" r="0" t="0"/>
          <a:stretch/>
        </p:blipFill>
        <p:spPr>
          <a:xfrm>
            <a:off x="8236963" y="5864587"/>
            <a:ext cx="2112900" cy="9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 txBox="1"/>
          <p:nvPr/>
        </p:nvSpPr>
        <p:spPr>
          <a:xfrm>
            <a:off x="6308838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June 2024</a:t>
            </a:r>
            <a:endParaRPr sz="1200">
              <a:solidFill>
                <a:srgbClr val="5F5F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Pulling it All Together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OpenHW – CORE-V Ecosystem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Full range of ecosystem projects – hardware and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Industrial project management 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Stage Gates and Checklists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Industry standard verification tools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Agile teams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Comprehensive open source 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Full transparency of all artifacts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/>
              <a:t>Technology Readiness Level assessment to identify the target output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</a:pPr>
            <a:r>
              <a:rPr lang="en-CA"/>
              <a:t>Project dashboard at https://github.com/openhwgroup/programs/tree/master/dashboard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330" name="Google Shape;330;p18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31" name="Google Shape;331;p18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36e5bac3e_0_0"/>
          <p:cNvSpPr txBox="1"/>
          <p:nvPr>
            <p:ph idx="12" type="sldNum"/>
          </p:nvPr>
        </p:nvSpPr>
        <p:spPr>
          <a:xfrm>
            <a:off x="10762592" y="6356350"/>
            <a:ext cx="591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7" name="Google Shape;107;g2e36e5bac3e_0_0"/>
          <p:cNvSpPr txBox="1"/>
          <p:nvPr/>
        </p:nvSpPr>
        <p:spPr>
          <a:xfrm>
            <a:off x="1762450" y="398225"/>
            <a:ext cx="6713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//////////////////////////////////////////////////////////////////////////////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Copyright 2024 OpenHW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Licensed under the Solderpad Hardware Licence, Version 2.0 (the "License");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you may not use this file except in compliance with the License.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You may obtain a copy of the License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    https://solderpad.org/licenses/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Unless required by applicable law or agreed to in writing,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distributed under the License is distributed on an "AS IS" BASIS,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WITHOUT WARRANTIES OR CONDITIONS OF ANY KIND, either express or implied.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See the License for the specific language governing permissions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limitations under the License.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 SPDX-License-Identifier: Apache-2.0 WITH SHL-2.0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///////////////////////////////////////////////////////////////////////////////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1018958" y="1081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{6AAD7D72-0DEF-446E-92EB-0176F31E985A}</a:tableStyleId>
              </a:tblPr>
              <a:tblGrid>
                <a:gridCol w="3854925"/>
                <a:gridCol w="5032225"/>
              </a:tblGrid>
              <a:tr h="1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b="1" lang="en-CA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Source Objective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OpenHW Group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Community collaboration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Silicon +  Hardware + Software +  University + EDA Tools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Product-ready baseline features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/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Enable flexibility and customization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CORE-V building block approach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Companies differentiate at value-add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/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Innovation velocity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 results flow directly to front end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project model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Infrastructure/governance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/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Industrial quality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scrutiny of all contributions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Focus on Industrial quality verification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/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Enable freedom of action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source licenses adapted to hardware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CA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Freedom to innovate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" name="Google Shape;113;p2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OpenHW Group:  </a:t>
            </a:r>
            <a:r>
              <a:rPr lang="en-CA" sz="3200" u="sng"/>
              <a:t>Open Source Objectives </a:t>
            </a:r>
            <a:endParaRPr/>
          </a:p>
        </p:txBody>
      </p:sp>
      <p:sp>
        <p:nvSpPr>
          <p:cNvPr id="116" name="Google Shape;116;p2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OpenHW Overview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38200" y="1240221"/>
            <a:ext cx="7478486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Technical Working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Cores Task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Verification Task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Hardware Task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Software Task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Interconnect Task Group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Safety and Security Task Group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Marketing Working Group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OpenHW CEO + Staff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Facilitating/building project capacity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</a:pPr>
            <a:r>
              <a:rPr lang="en-CA" sz="2400"/>
              <a:t>OpenHW Board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</a:pPr>
            <a:r>
              <a:rPr lang="en-CA" sz="2000"/>
              <a:t>Oversight of working group results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489929" y="1281684"/>
            <a:ext cx="3298372" cy="36933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framework and decisions</a:t>
            </a:r>
            <a:endParaRPr/>
          </a:p>
        </p:txBody>
      </p:sp>
      <p:cxnSp>
        <p:nvCxnSpPr>
          <p:cNvPr id="126" name="Google Shape;126;p3"/>
          <p:cNvCxnSpPr>
            <a:stCxn id="125" idx="1"/>
          </p:cNvCxnSpPr>
          <p:nvPr/>
        </p:nvCxnSpPr>
        <p:spPr>
          <a:xfrm rot="10800000">
            <a:off x="6118229" y="14663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3"/>
          <p:cNvSpPr txBox="1"/>
          <p:nvPr/>
        </p:nvSpPr>
        <p:spPr>
          <a:xfrm>
            <a:off x="6489929" y="1941948"/>
            <a:ext cx="5232603" cy="92333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Driven by Engineering staff of member companies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4890407" y="1841602"/>
            <a:ext cx="604157" cy="123894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>
            <a:stCxn id="127" idx="1"/>
          </p:cNvCxnSpPr>
          <p:nvPr/>
        </p:nvCxnSpPr>
        <p:spPr>
          <a:xfrm rot="10800000">
            <a:off x="6118229" y="2403613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3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Industry Best Practices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C40"/>
              </a:buClr>
              <a:buSzPts val="2400"/>
              <a:buChar char="•"/>
            </a:pPr>
            <a:r>
              <a:rPr lang="en-CA" sz="2400">
                <a:solidFill>
                  <a:srgbClr val="3D3C40"/>
                </a:solidFill>
              </a:rPr>
              <a:t>Project framework supporting planning, monitoring and community collaboration</a:t>
            </a:r>
            <a:endParaRPr b="0" i="0" sz="2000">
              <a:solidFill>
                <a:srgbClr val="3D3C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3C40"/>
              </a:buClr>
              <a:buSzPts val="2400"/>
              <a:buChar char="•"/>
            </a:pPr>
            <a:r>
              <a:rPr lang="en-CA" sz="2400">
                <a:solidFill>
                  <a:srgbClr val="3D3C40"/>
                </a:solidFill>
              </a:rPr>
              <a:t>Agile/Hybrid Project organization models adapted to project needs</a:t>
            </a:r>
            <a:endParaRPr b="0" i="0" sz="2400">
              <a:solidFill>
                <a:srgbClr val="3D3C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3C40"/>
              </a:buClr>
              <a:buSzPts val="2400"/>
              <a:buChar char="•"/>
            </a:pPr>
            <a:r>
              <a:rPr lang="en-CA" sz="2400">
                <a:solidFill>
                  <a:srgbClr val="3D3C40"/>
                </a:solidFill>
              </a:rPr>
              <a:t>Industry standard toolsets along with mindset: industrial quality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3C40"/>
              </a:buClr>
              <a:buSzPts val="2400"/>
              <a:buChar char="•"/>
            </a:pPr>
            <a:r>
              <a:rPr lang="en-CA" sz="2400">
                <a:solidFill>
                  <a:srgbClr val="3D3C40"/>
                </a:solidFill>
              </a:rPr>
              <a:t>Transparent, open-source contribution process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3C40"/>
              </a:buClr>
              <a:buSzPts val="2400"/>
              <a:buChar char="•"/>
            </a:pPr>
            <a:r>
              <a:rPr lang="en-CA" sz="2400">
                <a:solidFill>
                  <a:srgbClr val="3D3C40"/>
                </a:solidFill>
              </a:rPr>
              <a:t>Technology Readiness Level assessment of project outputs </a:t>
            </a:r>
            <a:endParaRPr/>
          </a:p>
        </p:txBody>
      </p:sp>
      <p:sp>
        <p:nvSpPr>
          <p:cNvPr id="137" name="Google Shape;137;p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9" name="Google Shape;139;p4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Project Execution Framework: Goals</a:t>
            </a:r>
            <a:endParaRPr/>
          </a:p>
        </p:txBody>
      </p:sp>
      <p:sp>
        <p:nvSpPr>
          <p:cNvPr id="145" name="Google Shape;145;p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838200" y="1240221"/>
            <a:ext cx="10961914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</a:pPr>
            <a:r>
              <a:rPr b="1" lang="en-CA" sz="1800" u="sng"/>
              <a:t>Overall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Open, lightweight, and effective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</a:pPr>
            <a:r>
              <a:rPr b="1" lang="en-CA" sz="1800" u="sng"/>
              <a:t>Processor-IP + Enabling Ecosystem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Provide the checkpoints needed for processor design and verification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Industry quality, fully verified IP as project deliverables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Support multiple ecosystem outputs in one framework: RTL, software, hardware, FPGA, MCU, research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</a:pPr>
            <a:r>
              <a:rPr b="1" lang="en-CA" sz="1800" u="sng"/>
              <a:t>Collaborative Way of Working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Bring project concepts forward at an early stage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Project decisions in the hands of the members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CA" sz="1800"/>
              <a:t>Keep the members informed of the full range and status of projects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</a:pPr>
            <a:r>
              <a:t/>
            </a:r>
            <a:endParaRPr sz="1800"/>
          </a:p>
          <a:p>
            <a:pPr indent="-1619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148" name="Google Shape;148;p5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1256660" y="1922856"/>
            <a:ext cx="9829800" cy="3869872"/>
          </a:xfrm>
          <a:prstGeom prst="roundRect">
            <a:avLst>
              <a:gd fmla="val 16667" name="adj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Stage Gate Flow</a:t>
            </a:r>
            <a:endParaRPr/>
          </a:p>
        </p:txBody>
      </p:sp>
      <p:sp>
        <p:nvSpPr>
          <p:cNvPr id="155" name="Google Shape;155;p6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811438" y="2375818"/>
            <a:ext cx="1545801" cy="6198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concept development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3572739" y="2310978"/>
            <a:ext cx="992149" cy="749542"/>
          </a:xfrm>
          <a:prstGeom prst="diamond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3208128" y="3126326"/>
            <a:ext cx="1685687" cy="36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oncept</a:t>
            </a:r>
            <a:endParaRPr/>
          </a:p>
        </p:txBody>
      </p:sp>
      <p:cxnSp>
        <p:nvCxnSpPr>
          <p:cNvPr id="160" name="Google Shape;160;p6"/>
          <p:cNvCxnSpPr>
            <a:stCxn id="157" idx="3"/>
            <a:endCxn id="158" idx="1"/>
          </p:cNvCxnSpPr>
          <p:nvPr/>
        </p:nvCxnSpPr>
        <p:spPr>
          <a:xfrm>
            <a:off x="3357239" y="2685750"/>
            <a:ext cx="215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6"/>
          <p:cNvSpPr/>
          <p:nvPr/>
        </p:nvSpPr>
        <p:spPr>
          <a:xfrm>
            <a:off x="4751918" y="2375818"/>
            <a:ext cx="1545801" cy="6198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organization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6486466" y="2310978"/>
            <a:ext cx="992149" cy="749542"/>
          </a:xfrm>
          <a:prstGeom prst="diamond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 Gate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6139699" y="3126326"/>
            <a:ext cx="1685687" cy="36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aunch </a:t>
            </a:r>
            <a:endParaRPr/>
          </a:p>
        </p:txBody>
      </p:sp>
      <p:cxnSp>
        <p:nvCxnSpPr>
          <p:cNvPr id="164" name="Google Shape;164;p6"/>
          <p:cNvCxnSpPr>
            <a:stCxn id="161" idx="3"/>
            <a:endCxn id="162" idx="1"/>
          </p:cNvCxnSpPr>
          <p:nvPr/>
        </p:nvCxnSpPr>
        <p:spPr>
          <a:xfrm>
            <a:off x="6297719" y="2685750"/>
            <a:ext cx="1887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6"/>
          <p:cNvCxnSpPr>
            <a:stCxn id="158" idx="3"/>
            <a:endCxn id="161" idx="1"/>
          </p:cNvCxnSpPr>
          <p:nvPr/>
        </p:nvCxnSpPr>
        <p:spPr>
          <a:xfrm>
            <a:off x="4564888" y="2685749"/>
            <a:ext cx="1869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6"/>
          <p:cNvSpPr/>
          <p:nvPr/>
        </p:nvSpPr>
        <p:spPr>
          <a:xfrm>
            <a:off x="7723281" y="4459239"/>
            <a:ext cx="1545801" cy="6198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9466746" y="4394399"/>
            <a:ext cx="992149" cy="749542"/>
          </a:xfrm>
          <a:prstGeom prst="diamond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PF Gate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9119978" y="5215948"/>
            <a:ext cx="1685687" cy="36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reeze </a:t>
            </a:r>
            <a:endParaRPr/>
          </a:p>
        </p:txBody>
      </p:sp>
      <p:cxnSp>
        <p:nvCxnSpPr>
          <p:cNvPr id="169" name="Google Shape;169;p6"/>
          <p:cNvCxnSpPr/>
          <p:nvPr/>
        </p:nvCxnSpPr>
        <p:spPr>
          <a:xfrm flipH="1" rot="10800000">
            <a:off x="9269082" y="4769170"/>
            <a:ext cx="197664" cy="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6"/>
          <p:cNvCxnSpPr/>
          <p:nvPr/>
        </p:nvCxnSpPr>
        <p:spPr>
          <a:xfrm flipH="1" rot="10800000">
            <a:off x="7545165" y="4769170"/>
            <a:ext cx="178115" cy="61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6"/>
          <p:cNvSpPr/>
          <p:nvPr/>
        </p:nvSpPr>
        <p:spPr>
          <a:xfrm>
            <a:off x="4797855" y="4323359"/>
            <a:ext cx="1545801" cy="891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and requirements spec development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6532404" y="4394399"/>
            <a:ext cx="992149" cy="749542"/>
          </a:xfrm>
          <a:prstGeom prst="diamond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 Gate</a:t>
            </a:r>
            <a:endParaRPr/>
          </a:p>
        </p:txBody>
      </p:sp>
      <p:cxnSp>
        <p:nvCxnSpPr>
          <p:cNvPr id="173" name="Google Shape;173;p6"/>
          <p:cNvCxnSpPr/>
          <p:nvPr/>
        </p:nvCxnSpPr>
        <p:spPr>
          <a:xfrm flipH="1" rot="10800000">
            <a:off x="6343656" y="4769170"/>
            <a:ext cx="188748" cy="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6"/>
          <p:cNvSpPr txBox="1"/>
          <p:nvPr/>
        </p:nvSpPr>
        <p:spPr>
          <a:xfrm>
            <a:off x="6232149" y="5222164"/>
            <a:ext cx="1545801" cy="36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</a:t>
            </a: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pproved</a:t>
            </a:r>
            <a:endParaRPr/>
          </a:p>
        </p:txBody>
      </p:sp>
      <p:cxnSp>
        <p:nvCxnSpPr>
          <p:cNvPr id="175" name="Google Shape;175;p6"/>
          <p:cNvCxnSpPr>
            <a:stCxn id="162" idx="3"/>
            <a:endCxn id="171" idx="1"/>
          </p:cNvCxnSpPr>
          <p:nvPr/>
        </p:nvCxnSpPr>
        <p:spPr>
          <a:xfrm flipH="1">
            <a:off x="4797815" y="2685749"/>
            <a:ext cx="2680800" cy="2083500"/>
          </a:xfrm>
          <a:prstGeom prst="bentConnector5">
            <a:avLst>
              <a:gd fmla="val -9732" name="adj1"/>
              <a:gd fmla="val 48293" name="adj2"/>
              <a:gd fmla="val 109730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6" name="Google Shape;176;p6"/>
          <p:cNvGrpSpPr/>
          <p:nvPr/>
        </p:nvGrpSpPr>
        <p:grpSpPr>
          <a:xfrm>
            <a:off x="4908236" y="438497"/>
            <a:ext cx="6632917" cy="806704"/>
            <a:chOff x="754661" y="4985695"/>
            <a:chExt cx="6632917" cy="806704"/>
          </a:xfrm>
        </p:grpSpPr>
        <p:sp>
          <p:nvSpPr>
            <p:cNvPr id="177" name="Google Shape;177;p6"/>
            <p:cNvSpPr txBox="1"/>
            <p:nvPr/>
          </p:nvSpPr>
          <p:spPr>
            <a:xfrm>
              <a:off x="2187676" y="4985695"/>
              <a:ext cx="5199902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CA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Gate reviews are held at monthly TWG meetings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CA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Team presents review materials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CA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Gate decisions by TWG majority vote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54661" y="5036774"/>
              <a:ext cx="1263324" cy="755625"/>
            </a:xfrm>
            <a:prstGeom prst="diamond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Gate Reviews</a:t>
              </a:r>
              <a:endParaRPr/>
            </a:p>
          </p:txBody>
        </p:sp>
      </p:grpSp>
      <p:sp>
        <p:nvSpPr>
          <p:cNvPr id="179" name="Google Shape;179;p6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4238908" y="5655746"/>
            <a:ext cx="6260925" cy="479074"/>
          </a:xfrm>
          <a:prstGeom prst="rect">
            <a:avLst/>
          </a:prstGeom>
          <a:solidFill>
            <a:srgbClr val="BEEE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5F5F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590248" y="22813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Gate Details</a:t>
            </a:r>
            <a:endParaRPr/>
          </a:p>
        </p:txBody>
      </p:sp>
      <p:sp>
        <p:nvSpPr>
          <p:cNvPr id="186" name="Google Shape;186;p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10874217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900241" y="1650983"/>
            <a:ext cx="2578801" cy="54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Concept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900241" y="2664257"/>
            <a:ext cx="2578801" cy="54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Launch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900241" y="3677532"/>
            <a:ext cx="2578801" cy="4932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Approved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903891" y="5050762"/>
            <a:ext cx="2578801" cy="4932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Freeze</a:t>
            </a:r>
            <a:endParaRPr/>
          </a:p>
        </p:txBody>
      </p:sp>
      <p:cxnSp>
        <p:nvCxnSpPr>
          <p:cNvPr id="192" name="Google Shape;192;p7"/>
          <p:cNvCxnSpPr>
            <a:stCxn id="188" idx="2"/>
            <a:endCxn id="189" idx="0"/>
          </p:cNvCxnSpPr>
          <p:nvPr/>
        </p:nvCxnSpPr>
        <p:spPr>
          <a:xfrm>
            <a:off x="2189642" y="2200670"/>
            <a:ext cx="0" cy="4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7"/>
          <p:cNvCxnSpPr>
            <a:stCxn id="189" idx="2"/>
            <a:endCxn id="190" idx="0"/>
          </p:cNvCxnSpPr>
          <p:nvPr/>
        </p:nvCxnSpPr>
        <p:spPr>
          <a:xfrm>
            <a:off x="2189642" y="3213944"/>
            <a:ext cx="0" cy="4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>
            <a:endCxn id="191" idx="0"/>
          </p:cNvCxnSpPr>
          <p:nvPr/>
        </p:nvCxnSpPr>
        <p:spPr>
          <a:xfrm>
            <a:off x="2193292" y="3709762"/>
            <a:ext cx="0" cy="134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7"/>
          <p:cNvSpPr txBox="1"/>
          <p:nvPr/>
        </p:nvSpPr>
        <p:spPr>
          <a:xfrm>
            <a:off x="4317305" y="1616533"/>
            <a:ext cx="4437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Concept formulation. Proposed scope. Why do this project? Early view of PL details where available. 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4358183" y="802087"/>
            <a:ext cx="1857091" cy="365125"/>
          </a:xfrm>
          <a:prstGeom prst="rect">
            <a:avLst/>
          </a:prstGeom>
          <a:solidFill>
            <a:srgbClr val="BEEE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Criteria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903891" y="802087"/>
            <a:ext cx="2575149" cy="365125"/>
          </a:xfrm>
          <a:prstGeom prst="rect">
            <a:avLst/>
          </a:prstGeom>
          <a:solidFill>
            <a:srgbClr val="BEEE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Gate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4317305" y="2631003"/>
            <a:ext cx="4437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Driving requirements, proposed features, work components, project supporters, high level schedule, project risks, license model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4317305" y="3644278"/>
            <a:ext cx="4437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Project plan checklist:  project methodology, initial agile backlog, requirements specification (1</a:t>
            </a:r>
            <a:r>
              <a:rPr baseline="30000"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 section of the user manual)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4271497" y="5080183"/>
            <a:ext cx="4437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lang="en-CA" sz="16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rPr>
              <a:t>RTL Freeze checklist or other final checklist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1086420" y="4395541"/>
            <a:ext cx="2106303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</a:t>
            </a:r>
            <a:endParaRPr/>
          </a:p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</a:pPr>
            <a:r>
              <a:rPr lang="en-CA" sz="3200"/>
              <a:t>Cores Projects – Document Suite</a:t>
            </a:r>
            <a:endParaRPr/>
          </a:p>
        </p:txBody>
      </p:sp>
      <p:sp>
        <p:nvSpPr>
          <p:cNvPr id="208" name="Google Shape;208;p8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08" y="1190312"/>
            <a:ext cx="10812384" cy="44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June 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2019-04-20T23:07:29Z</dcterms:created>
  <dc:creator>Rick O'Connor</dc:creator>
</cp:coreProperties>
</file>