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13" r:id="rId2"/>
    <p:sldId id="877" r:id="rId3"/>
    <p:sldId id="880" r:id="rId4"/>
    <p:sldId id="865" r:id="rId5"/>
    <p:sldId id="868" r:id="rId6"/>
    <p:sldId id="869" r:id="rId7"/>
    <p:sldId id="870" r:id="rId8"/>
    <p:sldId id="881" r:id="rId9"/>
    <p:sldId id="871" r:id="rId10"/>
    <p:sldId id="872" r:id="rId11"/>
    <p:sldId id="873" r:id="rId12"/>
    <p:sldId id="878" r:id="rId13"/>
    <p:sldId id="875" r:id="rId14"/>
    <p:sldId id="874" r:id="rId15"/>
    <p:sldId id="8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D381DCB-CDA3-46E0-A782-0C42D6D0E42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B3082D0-2755-44D3-AB1F-E53A557F3C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0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B3082D0-2755-44D3-AB1F-E53A557F3C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9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B3082D0-2755-44D3-AB1F-E53A557F3C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3193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B3082D0-2755-44D3-AB1F-E53A557F3C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638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B3082D0-2755-44D3-AB1F-E53A557F3C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2033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B3082D0-2755-44D3-AB1F-E53A557F3C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03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B3082D0-2755-44D3-AB1F-E53A557F3C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493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B3082D0-2755-44D3-AB1F-E53A557F3C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918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B3082D0-2755-44D3-AB1F-E53A557F3C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B3082D0-2755-44D3-AB1F-E53A557F3C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328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B3082D0-2755-44D3-AB1F-E53A557F3C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6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B3082D0-2755-44D3-AB1F-E53A557F3C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941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B3082D0-2755-44D3-AB1F-E53A557F3C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489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B3082D0-2755-44D3-AB1F-E53A557F3C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121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303B3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Line 2"/>
          <p:cNvSpPr/>
          <p:nvPr/>
        </p:nvSpPr>
        <p:spPr>
          <a:xfrm>
            <a:off x="0" y="5910840"/>
            <a:ext cx="12191760" cy="36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4"/>
          <p:cNvSpPr/>
          <p:nvPr/>
        </p:nvSpPr>
        <p:spPr>
          <a:xfrm>
            <a:off x="5896080" y="6003360"/>
            <a:ext cx="629496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pt-PT" sz="1400" b="1" strike="noStrike" spc="-1" dirty="0">
                <a:solidFill>
                  <a:srgbClr val="8498A0"/>
                </a:solidFill>
                <a:latin typeface="Nunito"/>
                <a:ea typeface="DejaVu Sans"/>
              </a:rPr>
              <a:t>Overview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61059F-9698-4421-BDC7-572BDBA4A373}"/>
              </a:ext>
            </a:extLst>
          </p:cNvPr>
          <p:cNvSpPr txBox="1">
            <a:spLocks/>
          </p:cNvSpPr>
          <p:nvPr/>
        </p:nvSpPr>
        <p:spPr>
          <a:xfrm>
            <a:off x="1668855" y="1828800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Predictable &amp; High-Performance RISC-V Multicore Framework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0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59F4F5-EF13-4270-84B3-D7B71501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44" y="1290466"/>
            <a:ext cx="7720411" cy="4080494"/>
          </a:xfrm>
          <a:prstGeom prst="rect">
            <a:avLst/>
          </a:prstGeom>
        </p:spPr>
      </p:pic>
      <p:sp>
        <p:nvSpPr>
          <p:cNvPr id="283" name="CustomShape 2"/>
          <p:cNvSpPr/>
          <p:nvPr/>
        </p:nvSpPr>
        <p:spPr>
          <a:xfrm>
            <a:off x="0" y="6507720"/>
            <a:ext cx="12191040" cy="2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fld id="{18F8A950-4D28-4324-9D43-D36DC089F791}" type="slidenum">
              <a:rPr lang="en-US" sz="1200" b="0" strike="noStrike" spc="-1">
                <a:solidFill>
                  <a:srgbClr val="8498A0"/>
                </a:solidFill>
                <a:latin typeface="Nunito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4" name="CustomShape 1">
            <a:extLst>
              <a:ext uri="{FF2B5EF4-FFF2-40B4-BE49-F238E27FC236}">
                <a16:creationId xmlns:a16="http://schemas.microsoft.com/office/drawing/2014/main" id="{DC012469-5C77-4575-A5BE-C1CB0512D162}"/>
              </a:ext>
            </a:extLst>
          </p:cNvPr>
          <p:cNvSpPr/>
          <p:nvPr/>
        </p:nvSpPr>
        <p:spPr>
          <a:xfrm>
            <a:off x="0" y="229378"/>
            <a:ext cx="12191040" cy="68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6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1694B2"/>
                </a:solidFill>
                <a:latin typeface="Nunito"/>
              </a:rPr>
              <a:t>Duetto</a:t>
            </a:r>
            <a:r>
              <a:rPr lang="en-US" sz="8000" dirty="0"/>
              <a:t> </a:t>
            </a:r>
            <a:r>
              <a:rPr lang="en-US" sz="4000" spc="-1" dirty="0">
                <a:solidFill>
                  <a:srgbClr val="303B3F"/>
                </a:solidFill>
                <a:latin typeface="Nunito"/>
              </a:rPr>
              <a:t>Resource 1: Caches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57E2A-0F2C-490D-B1E0-3E81D7C01E13}"/>
              </a:ext>
            </a:extLst>
          </p:cNvPr>
          <p:cNvSpPr/>
          <p:nvPr/>
        </p:nvSpPr>
        <p:spPr>
          <a:xfrm>
            <a:off x="5960187" y="2297486"/>
            <a:ext cx="3309257" cy="3753389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8D9760-4843-433C-BA3B-EFA23BBD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481" y="1372382"/>
            <a:ext cx="50577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2D5B87-06E0-4750-90FD-4464D3C8BDB3}"/>
              </a:ext>
            </a:extLst>
          </p:cNvPr>
          <p:cNvSpPr/>
          <p:nvPr/>
        </p:nvSpPr>
        <p:spPr>
          <a:xfrm>
            <a:off x="2963759" y="2159638"/>
            <a:ext cx="3132241" cy="3253242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0" y="6507720"/>
            <a:ext cx="12191040" cy="2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fld id="{18F8A950-4D28-4324-9D43-D36DC089F791}" type="slidenum">
              <a:rPr lang="en-US" sz="1200" b="0" strike="noStrike" spc="-1">
                <a:solidFill>
                  <a:srgbClr val="8498A0"/>
                </a:solidFill>
                <a:latin typeface="Nunito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4" name="CustomShape 1">
            <a:extLst>
              <a:ext uri="{FF2B5EF4-FFF2-40B4-BE49-F238E27FC236}">
                <a16:creationId xmlns:a16="http://schemas.microsoft.com/office/drawing/2014/main" id="{DC012469-5C77-4575-A5BE-C1CB0512D162}"/>
              </a:ext>
            </a:extLst>
          </p:cNvPr>
          <p:cNvSpPr/>
          <p:nvPr/>
        </p:nvSpPr>
        <p:spPr>
          <a:xfrm>
            <a:off x="0" y="241200"/>
            <a:ext cx="12191040" cy="68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6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1694B2"/>
                </a:solidFill>
                <a:latin typeface="Nunito"/>
              </a:rPr>
              <a:t>Duetto</a:t>
            </a:r>
            <a:r>
              <a:rPr lang="en-US" sz="8000" dirty="0"/>
              <a:t> </a:t>
            </a:r>
            <a:r>
              <a:rPr lang="en-US" sz="4000" spc="-1" dirty="0">
                <a:solidFill>
                  <a:srgbClr val="303B3F"/>
                </a:solidFill>
                <a:latin typeface="Nunito"/>
              </a:rPr>
              <a:t>Resource 2: DRAM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2008D8-207A-4748-B076-0A645783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44" y="1638980"/>
            <a:ext cx="10515599" cy="4030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C2ED60-6D5B-46EE-B11B-13A7A7AA4D93}"/>
              </a:ext>
            </a:extLst>
          </p:cNvPr>
          <p:cNvSpPr/>
          <p:nvPr/>
        </p:nvSpPr>
        <p:spPr>
          <a:xfrm>
            <a:off x="306874" y="1335314"/>
            <a:ext cx="9223828" cy="4563836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AD5EB-131D-4195-B5EE-FFE7EEA58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74" y="2017486"/>
            <a:ext cx="8341219" cy="315311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AEF3CE-1168-42BD-923D-94014A98AB3D}"/>
              </a:ext>
            </a:extLst>
          </p:cNvPr>
          <p:cNvSpPr/>
          <p:nvPr/>
        </p:nvSpPr>
        <p:spPr>
          <a:xfrm>
            <a:off x="8913452" y="2027616"/>
            <a:ext cx="3132241" cy="3253242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4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0" y="6507720"/>
            <a:ext cx="12191040" cy="2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fld id="{18F8A950-4D28-4324-9D43-D36DC089F791}" type="slidenum">
              <a:rPr lang="en-US" sz="1200" b="0" strike="noStrike" spc="-1">
                <a:solidFill>
                  <a:srgbClr val="8498A0"/>
                </a:solidFill>
                <a:latin typeface="Nunito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4" name="CustomShape 1">
            <a:extLst>
              <a:ext uri="{FF2B5EF4-FFF2-40B4-BE49-F238E27FC236}">
                <a16:creationId xmlns:a16="http://schemas.microsoft.com/office/drawing/2014/main" id="{DC012469-5C77-4575-A5BE-C1CB0512D162}"/>
              </a:ext>
            </a:extLst>
          </p:cNvPr>
          <p:cNvSpPr/>
          <p:nvPr/>
        </p:nvSpPr>
        <p:spPr>
          <a:xfrm>
            <a:off x="0" y="241200"/>
            <a:ext cx="12191040" cy="68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6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1694B2"/>
                </a:solidFill>
                <a:latin typeface="Nunito"/>
              </a:rPr>
              <a:t>Duetto</a:t>
            </a:r>
            <a:r>
              <a:rPr lang="en-US" sz="8000" dirty="0"/>
              <a:t> </a:t>
            </a:r>
            <a:r>
              <a:rPr lang="en-US" sz="4000" spc="-1" dirty="0">
                <a:solidFill>
                  <a:srgbClr val="303B3F"/>
                </a:solidFill>
                <a:latin typeface="Nunito"/>
              </a:rPr>
              <a:t>Resource 2: DRAM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2008D8-207A-4748-B076-0A645783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44" y="1638980"/>
            <a:ext cx="10515599" cy="4030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C2ED60-6D5B-46EE-B11B-13A7A7AA4D93}"/>
              </a:ext>
            </a:extLst>
          </p:cNvPr>
          <p:cNvSpPr/>
          <p:nvPr/>
        </p:nvSpPr>
        <p:spPr>
          <a:xfrm>
            <a:off x="306874" y="1335314"/>
            <a:ext cx="9223828" cy="4563836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AD5EB-131D-4195-B5EE-FFE7EEA58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74" y="2017486"/>
            <a:ext cx="8341219" cy="315311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AEF3CE-1168-42BD-923D-94014A98AB3D}"/>
              </a:ext>
            </a:extLst>
          </p:cNvPr>
          <p:cNvSpPr/>
          <p:nvPr/>
        </p:nvSpPr>
        <p:spPr>
          <a:xfrm>
            <a:off x="8913452" y="2027616"/>
            <a:ext cx="3132241" cy="3253242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6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0" y="6507720"/>
            <a:ext cx="12191040" cy="2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fld id="{18F8A950-4D28-4324-9D43-D36DC089F791}" type="slidenum">
              <a:rPr lang="en-US" sz="1200" b="0" strike="noStrike" spc="-1">
                <a:solidFill>
                  <a:srgbClr val="8498A0"/>
                </a:solidFill>
                <a:latin typeface="Nunito"/>
                <a:ea typeface="DejaVu Sans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4" name="CustomShape 1">
            <a:extLst>
              <a:ext uri="{FF2B5EF4-FFF2-40B4-BE49-F238E27FC236}">
                <a16:creationId xmlns:a16="http://schemas.microsoft.com/office/drawing/2014/main" id="{DC012469-5C77-4575-A5BE-C1CB0512D162}"/>
              </a:ext>
            </a:extLst>
          </p:cNvPr>
          <p:cNvSpPr/>
          <p:nvPr/>
        </p:nvSpPr>
        <p:spPr>
          <a:xfrm>
            <a:off x="0" y="241200"/>
            <a:ext cx="12191040" cy="68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1694B2"/>
                </a:solidFill>
                <a:latin typeface="Nunito"/>
              </a:rPr>
              <a:t>Duetto </a:t>
            </a:r>
            <a:r>
              <a:rPr lang="en-US" sz="4000" spc="-1" dirty="0">
                <a:solidFill>
                  <a:srgbClr val="303B3F"/>
                </a:solidFill>
                <a:latin typeface="Nunito"/>
              </a:rPr>
              <a:t>Architectural Simulation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81B85-B8B8-4E38-A20E-D63F9B8E5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84" y="1690688"/>
            <a:ext cx="5375379" cy="2564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20A515-8BD0-440D-8A07-E3DCF3E08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65" y="1770681"/>
            <a:ext cx="5494050" cy="2404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2FBE6C-08B9-47AE-ABA5-54D3234AD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851" y="4212310"/>
            <a:ext cx="5291684" cy="2417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16170F-5B96-4067-9825-4E7CEA30791B}"/>
              </a:ext>
            </a:extLst>
          </p:cNvPr>
          <p:cNvSpPr txBox="1"/>
          <p:nvPr/>
        </p:nvSpPr>
        <p:spPr>
          <a:xfrm>
            <a:off x="5218176" y="1901101"/>
            <a:ext cx="5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HPA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5B78E-530A-47E0-9A0C-8742FE183A7A}"/>
              </a:ext>
            </a:extLst>
          </p:cNvPr>
          <p:cNvSpPr txBox="1"/>
          <p:nvPr/>
        </p:nvSpPr>
        <p:spPr>
          <a:xfrm>
            <a:off x="7729264" y="43013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Duo$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2C166-611B-4675-A48D-8C8926E61107}"/>
              </a:ext>
            </a:extLst>
          </p:cNvPr>
          <p:cNvSpPr txBox="1"/>
          <p:nvPr/>
        </p:nvSpPr>
        <p:spPr>
          <a:xfrm>
            <a:off x="11007191" y="1871121"/>
            <a:ext cx="53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EC6FC-0794-4378-8284-8EF9067B52A6}"/>
              </a:ext>
            </a:extLst>
          </p:cNvPr>
          <p:cNvSpPr txBox="1"/>
          <p:nvPr/>
        </p:nvSpPr>
        <p:spPr>
          <a:xfrm>
            <a:off x="8192514" y="2449833"/>
            <a:ext cx="251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RTA provides latencies well below the bound…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05E7CE-A704-4575-9FA4-F7DBF23C907D}"/>
              </a:ext>
            </a:extLst>
          </p:cNvPr>
          <p:cNvSpPr txBox="1"/>
          <p:nvPr/>
        </p:nvSpPr>
        <p:spPr>
          <a:xfrm>
            <a:off x="1955611" y="2638340"/>
            <a:ext cx="306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HPA shows large latency spikes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86AD1E-B9E7-4FB6-8A04-E4411B1833CB}"/>
              </a:ext>
            </a:extLst>
          </p:cNvPr>
          <p:cNvSpPr txBox="1"/>
          <p:nvPr/>
        </p:nvSpPr>
        <p:spPr>
          <a:xfrm>
            <a:off x="4149192" y="5618375"/>
            <a:ext cx="430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Latencies are now very close to the bound…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157E63-37FF-41D3-B3E8-72D7AC36BEBD}"/>
              </a:ext>
            </a:extLst>
          </p:cNvPr>
          <p:cNvSpPr txBox="1">
            <a:spLocks/>
          </p:cNvSpPr>
          <p:nvPr/>
        </p:nvSpPr>
        <p:spPr>
          <a:xfrm>
            <a:off x="121092" y="1182912"/>
            <a:ext cx="11948856" cy="3174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Resource 1: Coherent Interconnect, private L1s and </a:t>
            </a:r>
            <a:r>
              <a:rPr lang="en-CA" dirty="0" err="1"/>
              <a:t>bankized</a:t>
            </a:r>
            <a:r>
              <a:rPr lang="en-CA" dirty="0"/>
              <a:t> shared L2</a:t>
            </a:r>
          </a:p>
        </p:txBody>
      </p:sp>
    </p:spTree>
    <p:extLst>
      <p:ext uri="{BB962C8B-B14F-4D97-AF65-F5344CB8AC3E}">
        <p14:creationId xmlns:p14="http://schemas.microsoft.com/office/powerpoint/2010/main" val="32520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0" y="6507720"/>
            <a:ext cx="12191040" cy="2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fld id="{18F8A950-4D28-4324-9D43-D36DC089F791}" type="slidenum">
              <a:rPr lang="en-US" sz="1200" b="0" strike="noStrike" spc="-1">
                <a:solidFill>
                  <a:srgbClr val="8498A0"/>
                </a:solidFill>
                <a:latin typeface="Nunito"/>
                <a:ea typeface="DejaVu Sans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4" name="CustomShape 1">
            <a:extLst>
              <a:ext uri="{FF2B5EF4-FFF2-40B4-BE49-F238E27FC236}">
                <a16:creationId xmlns:a16="http://schemas.microsoft.com/office/drawing/2014/main" id="{DC012469-5C77-4575-A5BE-C1CB0512D162}"/>
              </a:ext>
            </a:extLst>
          </p:cNvPr>
          <p:cNvSpPr/>
          <p:nvPr/>
        </p:nvSpPr>
        <p:spPr>
          <a:xfrm>
            <a:off x="0" y="241200"/>
            <a:ext cx="12191040" cy="68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1694B2"/>
                </a:solidFill>
                <a:latin typeface="Nunito"/>
              </a:rPr>
              <a:t>Duetto </a:t>
            </a:r>
            <a:r>
              <a:rPr lang="en-US" sz="4000" spc="-1" dirty="0">
                <a:solidFill>
                  <a:srgbClr val="303B3F"/>
                </a:solidFill>
                <a:latin typeface="Nunito"/>
              </a:rPr>
              <a:t>Architectural Simulation Results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998388C-A666-49F6-8C3F-A56DEE994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628" y="2633189"/>
            <a:ext cx="7143203" cy="33467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7C1FC8-DDF2-4A87-813A-4E011B848E6C}"/>
              </a:ext>
            </a:extLst>
          </p:cNvPr>
          <p:cNvSpPr txBox="1">
            <a:spLocks/>
          </p:cNvSpPr>
          <p:nvPr/>
        </p:nvSpPr>
        <p:spPr>
          <a:xfrm>
            <a:off x="121092" y="1182912"/>
            <a:ext cx="11948856" cy="3174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Resource 1: Coherent Interconnect, private L1s and </a:t>
            </a:r>
            <a:r>
              <a:rPr lang="en-CA" dirty="0" err="1"/>
              <a:t>bankized</a:t>
            </a:r>
            <a:r>
              <a:rPr lang="en-CA" dirty="0"/>
              <a:t> shared L2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75543-64AA-4410-A345-74DE6D61F918}"/>
              </a:ext>
            </a:extLst>
          </p:cNvPr>
          <p:cNvSpPr txBox="1"/>
          <p:nvPr/>
        </p:nvSpPr>
        <p:spPr>
          <a:xfrm>
            <a:off x="2845343" y="1927576"/>
            <a:ext cx="350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&gt;4x performance over state-of-the-art predictable coherence solution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49C212-20DD-43EF-B8C8-D6FD87FF21D2}"/>
              </a:ext>
            </a:extLst>
          </p:cNvPr>
          <p:cNvCxnSpPr/>
          <p:nvPr/>
        </p:nvCxnSpPr>
        <p:spPr>
          <a:xfrm>
            <a:off x="3089985" y="2573907"/>
            <a:ext cx="30168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0E0568-E4DC-4FEE-8FEE-582301AB2B19}"/>
              </a:ext>
            </a:extLst>
          </p:cNvPr>
          <p:cNvCxnSpPr>
            <a:cxnSpLocks/>
          </p:cNvCxnSpPr>
          <p:nvPr/>
        </p:nvCxnSpPr>
        <p:spPr>
          <a:xfrm>
            <a:off x="6092196" y="2573907"/>
            <a:ext cx="536969" cy="820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1C1DDB-4ED1-4986-B4B8-D51B26BE1B27}"/>
              </a:ext>
            </a:extLst>
          </p:cNvPr>
          <p:cNvSpPr txBox="1"/>
          <p:nvPr/>
        </p:nvSpPr>
        <p:spPr>
          <a:xfrm>
            <a:off x="8637428" y="1859082"/>
            <a:ext cx="350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Near-COTS performance with Duetto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15F393-EC69-45D6-86EF-3C01FEB2E644}"/>
              </a:ext>
            </a:extLst>
          </p:cNvPr>
          <p:cNvCxnSpPr/>
          <p:nvPr/>
        </p:nvCxnSpPr>
        <p:spPr>
          <a:xfrm>
            <a:off x="8744014" y="2439129"/>
            <a:ext cx="30168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BE17A8-BEF5-4B2B-A2AA-BB6505B08957}"/>
              </a:ext>
            </a:extLst>
          </p:cNvPr>
          <p:cNvCxnSpPr>
            <a:cxnSpLocks/>
          </p:cNvCxnSpPr>
          <p:nvPr/>
        </p:nvCxnSpPr>
        <p:spPr>
          <a:xfrm flipH="1">
            <a:off x="7593231" y="2439129"/>
            <a:ext cx="4167636" cy="1132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9918119-6435-417C-8726-8D93D4661FAD}"/>
              </a:ext>
            </a:extLst>
          </p:cNvPr>
          <p:cNvSpPr/>
          <p:nvPr/>
        </p:nvSpPr>
        <p:spPr>
          <a:xfrm>
            <a:off x="7312742" y="3429000"/>
            <a:ext cx="336589" cy="40811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5B8C72-E723-4483-AD6D-77040764C060}"/>
              </a:ext>
            </a:extLst>
          </p:cNvPr>
          <p:cNvSpPr txBox="1"/>
          <p:nvPr/>
        </p:nvSpPr>
        <p:spPr>
          <a:xfrm>
            <a:off x="9777831" y="4006337"/>
            <a:ext cx="238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solidFill>
                  <a:prstClr val="black"/>
                </a:solidFill>
                <a:latin typeface="Calibri" panose="020F0502020204030204"/>
              </a:rPr>
              <a:t>Configurable deadline helps in latency vs performance trade-off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4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0" y="6507720"/>
            <a:ext cx="12191040" cy="2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fld id="{18F8A950-4D28-4324-9D43-D36DC089F791}" type="slidenum">
              <a:rPr lang="en-US" sz="1200" b="0" strike="noStrike" spc="-1">
                <a:solidFill>
                  <a:srgbClr val="8498A0"/>
                </a:solidFill>
                <a:latin typeface="Nunito"/>
                <a:ea typeface="DejaVu Sans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4" name="CustomShape 1">
            <a:extLst>
              <a:ext uri="{FF2B5EF4-FFF2-40B4-BE49-F238E27FC236}">
                <a16:creationId xmlns:a16="http://schemas.microsoft.com/office/drawing/2014/main" id="{DC012469-5C77-4575-A5BE-C1CB0512D162}"/>
              </a:ext>
            </a:extLst>
          </p:cNvPr>
          <p:cNvSpPr/>
          <p:nvPr/>
        </p:nvSpPr>
        <p:spPr>
          <a:xfrm>
            <a:off x="0" y="241200"/>
            <a:ext cx="12191040" cy="68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1694B2"/>
                </a:solidFill>
                <a:latin typeface="Nunito"/>
              </a:rPr>
              <a:t>Duetto </a:t>
            </a:r>
            <a:r>
              <a:rPr lang="en-US" sz="4000" spc="-1" dirty="0">
                <a:solidFill>
                  <a:srgbClr val="303B3F"/>
                </a:solidFill>
                <a:latin typeface="Nunito"/>
              </a:rPr>
              <a:t>Architectural Simulation 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5285FC-F336-4120-A669-B2F579D419CC}"/>
              </a:ext>
            </a:extLst>
          </p:cNvPr>
          <p:cNvSpPr txBox="1">
            <a:spLocks/>
          </p:cNvSpPr>
          <p:nvPr/>
        </p:nvSpPr>
        <p:spPr>
          <a:xfrm>
            <a:off x="765772" y="1346527"/>
            <a:ext cx="10515600" cy="15249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latin typeface="Nunito" panose="02000503000000000000" pitchFamily="2" charset="0"/>
              </a:rPr>
              <a:t>Resource 2: DRAM</a:t>
            </a:r>
          </a:p>
          <a:p>
            <a:pPr lvl="1"/>
            <a:r>
              <a:rPr lang="en-US" sz="1600" dirty="0">
                <a:latin typeface="Nunito" panose="02000503000000000000" pitchFamily="2" charset="0"/>
              </a:rPr>
              <a:t>8 requestors - cores running memory-intensive benchmarks - accessing the same device</a:t>
            </a:r>
          </a:p>
          <a:p>
            <a:pPr lvl="1"/>
            <a:r>
              <a:rPr lang="en-US" sz="1600" dirty="0">
                <a:latin typeface="Nunito" panose="02000503000000000000" pitchFamily="2" charset="0"/>
              </a:rPr>
              <a:t>Cycle-accurate simulation using our </a:t>
            </a:r>
            <a:r>
              <a:rPr lang="en-US" sz="1600" dirty="0" err="1">
                <a:latin typeface="Nunito" panose="02000503000000000000" pitchFamily="2" charset="0"/>
              </a:rPr>
              <a:t>MCsim</a:t>
            </a:r>
            <a:r>
              <a:rPr lang="en-US" sz="1600" dirty="0">
                <a:latin typeface="Nunito" panose="02000503000000000000" pitchFamily="2" charset="0"/>
              </a:rPr>
              <a:t> memory controller simulation framework [1]</a:t>
            </a:r>
          </a:p>
          <a:p>
            <a:pPr lvl="1"/>
            <a:r>
              <a:rPr lang="en-US" sz="1600" dirty="0">
                <a:latin typeface="Nunito" panose="02000503000000000000" pitchFamily="2" charset="0"/>
              </a:rPr>
              <a:t>Cache and bank-level partitioning for improved isolation [2]</a:t>
            </a:r>
          </a:p>
          <a:p>
            <a:pPr lvl="1"/>
            <a:r>
              <a:rPr lang="en-US" sz="1600" dirty="0">
                <a:latin typeface="Nunito" panose="02000503000000000000" pitchFamily="2" charset="0"/>
              </a:rPr>
              <a:t>HPA uses standard FR-FCFS arbitration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91CA4-72D6-43CA-8104-FAA60D3F9843}"/>
              </a:ext>
            </a:extLst>
          </p:cNvPr>
          <p:cNvSpPr txBox="1"/>
          <p:nvPr/>
        </p:nvSpPr>
        <p:spPr>
          <a:xfrm>
            <a:off x="6054951" y="3021696"/>
            <a:ext cx="430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" panose="02000503000000000000" pitchFamily="2" charset="0"/>
              </a:rPr>
              <a:t>… with only 3% average IPC reduction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49E274-B47C-4BC4-99D7-F064FA772C55}"/>
              </a:ext>
            </a:extLst>
          </p:cNvPr>
          <p:cNvCxnSpPr>
            <a:cxnSpLocks/>
          </p:cNvCxnSpPr>
          <p:nvPr/>
        </p:nvCxnSpPr>
        <p:spPr>
          <a:xfrm>
            <a:off x="6109898" y="3412218"/>
            <a:ext cx="3549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A02FFF1-51A2-4351-8C6B-7DEC128BA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42" y="3829259"/>
            <a:ext cx="11153468" cy="225929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DF439E-2791-45E6-B890-21AC77C322D1}"/>
              </a:ext>
            </a:extLst>
          </p:cNvPr>
          <p:cNvCxnSpPr>
            <a:cxnSpLocks/>
          </p:cNvCxnSpPr>
          <p:nvPr/>
        </p:nvCxnSpPr>
        <p:spPr>
          <a:xfrm flipH="1">
            <a:off x="7576496" y="3412218"/>
            <a:ext cx="2082428" cy="500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756D22C-EE72-4B9C-A159-803780D3BD91}"/>
              </a:ext>
            </a:extLst>
          </p:cNvPr>
          <p:cNvSpPr/>
          <p:nvPr/>
        </p:nvSpPr>
        <p:spPr>
          <a:xfrm>
            <a:off x="1072795" y="4004928"/>
            <a:ext cx="5148785" cy="24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15EBC8-0897-4172-803A-7D549A10A983}"/>
              </a:ext>
            </a:extLst>
          </p:cNvPr>
          <p:cNvSpPr/>
          <p:nvPr/>
        </p:nvSpPr>
        <p:spPr>
          <a:xfrm>
            <a:off x="1122299" y="4039567"/>
            <a:ext cx="180210" cy="180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FB398A-4DC8-44F6-BA94-958A4046AC8A}"/>
              </a:ext>
            </a:extLst>
          </p:cNvPr>
          <p:cNvSpPr txBox="1"/>
          <p:nvPr/>
        </p:nvSpPr>
        <p:spPr>
          <a:xfrm>
            <a:off x="1389458" y="3945006"/>
            <a:ext cx="5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HPA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23962-8BA1-4918-8B92-57146B881E10}"/>
              </a:ext>
            </a:extLst>
          </p:cNvPr>
          <p:cNvSpPr/>
          <p:nvPr/>
        </p:nvSpPr>
        <p:spPr>
          <a:xfrm>
            <a:off x="2142377" y="4039567"/>
            <a:ext cx="180210" cy="1802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BEE7CD-8359-4596-B917-CF82FF8128E2}"/>
              </a:ext>
            </a:extLst>
          </p:cNvPr>
          <p:cNvSpPr txBox="1"/>
          <p:nvPr/>
        </p:nvSpPr>
        <p:spPr>
          <a:xfrm>
            <a:off x="2409536" y="394500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Dual Mode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6C4EC-97F7-4E89-A0A7-9589E3E3707D}"/>
              </a:ext>
            </a:extLst>
          </p:cNvPr>
          <p:cNvSpPr/>
          <p:nvPr/>
        </p:nvSpPr>
        <p:spPr>
          <a:xfrm>
            <a:off x="3846851" y="4050745"/>
            <a:ext cx="180210" cy="1802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0C5E6-9C20-4748-8A7C-B4961028420F}"/>
              </a:ext>
            </a:extLst>
          </p:cNvPr>
          <p:cNvSpPr txBox="1"/>
          <p:nvPr/>
        </p:nvSpPr>
        <p:spPr>
          <a:xfrm>
            <a:off x="4114010" y="3956184"/>
            <a:ext cx="53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RTA</a:t>
            </a:r>
          </a:p>
        </p:txBody>
      </p:sp>
    </p:spTree>
    <p:extLst>
      <p:ext uri="{BB962C8B-B14F-4D97-AF65-F5344CB8AC3E}">
        <p14:creationId xmlns:p14="http://schemas.microsoft.com/office/powerpoint/2010/main" val="181262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241200"/>
            <a:ext cx="12191040" cy="68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77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303B3F"/>
                </a:solidFill>
                <a:latin typeface="Nunito"/>
              </a:rPr>
              <a:t>Predictable &amp; High-Performance RISC-V Multicore Framework</a:t>
            </a:r>
          </a:p>
        </p:txBody>
      </p:sp>
      <p:sp>
        <p:nvSpPr>
          <p:cNvPr id="283" name="CustomShape 2"/>
          <p:cNvSpPr/>
          <p:nvPr/>
        </p:nvSpPr>
        <p:spPr>
          <a:xfrm>
            <a:off x="0" y="6507720"/>
            <a:ext cx="12191040" cy="2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fld id="{18F8A950-4D28-4324-9D43-D36DC089F791}" type="slidenum">
              <a:rPr lang="en-US" sz="1200" b="0" strike="noStrike" spc="-1">
                <a:solidFill>
                  <a:srgbClr val="8498A0"/>
                </a:solidFill>
                <a:latin typeface="Nunito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B198B048-9CB6-4DA1-8CAB-E50CB98B85A7}"/>
              </a:ext>
            </a:extLst>
          </p:cNvPr>
          <p:cNvSpPr/>
          <p:nvPr/>
        </p:nvSpPr>
        <p:spPr>
          <a:xfrm>
            <a:off x="397439" y="1043280"/>
            <a:ext cx="7470021" cy="49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r>
              <a:rPr lang="en-GB" sz="2400" b="1" spc="-1" dirty="0">
                <a:solidFill>
                  <a:srgbClr val="303B3F"/>
                </a:solidFill>
                <a:latin typeface="Nunito"/>
                <a:ea typeface="DejaVu Sans"/>
              </a:rPr>
              <a:t>State-of-the-art (</a:t>
            </a:r>
            <a:r>
              <a:rPr lang="en-GB" sz="2400" b="1" spc="-1" dirty="0" err="1">
                <a:solidFill>
                  <a:srgbClr val="303B3F"/>
                </a:solidFill>
                <a:latin typeface="Nunito"/>
                <a:ea typeface="DejaVu Sans"/>
              </a:rPr>
              <a:t>OpenPiton</a:t>
            </a:r>
            <a:r>
              <a:rPr lang="en-GB" sz="2400" b="1" spc="-1" dirty="0">
                <a:solidFill>
                  <a:srgbClr val="303B3F"/>
                </a:solidFill>
                <a:latin typeface="Nunito"/>
                <a:ea typeface="DejaVu Sans"/>
              </a:rPr>
              <a:t>)</a:t>
            </a:r>
            <a:r>
              <a:rPr lang="en-GB" sz="2400" b="1" strike="noStrike" spc="-1" dirty="0">
                <a:solidFill>
                  <a:srgbClr val="303B3F"/>
                </a:solidFill>
                <a:latin typeface="Nunito"/>
                <a:ea typeface="DejaVu Sans"/>
              </a:rPr>
              <a:t>:</a:t>
            </a:r>
            <a:endParaRPr lang="en-US" sz="2400" b="0" strike="noStrike" spc="-1" dirty="0">
              <a:latin typeface="Arial"/>
            </a:endParaRPr>
          </a:p>
          <a:p>
            <a:pPr marL="914400" lvl="1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303B3F"/>
                </a:solidFill>
                <a:latin typeface="Nunito"/>
                <a:ea typeface="DejaVu Sans"/>
              </a:rPr>
              <a:t>+ </a:t>
            </a:r>
            <a:r>
              <a:rPr lang="en-GB" spc="-1" dirty="0">
                <a:solidFill>
                  <a:schemeClr val="accent6">
                    <a:lumMod val="75000"/>
                  </a:schemeClr>
                </a:solidFill>
                <a:latin typeface="Nunito"/>
                <a:ea typeface="DejaVu Sans"/>
              </a:rPr>
              <a:t>Originally designed for scalable many-core platforms</a:t>
            </a:r>
          </a:p>
          <a:p>
            <a:pPr marL="914400" lvl="1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FF0000"/>
                </a:solidFill>
                <a:latin typeface="Nunito"/>
                <a:ea typeface="DejaVu Sans"/>
              </a:rPr>
              <a:t>-  Trades some average performance for predictability </a:t>
            </a:r>
          </a:p>
          <a:p>
            <a:pPr marL="914400" lvl="1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FF0000"/>
                </a:solidFill>
                <a:latin typeface="Nunito"/>
                <a:ea typeface="DejaVu Sans"/>
              </a:rPr>
              <a:t>-  Lacks predictable performance</a:t>
            </a:r>
          </a:p>
          <a:p>
            <a:pPr marL="914400" lvl="1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endParaRPr lang="en-GB" sz="1800" b="0" strike="noStrike" spc="-1" dirty="0">
              <a:solidFill>
                <a:srgbClr val="303B3F"/>
              </a:solidFill>
              <a:latin typeface="Nunito"/>
              <a:ea typeface="DejaVu Sans"/>
            </a:endParaRPr>
          </a:p>
          <a:p>
            <a:pPr marL="914400" lvl="1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endParaRPr lang="en-US" b="0" strike="noStrike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Aft>
                <a:spcPts val="901"/>
              </a:spcAft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1026" name="Picture 2" descr="blockdiag">
            <a:extLst>
              <a:ext uri="{FF2B5EF4-FFF2-40B4-BE49-F238E27FC236}">
                <a16:creationId xmlns:a16="http://schemas.microsoft.com/office/drawing/2014/main" id="{EDECDDF3-4B4F-49C2-BB0D-9A9179709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4" y="2779399"/>
            <a:ext cx="5227758" cy="265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stomShape 7">
            <a:extLst>
              <a:ext uri="{FF2B5EF4-FFF2-40B4-BE49-F238E27FC236}">
                <a16:creationId xmlns:a16="http://schemas.microsoft.com/office/drawing/2014/main" id="{EB1B4739-2C1D-440C-9EA8-CC6AF30F3470}"/>
              </a:ext>
            </a:extLst>
          </p:cNvPr>
          <p:cNvSpPr/>
          <p:nvPr/>
        </p:nvSpPr>
        <p:spPr>
          <a:xfrm>
            <a:off x="6095520" y="2670772"/>
            <a:ext cx="5927002" cy="3450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r>
              <a:rPr lang="en-CA" sz="2400" b="1" spc="-1" dirty="0">
                <a:solidFill>
                  <a:srgbClr val="303B3F"/>
                </a:solidFill>
                <a:latin typeface="Nunito"/>
                <a:ea typeface="DejaVu Sans"/>
              </a:rPr>
              <a:t>Examples:</a:t>
            </a:r>
            <a:endParaRPr lang="en-US" sz="2400" b="0" strike="noStrike" spc="-1" dirty="0">
              <a:latin typeface="Arial"/>
            </a:endParaRPr>
          </a:p>
          <a:p>
            <a:pPr marL="914400" lvl="1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r>
              <a:rPr lang="en-GB" sz="1800" b="0" i="1" strike="noStrike" spc="-1" dirty="0">
                <a:solidFill>
                  <a:srgbClr val="303B3F"/>
                </a:solidFill>
                <a:latin typeface="Nunito"/>
                <a:ea typeface="DejaVu Sans"/>
              </a:rPr>
              <a:t>Directory-based MESI:</a:t>
            </a:r>
          </a:p>
          <a:p>
            <a:pPr marL="1371600" lvl="2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303B3F"/>
                </a:solidFill>
                <a:latin typeface="Nunito"/>
                <a:ea typeface="DejaVu Sans"/>
              </a:rPr>
              <a:t>A minimum of three hops per coherence request</a:t>
            </a:r>
          </a:p>
          <a:p>
            <a:pPr marL="914400" lvl="1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r>
              <a:rPr lang="en-GB" b="0" i="1" strike="noStrike" spc="-1" dirty="0">
                <a:solidFill>
                  <a:srgbClr val="303B3F"/>
                </a:solidFill>
                <a:latin typeface="Nunito"/>
                <a:ea typeface="DejaVu Sans"/>
              </a:rPr>
              <a:t>Distributed L2:</a:t>
            </a:r>
          </a:p>
          <a:p>
            <a:pPr marL="1371600" lvl="2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303B3F"/>
                </a:solidFill>
                <a:latin typeface="Nunito"/>
                <a:ea typeface="DejaVu Sans"/>
              </a:rPr>
              <a:t>Different latencies whether you are accessing your tile or others</a:t>
            </a:r>
          </a:p>
          <a:p>
            <a:pPr marL="1371600" lvl="2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r>
              <a:rPr lang="en-GB" b="0" strike="noStrike" spc="-1" dirty="0">
                <a:solidFill>
                  <a:srgbClr val="303B3F"/>
                </a:solidFill>
                <a:latin typeface="Nunito"/>
                <a:ea typeface="DejaVu Sans"/>
              </a:rPr>
              <a:t>And also how many “</a:t>
            </a:r>
            <a:r>
              <a:rPr lang="en-GB" b="0" i="1" strike="noStrike" spc="-1" dirty="0">
                <a:solidFill>
                  <a:srgbClr val="303B3F"/>
                </a:solidFill>
                <a:latin typeface="Nunito"/>
                <a:ea typeface="DejaVu Sans"/>
              </a:rPr>
              <a:t>tiles</a:t>
            </a:r>
            <a:r>
              <a:rPr lang="en-GB" b="0" strike="noStrike" spc="-1" dirty="0">
                <a:solidFill>
                  <a:srgbClr val="303B3F"/>
                </a:solidFill>
                <a:latin typeface="Nunito"/>
                <a:ea typeface="DejaVu Sans"/>
              </a:rPr>
              <a:t>” you need to traverse.</a:t>
            </a:r>
          </a:p>
          <a:p>
            <a:pPr marL="914400" lvl="1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endParaRPr lang="en-US" b="0" strike="noStrike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Aft>
                <a:spcPts val="901"/>
              </a:spcAft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95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241200"/>
            <a:ext cx="12191040" cy="68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303B3F"/>
                </a:solidFill>
                <a:latin typeface="Nunito"/>
              </a:rPr>
              <a:t>Why Predictable Performance?</a:t>
            </a:r>
          </a:p>
        </p:txBody>
      </p:sp>
      <p:sp>
        <p:nvSpPr>
          <p:cNvPr id="283" name="CustomShape 2"/>
          <p:cNvSpPr/>
          <p:nvPr/>
        </p:nvSpPr>
        <p:spPr>
          <a:xfrm>
            <a:off x="0" y="6507720"/>
            <a:ext cx="12191040" cy="2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fld id="{18F8A950-4D28-4324-9D43-D36DC089F791}" type="slidenum">
              <a:rPr lang="en-US" sz="1200" b="0" strike="noStrike" spc="-1">
                <a:solidFill>
                  <a:srgbClr val="8498A0"/>
                </a:solidFill>
                <a:latin typeface="Nunito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B198B048-9CB6-4DA1-8CAB-E50CB98B85A7}"/>
              </a:ext>
            </a:extLst>
          </p:cNvPr>
          <p:cNvSpPr/>
          <p:nvPr/>
        </p:nvSpPr>
        <p:spPr>
          <a:xfrm>
            <a:off x="129481" y="1604074"/>
            <a:ext cx="4034286" cy="4401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r>
              <a:rPr lang="en-CA" sz="2400" b="1" spc="-1" dirty="0">
                <a:solidFill>
                  <a:srgbClr val="303B3F"/>
                </a:solidFill>
                <a:latin typeface="Nunito"/>
                <a:ea typeface="DejaVu Sans"/>
              </a:rPr>
              <a:t>A mandate for functional safety</a:t>
            </a:r>
          </a:p>
          <a:p>
            <a:pPr marL="457200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r>
              <a:rPr lang="en-CA" sz="2400" b="1" strike="noStrike" spc="-1" dirty="0">
                <a:solidFill>
                  <a:srgbClr val="303B3F"/>
                </a:solidFill>
                <a:latin typeface="Nunito"/>
              </a:rPr>
              <a:t>Safety-Critical Systems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608F9E-49C9-4620-A8DF-A4C89CC27598}"/>
              </a:ext>
            </a:extLst>
          </p:cNvPr>
          <p:cNvGrpSpPr/>
          <p:nvPr/>
        </p:nvGrpSpPr>
        <p:grpSpPr>
          <a:xfrm>
            <a:off x="8196082" y="3815933"/>
            <a:ext cx="3766458" cy="2189587"/>
            <a:chOff x="12906236" y="2216844"/>
            <a:chExt cx="5791199" cy="3570515"/>
          </a:xfrm>
        </p:grpSpPr>
        <p:pic>
          <p:nvPicPr>
            <p:cNvPr id="8" name="Picture 7" descr="Image result for real time systems">
              <a:extLst>
                <a:ext uri="{FF2B5EF4-FFF2-40B4-BE49-F238E27FC236}">
                  <a16:creationId xmlns:a16="http://schemas.microsoft.com/office/drawing/2014/main" id="{69D4CACF-35DA-4DD7-8399-F29D0D37B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5583" y="2311249"/>
              <a:ext cx="4192503" cy="3345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ounded Rectangle 180">
              <a:extLst>
                <a:ext uri="{FF2B5EF4-FFF2-40B4-BE49-F238E27FC236}">
                  <a16:creationId xmlns:a16="http://schemas.microsoft.com/office/drawing/2014/main" id="{7D257143-C69F-46BF-A231-5DCE0150CE56}"/>
                </a:ext>
              </a:extLst>
            </p:cNvPr>
            <p:cNvSpPr/>
            <p:nvPr/>
          </p:nvSpPr>
          <p:spPr>
            <a:xfrm>
              <a:off x="12906236" y="2216844"/>
              <a:ext cx="5791199" cy="357051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756275E-3134-4874-8F4E-840A2A47CA82}"/>
              </a:ext>
            </a:extLst>
          </p:cNvPr>
          <p:cNvSpPr txBox="1"/>
          <p:nvPr/>
        </p:nvSpPr>
        <p:spPr>
          <a:xfrm>
            <a:off x="8308819" y="5659143"/>
            <a:ext cx="1296908" cy="346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</a:pPr>
            <a:r>
              <a:rPr lang="en-GB" sz="1800" b="1" spc="-1" dirty="0">
                <a:solidFill>
                  <a:srgbClr val="303B3F"/>
                </a:solidFill>
                <a:latin typeface="Nunito"/>
                <a:ea typeface="DejaVu Sans"/>
              </a:rPr>
              <a:t>ISO26262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2AA005-4D67-46A6-8A7C-8FDB8DCF7138}"/>
              </a:ext>
            </a:extLst>
          </p:cNvPr>
          <p:cNvGrpSpPr/>
          <p:nvPr/>
        </p:nvGrpSpPr>
        <p:grpSpPr>
          <a:xfrm>
            <a:off x="4226055" y="3815933"/>
            <a:ext cx="3766458" cy="2211803"/>
            <a:chOff x="674914" y="2198914"/>
            <a:chExt cx="5791199" cy="3570515"/>
          </a:xfrm>
        </p:grpSpPr>
        <p:pic>
          <p:nvPicPr>
            <p:cNvPr id="14" name="Picture 13" descr="http://www.tga.es/imagenes/Aviones/infographic_avionics.jpg">
              <a:extLst>
                <a:ext uri="{FF2B5EF4-FFF2-40B4-BE49-F238E27FC236}">
                  <a16:creationId xmlns:a16="http://schemas.microsoft.com/office/drawing/2014/main" id="{18198385-555A-4BA2-A06A-EBFAEEB978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376" y="2511201"/>
              <a:ext cx="5466737" cy="298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ounded Rectangle 2">
              <a:extLst>
                <a:ext uri="{FF2B5EF4-FFF2-40B4-BE49-F238E27FC236}">
                  <a16:creationId xmlns:a16="http://schemas.microsoft.com/office/drawing/2014/main" id="{3154BB9A-40A8-49E9-A434-8F88472149BB}"/>
                </a:ext>
              </a:extLst>
            </p:cNvPr>
            <p:cNvSpPr/>
            <p:nvPr/>
          </p:nvSpPr>
          <p:spPr>
            <a:xfrm>
              <a:off x="674914" y="2198914"/>
              <a:ext cx="5791199" cy="357051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BAFCE32-B111-408F-9887-C5B8730F48AF}"/>
              </a:ext>
            </a:extLst>
          </p:cNvPr>
          <p:cNvSpPr txBox="1"/>
          <p:nvPr/>
        </p:nvSpPr>
        <p:spPr>
          <a:xfrm>
            <a:off x="6656829" y="3296058"/>
            <a:ext cx="127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spc="-1" dirty="0">
                <a:solidFill>
                  <a:srgbClr val="303B3F"/>
                </a:solidFill>
                <a:latin typeface="Nunito"/>
              </a:rPr>
              <a:t>EN</a:t>
            </a:r>
            <a:r>
              <a:rPr lang="en-CA" dirty="0"/>
              <a:t> </a:t>
            </a:r>
            <a:r>
              <a:rPr lang="en-CA" b="1" spc="-1" dirty="0">
                <a:solidFill>
                  <a:srgbClr val="303B3F"/>
                </a:solidFill>
                <a:latin typeface="Nunito"/>
              </a:rPr>
              <a:t>50129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BAEDB9-7D9C-48A7-A21A-A2592E1840E4}"/>
              </a:ext>
            </a:extLst>
          </p:cNvPr>
          <p:cNvGrpSpPr/>
          <p:nvPr/>
        </p:nvGrpSpPr>
        <p:grpSpPr>
          <a:xfrm>
            <a:off x="8196084" y="1483673"/>
            <a:ext cx="3766456" cy="2188541"/>
            <a:chOff x="999376" y="8234915"/>
            <a:chExt cx="5791199" cy="3583404"/>
          </a:xfrm>
        </p:grpSpPr>
        <p:pic>
          <p:nvPicPr>
            <p:cNvPr id="20" name="Picture 19" descr="Image result for remote surgery robot">
              <a:extLst>
                <a:ext uri="{FF2B5EF4-FFF2-40B4-BE49-F238E27FC236}">
                  <a16:creationId xmlns:a16="http://schemas.microsoft.com/office/drawing/2014/main" id="{74B2D084-9305-4D01-9859-D5B800F40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008" y="8234915"/>
              <a:ext cx="4356395" cy="358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ounded Rectangle 182">
              <a:extLst>
                <a:ext uri="{FF2B5EF4-FFF2-40B4-BE49-F238E27FC236}">
                  <a16:creationId xmlns:a16="http://schemas.microsoft.com/office/drawing/2014/main" id="{EFDE9B78-26A1-4381-8A2C-F1F4586E9FE6}"/>
                </a:ext>
              </a:extLst>
            </p:cNvPr>
            <p:cNvSpPr/>
            <p:nvPr/>
          </p:nvSpPr>
          <p:spPr>
            <a:xfrm>
              <a:off x="999376" y="8234915"/>
              <a:ext cx="5791199" cy="357051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A999B5-72E1-44DE-B49A-39D79CE90848}"/>
              </a:ext>
            </a:extLst>
          </p:cNvPr>
          <p:cNvGrpSpPr/>
          <p:nvPr/>
        </p:nvGrpSpPr>
        <p:grpSpPr>
          <a:xfrm>
            <a:off x="297460" y="3825312"/>
            <a:ext cx="3725025" cy="2202424"/>
            <a:chOff x="7115037" y="8234915"/>
            <a:chExt cx="5791199" cy="3570515"/>
          </a:xfrm>
        </p:grpSpPr>
        <p:sp>
          <p:nvSpPr>
            <p:cNvPr id="23" name="Rounded Rectangle 183">
              <a:extLst>
                <a:ext uri="{FF2B5EF4-FFF2-40B4-BE49-F238E27FC236}">
                  <a16:creationId xmlns:a16="http://schemas.microsoft.com/office/drawing/2014/main" id="{E091ABE3-2C13-48BA-91DE-3BA2BF72154D}"/>
                </a:ext>
              </a:extLst>
            </p:cNvPr>
            <p:cNvSpPr/>
            <p:nvPr/>
          </p:nvSpPr>
          <p:spPr>
            <a:xfrm>
              <a:off x="7115037" y="8234915"/>
              <a:ext cx="5791199" cy="357051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24" name="Picture 23" descr="Image result for robotics mit">
              <a:extLst>
                <a:ext uri="{FF2B5EF4-FFF2-40B4-BE49-F238E27FC236}">
                  <a16:creationId xmlns:a16="http://schemas.microsoft.com/office/drawing/2014/main" id="{42059E3D-8793-4AA9-B8DF-1049390954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27" r="3391"/>
            <a:stretch/>
          </p:blipFill>
          <p:spPr bwMode="auto">
            <a:xfrm>
              <a:off x="7670206" y="8525123"/>
              <a:ext cx="3697904" cy="2528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EN 5012X - Railway Functional Safety | TÜV SÜD">
            <a:extLst>
              <a:ext uri="{FF2B5EF4-FFF2-40B4-BE49-F238E27FC236}">
                <a16:creationId xmlns:a16="http://schemas.microsoft.com/office/drawing/2014/main" id="{97D473E6-470B-4317-A941-B58608DC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908" y="1604075"/>
            <a:ext cx="2571849" cy="169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52FBBC0-6F5B-4167-B15F-F4D135ACDCE3}"/>
              </a:ext>
            </a:extLst>
          </p:cNvPr>
          <p:cNvSpPr txBox="1"/>
          <p:nvPr/>
        </p:nvSpPr>
        <p:spPr>
          <a:xfrm>
            <a:off x="10420539" y="3290882"/>
            <a:ext cx="1374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spc="-1" dirty="0">
                <a:solidFill>
                  <a:srgbClr val="303B3F"/>
                </a:solidFill>
                <a:latin typeface="Nunito"/>
              </a:rPr>
              <a:t>IEC</a:t>
            </a:r>
            <a:r>
              <a:rPr lang="en-CA" dirty="0"/>
              <a:t> </a:t>
            </a:r>
            <a:r>
              <a:rPr lang="en-CA" b="1" spc="-1" dirty="0">
                <a:solidFill>
                  <a:srgbClr val="303B3F"/>
                </a:solidFill>
                <a:latin typeface="Nunito"/>
              </a:rPr>
              <a:t>62304</a:t>
            </a:r>
            <a:r>
              <a:rPr lang="en-CA" dirty="0"/>
              <a:t> </a:t>
            </a:r>
          </a:p>
        </p:txBody>
      </p:sp>
      <p:sp>
        <p:nvSpPr>
          <p:cNvPr id="32" name="Rounded Rectangle 182">
            <a:extLst>
              <a:ext uri="{FF2B5EF4-FFF2-40B4-BE49-F238E27FC236}">
                <a16:creationId xmlns:a16="http://schemas.microsoft.com/office/drawing/2014/main" id="{83BBECD3-F19A-462C-8105-E96077ACAE80}"/>
              </a:ext>
            </a:extLst>
          </p:cNvPr>
          <p:cNvSpPr/>
          <p:nvPr/>
        </p:nvSpPr>
        <p:spPr>
          <a:xfrm>
            <a:off x="4281540" y="1464028"/>
            <a:ext cx="3710973" cy="22028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F51BD2-2026-49E7-B65A-F1E73812489F}"/>
              </a:ext>
            </a:extLst>
          </p:cNvPr>
          <p:cNvSpPr txBox="1"/>
          <p:nvPr/>
        </p:nvSpPr>
        <p:spPr>
          <a:xfrm>
            <a:off x="2246089" y="5629458"/>
            <a:ext cx="167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72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defRPr b="1" spc="-1">
                <a:solidFill>
                  <a:srgbClr val="303B3F"/>
                </a:solidFill>
                <a:latin typeface="Nunito"/>
                <a:ea typeface="DejaVu Sans"/>
              </a:defRPr>
            </a:lvl1pPr>
          </a:lstStyle>
          <a:p>
            <a:r>
              <a:rPr lang="en-CA" dirty="0"/>
              <a:t>IEC EN 61508</a:t>
            </a:r>
          </a:p>
        </p:txBody>
      </p:sp>
    </p:spTree>
    <p:extLst>
      <p:ext uri="{BB962C8B-B14F-4D97-AF65-F5344CB8AC3E}">
        <p14:creationId xmlns:p14="http://schemas.microsoft.com/office/powerpoint/2010/main" val="81921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241200"/>
            <a:ext cx="12191040" cy="68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77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303B3F"/>
                </a:solidFill>
                <a:latin typeface="Nunito"/>
              </a:rPr>
              <a:t>Predictable &amp; High-Performance RISC-V Multicore Framework</a:t>
            </a:r>
          </a:p>
        </p:txBody>
      </p:sp>
      <p:sp>
        <p:nvSpPr>
          <p:cNvPr id="283" name="CustomShape 2"/>
          <p:cNvSpPr/>
          <p:nvPr/>
        </p:nvSpPr>
        <p:spPr>
          <a:xfrm>
            <a:off x="0" y="6507720"/>
            <a:ext cx="12191040" cy="2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fld id="{18F8A950-4D28-4324-9D43-D36DC089F791}" type="slidenum">
              <a:rPr lang="en-US" sz="1200" b="0" strike="noStrike" spc="-1">
                <a:solidFill>
                  <a:srgbClr val="8498A0"/>
                </a:solidFill>
                <a:latin typeface="Nunito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A35E1-4388-483D-A780-48575B55A711}"/>
              </a:ext>
            </a:extLst>
          </p:cNvPr>
          <p:cNvSpPr txBox="1"/>
          <p:nvPr/>
        </p:nvSpPr>
        <p:spPr>
          <a:xfrm>
            <a:off x="6096001" y="1552882"/>
            <a:ext cx="155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(1) Predictable Interconnect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53A8A4-8D81-435E-9F58-4B3E6894091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95520" y="2199213"/>
            <a:ext cx="777422" cy="105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D36A1A-B5A2-4B5D-B365-014F06B36F59}"/>
              </a:ext>
            </a:extLst>
          </p:cNvPr>
          <p:cNvSpPr txBox="1"/>
          <p:nvPr/>
        </p:nvSpPr>
        <p:spPr>
          <a:xfrm>
            <a:off x="8313177" y="1565121"/>
            <a:ext cx="273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(2) A predictable shared L2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AB621B-704F-49AC-96E8-2B404A25B4AB}"/>
              </a:ext>
            </a:extLst>
          </p:cNvPr>
          <p:cNvCxnSpPr>
            <a:cxnSpLocks/>
          </p:cNvCxnSpPr>
          <p:nvPr/>
        </p:nvCxnSpPr>
        <p:spPr>
          <a:xfrm flipH="1">
            <a:off x="8790187" y="2211452"/>
            <a:ext cx="623034" cy="125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6987DC-2DE1-4B99-B0EE-35468F68CB61}"/>
              </a:ext>
            </a:extLst>
          </p:cNvPr>
          <p:cNvSpPr txBox="1"/>
          <p:nvPr/>
        </p:nvSpPr>
        <p:spPr>
          <a:xfrm>
            <a:off x="7241613" y="927360"/>
            <a:ext cx="24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(3) Snooping Coherence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D88069-F132-4DBA-8AE7-266F14F3DE10}"/>
              </a:ext>
            </a:extLst>
          </p:cNvPr>
          <p:cNvCxnSpPr>
            <a:cxnSpLocks/>
          </p:cNvCxnSpPr>
          <p:nvPr/>
        </p:nvCxnSpPr>
        <p:spPr>
          <a:xfrm flipH="1">
            <a:off x="7425479" y="1332747"/>
            <a:ext cx="1054198" cy="209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A3611F-1B2E-4E4A-8AD5-48A89FFB952A}"/>
              </a:ext>
            </a:extLst>
          </p:cNvPr>
          <p:cNvSpPr txBox="1"/>
          <p:nvPr/>
        </p:nvSpPr>
        <p:spPr>
          <a:xfrm>
            <a:off x="8672978" y="6090051"/>
            <a:ext cx="247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(4) Predictable MC to high-performance DDR4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69F50E-74D2-4691-8AC9-37C082EFB39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911043" y="5498945"/>
            <a:ext cx="141382" cy="59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8AEEB5-890E-4C91-8D7B-85D64986D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43" y="2926999"/>
            <a:ext cx="9490375" cy="3161342"/>
          </a:xfrm>
          <a:prstGeom prst="rect">
            <a:avLst/>
          </a:prstGeom>
        </p:spPr>
      </p:pic>
      <p:sp>
        <p:nvSpPr>
          <p:cNvPr id="19" name="CustomShape 7">
            <a:extLst>
              <a:ext uri="{FF2B5EF4-FFF2-40B4-BE49-F238E27FC236}">
                <a16:creationId xmlns:a16="http://schemas.microsoft.com/office/drawing/2014/main" id="{4F0E1897-5ECE-433E-9CDA-25C48409A802}"/>
              </a:ext>
            </a:extLst>
          </p:cNvPr>
          <p:cNvSpPr/>
          <p:nvPr/>
        </p:nvSpPr>
        <p:spPr>
          <a:xfrm>
            <a:off x="397440" y="1043280"/>
            <a:ext cx="4781097" cy="49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r>
              <a:rPr lang="en-US" sz="2400" b="1" spc="-1" dirty="0">
                <a:solidFill>
                  <a:srgbClr val="303B3F"/>
                </a:solidFill>
                <a:latin typeface="Nunito"/>
                <a:ea typeface="DejaVu Sans"/>
              </a:rPr>
              <a:t>Goal:</a:t>
            </a:r>
            <a:endParaRPr lang="en-US" sz="2400" b="0" strike="noStrike" spc="-1" dirty="0">
              <a:latin typeface="Arial"/>
            </a:endParaRPr>
          </a:p>
          <a:p>
            <a:pPr marL="914400" lvl="1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303B3F"/>
                </a:solidFill>
                <a:latin typeface="Nunito"/>
                <a:ea typeface="DejaVu Sans"/>
              </a:rPr>
              <a:t>A predictable and high-performance multi-core RISC-V Infrastructure </a:t>
            </a:r>
          </a:p>
          <a:p>
            <a:pPr marL="914400" lvl="1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Wingdings" charset="2"/>
              <a:buChar char=""/>
            </a:pPr>
            <a:endParaRPr lang="en-GB" sz="1800" b="0" strike="noStrike" spc="-1" dirty="0">
              <a:solidFill>
                <a:srgbClr val="303B3F"/>
              </a:solidFill>
              <a:latin typeface="Nunito"/>
              <a:ea typeface="DejaVu Sans"/>
            </a:endParaRPr>
          </a:p>
          <a:p>
            <a:pPr marL="914400" lvl="1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Wingdings" charset="2"/>
              <a:buChar char=""/>
            </a:pPr>
            <a:endParaRPr lang="en-US" sz="18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Aft>
                <a:spcPts val="901"/>
              </a:spcAft>
              <a:buClr>
                <a:srgbClr val="303B3F"/>
              </a:buClr>
              <a:buFont typeface="Wingdings" charset="2"/>
              <a:buChar char=""/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901"/>
              </a:spcAft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12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0" y="6507720"/>
            <a:ext cx="12191040" cy="2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fld id="{18F8A950-4D28-4324-9D43-D36DC089F791}" type="slidenum">
              <a:rPr lang="en-US" sz="1200" b="0" strike="noStrike" spc="-1">
                <a:solidFill>
                  <a:srgbClr val="8498A0"/>
                </a:solidFill>
                <a:latin typeface="Nunito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4" name="CustomShape 1">
            <a:extLst>
              <a:ext uri="{FF2B5EF4-FFF2-40B4-BE49-F238E27FC236}">
                <a16:creationId xmlns:a16="http://schemas.microsoft.com/office/drawing/2014/main" id="{DC012469-5C77-4575-A5BE-C1CB0512D162}"/>
              </a:ext>
            </a:extLst>
          </p:cNvPr>
          <p:cNvSpPr/>
          <p:nvPr/>
        </p:nvSpPr>
        <p:spPr>
          <a:xfrm>
            <a:off x="0" y="241200"/>
            <a:ext cx="12191040" cy="68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6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1694B2"/>
                </a:solidFill>
                <a:latin typeface="Nunito"/>
              </a:rPr>
              <a:t>Duetto:</a:t>
            </a:r>
            <a:r>
              <a:rPr lang="en-US" sz="8000" dirty="0"/>
              <a:t> </a:t>
            </a:r>
            <a:r>
              <a:rPr lang="en-US" sz="4000" spc="-1" dirty="0">
                <a:solidFill>
                  <a:srgbClr val="303B3F"/>
                </a:solidFill>
                <a:latin typeface="Nunito"/>
              </a:rPr>
              <a:t>Dual-Mode Arbitration 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C6BF256-A189-461C-A52A-09A4B72F71E0}"/>
              </a:ext>
            </a:extLst>
          </p:cNvPr>
          <p:cNvSpPr txBox="1">
            <a:spLocks/>
          </p:cNvSpPr>
          <p:nvPr/>
        </p:nvSpPr>
        <p:spPr>
          <a:xfrm>
            <a:off x="838200" y="1399418"/>
            <a:ext cx="10515600" cy="15462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HPA arbitrates among requests generated by requestors and sends commands to the hw resource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84C494-593F-4FC7-99A2-15FA71CB9415}"/>
              </a:ext>
            </a:extLst>
          </p:cNvPr>
          <p:cNvSpPr/>
          <p:nvPr/>
        </p:nvSpPr>
        <p:spPr>
          <a:xfrm>
            <a:off x="3303860" y="3997991"/>
            <a:ext cx="1074587" cy="2266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Queues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FC23B5-EE1E-45F1-9C53-666642C130B2}"/>
              </a:ext>
            </a:extLst>
          </p:cNvPr>
          <p:cNvCxnSpPr/>
          <p:nvPr/>
        </p:nvCxnSpPr>
        <p:spPr>
          <a:xfrm>
            <a:off x="2255971" y="4351737"/>
            <a:ext cx="1047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20B9-ACD7-4FE9-AF54-A0ADA5E3FDB1}"/>
              </a:ext>
            </a:extLst>
          </p:cNvPr>
          <p:cNvCxnSpPr/>
          <p:nvPr/>
        </p:nvCxnSpPr>
        <p:spPr>
          <a:xfrm>
            <a:off x="2255971" y="4891256"/>
            <a:ext cx="1047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A85BA3-22AF-4AA6-B369-88EFEF58BBD9}"/>
              </a:ext>
            </a:extLst>
          </p:cNvPr>
          <p:cNvCxnSpPr/>
          <p:nvPr/>
        </p:nvCxnSpPr>
        <p:spPr>
          <a:xfrm>
            <a:off x="2255971" y="5418537"/>
            <a:ext cx="1047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0A64F-F2C1-4BD2-B51B-ADEA81570394}"/>
              </a:ext>
            </a:extLst>
          </p:cNvPr>
          <p:cNvCxnSpPr/>
          <p:nvPr/>
        </p:nvCxnSpPr>
        <p:spPr>
          <a:xfrm>
            <a:off x="2255971" y="5959168"/>
            <a:ext cx="1047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0B091C-7C8F-41C5-98E2-0A51F12BFCB0}"/>
              </a:ext>
            </a:extLst>
          </p:cNvPr>
          <p:cNvSpPr txBox="1"/>
          <p:nvPr/>
        </p:nvSpPr>
        <p:spPr>
          <a:xfrm rot="16200000">
            <a:off x="217869" y="4311698"/>
            <a:ext cx="3334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Requestors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(cores, GPU, accelerators, DMA…)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DF9E41-338B-4550-8509-A58B23BB45A0}"/>
              </a:ext>
            </a:extLst>
          </p:cNvPr>
          <p:cNvSpPr/>
          <p:nvPr/>
        </p:nvSpPr>
        <p:spPr>
          <a:xfrm>
            <a:off x="5753386" y="3459831"/>
            <a:ext cx="1142446" cy="885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HPA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49B3B8-4612-468E-AE47-95964CD8ECFD}"/>
              </a:ext>
            </a:extLst>
          </p:cNvPr>
          <p:cNvSpPr/>
          <p:nvPr/>
        </p:nvSpPr>
        <p:spPr>
          <a:xfrm>
            <a:off x="8847567" y="3844479"/>
            <a:ext cx="1142446" cy="1442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(cache, memory, 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interc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…)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4C07F9C-4404-4759-89EE-E898FE2A087A}"/>
              </a:ext>
            </a:extLst>
          </p:cNvPr>
          <p:cNvCxnSpPr>
            <a:stCxn id="23" idx="3"/>
            <a:endCxn id="29" idx="1"/>
          </p:cNvCxnSpPr>
          <p:nvPr/>
        </p:nvCxnSpPr>
        <p:spPr>
          <a:xfrm flipV="1">
            <a:off x="4378447" y="3902452"/>
            <a:ext cx="1374939" cy="12285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F54D0ED-CE21-4F76-A586-560A1D99631D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V="1">
            <a:off x="5487737" y="-86574"/>
            <a:ext cx="651475" cy="72106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909614-DF0A-4B95-814B-F15F968490FF}"/>
              </a:ext>
            </a:extLst>
          </p:cNvPr>
          <p:cNvCxnSpPr>
            <a:endCxn id="23" idx="0"/>
          </p:cNvCxnSpPr>
          <p:nvPr/>
        </p:nvCxnSpPr>
        <p:spPr>
          <a:xfrm>
            <a:off x="3841153" y="3184211"/>
            <a:ext cx="1" cy="813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3AA445-8738-4558-B214-85FC94923C8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324609" y="3193004"/>
            <a:ext cx="0" cy="266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34A0CB1-1084-49FE-8CAA-8DC4AC33FEF8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6895832" y="3902452"/>
            <a:ext cx="1951735" cy="6634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5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0" y="6507720"/>
            <a:ext cx="12191040" cy="2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fld id="{18F8A950-4D28-4324-9D43-D36DC089F791}" type="slidenum">
              <a:rPr lang="en-US" sz="1200" b="0" strike="noStrike" spc="-1">
                <a:solidFill>
                  <a:srgbClr val="8498A0"/>
                </a:solidFill>
                <a:latin typeface="Nunito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4" name="CustomShape 1">
            <a:extLst>
              <a:ext uri="{FF2B5EF4-FFF2-40B4-BE49-F238E27FC236}">
                <a16:creationId xmlns:a16="http://schemas.microsoft.com/office/drawing/2014/main" id="{DC012469-5C77-4575-A5BE-C1CB0512D162}"/>
              </a:ext>
            </a:extLst>
          </p:cNvPr>
          <p:cNvSpPr/>
          <p:nvPr/>
        </p:nvSpPr>
        <p:spPr>
          <a:xfrm>
            <a:off x="0" y="241200"/>
            <a:ext cx="12191040" cy="68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6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1694B2"/>
                </a:solidFill>
                <a:latin typeface="Nunito"/>
              </a:rPr>
              <a:t>Duetto:</a:t>
            </a:r>
            <a:r>
              <a:rPr lang="en-US" sz="8000" dirty="0"/>
              <a:t> </a:t>
            </a:r>
            <a:r>
              <a:rPr lang="en-US" sz="4000" spc="-1" dirty="0">
                <a:solidFill>
                  <a:srgbClr val="303B3F"/>
                </a:solidFill>
                <a:latin typeface="Nunito"/>
              </a:rPr>
              <a:t>Dual-Mode Arbitration 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9D381FF-2BA7-4635-BDF5-3D06DA840754}"/>
              </a:ext>
            </a:extLst>
          </p:cNvPr>
          <p:cNvSpPr txBox="1">
            <a:spLocks/>
          </p:cNvSpPr>
          <p:nvPr/>
        </p:nvSpPr>
        <p:spPr>
          <a:xfrm>
            <a:off x="421741" y="1008181"/>
            <a:ext cx="10515600" cy="18373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 </a:t>
            </a:r>
            <a:r>
              <a:rPr lang="en-US" sz="2000" b="1" i="1" dirty="0"/>
              <a:t>add</a:t>
            </a:r>
            <a:r>
              <a:rPr lang="en-US" sz="2000" dirty="0"/>
              <a:t> a RTA that runs in parallel with the HPA</a:t>
            </a:r>
          </a:p>
          <a:p>
            <a:r>
              <a:rPr lang="en-US" sz="2000" dirty="0"/>
              <a:t>A monitor provides latency guarantees to requestors </a:t>
            </a:r>
          </a:p>
          <a:p>
            <a:pPr lvl="1"/>
            <a:r>
              <a:rPr lang="en-US" sz="1600" dirty="0"/>
              <a:t>Desired latency requirements can be set for each requestor / type of request (</a:t>
            </a:r>
            <a:r>
              <a:rPr lang="en-US" sz="1600" b="1" dirty="0">
                <a:solidFill>
                  <a:schemeClr val="tx2"/>
                </a:solidFill>
              </a:rPr>
              <a:t>CONFIGURABILITY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If the system is not heavily loaded, use the HPA output</a:t>
            </a:r>
          </a:p>
          <a:p>
            <a:pPr lvl="1"/>
            <a:r>
              <a:rPr lang="en-US" sz="1600" dirty="0"/>
              <a:t>If the system is pathologically overloaded and latency guarantees could be missed (extremely rare), switch to the RTA</a:t>
            </a:r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200A2-FE89-4E6A-B34E-4EB67049968B}"/>
              </a:ext>
            </a:extLst>
          </p:cNvPr>
          <p:cNvSpPr/>
          <p:nvPr/>
        </p:nvSpPr>
        <p:spPr>
          <a:xfrm>
            <a:off x="2914547" y="3875826"/>
            <a:ext cx="1074587" cy="2266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Queues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B10A03-9596-42C3-9A42-F58D1E5924E0}"/>
              </a:ext>
            </a:extLst>
          </p:cNvPr>
          <p:cNvCxnSpPr/>
          <p:nvPr/>
        </p:nvCxnSpPr>
        <p:spPr>
          <a:xfrm>
            <a:off x="1866658" y="4229572"/>
            <a:ext cx="1047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435535-7369-4DDC-A667-80B360EDE946}"/>
              </a:ext>
            </a:extLst>
          </p:cNvPr>
          <p:cNvCxnSpPr/>
          <p:nvPr/>
        </p:nvCxnSpPr>
        <p:spPr>
          <a:xfrm>
            <a:off x="1866658" y="4769091"/>
            <a:ext cx="1047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E2BDD3-3131-4AC8-9389-2FF773B2E5D8}"/>
              </a:ext>
            </a:extLst>
          </p:cNvPr>
          <p:cNvCxnSpPr/>
          <p:nvPr/>
        </p:nvCxnSpPr>
        <p:spPr>
          <a:xfrm>
            <a:off x="1866658" y="5296372"/>
            <a:ext cx="1047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A621A6-AFA7-4BB1-83A7-99DA4E928B4D}"/>
              </a:ext>
            </a:extLst>
          </p:cNvPr>
          <p:cNvCxnSpPr/>
          <p:nvPr/>
        </p:nvCxnSpPr>
        <p:spPr>
          <a:xfrm>
            <a:off x="1866658" y="5837003"/>
            <a:ext cx="1047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5A141B9-9A8D-4674-842D-A4DC4D7A573D}"/>
              </a:ext>
            </a:extLst>
          </p:cNvPr>
          <p:cNvSpPr/>
          <p:nvPr/>
        </p:nvSpPr>
        <p:spPr>
          <a:xfrm>
            <a:off x="5364073" y="3337666"/>
            <a:ext cx="1142446" cy="885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HPA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53F2A8-3DA9-4CFC-BE0B-D64E5D7E50E6}"/>
              </a:ext>
            </a:extLst>
          </p:cNvPr>
          <p:cNvSpPr/>
          <p:nvPr/>
        </p:nvSpPr>
        <p:spPr>
          <a:xfrm>
            <a:off x="5355458" y="4564654"/>
            <a:ext cx="1142446" cy="885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91A206-E579-44D5-82AE-BDE1A4F0CD8C}"/>
              </a:ext>
            </a:extLst>
          </p:cNvPr>
          <p:cNvSpPr/>
          <p:nvPr/>
        </p:nvSpPr>
        <p:spPr>
          <a:xfrm>
            <a:off x="5355458" y="5765222"/>
            <a:ext cx="1142446" cy="885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3CE55C-851E-4253-9E53-7B4264DC7787}"/>
              </a:ext>
            </a:extLst>
          </p:cNvPr>
          <p:cNvSpPr/>
          <p:nvPr/>
        </p:nvSpPr>
        <p:spPr>
          <a:xfrm>
            <a:off x="8458254" y="3722314"/>
            <a:ext cx="1142446" cy="1442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(cache, memory, 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interc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…)</a:t>
            </a:r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5FD881E8-75B4-4AE0-A787-1CF895CE4517}"/>
              </a:ext>
            </a:extLst>
          </p:cNvPr>
          <p:cNvSpPr/>
          <p:nvPr/>
        </p:nvSpPr>
        <p:spPr>
          <a:xfrm rot="5400000">
            <a:off x="6566265" y="4286664"/>
            <a:ext cx="1780491" cy="320380"/>
          </a:xfrm>
          <a:prstGeom prst="trapezoid">
            <a:avLst>
              <a:gd name="adj" fmla="val 645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7DB86C-B19C-46DB-AB60-7F76F4EF793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506519" y="3780287"/>
            <a:ext cx="7898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1AF1A4-AB98-4923-9666-81371BAD418F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497904" y="5007274"/>
            <a:ext cx="79841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90AC51-B9C8-43EA-AEEC-1090CB14BB5F}"/>
              </a:ext>
            </a:extLst>
          </p:cNvPr>
          <p:cNvCxnSpPr>
            <a:cxnSpLocks/>
            <a:stCxn id="42" idx="0"/>
            <a:endCxn id="41" idx="1"/>
          </p:cNvCxnSpPr>
          <p:nvPr/>
        </p:nvCxnSpPr>
        <p:spPr>
          <a:xfrm flipV="1">
            <a:off x="7616701" y="4443705"/>
            <a:ext cx="841553" cy="3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507780-1E90-415A-9A1D-0E8319A79C97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5926681" y="5449895"/>
            <a:ext cx="0" cy="315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519A854-F53C-40CA-AAC2-789372AB8CEF}"/>
              </a:ext>
            </a:extLst>
          </p:cNvPr>
          <p:cNvCxnSpPr>
            <a:stCxn id="40" idx="3"/>
            <a:endCxn id="42" idx="3"/>
          </p:cNvCxnSpPr>
          <p:nvPr/>
        </p:nvCxnSpPr>
        <p:spPr>
          <a:xfrm flipV="1">
            <a:off x="6497904" y="5233644"/>
            <a:ext cx="958607" cy="974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E118013-80C4-45EB-BB91-ECAFBC92FB48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3989134" y="3780287"/>
            <a:ext cx="1374939" cy="12285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4E5252F-695C-41EB-BA6C-13128F755312}"/>
              </a:ext>
            </a:extLst>
          </p:cNvPr>
          <p:cNvCxnSpPr>
            <a:stCxn id="19" idx="3"/>
            <a:endCxn id="40" idx="1"/>
          </p:cNvCxnSpPr>
          <p:nvPr/>
        </p:nvCxnSpPr>
        <p:spPr>
          <a:xfrm>
            <a:off x="3989134" y="5008831"/>
            <a:ext cx="1366324" cy="11990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8EB15AC-100C-4B17-AF35-13DA990AC9C3}"/>
              </a:ext>
            </a:extLst>
          </p:cNvPr>
          <p:cNvCxnSpPr>
            <a:stCxn id="19" idx="3"/>
            <a:endCxn id="39" idx="1"/>
          </p:cNvCxnSpPr>
          <p:nvPr/>
        </p:nvCxnSpPr>
        <p:spPr>
          <a:xfrm flipV="1">
            <a:off x="3989134" y="5007275"/>
            <a:ext cx="1366324" cy="15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E95889-C6D9-4F86-81F2-0B8CAE3F51F2}"/>
              </a:ext>
            </a:extLst>
          </p:cNvPr>
          <p:cNvCxnSpPr>
            <a:endCxn id="19" idx="0"/>
          </p:cNvCxnSpPr>
          <p:nvPr/>
        </p:nvCxnSpPr>
        <p:spPr>
          <a:xfrm>
            <a:off x="3451840" y="3062046"/>
            <a:ext cx="1" cy="813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4AA693-C758-4ECC-9021-38E0EBA63852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935296" y="3070839"/>
            <a:ext cx="0" cy="266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BB47A7D-940A-415D-A224-5225C4EECA3E}"/>
              </a:ext>
            </a:extLst>
          </p:cNvPr>
          <p:cNvCxnSpPr>
            <a:stCxn id="41" idx="2"/>
          </p:cNvCxnSpPr>
          <p:nvPr/>
        </p:nvCxnSpPr>
        <p:spPr>
          <a:xfrm rot="5400000">
            <a:off x="7647436" y="4015565"/>
            <a:ext cx="232511" cy="25315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716A71F-D6EE-4D21-B720-7914371644AB}"/>
              </a:ext>
            </a:extLst>
          </p:cNvPr>
          <p:cNvCxnSpPr>
            <a:stCxn id="41" idx="2"/>
          </p:cNvCxnSpPr>
          <p:nvPr/>
        </p:nvCxnSpPr>
        <p:spPr>
          <a:xfrm rot="5400000">
            <a:off x="7129133" y="4533868"/>
            <a:ext cx="1269116" cy="25315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9B73723-2AC0-409A-A603-1786B88BA7FE}"/>
              </a:ext>
            </a:extLst>
          </p:cNvPr>
          <p:cNvSpPr txBox="1"/>
          <p:nvPr/>
        </p:nvSpPr>
        <p:spPr>
          <a:xfrm rot="16200000">
            <a:off x="-171444" y="4189533"/>
            <a:ext cx="3334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Requestors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(cores, GPU, accelerators, DMA…)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05471C2-9897-4752-825D-D49D86153D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98424" y="-208739"/>
            <a:ext cx="651475" cy="72106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ontrol Knob w/Set Screw – I&amp;M Electric">
            <a:extLst>
              <a:ext uri="{FF2B5EF4-FFF2-40B4-BE49-F238E27FC236}">
                <a16:creationId xmlns:a16="http://schemas.microsoft.com/office/drawing/2014/main" id="{C48AAEDE-4F84-4C9A-8D26-76DE3CD4C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90" y="6221256"/>
            <a:ext cx="474716" cy="4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CC13D0-6AA6-42F4-828C-1DD41C8AF4D6}"/>
              </a:ext>
            </a:extLst>
          </p:cNvPr>
          <p:cNvCxnSpPr>
            <a:cxnSpLocks/>
          </p:cNvCxnSpPr>
          <p:nvPr/>
        </p:nvCxnSpPr>
        <p:spPr>
          <a:xfrm>
            <a:off x="4293395" y="6458614"/>
            <a:ext cx="10706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28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0" y="6507720"/>
            <a:ext cx="12191040" cy="2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fld id="{18F8A950-4D28-4324-9D43-D36DC089F791}" type="slidenum">
              <a:rPr lang="en-US" sz="1200" b="0" strike="noStrike" spc="-1">
                <a:solidFill>
                  <a:srgbClr val="8498A0"/>
                </a:solidFill>
                <a:latin typeface="Nunito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4" name="CustomShape 1">
            <a:extLst>
              <a:ext uri="{FF2B5EF4-FFF2-40B4-BE49-F238E27FC236}">
                <a16:creationId xmlns:a16="http://schemas.microsoft.com/office/drawing/2014/main" id="{DC012469-5C77-4575-A5BE-C1CB0512D162}"/>
              </a:ext>
            </a:extLst>
          </p:cNvPr>
          <p:cNvSpPr/>
          <p:nvPr/>
        </p:nvSpPr>
        <p:spPr>
          <a:xfrm>
            <a:off x="0" y="241200"/>
            <a:ext cx="12191040" cy="68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6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1694B2"/>
                </a:solidFill>
                <a:latin typeface="Nunito"/>
              </a:rPr>
              <a:t>Duetto:</a:t>
            </a:r>
            <a:r>
              <a:rPr lang="en-US" sz="8000" dirty="0"/>
              <a:t> </a:t>
            </a:r>
            <a:r>
              <a:rPr lang="en-US" sz="4000" spc="-1" dirty="0">
                <a:solidFill>
                  <a:srgbClr val="303B3F"/>
                </a:solidFill>
                <a:latin typeface="Nunito"/>
              </a:rPr>
              <a:t>Dual-Mode Arbitration  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14FA519-7E4C-499E-BED6-DE4A4B9C5B08}"/>
              </a:ext>
            </a:extLst>
          </p:cNvPr>
          <p:cNvSpPr txBox="1">
            <a:spLocks/>
          </p:cNvSpPr>
          <p:nvPr/>
        </p:nvSpPr>
        <p:spPr>
          <a:xfrm>
            <a:off x="448901" y="1089001"/>
            <a:ext cx="10835418" cy="18373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Almost no change required for the HPA</a:t>
            </a:r>
          </a:p>
          <a:p>
            <a:pPr lvl="1"/>
            <a:r>
              <a:rPr lang="en-US" sz="1600" dirty="0"/>
              <a:t>The model works as an add-on functionality to an existing arbiter/resource (</a:t>
            </a:r>
            <a:r>
              <a:rPr lang="en-US" sz="1600" b="1" dirty="0">
                <a:solidFill>
                  <a:schemeClr val="tx2"/>
                </a:solidFill>
              </a:rPr>
              <a:t>INTEGRATABILITY)</a:t>
            </a:r>
            <a:endParaRPr lang="en-US" sz="1600" dirty="0"/>
          </a:p>
          <a:p>
            <a:pPr lvl="1"/>
            <a:r>
              <a:rPr lang="en-US" sz="1600" dirty="0"/>
              <a:t>If real-time guarantees are not needed, we can disable the RTA/monitor and the system will behave as the original one</a:t>
            </a:r>
          </a:p>
          <a:p>
            <a:pPr lvl="1"/>
            <a:r>
              <a:rPr lang="en-US" sz="1600" dirty="0"/>
              <a:t>The RTA/monitor require some area, but vast majority of power is consumed by the resource</a:t>
            </a:r>
          </a:p>
          <a:p>
            <a:pPr lvl="1"/>
            <a:endParaRPr lang="en-US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B17E5C-1EF4-435D-80B6-82B9447D2256}"/>
              </a:ext>
            </a:extLst>
          </p:cNvPr>
          <p:cNvSpPr/>
          <p:nvPr/>
        </p:nvSpPr>
        <p:spPr>
          <a:xfrm>
            <a:off x="2914547" y="3687575"/>
            <a:ext cx="1074587" cy="2266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Queues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67C683-2AD8-4817-91B0-4BD564260F5D}"/>
              </a:ext>
            </a:extLst>
          </p:cNvPr>
          <p:cNvCxnSpPr/>
          <p:nvPr/>
        </p:nvCxnSpPr>
        <p:spPr>
          <a:xfrm>
            <a:off x="1866658" y="4041321"/>
            <a:ext cx="1047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8D9944-57FB-47AF-A4C8-EDF50EF67348}"/>
              </a:ext>
            </a:extLst>
          </p:cNvPr>
          <p:cNvCxnSpPr/>
          <p:nvPr/>
        </p:nvCxnSpPr>
        <p:spPr>
          <a:xfrm>
            <a:off x="1866658" y="4580840"/>
            <a:ext cx="1047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934236-4F58-413F-8C8D-16B2DBD55B44}"/>
              </a:ext>
            </a:extLst>
          </p:cNvPr>
          <p:cNvCxnSpPr/>
          <p:nvPr/>
        </p:nvCxnSpPr>
        <p:spPr>
          <a:xfrm>
            <a:off x="1866658" y="5108121"/>
            <a:ext cx="1047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E8907C-1885-4B5A-AE2C-3E1CC1F1239D}"/>
              </a:ext>
            </a:extLst>
          </p:cNvPr>
          <p:cNvCxnSpPr/>
          <p:nvPr/>
        </p:nvCxnSpPr>
        <p:spPr>
          <a:xfrm>
            <a:off x="1866658" y="5648752"/>
            <a:ext cx="1047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FDEF1A2-76FF-4EC7-94A1-920DE7F6276E}"/>
              </a:ext>
            </a:extLst>
          </p:cNvPr>
          <p:cNvSpPr/>
          <p:nvPr/>
        </p:nvSpPr>
        <p:spPr>
          <a:xfrm>
            <a:off x="5364073" y="3149415"/>
            <a:ext cx="1142446" cy="885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HPA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957382-56F4-4B3F-BE32-12D917BDC199}"/>
              </a:ext>
            </a:extLst>
          </p:cNvPr>
          <p:cNvSpPr/>
          <p:nvPr/>
        </p:nvSpPr>
        <p:spPr>
          <a:xfrm>
            <a:off x="5355458" y="4376403"/>
            <a:ext cx="1142446" cy="885241"/>
          </a:xfrm>
          <a:prstGeom prst="rect">
            <a:avLst/>
          </a:prstGeom>
          <a:ln>
            <a:solidFill>
              <a:schemeClr val="dk1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02E5299-E9FC-44B1-A066-F8A713A78C9C}"/>
              </a:ext>
            </a:extLst>
          </p:cNvPr>
          <p:cNvSpPr/>
          <p:nvPr/>
        </p:nvSpPr>
        <p:spPr>
          <a:xfrm>
            <a:off x="5355458" y="5576971"/>
            <a:ext cx="1142446" cy="885241"/>
          </a:xfrm>
          <a:prstGeom prst="rect">
            <a:avLst/>
          </a:prstGeom>
          <a:ln>
            <a:solidFill>
              <a:schemeClr val="dk1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04635B0-6196-4531-AB17-B48B15732F5B}"/>
              </a:ext>
            </a:extLst>
          </p:cNvPr>
          <p:cNvSpPr/>
          <p:nvPr/>
        </p:nvSpPr>
        <p:spPr>
          <a:xfrm>
            <a:off x="8458254" y="3534063"/>
            <a:ext cx="1142446" cy="1442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(cache, memory, </a:t>
            </a: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interc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…)</a:t>
            </a:r>
          </a:p>
        </p:txBody>
      </p:sp>
      <p:sp>
        <p:nvSpPr>
          <p:cNvPr id="65" name="Trapezoid 64">
            <a:extLst>
              <a:ext uri="{FF2B5EF4-FFF2-40B4-BE49-F238E27FC236}">
                <a16:creationId xmlns:a16="http://schemas.microsoft.com/office/drawing/2014/main" id="{596DF798-37EA-4407-B46B-9019FC7D08B6}"/>
              </a:ext>
            </a:extLst>
          </p:cNvPr>
          <p:cNvSpPr/>
          <p:nvPr/>
        </p:nvSpPr>
        <p:spPr>
          <a:xfrm rot="5400000">
            <a:off x="6566265" y="4098413"/>
            <a:ext cx="1780491" cy="320380"/>
          </a:xfrm>
          <a:prstGeom prst="trapezoid">
            <a:avLst>
              <a:gd name="adj" fmla="val 645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242CE84-9669-47B4-B009-557A69EE8E5C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6506519" y="3592036"/>
            <a:ext cx="7898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CB6A2-A769-4104-8ACB-5B7729500E31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6497904" y="4819023"/>
            <a:ext cx="798416" cy="1"/>
          </a:xfrm>
          <a:prstGeom prst="straightConnector1">
            <a:avLst/>
          </a:prstGeom>
          <a:ln>
            <a:solidFill>
              <a:schemeClr val="dk1">
                <a:alpha val="2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8F8CFDD-3060-4B45-B613-C47A1EF6C7AC}"/>
              </a:ext>
            </a:extLst>
          </p:cNvPr>
          <p:cNvCxnSpPr>
            <a:cxnSpLocks/>
            <a:stCxn id="65" idx="0"/>
            <a:endCxn id="64" idx="1"/>
          </p:cNvCxnSpPr>
          <p:nvPr/>
        </p:nvCxnSpPr>
        <p:spPr>
          <a:xfrm flipV="1">
            <a:off x="7616701" y="4255454"/>
            <a:ext cx="841553" cy="3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935EDE-298F-4D85-A88B-E137452A5F4D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5926681" y="5261644"/>
            <a:ext cx="0" cy="315327"/>
          </a:xfrm>
          <a:prstGeom prst="straightConnector1">
            <a:avLst/>
          </a:prstGeom>
          <a:ln>
            <a:solidFill>
              <a:schemeClr val="dk1">
                <a:alpha val="2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3B47343-6BFE-4532-BFB4-A82F85AD90AD}"/>
              </a:ext>
            </a:extLst>
          </p:cNvPr>
          <p:cNvCxnSpPr>
            <a:stCxn id="63" idx="3"/>
            <a:endCxn id="65" idx="3"/>
          </p:cNvCxnSpPr>
          <p:nvPr/>
        </p:nvCxnSpPr>
        <p:spPr>
          <a:xfrm flipV="1">
            <a:off x="6497904" y="5045393"/>
            <a:ext cx="958607" cy="974199"/>
          </a:xfrm>
          <a:prstGeom prst="bentConnector2">
            <a:avLst/>
          </a:prstGeom>
          <a:ln>
            <a:solidFill>
              <a:schemeClr val="dk1">
                <a:alpha val="2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6894A4F-EE6C-47A9-A024-EE6EA9275323}"/>
              </a:ext>
            </a:extLst>
          </p:cNvPr>
          <p:cNvCxnSpPr>
            <a:stCxn id="32" idx="3"/>
            <a:endCxn id="61" idx="1"/>
          </p:cNvCxnSpPr>
          <p:nvPr/>
        </p:nvCxnSpPr>
        <p:spPr>
          <a:xfrm flipV="1">
            <a:off x="3989134" y="3592036"/>
            <a:ext cx="1374939" cy="12285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1A71971-F3F9-40D2-954D-2470B90D6C6F}"/>
              </a:ext>
            </a:extLst>
          </p:cNvPr>
          <p:cNvCxnSpPr>
            <a:stCxn id="32" idx="3"/>
            <a:endCxn id="63" idx="1"/>
          </p:cNvCxnSpPr>
          <p:nvPr/>
        </p:nvCxnSpPr>
        <p:spPr>
          <a:xfrm>
            <a:off x="3989134" y="4820580"/>
            <a:ext cx="1366324" cy="1199012"/>
          </a:xfrm>
          <a:prstGeom prst="bentConnector3">
            <a:avLst/>
          </a:prstGeom>
          <a:ln>
            <a:solidFill>
              <a:schemeClr val="dk1">
                <a:alpha val="2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A0472C0-6696-43D5-9649-DF62B9582D41}"/>
              </a:ext>
            </a:extLst>
          </p:cNvPr>
          <p:cNvCxnSpPr>
            <a:stCxn id="32" idx="3"/>
            <a:endCxn id="62" idx="1"/>
          </p:cNvCxnSpPr>
          <p:nvPr/>
        </p:nvCxnSpPr>
        <p:spPr>
          <a:xfrm flipV="1">
            <a:off x="3989134" y="4819024"/>
            <a:ext cx="1366324" cy="1556"/>
          </a:xfrm>
          <a:prstGeom prst="bentConnector3">
            <a:avLst/>
          </a:prstGeom>
          <a:ln>
            <a:solidFill>
              <a:schemeClr val="dk1">
                <a:alpha val="2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2B96FB0-421E-4C09-A12D-BF498207D0C8}"/>
              </a:ext>
            </a:extLst>
          </p:cNvPr>
          <p:cNvCxnSpPr>
            <a:endCxn id="32" idx="0"/>
          </p:cNvCxnSpPr>
          <p:nvPr/>
        </p:nvCxnSpPr>
        <p:spPr>
          <a:xfrm>
            <a:off x="3451840" y="2873795"/>
            <a:ext cx="1" cy="813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954BEFA-7261-4582-A769-EBFAC7FD30C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935296" y="2882588"/>
            <a:ext cx="0" cy="266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91130FA-D869-494F-AB53-59CD5D8EA5A9}"/>
              </a:ext>
            </a:extLst>
          </p:cNvPr>
          <p:cNvCxnSpPr>
            <a:stCxn id="64" idx="2"/>
          </p:cNvCxnSpPr>
          <p:nvPr/>
        </p:nvCxnSpPr>
        <p:spPr>
          <a:xfrm rot="5400000">
            <a:off x="7647436" y="3827314"/>
            <a:ext cx="232511" cy="2531573"/>
          </a:xfrm>
          <a:prstGeom prst="bentConnector2">
            <a:avLst/>
          </a:prstGeom>
          <a:ln>
            <a:solidFill>
              <a:schemeClr val="dk1">
                <a:alpha val="2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1C3EBEA-1F18-4E57-A7BE-4C50A1FB5DBF}"/>
              </a:ext>
            </a:extLst>
          </p:cNvPr>
          <p:cNvCxnSpPr>
            <a:stCxn id="64" idx="2"/>
          </p:cNvCxnSpPr>
          <p:nvPr/>
        </p:nvCxnSpPr>
        <p:spPr>
          <a:xfrm rot="5400000">
            <a:off x="7129133" y="4345617"/>
            <a:ext cx="1269116" cy="2531573"/>
          </a:xfrm>
          <a:prstGeom prst="bentConnector2">
            <a:avLst/>
          </a:prstGeom>
          <a:ln>
            <a:solidFill>
              <a:schemeClr val="dk1">
                <a:alpha val="2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717E3C8-14BF-4747-9892-F3DA643DAD84}"/>
              </a:ext>
            </a:extLst>
          </p:cNvPr>
          <p:cNvSpPr txBox="1"/>
          <p:nvPr/>
        </p:nvSpPr>
        <p:spPr>
          <a:xfrm rot="16200000">
            <a:off x="-171444" y="4001282"/>
            <a:ext cx="3334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Requestors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(cores, GPU, accelerators, DMA…)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24B9DEB-E124-4663-B60E-1D03732CFBA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98424" y="-396990"/>
            <a:ext cx="651475" cy="72106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Picture 2" descr="Control Knob w/Set Screw – I&amp;M Electric">
            <a:extLst>
              <a:ext uri="{FF2B5EF4-FFF2-40B4-BE49-F238E27FC236}">
                <a16:creationId xmlns:a16="http://schemas.microsoft.com/office/drawing/2014/main" id="{DF8CEBF1-F7E2-4DFC-BE05-7E6C981F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90" y="6033005"/>
            <a:ext cx="474716" cy="4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C618479-CBB1-442B-A781-87D09704D879}"/>
              </a:ext>
            </a:extLst>
          </p:cNvPr>
          <p:cNvCxnSpPr>
            <a:cxnSpLocks/>
          </p:cNvCxnSpPr>
          <p:nvPr/>
        </p:nvCxnSpPr>
        <p:spPr>
          <a:xfrm>
            <a:off x="4293395" y="6270363"/>
            <a:ext cx="1070677" cy="0"/>
          </a:xfrm>
          <a:prstGeom prst="straightConnector1">
            <a:avLst/>
          </a:prstGeom>
          <a:ln>
            <a:solidFill>
              <a:schemeClr val="dk1">
                <a:alpha val="2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2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>
            <a:extLst>
              <a:ext uri="{FF2B5EF4-FFF2-40B4-BE49-F238E27FC236}">
                <a16:creationId xmlns:a16="http://schemas.microsoft.com/office/drawing/2014/main" id="{DC012469-5C77-4575-A5BE-C1CB0512D162}"/>
              </a:ext>
            </a:extLst>
          </p:cNvPr>
          <p:cNvSpPr/>
          <p:nvPr/>
        </p:nvSpPr>
        <p:spPr>
          <a:xfrm>
            <a:off x="81481" y="2649422"/>
            <a:ext cx="12191040" cy="68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1694B2"/>
                </a:solidFill>
                <a:latin typeface="Nunito"/>
              </a:rPr>
              <a:t>Backup Slides</a:t>
            </a:r>
            <a:endParaRPr lang="en-US" sz="4000" spc="-1" dirty="0">
              <a:solidFill>
                <a:srgbClr val="303B3F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33470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0" y="6507720"/>
            <a:ext cx="12191040" cy="21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fld id="{18F8A950-4D28-4324-9D43-D36DC089F791}" type="slidenum">
              <a:rPr lang="en-US" sz="1200" b="0" strike="noStrike" spc="-1">
                <a:solidFill>
                  <a:srgbClr val="8498A0"/>
                </a:solidFill>
                <a:latin typeface="Nunito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4" name="CustomShape 1">
            <a:extLst>
              <a:ext uri="{FF2B5EF4-FFF2-40B4-BE49-F238E27FC236}">
                <a16:creationId xmlns:a16="http://schemas.microsoft.com/office/drawing/2014/main" id="{DC012469-5C77-4575-A5BE-C1CB0512D162}"/>
              </a:ext>
            </a:extLst>
          </p:cNvPr>
          <p:cNvSpPr/>
          <p:nvPr/>
        </p:nvSpPr>
        <p:spPr>
          <a:xfrm>
            <a:off x="0" y="241200"/>
            <a:ext cx="12191040" cy="68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6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000" spc="-1" dirty="0">
                <a:solidFill>
                  <a:srgbClr val="1694B2"/>
                </a:solidFill>
                <a:latin typeface="Nunito"/>
              </a:rPr>
              <a:t>Duetto:</a:t>
            </a:r>
            <a:r>
              <a:rPr lang="en-US" sz="8000" dirty="0"/>
              <a:t> </a:t>
            </a:r>
            <a:r>
              <a:rPr lang="en-US" sz="4000" spc="-1" dirty="0">
                <a:solidFill>
                  <a:srgbClr val="303B3F"/>
                </a:solidFill>
                <a:latin typeface="Nunito"/>
              </a:rPr>
              <a:t>Applying to Different Memory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F9BBD-75D1-4C8E-A7AF-2DA436B07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18" y="2715165"/>
            <a:ext cx="6528191" cy="3653471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B90EC3C3-C672-4C96-A1A9-727704A3F745}"/>
              </a:ext>
            </a:extLst>
          </p:cNvPr>
          <p:cNvSpPr txBox="1">
            <a:spLocks/>
          </p:cNvSpPr>
          <p:nvPr/>
        </p:nvSpPr>
        <p:spPr>
          <a:xfrm>
            <a:off x="282390" y="1120018"/>
            <a:ext cx="10515600" cy="3174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Two resources:</a:t>
            </a:r>
          </a:p>
          <a:p>
            <a:pPr lvl="1"/>
            <a:r>
              <a:rPr lang="en-CA" dirty="0"/>
              <a:t>Cache coherent interconnect between private L1 and shared L2</a:t>
            </a:r>
          </a:p>
          <a:p>
            <a:pPr lvl="1"/>
            <a:r>
              <a:rPr lang="en-CA" dirty="0"/>
              <a:t>DRAM main memory</a:t>
            </a:r>
          </a:p>
          <a:p>
            <a:r>
              <a:rPr lang="en-CA" dirty="0"/>
              <a:t>For each resource:</a:t>
            </a:r>
          </a:p>
          <a:p>
            <a:pPr lvl="1"/>
            <a:r>
              <a:rPr lang="en-CA" dirty="0"/>
              <a:t>Architectural Simulation results (current progress)</a:t>
            </a:r>
          </a:p>
          <a:p>
            <a:pPr lvl="1"/>
            <a:r>
              <a:rPr lang="en-CA" dirty="0"/>
              <a:t>Plan for FPGA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607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13623</TotalTime>
  <Words>576</Words>
  <Application>Microsoft Office PowerPoint</Application>
  <PresentationFormat>Widescreen</PresentationFormat>
  <Paragraphs>128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Nunito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Sandro</dc:creator>
  <dc:description/>
  <cp:lastModifiedBy>duncan bees</cp:lastModifiedBy>
  <cp:revision>787</cp:revision>
  <dcterms:created xsi:type="dcterms:W3CDTF">2019-02-04T10:47:33Z</dcterms:created>
  <dcterms:modified xsi:type="dcterms:W3CDTF">2022-01-18T00:19:57Z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34</vt:i4>
  </property>
</Properties>
</file>