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Montserrat Black"/>
      <p:bold r:id="rId28"/>
      <p:boldItalic r:id="rId29"/>
    </p:embeddedFont>
    <p:embeddedFont>
      <p:font typeface="Montserrat Medium"/>
      <p:regular r:id="rId30"/>
      <p:bold r:id="rId31"/>
      <p:italic r:id="rId32"/>
      <p:boldItalic r:id="rId33"/>
    </p:embeddedFont>
    <p:embeddedFont>
      <p:font typeface="Montserrat ExtraBold"/>
      <p:bold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MontserratBlack-bold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Black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Medium-bold.fntdata"/><Relationship Id="rId30" Type="http://schemas.openxmlformats.org/officeDocument/2006/relationships/font" Target="fonts/MontserratMedium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Medium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Medium-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ExtraBold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ExtraBol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83af90ea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283af90ea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8c68cd46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8c68cd46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8c68cd46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8c68cd46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8c68cd46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18c68cd46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8c68cd46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8c68cd46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8c68cd46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18c68cd46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83af90ea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83af90ea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83af90ea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283af90ea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83af90ea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83af90ea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Radix sort - поразрядная сортировка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Ссылка на репозиторий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Montserrat Black"/>
                <a:ea typeface="Montserrat Black"/>
                <a:cs typeface="Montserrat Black"/>
                <a:sym typeface="Montserrat Black"/>
              </a:rPr>
              <a:t>https://github.com/11-202-aisd/Myltykbaev/tree/master/src/Semistr</a:t>
            </a:r>
            <a:endParaRPr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История сортировки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992">
                <a:solidFill>
                  <a:srgbClr val="202122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Поразрядная сортировка восходит к прошлому вплоть до 1887 г. до работ Германа Холлерита над счетными машинами. Алгоритмы сортировки Radix стали широко использоваться как способ сортировки перфокарт еще в 1923 году</a:t>
            </a:r>
            <a:r>
              <a:rPr lang="ru" sz="992">
                <a:solidFill>
                  <a:srgbClr val="202122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 sz="992">
              <a:solidFill>
                <a:srgbClr val="202122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ru" sz="992">
                <a:solidFill>
                  <a:srgbClr val="202122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Первый компьютерный алгоритм с эффективным использованием памяти был разработан в 1954 году в MIT Автор Гарольд Х. Сьюард. Компьютеризированная поразрядная сортировка ранее отвергалась как непрактичная из-за предполагаемой потребности в переменном распределении сегментов неизвестного размера. Нововведение Сьюарда заключалось в использовании линейного сканирования для предварительного определения требуемых размеров сегментов и смещений, что позволяло единственное статическое распределение вспомогательной памяти. Линейное сканирование тесно связано с другим алгоритмом Сьюарда - сортировкой со счетом.</a:t>
            </a:r>
            <a:endParaRPr sz="992">
              <a:solidFill>
                <a:srgbClr val="202122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ru" sz="992">
                <a:solidFill>
                  <a:srgbClr val="202122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В современную эпоху поразрядные сортировки чаще всего применяются к коллекциям двоичных строк и целых чисел. В некоторых тестах было показано, что он быстрее других более универсальных алгоритмов сортировки, иногда от 50% до трех раз быстрее.</a:t>
            </a:r>
            <a:endParaRPr sz="992">
              <a:solidFill>
                <a:srgbClr val="202122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Основной принцип работы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76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018"/>
              <a:buNone/>
            </a:pPr>
            <a:r>
              <a:rPr b="1" lang="ru" sz="1371">
                <a:solidFill>
                  <a:srgbClr val="2021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Поразрядная сортировка</a:t>
            </a:r>
            <a:r>
              <a:rPr lang="ru" sz="1371">
                <a:solidFill>
                  <a:srgbClr val="2021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— алгоритм сортировки, который выполняется за линейное время.</a:t>
            </a:r>
            <a:endParaRPr sz="1371">
              <a:solidFill>
                <a:srgbClr val="2021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018"/>
              <a:buNone/>
            </a:pPr>
            <a:r>
              <a:rPr lang="ru" sz="1371">
                <a:solidFill>
                  <a:srgbClr val="2021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Сравнение производится поразрядно: сначала сравниваются значения одного крайнего разряда, и элементы группируются по результатам этого сравнения, затем сравниваются значения следующего разряда, соседнего, и элементы либо упорядочиваются по результатам сравнения значений этого разряда внутри образованных на предыдущем проходе групп, либо переупорядочиваются в целом, но сохраняя относительный порядок, достигнутый при предыдущей сортировке. Затем аналогично делается для следующего разряда, и так до конца.</a:t>
            </a:r>
            <a:endParaRPr sz="1371">
              <a:solidFill>
                <a:srgbClr val="2021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018"/>
              <a:buNone/>
            </a:pPr>
            <a:r>
              <a:rPr lang="ru" sz="1371">
                <a:solidFill>
                  <a:srgbClr val="2021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Существуют две версии сортировки: </a:t>
            </a:r>
            <a:r>
              <a:rPr b="1" lang="ru" sz="1371">
                <a:solidFill>
                  <a:srgbClr val="2021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LSD-сортировка</a:t>
            </a:r>
            <a:r>
              <a:rPr lang="ru" sz="1371">
                <a:solidFill>
                  <a:srgbClr val="2021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- сортировка с наименее значащей цифры и </a:t>
            </a:r>
            <a:r>
              <a:rPr b="1" lang="ru" sz="1371">
                <a:solidFill>
                  <a:srgbClr val="2021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MSD-сортировка</a:t>
            </a:r>
            <a:r>
              <a:rPr lang="ru" sz="1371">
                <a:solidFill>
                  <a:srgbClr val="2021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- сортировка с наиболее значащей цифры.</a:t>
            </a:r>
            <a:endParaRPr sz="1371">
              <a:solidFill>
                <a:srgbClr val="2021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5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402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особенности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latin typeface="Montserrat Medium"/>
                <a:ea typeface="Montserrat Medium"/>
                <a:cs typeface="Montserrat Medium"/>
                <a:sym typeface="Montserrat Medium"/>
              </a:rPr>
              <a:t>В качестве подпрограммы требуется использование другого алгоритма сортировки: обычно, если числа в </a:t>
            </a:r>
            <a:r>
              <a:rPr lang="ru" sz="1350">
                <a:latin typeface="Montserrat Medium"/>
                <a:ea typeface="Montserrat Medium"/>
                <a:cs typeface="Montserrat Medium"/>
                <a:sym typeface="Montserrat Medium"/>
              </a:rPr>
              <a:t>диапазоне меньше n^2, то целесообразно использование сортировки подсчетом. В другом случае используют любой другой.</a:t>
            </a:r>
            <a:endParaRPr sz="135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50">
                <a:latin typeface="Montserrat Medium"/>
                <a:ea typeface="Montserrat Medium"/>
                <a:cs typeface="Montserrat Medium"/>
                <a:sym typeface="Montserrat Medium"/>
              </a:rPr>
              <a:t>Плюсы сортировки в том, что сложность является линейной, а не n * log(n), а также к устойчивости (MSD-сортировка).</a:t>
            </a:r>
            <a:endParaRPr sz="135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350">
                <a:latin typeface="Montserrat Medium"/>
                <a:ea typeface="Montserrat Medium"/>
                <a:cs typeface="Montserrat Medium"/>
                <a:sym typeface="Montserrat Medium"/>
              </a:rPr>
              <a:t>Минусы заключаются в том, что: используется дополнительная память и минус в некоторой хаотичности в работе с памятью.</a:t>
            </a:r>
            <a:endParaRPr sz="135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Сложность алгоритма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ru" sz="1110">
                <a:latin typeface="Montserrat Medium"/>
                <a:ea typeface="Montserrat Medium"/>
                <a:cs typeface="Montserrat Medium"/>
                <a:sym typeface="Montserrat Medium"/>
              </a:rPr>
              <a:t>Пусть m — количество разрядов, n — количество объектов, которые нужно отсортировать, T(n) — время работы устойчивой сортировки. Цифровая сортировка выполняет k итераций, на каждой из которой выполняется устойчивая сортировка и не более O(1) других операций. Следовательно время работы цифровой сортировки — O(kT(n)).</a:t>
            </a:r>
            <a:endParaRPr sz="111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ru" sz="1110">
                <a:latin typeface="Montserrat Medium"/>
                <a:ea typeface="Montserrat Medium"/>
                <a:cs typeface="Montserrat Medium"/>
                <a:sym typeface="Montserrat Medium"/>
              </a:rPr>
              <a:t>Рассмотрим отдельно случай сортировки чисел. Пусть в качестве аргумента сортировке передается массив, в котором содержатся n m-значных чисел, и каждая цифра может принимать значения от 0 до k−1. Тогда цифровая сортировка позволяет отсортировать данный массив за время O(m(n+k)), если устойчивая сортировка имеет время работы O(n+k). Если k небольшое, то оптимально выбирать в качестве устойчивой сортировки сортировку подсчетом.</a:t>
            </a:r>
            <a:endParaRPr sz="111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ru" sz="1110">
                <a:latin typeface="Montserrat Medium"/>
                <a:ea typeface="Montserrat Medium"/>
                <a:cs typeface="Montserrat Medium"/>
                <a:sym typeface="Montserrat Medium"/>
              </a:rPr>
              <a:t>Если количество разрядов — константа, а k=O(n), то сложность цифровой сортировки составляет O(n), то есть она линейно зависит от количества сортируемых чисел.</a:t>
            </a:r>
            <a:endParaRPr sz="111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Информация о входных данных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350">
                <a:latin typeface="Montserrat Medium"/>
                <a:ea typeface="Montserrat Medium"/>
                <a:cs typeface="Montserrat Medium"/>
                <a:sym typeface="Montserrat Medium"/>
              </a:rPr>
              <a:t>Все наборы содержат числа от 100.000.000 до 999.999.999 случайным образом. Первый набор содержит 1000 чисел, каждый последующий содержит на 100 чисел больше, последний имеет 10.000 чисел.</a:t>
            </a:r>
            <a:br>
              <a:rPr lang="ru" sz="1350"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ru" sz="1350">
                <a:latin typeface="Montserrat Medium"/>
                <a:ea typeface="Montserrat Medium"/>
                <a:cs typeface="Montserrat Medium"/>
                <a:sym typeface="Montserrat Medium"/>
              </a:rPr>
              <a:t>Данные собраны хаотично, поэтому график (время-количество чисел) кривой ( но не только из-за этого ).</a:t>
            </a:r>
            <a:endParaRPr sz="135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График Время - Количество чисел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30000" y="2571750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ru" sz="1350">
                <a:latin typeface="Montserrat Medium"/>
                <a:ea typeface="Montserrat Medium"/>
                <a:cs typeface="Montserrat Medium"/>
                <a:sym typeface="Montserrat Medium"/>
              </a:rPr>
              <a:t>Видно, что большее скопление видно на прямой, и видны отклонения. Эти отклонения, я предполагаю из-за того, что расчет времени в программе неправильный, и разгон процессора меняет время выполнения + данные все неизвестные, есть хорошие и плохие данные.</a:t>
            </a:r>
            <a:endParaRPr sz="135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0050" y="1119550"/>
            <a:ext cx="4808299" cy="3342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График Итерации - Количество чисел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350">
                <a:latin typeface="Montserrat Medium"/>
                <a:ea typeface="Montserrat Medium"/>
                <a:cs typeface="Montserrat Medium"/>
                <a:sym typeface="Montserrat Medium"/>
              </a:rPr>
              <a:t>График прямой, значит со сложностью все верно.</a:t>
            </a:r>
            <a:endParaRPr sz="135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ru" sz="1350">
                <a:latin typeface="Montserrat Medium"/>
                <a:ea typeface="Montserrat Medium"/>
                <a:cs typeface="Montserrat Medium"/>
                <a:sym typeface="Montserrat Medium"/>
              </a:rPr>
              <a:t>Так как у нас основание 10 - константа, то и количество итераций будет зависеть от количества чисел, то есть линейно.</a:t>
            </a:r>
            <a:endParaRPr sz="135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35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4000" y="1077275"/>
            <a:ext cx="4808301" cy="3301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729325" y="2078875"/>
            <a:ext cx="3774300" cy="17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2575" lvl="0" marL="4572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850"/>
              <a:buFont typeface="Montserrat Medium"/>
              <a:buChar char="●"/>
            </a:pPr>
            <a:r>
              <a:rPr lang="ru" sz="850">
                <a:solidFill>
                  <a:schemeClr val="dk2"/>
                </a:solidFill>
                <a:highlight>
                  <a:schemeClr val="lt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Он быстро справляется со сортировкой больших объемов данных, поскольку сортировка происходит параллельно для каждого разряда.</a:t>
            </a:r>
            <a:endParaRPr sz="850">
              <a:solidFill>
                <a:schemeClr val="dk2"/>
              </a:solidFill>
              <a:highlight>
                <a:schemeClr val="lt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825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50"/>
              <a:buFont typeface="Montserrat Medium"/>
              <a:buChar char="●"/>
            </a:pPr>
            <a:r>
              <a:rPr lang="ru" sz="850">
                <a:solidFill>
                  <a:schemeClr val="dk2"/>
                </a:solidFill>
                <a:highlight>
                  <a:schemeClr val="lt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Алгоритм стабильный, что означает, что он сохраняет относительный порядок равных элементов, что важно для некоторых задач сортировки.</a:t>
            </a:r>
            <a:endParaRPr sz="850">
              <a:solidFill>
                <a:schemeClr val="dk2"/>
              </a:solidFill>
              <a:highlight>
                <a:schemeClr val="lt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825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50"/>
              <a:buFont typeface="Montserrat Medium"/>
              <a:buChar char="●"/>
            </a:pPr>
            <a:r>
              <a:rPr lang="ru" sz="850">
                <a:solidFill>
                  <a:schemeClr val="dk2"/>
                </a:solidFill>
                <a:highlight>
                  <a:schemeClr val="lt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Он легко адаптируется для сортировки чисел разной длины, что удобно для сортировки чисел с разным количеством цифр.</a:t>
            </a:r>
            <a:endParaRPr sz="850">
              <a:solidFill>
                <a:schemeClr val="dk2"/>
              </a:solidFill>
              <a:highlight>
                <a:schemeClr val="lt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825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50"/>
              <a:buFont typeface="Montserrat Medium"/>
              <a:buChar char="●"/>
            </a:pPr>
            <a:r>
              <a:rPr lang="ru" sz="850">
                <a:solidFill>
                  <a:schemeClr val="dk2"/>
                </a:solidFill>
                <a:highlight>
                  <a:schemeClr val="lt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Алгоритм цифровой сортировки LSD может быть распараллелен, что позволяет ускорить сортировку.</a:t>
            </a:r>
            <a:endParaRPr sz="850">
              <a:solidFill>
                <a:schemeClr val="dk2"/>
              </a:solidFill>
              <a:highlight>
                <a:schemeClr val="lt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850">
              <a:solidFill>
                <a:schemeClr val="dk2"/>
              </a:solidFill>
              <a:highlight>
                <a:schemeClr val="lt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8" name="Google Shape;138;p21"/>
          <p:cNvSpPr txBox="1"/>
          <p:nvPr>
            <p:ph idx="2" type="body"/>
          </p:nvPr>
        </p:nvSpPr>
        <p:spPr>
          <a:xfrm>
            <a:off x="4643600" y="2078875"/>
            <a:ext cx="3774300" cy="17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ontserrat Medium"/>
              <a:buChar char="●"/>
            </a:pPr>
            <a:r>
              <a:rPr lang="ru" sz="900">
                <a:solidFill>
                  <a:schemeClr val="dk2"/>
                </a:solidFill>
                <a:highlight>
                  <a:schemeClr val="lt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Алгоритм может потребовать большой объем дополнительной памяти для создания временных массивов.</a:t>
            </a:r>
            <a:endParaRPr sz="900">
              <a:solidFill>
                <a:schemeClr val="dk2"/>
              </a:solidFill>
              <a:highlight>
                <a:schemeClr val="lt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ontserrat Medium"/>
              <a:buChar char="●"/>
            </a:pPr>
            <a:r>
              <a:rPr lang="ru" sz="900">
                <a:solidFill>
                  <a:schemeClr val="dk2"/>
                </a:solidFill>
                <a:highlight>
                  <a:schemeClr val="lt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Если числа имеют большое количество разрядов, алгоритм может стать неэффективным.</a:t>
            </a:r>
            <a:endParaRPr sz="900">
              <a:solidFill>
                <a:schemeClr val="dk2"/>
              </a:solidFill>
              <a:highlight>
                <a:schemeClr val="lt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ontserrat Medium"/>
              <a:buChar char="●"/>
            </a:pPr>
            <a:r>
              <a:rPr lang="ru" sz="900">
                <a:solidFill>
                  <a:schemeClr val="dk2"/>
                </a:solidFill>
                <a:highlight>
                  <a:schemeClr val="lt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Алгоритм не справляется со сортировкой отрицательных чисел.</a:t>
            </a:r>
            <a:endParaRPr sz="900">
              <a:solidFill>
                <a:schemeClr val="dk2"/>
              </a:solidFill>
              <a:highlight>
                <a:schemeClr val="lt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9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807000" y="3850500"/>
            <a:ext cx="7920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  <a:highlight>
                  <a:schemeClr val="lt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Алгоритм цифровой сортировки LSD целесообразно использовать в тех случаях, когда нужно отсортировать большой объем чисел с фиксированным количеством цифр, например, при сортировке целочисленных массивов, IP-адресов или номеров телефонов. Он также может быть полезен при сортировке длинных чисел, которые не умещаются в память компьютера, поскольку он работает над числами разряд за разрядом, не требуя их полного хранения в памяти.</a:t>
            </a:r>
            <a:endParaRPr>
              <a:solidFill>
                <a:schemeClr val="dk2"/>
              </a:solidFill>
              <a:highlight>
                <a:schemeClr val="lt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2048050" y="1853850"/>
            <a:ext cx="745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 ExtraBold"/>
                <a:ea typeface="Montserrat ExtraBold"/>
                <a:cs typeface="Montserrat ExtraBold"/>
                <a:sym typeface="Montserrat ExtraBold"/>
              </a:rPr>
              <a:t>Плюсы                                                                  Минусы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