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61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2"/>
    <a:srgbClr val="3D3D3D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92" d="100"/>
          <a:sy n="92" d="100"/>
        </p:scale>
        <p:origin x="66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5B7C409-4DC2-354D-9816-401F5CAEF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58657-808C-EA41-B82B-350F84D94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1" y="2722563"/>
            <a:ext cx="5978769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1272CC-DFFE-6042-BE85-F0482645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261" y="5202238"/>
            <a:ext cx="597876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A6A70-1F66-D546-A64C-FE06B5F9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9879C3-FB0E-E84B-A212-0D4100A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E76CDF-6769-5746-837F-748C88B9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91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ED8E09-3290-124A-9281-3E93D604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75C23C-4C75-824C-8A0E-1D5D9EED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EF9595-3A84-3B4A-BCCF-8EC45E01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AA6F15-41AE-1843-97C8-2F2680EB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CD06A4-630F-8D4B-9FC4-F48F11E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211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C087F61-1535-1D4E-865A-6DFCCA65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DADEED6-3C21-624B-B64E-AB17A140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E932-CA2F-4746-81B4-48CD5347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56C790-5A47-F24C-A2AD-EEDF1AE1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18565B-2BA0-974B-ADFD-21C55D79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4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221F0-E345-5446-BD53-9B90403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618A55-D6BE-B24A-B44F-B160035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EDDC31-A284-9441-893C-BC4366A4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A165E3-2B59-1642-B61C-9B4C1D7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9F2199-947B-0E41-8F4A-D16A5FC4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508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FE2841-78EB-314D-A0D1-3A587BA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F5CFDD-09BE-4D4B-9938-8EF28D80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EA862A-1D30-8245-BE60-10E9F06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69D635-D8A2-024D-A36C-56DFE4E7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73C002-EF1A-B44D-9642-B3BF8FE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11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6F0CB-A90C-7348-956F-6D77B7FB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84B032-63C8-5F43-9F9E-1D5C347D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4D03D9-CB2F-C64B-8C9D-A914F9A1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E1994-8B43-AF4D-857A-175E95A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BF875C-9C85-3A41-AC9F-83D501F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6E6D07-1910-D14F-88DF-AFABE6D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8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AAB7B-BFF7-9B41-8D9C-ABE7DEC0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EF54BD-2528-C74C-AC83-0FE1E396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BAF5E0-F32F-0045-8556-E447A0F6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819B5C-4AF5-3740-B6EE-5E556E9E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1AC639-69FB-384E-B23A-057BE41AC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40AC3BC-709D-2541-9412-B1607C1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215AFE4-83E8-E24D-8715-06BD0B41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6ED631-882D-C240-94AC-0E97F391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382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65776-7ADA-7945-8A05-EA8798E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01EFF7-7A46-F14F-BC71-1DA60426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6B7C8C-C3FE-9544-AEBC-1D7F8329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231671-A585-F345-94DE-1C3D7EA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13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ACC9D75-3204-F24F-B2C7-AA7E8DC9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F6F380-91C4-FE42-8A2E-0783E68A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DB4B24-FA5F-764A-BDE7-0B526726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62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86840-9134-734C-859E-75A2E925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0AC72-1A7C-324B-BA03-0D8C7068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D5ADBC-09F0-BF44-A789-9769BBD5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E536EC-1DBC-7A42-AFD8-2BEF1E21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D8045D-3C0C-4547-97BE-B7DC1068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B430D1-C2AF-064E-8BF0-AA6E0AC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74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2BAC67-3C8A-1B40-873F-EA015FBA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88C92CF-5D75-874B-970E-4CD92DA4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B718123-B1F8-4A43-A2DE-C6236D66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4DE7E0-28C4-B940-961B-75EC4A85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DD85FD-8CE2-554D-997B-071B5827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0F86AF-CD49-8142-8269-8E4BE76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55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0DC963D-9196-FE41-958E-DA840B808BA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D3B88A-8625-AB40-8C59-50940C0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5"/>
            <a:ext cx="10515600" cy="99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B190AF-E2B6-E449-96C3-57BE3727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C99D74-8C9A-BD4A-B0DC-2CDD2EF5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9107-69A2-C942-B773-2085A1C9A878}" type="datetimeFigureOut">
              <a:rPr lang="x-none" smtClean="0"/>
              <a:t>01.06.2025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89D5C9-6BFD-DD4F-870C-80E8EB31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4E2D0-9800-CD41-A772-7698F8158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801B-3D59-A24E-B744-D7D9D145F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65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84ED7-1205-F841-8E63-F1DC14BA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798" y="2114916"/>
            <a:ext cx="5978769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Corbel" panose="020B0503020204020204" pitchFamily="34" charset="0"/>
              </a:rPr>
              <a:t>2-3 </a:t>
            </a:r>
            <a:r>
              <a:rPr lang="ru-RU" sz="6600" b="1" dirty="0" smtClean="0">
                <a:latin typeface="Corbel" panose="020B0503020204020204" pitchFamily="34" charset="0"/>
              </a:rPr>
              <a:t>дерево</a:t>
            </a:r>
            <a:endParaRPr lang="x-none" sz="6600" b="1"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2F0664-A45D-BC4A-8D61-C80C59D6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3" y="5788391"/>
            <a:ext cx="5978769" cy="1655762"/>
          </a:xfrm>
        </p:spPr>
        <p:txBody>
          <a:bodyPr/>
          <a:lstStyle/>
          <a:p>
            <a:r>
              <a:rPr lang="ru-RU" dirty="0" smtClean="0"/>
              <a:t>Алиев М.Р., 11-406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8214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23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Удалим число 40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61" y="2539866"/>
            <a:ext cx="645885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4035" y="18484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Меняем местами с 60 и удаляем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65" y="2523423"/>
            <a:ext cx="683990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1612" y="18484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Балансировка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31" y="2486558"/>
            <a:ext cx="5237360" cy="37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63" y="310240"/>
            <a:ext cx="10515600" cy="9947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Временная </a:t>
            </a:r>
            <a:r>
              <a:rPr lang="ru-RU" b="1" dirty="0" smtClean="0"/>
              <a:t>сложность</a:t>
            </a:r>
            <a:r>
              <a:rPr lang="ru-RU" dirty="0"/>
              <a:t/>
            </a:r>
            <a:br>
              <a:rPr lang="ru-RU" dirty="0"/>
            </a:br>
            <a:endParaRPr lang="x-none" dirty="0"/>
          </a:p>
        </p:txBody>
      </p:sp>
      <p:sp>
        <p:nvSpPr>
          <p:cNvPr id="44" name="文本框 40">
            <a:extLst>
              <a:ext uri="{FF2B5EF4-FFF2-40B4-BE49-F238E27FC236}">
                <a16:creationId xmlns="" xmlns:a16="http://schemas.microsoft.com/office/drawing/2014/main" id="{58502808-AAB4-4F4A-832A-14BF345D74D9}"/>
              </a:ext>
            </a:extLst>
          </p:cNvPr>
          <p:cNvSpPr txBox="1"/>
          <p:nvPr/>
        </p:nvSpPr>
        <p:spPr>
          <a:xfrm>
            <a:off x="1106548" y="2634597"/>
            <a:ext cx="96896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Все операции</a:t>
            </a:r>
            <a:r>
              <a:rPr lang="ru-RU" sz="3200" dirty="0"/>
              <a:t>: </a:t>
            </a:r>
            <a:r>
              <a:rPr lang="en-US" sz="3200" dirty="0"/>
              <a:t>O(</a:t>
            </a:r>
            <a:r>
              <a:rPr lang="en-US" sz="3200" dirty="0" err="1"/>
              <a:t>log⁡n</a:t>
            </a:r>
            <a:r>
              <a:rPr lang="en-US" sz="3200" dirty="0"/>
              <a:t>)</a:t>
            </a: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dirty="0" err="1"/>
              <a:t>log</a:t>
            </a:r>
            <a:r>
              <a:rPr lang="en-US" sz="3200" i="1" dirty="0" err="1"/>
              <a:t>n</a:t>
            </a:r>
            <a:r>
              <a:rPr lang="en-US" sz="3200" dirty="0"/>
              <a:t>).</a:t>
            </a:r>
          </a:p>
          <a:p>
            <a:r>
              <a:rPr lang="ru-RU" sz="3200" b="1" dirty="0"/>
              <a:t>Доказательство</a:t>
            </a:r>
            <a:r>
              <a:rPr lang="ru-RU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Высота дерева </a:t>
            </a:r>
            <a:r>
              <a:rPr lang="en-US" sz="2800" dirty="0" smtClean="0"/>
              <a:t>h ≤ log​</a:t>
            </a:r>
            <a:r>
              <a:rPr lang="en-US" sz="2800" i="1" dirty="0" smtClean="0"/>
              <a:t>n</a:t>
            </a:r>
            <a:r>
              <a:rPr lang="ru-RU" sz="2800" i="1" dirty="0" smtClean="0"/>
              <a:t> </a:t>
            </a:r>
            <a:r>
              <a:rPr lang="en-US" sz="2800" i="1" dirty="0" smtClean="0"/>
              <a:t> </a:t>
            </a:r>
            <a:r>
              <a:rPr lang="ru-RU" sz="2800" dirty="0" smtClean="0"/>
              <a:t>(так как каждый узел имеет </a:t>
            </a:r>
            <a:r>
              <a:rPr lang="ru-RU" sz="2800" dirty="0"/>
              <a:t>≥ 2 </a:t>
            </a:r>
            <a:r>
              <a:rPr lang="ru-RU" sz="2800" dirty="0" smtClean="0"/>
              <a:t>потомков)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На каждом уровне – константное число сравнений  </a:t>
            </a:r>
          </a:p>
        </p:txBody>
      </p:sp>
    </p:spTree>
    <p:extLst>
      <p:ext uri="{BB962C8B-B14F-4D97-AF65-F5344CB8AC3E}">
        <p14:creationId xmlns:p14="http://schemas.microsoft.com/office/powerpoint/2010/main" val="161416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тестирования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44841"/>
              </p:ext>
            </p:extLst>
          </p:nvPr>
        </p:nvGraphicFramePr>
        <p:xfrm>
          <a:off x="727365" y="2499014"/>
          <a:ext cx="10494818" cy="350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68"/>
                <a:gridCol w="3349668"/>
                <a:gridCol w="3795482"/>
              </a:tblGrid>
              <a:tr h="853353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Среднее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</a:rPr>
                        <a:t> время (</a:t>
                      </a:r>
                      <a:r>
                        <a:rPr lang="ru-RU" sz="2800" baseline="0" dirty="0" err="1" smtClean="0">
                          <a:solidFill>
                            <a:schemeClr val="tx1"/>
                          </a:solidFill>
                        </a:rPr>
                        <a:t>нс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Среднее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</a:rPr>
                        <a:t> число операций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5335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Вставка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dirty="0"/>
                    </a:p>
                  </a:txBody>
                  <a:tcPr>
                    <a:noFill/>
                  </a:tcPr>
                </a:tc>
              </a:tr>
              <a:tr h="85335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Поиск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800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18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</a:tr>
              <a:tr h="85335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Удаление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2000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3" name="文本框 40">
            <a:extLst>
              <a:ext uri="{FF2B5EF4-FFF2-40B4-BE49-F238E27FC236}">
                <a16:creationId xmlns="" xmlns:a16="http://schemas.microsoft.com/office/drawing/2014/main" id="{58502808-AAB4-4F4A-832A-14BF345D74D9}"/>
              </a:ext>
            </a:extLst>
          </p:cNvPr>
          <p:cNvSpPr txBox="1"/>
          <p:nvPr/>
        </p:nvSpPr>
        <p:spPr>
          <a:xfrm>
            <a:off x="898730" y="2130637"/>
            <a:ext cx="9689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Плюсы:</a:t>
            </a:r>
            <a:endParaRPr lang="ru-RU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Гарантированная сбалансированность</a:t>
            </a:r>
            <a:endParaRPr lang="ru-RU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Эффективность вставки/удаления (О(</a:t>
            </a:r>
            <a:r>
              <a:rPr lang="en-US" sz="3200" dirty="0" err="1" smtClean="0"/>
              <a:t>logn</a:t>
            </a:r>
            <a:r>
              <a:rPr lang="en-US" sz="3200" dirty="0" smtClean="0"/>
              <a:t>)</a:t>
            </a:r>
            <a:endParaRPr lang="ru-RU" sz="3200" dirty="0"/>
          </a:p>
          <a:p>
            <a:r>
              <a:rPr lang="ru-RU" sz="3200" b="1" dirty="0" smtClean="0"/>
              <a:t>Минусы:</a:t>
            </a:r>
            <a:endParaRPr lang="ru-RU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Сложная реализация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Больше накладных расходов, чем у </a:t>
            </a:r>
            <a:r>
              <a:rPr lang="en-US" sz="3200" dirty="0" smtClean="0"/>
              <a:t>AVL-</a:t>
            </a:r>
            <a:r>
              <a:rPr lang="ru-RU" sz="3200" dirty="0" smtClean="0"/>
              <a:t>деревьев</a:t>
            </a:r>
            <a:endParaRPr lang="ru-RU" sz="3200" dirty="0"/>
          </a:p>
          <a:p>
            <a:r>
              <a:rPr lang="ru-RU" sz="3200" b="1" dirty="0" smtClean="0"/>
              <a:t>Применимость:</a:t>
            </a:r>
            <a:endParaRPr lang="ru-RU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Системы с частыми вставками/удалениями </a:t>
            </a:r>
          </a:p>
        </p:txBody>
      </p:sp>
    </p:spTree>
    <p:extLst>
      <p:ext uri="{BB962C8B-B14F-4D97-AF65-F5344CB8AC3E}">
        <p14:creationId xmlns:p14="http://schemas.microsoft.com/office/powerpoint/2010/main" val="2470379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75057"/>
            <a:ext cx="10515600" cy="3416589"/>
          </a:xfrm>
        </p:spPr>
        <p:txBody>
          <a:bodyPr/>
          <a:lstStyle/>
          <a:p>
            <a:r>
              <a:rPr lang="ru-RU" dirty="0" err="1"/>
              <a:t>Кормен</a:t>
            </a:r>
            <a:r>
              <a:rPr lang="ru-RU" dirty="0"/>
              <a:t>, Т. «Алгоритмы: построение и анализ».</a:t>
            </a:r>
          </a:p>
          <a:p>
            <a:r>
              <a:rPr lang="ru-RU" dirty="0" err="1"/>
              <a:t>Хопкрофт</a:t>
            </a:r>
            <a:r>
              <a:rPr lang="ru-RU" dirty="0"/>
              <a:t>, Дж. «Введение в теорию автоматов».</a:t>
            </a:r>
          </a:p>
          <a:p>
            <a:r>
              <a:rPr lang="ru-RU" dirty="0"/>
              <a:t>Документация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 smtClean="0"/>
              <a:t>Collections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 smtClean="0"/>
              <a:t>Репозиторий</a:t>
            </a:r>
            <a:r>
              <a:rPr lang="ru-RU" dirty="0" smtClean="0"/>
              <a:t> с кодом: </a:t>
            </a:r>
            <a:r>
              <a:rPr lang="en-US" dirty="0"/>
              <a:t>https://github.com/11-406/Aliev.git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1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41" y="233997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1500" b="1" dirty="0" smtClean="0"/>
              <a:t>Спасибо за внимание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3651454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Историческая справка</a:t>
            </a:r>
          </a:p>
        </p:txBody>
      </p:sp>
      <p:sp>
        <p:nvSpPr>
          <p:cNvPr id="21" name="文本框 40">
            <a:extLst>
              <a:ext uri="{FF2B5EF4-FFF2-40B4-BE49-F238E27FC236}">
                <a16:creationId xmlns="" xmlns:a16="http://schemas.microsoft.com/office/drawing/2014/main" id="{58502808-AAB4-4F4A-832A-14BF345D74D9}"/>
              </a:ext>
            </a:extLst>
          </p:cNvPr>
          <p:cNvSpPr txBox="1"/>
          <p:nvPr/>
        </p:nvSpPr>
        <p:spPr>
          <a:xfrm>
            <a:off x="529853" y="2577447"/>
            <a:ext cx="9689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2-3 дерево</a:t>
            </a:r>
            <a:r>
              <a:rPr lang="ru-RU" sz="3200" dirty="0"/>
              <a:t> — сбалансированное дерево поиска, предложенное Джоном </a:t>
            </a:r>
            <a:r>
              <a:rPr lang="ru-RU" sz="3200" dirty="0" err="1"/>
              <a:t>Хопкрофтом</a:t>
            </a:r>
            <a:r>
              <a:rPr lang="ru-RU" sz="3200" dirty="0"/>
              <a:t> в 1970 году.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Улучшение бинарных деревьев: гарантированная сбалансированность.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Основа для более сложных структур (B-деревья, используемые в СУБД</a:t>
            </a:r>
            <a:r>
              <a:rPr lang="ru-RU" sz="3200" dirty="0" smtClean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996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  <a:endParaRPr lang="ru-RU" dirty="0"/>
          </a:p>
        </p:txBody>
      </p:sp>
      <p:sp>
        <p:nvSpPr>
          <p:cNvPr id="33" name="文本框 40">
            <a:extLst>
              <a:ext uri="{FF2B5EF4-FFF2-40B4-BE49-F238E27FC236}">
                <a16:creationId xmlns="" xmlns:a16="http://schemas.microsoft.com/office/drawing/2014/main" id="{58502808-AAB4-4F4A-832A-14BF345D74D9}"/>
              </a:ext>
            </a:extLst>
          </p:cNvPr>
          <p:cNvSpPr txBox="1"/>
          <p:nvPr/>
        </p:nvSpPr>
        <p:spPr>
          <a:xfrm>
            <a:off x="898730" y="1740978"/>
            <a:ext cx="9689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Узел содержит</a:t>
            </a:r>
            <a:r>
              <a:rPr lang="ru-RU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1 или 2 ключа;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2 или 3 потомка.</a:t>
            </a:r>
          </a:p>
          <a:p>
            <a:r>
              <a:rPr lang="ru-RU" sz="3200" b="1" dirty="0"/>
              <a:t>Свойства</a:t>
            </a:r>
            <a:r>
              <a:rPr lang="ru-RU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Все листья на одном уровне;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Ключи упорядочены: левый &lt; средний &lt; </a:t>
            </a:r>
            <a:r>
              <a:rPr lang="ru-RU" sz="3200" dirty="0" smtClean="0"/>
              <a:t>правый.</a:t>
            </a: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688337" y="4975154"/>
            <a:ext cx="203741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[20, 40]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/   |   \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[10] [30] [50]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04399" y="5143500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Пример: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7171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013113" y="2072985"/>
            <a:ext cx="825681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1. Вставка: </a:t>
            </a:r>
          </a:p>
          <a:p>
            <a:r>
              <a:rPr lang="ru-RU" sz="2000" dirty="0" smtClean="0"/>
              <a:t>	</a:t>
            </a:r>
            <a:r>
              <a:rPr lang="ru-RU" sz="2800" dirty="0" smtClean="0"/>
              <a:t>Добавление в лист + рекурсивное разделение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узлов при переполнении</a:t>
            </a:r>
          </a:p>
          <a:p>
            <a:r>
              <a:rPr lang="ru-RU" sz="3200" b="1" dirty="0" smtClean="0"/>
              <a:t>2. Поиск: </a:t>
            </a:r>
          </a:p>
          <a:p>
            <a:r>
              <a:rPr lang="ru-RU" sz="3200" b="1" dirty="0"/>
              <a:t>	</a:t>
            </a:r>
            <a:r>
              <a:rPr lang="ru-RU" sz="2800" dirty="0" smtClean="0"/>
              <a:t>Аналогичен бинарному, но с 2-3 ветвлениями</a:t>
            </a:r>
          </a:p>
          <a:p>
            <a:r>
              <a:rPr lang="ru-RU" sz="3200" b="1" dirty="0" smtClean="0"/>
              <a:t>3. Удаление: </a:t>
            </a:r>
          </a:p>
          <a:p>
            <a:r>
              <a:rPr lang="ru-RU" sz="2000" dirty="0"/>
              <a:t>	</a:t>
            </a:r>
            <a:r>
              <a:rPr lang="ru-RU" sz="2800" dirty="0" smtClean="0"/>
              <a:t>Замена на преемника + балансировка через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заимствование или слияние</a:t>
            </a:r>
            <a:endParaRPr lang="ru-RU" sz="2000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83239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86" y="2357994"/>
            <a:ext cx="7249537" cy="34009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464627" y="18152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Поиск 40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0668" y="1716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Исходное дерево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35" y="2338272"/>
            <a:ext cx="4928594" cy="43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0668" y="1716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Вставка числа 35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9" y="2270182"/>
            <a:ext cx="5240758" cy="43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0859" y="17341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Вставка числа 25: вызовет переполнение узла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48" y="2562416"/>
            <a:ext cx="538237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0859" y="17341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Вставка числа 25: разделение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8" y="2510006"/>
            <a:ext cx="613495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192</Words>
  <Application>Microsoft Office PowerPoint</Application>
  <PresentationFormat>Широкоэкранный</PresentationFormat>
  <Paragraphs>77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Menlo</vt:lpstr>
      <vt:lpstr>Office Theme</vt:lpstr>
      <vt:lpstr>2-3 дерево</vt:lpstr>
      <vt:lpstr>Историческая справка</vt:lpstr>
      <vt:lpstr>Принцип работы</vt:lpstr>
      <vt:lpstr>Операции</vt:lpstr>
      <vt:lpstr>Поиск</vt:lpstr>
      <vt:lpstr>Вставка</vt:lpstr>
      <vt:lpstr>Вставка</vt:lpstr>
      <vt:lpstr>Вставка</vt:lpstr>
      <vt:lpstr>Вставка</vt:lpstr>
      <vt:lpstr>Удаление</vt:lpstr>
      <vt:lpstr>Удаление</vt:lpstr>
      <vt:lpstr>Удаление</vt:lpstr>
      <vt:lpstr>Временная сложность </vt:lpstr>
      <vt:lpstr>Результаты тестирования</vt:lpstr>
      <vt:lpstr>Выводы</vt:lpstr>
      <vt:lpstr>Источники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 Р</cp:lastModifiedBy>
  <cp:revision>14</cp:revision>
  <dcterms:created xsi:type="dcterms:W3CDTF">2023-01-07T09:33:15Z</dcterms:created>
  <dcterms:modified xsi:type="dcterms:W3CDTF">2025-06-01T12:03:02Z</dcterms:modified>
</cp:coreProperties>
</file>