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IBM Plex Sans" panose="020B0604020202020204" charset="0"/>
      <p:regular r:id="rId24"/>
    </p:embeddedFont>
    <p:embeddedFont>
      <p:font typeface="IBM Plex Sans Bold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59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11-406/CerdaCruz/tree/AiSD/Proyec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151761">
            <a:off x="10912533" y="-4157532"/>
            <a:ext cx="10454404" cy="7622211"/>
          </a:xfrm>
          <a:custGeom>
            <a:avLst/>
            <a:gdLst/>
            <a:ahLst/>
            <a:cxnLst/>
            <a:rect l="l" t="t" r="r" b="b"/>
            <a:pathLst>
              <a:path w="10454404" h="7622211">
                <a:moveTo>
                  <a:pt x="0" y="0"/>
                </a:moveTo>
                <a:lnTo>
                  <a:pt x="10454404" y="0"/>
                </a:lnTo>
                <a:lnTo>
                  <a:pt x="10454404" y="7622212"/>
                </a:lnTo>
                <a:lnTo>
                  <a:pt x="0" y="7622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2700000">
            <a:off x="-4939101" y="6712177"/>
            <a:ext cx="11422613" cy="8328123"/>
          </a:xfrm>
          <a:custGeom>
            <a:avLst/>
            <a:gdLst/>
            <a:ahLst/>
            <a:cxnLst/>
            <a:rect l="l" t="t" r="r" b="b"/>
            <a:pathLst>
              <a:path w="11422613" h="8328123">
                <a:moveTo>
                  <a:pt x="0" y="0"/>
                </a:moveTo>
                <a:lnTo>
                  <a:pt x="11422613" y="0"/>
                </a:lnTo>
                <a:lnTo>
                  <a:pt x="11422613" y="8328123"/>
                </a:lnTo>
                <a:lnTo>
                  <a:pt x="0" y="83281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531960"/>
            <a:ext cx="1731812" cy="1622131"/>
          </a:xfrm>
          <a:custGeom>
            <a:avLst/>
            <a:gdLst/>
            <a:ahLst/>
            <a:cxnLst/>
            <a:rect l="l" t="t" r="r" b="b"/>
            <a:pathLst>
              <a:path w="1731812" h="1622131">
                <a:moveTo>
                  <a:pt x="0" y="0"/>
                </a:moveTo>
                <a:lnTo>
                  <a:pt x="1731812" y="0"/>
                </a:lnTo>
                <a:lnTo>
                  <a:pt x="1731812" y="1622130"/>
                </a:lnTo>
                <a:lnTo>
                  <a:pt x="0" y="16221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3277726" y="8866783"/>
            <a:ext cx="3981574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30"/>
              </a:lnSpc>
              <a:spcBef>
                <a:spcPct val="0"/>
              </a:spcBef>
            </a:pPr>
            <a:r>
              <a:rPr lang="en-US" sz="2100">
                <a:solidFill>
                  <a:srgbClr val="0CC0DF"/>
                </a:solidFill>
                <a:latin typeface="IBM Plex Sans"/>
                <a:ea typeface="IBM Plex Sans"/>
                <a:cs typeface="IBM Plex Sans"/>
                <a:sym typeface="IBM Plex Sans"/>
              </a:rPr>
              <a:t>Людвинг Серда|итис|11-406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65321" y="876300"/>
            <a:ext cx="2689779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30"/>
              </a:lnSpc>
              <a:spcBef>
                <a:spcPct val="0"/>
              </a:spcBef>
            </a:pPr>
            <a:r>
              <a:rPr lang="en-US" sz="202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Казанский Федеральный Университет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2546886" y="2860720"/>
            <a:ext cx="13194228" cy="4641736"/>
            <a:chOff x="0" y="0"/>
            <a:chExt cx="17592305" cy="6188981"/>
          </a:xfrm>
        </p:grpSpPr>
        <p:sp>
          <p:nvSpPr>
            <p:cNvPr id="8" name="TextBox 8"/>
            <p:cNvSpPr txBox="1"/>
            <p:nvPr/>
          </p:nvSpPr>
          <p:spPr>
            <a:xfrm>
              <a:off x="0" y="5352475"/>
              <a:ext cx="17592305" cy="8365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320"/>
                </a:lnSpc>
              </a:pPr>
              <a:endParaRPr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257175"/>
              <a:ext cx="17592305" cy="45772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999"/>
                </a:lnSpc>
              </a:pPr>
              <a:r>
                <a:rPr lang="en-US" sz="12999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Алгоритм Краскала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0104444"/>
            <a:ext cx="18288000" cy="182556"/>
          </a:xfrm>
          <a:prstGeom prst="rect">
            <a:avLst/>
          </a:prstGeom>
          <a:solidFill>
            <a:srgbClr val="265981"/>
          </a:solidFill>
        </p:spPr>
      </p:sp>
      <p:sp>
        <p:nvSpPr>
          <p:cNvPr id="3" name="Freeform 3"/>
          <p:cNvSpPr/>
          <p:nvPr/>
        </p:nvSpPr>
        <p:spPr>
          <a:xfrm>
            <a:off x="0" y="531960"/>
            <a:ext cx="1731812" cy="1622131"/>
          </a:xfrm>
          <a:custGeom>
            <a:avLst/>
            <a:gdLst/>
            <a:ahLst/>
            <a:cxnLst/>
            <a:rect l="l" t="t" r="r" b="b"/>
            <a:pathLst>
              <a:path w="1731812" h="1622131">
                <a:moveTo>
                  <a:pt x="0" y="0"/>
                </a:moveTo>
                <a:lnTo>
                  <a:pt x="1731812" y="0"/>
                </a:lnTo>
                <a:lnTo>
                  <a:pt x="1731812" y="1622130"/>
                </a:lnTo>
                <a:lnTo>
                  <a:pt x="0" y="16221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99966" y="2682021"/>
            <a:ext cx="7310269" cy="5945281"/>
          </a:xfrm>
          <a:custGeom>
            <a:avLst/>
            <a:gdLst/>
            <a:ahLst/>
            <a:cxnLst/>
            <a:rect l="l" t="t" r="r" b="b"/>
            <a:pathLst>
              <a:path w="7310269" h="5945281">
                <a:moveTo>
                  <a:pt x="0" y="0"/>
                </a:moveTo>
                <a:lnTo>
                  <a:pt x="7310269" y="0"/>
                </a:lnTo>
                <a:lnTo>
                  <a:pt x="7310269" y="5945281"/>
                </a:lnTo>
                <a:lnTo>
                  <a:pt x="0" y="59452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144000" y="2682021"/>
            <a:ext cx="7998778" cy="5777769"/>
          </a:xfrm>
          <a:custGeom>
            <a:avLst/>
            <a:gdLst/>
            <a:ahLst/>
            <a:cxnLst/>
            <a:rect l="l" t="t" r="r" b="b"/>
            <a:pathLst>
              <a:path w="7998778" h="5777769">
                <a:moveTo>
                  <a:pt x="0" y="0"/>
                </a:moveTo>
                <a:lnTo>
                  <a:pt x="7998778" y="0"/>
                </a:lnTo>
                <a:lnTo>
                  <a:pt x="7998778" y="5777769"/>
                </a:lnTo>
                <a:lnTo>
                  <a:pt x="0" y="57777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41287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865321" y="876300"/>
            <a:ext cx="2689779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30"/>
              </a:lnSpc>
              <a:spcBef>
                <a:spcPct val="0"/>
              </a:spcBef>
            </a:pPr>
            <a:r>
              <a:rPr lang="en-US" sz="2025">
                <a:solidFill>
                  <a:srgbClr val="FDFFFE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Казанский Федеральный Университет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336864" y="2400300"/>
            <a:ext cx="9525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endParaRPr/>
          </a:p>
        </p:txBody>
      </p:sp>
    </p:spTree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0104444"/>
            <a:ext cx="18288000" cy="182556"/>
          </a:xfrm>
          <a:prstGeom prst="rect">
            <a:avLst/>
          </a:prstGeom>
          <a:solidFill>
            <a:srgbClr val="265981"/>
          </a:solidFill>
        </p:spPr>
      </p:sp>
      <p:sp>
        <p:nvSpPr>
          <p:cNvPr id="3" name="Freeform 3"/>
          <p:cNvSpPr/>
          <p:nvPr/>
        </p:nvSpPr>
        <p:spPr>
          <a:xfrm>
            <a:off x="0" y="531960"/>
            <a:ext cx="1731812" cy="1622131"/>
          </a:xfrm>
          <a:custGeom>
            <a:avLst/>
            <a:gdLst/>
            <a:ahLst/>
            <a:cxnLst/>
            <a:rect l="l" t="t" r="r" b="b"/>
            <a:pathLst>
              <a:path w="1731812" h="1622131">
                <a:moveTo>
                  <a:pt x="0" y="0"/>
                </a:moveTo>
                <a:lnTo>
                  <a:pt x="1731812" y="0"/>
                </a:lnTo>
                <a:lnTo>
                  <a:pt x="1731812" y="1622130"/>
                </a:lnTo>
                <a:lnTo>
                  <a:pt x="0" y="16221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996770" y="433520"/>
            <a:ext cx="10761215" cy="9120130"/>
          </a:xfrm>
          <a:custGeom>
            <a:avLst/>
            <a:gdLst/>
            <a:ahLst/>
            <a:cxnLst/>
            <a:rect l="l" t="t" r="r" b="b"/>
            <a:pathLst>
              <a:path w="10761215" h="9120130">
                <a:moveTo>
                  <a:pt x="0" y="0"/>
                </a:moveTo>
                <a:lnTo>
                  <a:pt x="10761215" y="0"/>
                </a:lnTo>
                <a:lnTo>
                  <a:pt x="10761215" y="9120130"/>
                </a:lnTo>
                <a:lnTo>
                  <a:pt x="0" y="91201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865321" y="876300"/>
            <a:ext cx="2689779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30"/>
              </a:lnSpc>
              <a:spcBef>
                <a:spcPct val="0"/>
              </a:spcBef>
            </a:pPr>
            <a:r>
              <a:rPr lang="en-US" sz="2025">
                <a:solidFill>
                  <a:srgbClr val="FDFFFE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Казанский Федеральный Университет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336864" y="2400300"/>
            <a:ext cx="9525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endParaRPr/>
          </a:p>
        </p:txBody>
      </p:sp>
    </p:spTree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0104444"/>
            <a:ext cx="18288000" cy="182556"/>
          </a:xfrm>
          <a:prstGeom prst="rect">
            <a:avLst/>
          </a:prstGeom>
          <a:solidFill>
            <a:srgbClr val="265981"/>
          </a:solidFill>
        </p:spPr>
      </p:sp>
      <p:sp>
        <p:nvSpPr>
          <p:cNvPr id="3" name="Freeform 3"/>
          <p:cNvSpPr/>
          <p:nvPr/>
        </p:nvSpPr>
        <p:spPr>
          <a:xfrm>
            <a:off x="0" y="531960"/>
            <a:ext cx="1731812" cy="1622131"/>
          </a:xfrm>
          <a:custGeom>
            <a:avLst/>
            <a:gdLst/>
            <a:ahLst/>
            <a:cxnLst/>
            <a:rect l="l" t="t" r="r" b="b"/>
            <a:pathLst>
              <a:path w="1731812" h="1622131">
                <a:moveTo>
                  <a:pt x="0" y="0"/>
                </a:moveTo>
                <a:lnTo>
                  <a:pt x="1731812" y="0"/>
                </a:lnTo>
                <a:lnTo>
                  <a:pt x="1731812" y="1622130"/>
                </a:lnTo>
                <a:lnTo>
                  <a:pt x="0" y="16221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795690" y="396875"/>
            <a:ext cx="10696619" cy="9493250"/>
          </a:xfrm>
          <a:custGeom>
            <a:avLst/>
            <a:gdLst/>
            <a:ahLst/>
            <a:cxnLst/>
            <a:rect l="l" t="t" r="r" b="b"/>
            <a:pathLst>
              <a:path w="10696619" h="9493250">
                <a:moveTo>
                  <a:pt x="0" y="0"/>
                </a:moveTo>
                <a:lnTo>
                  <a:pt x="10696620" y="0"/>
                </a:lnTo>
                <a:lnTo>
                  <a:pt x="10696620" y="9493250"/>
                </a:lnTo>
                <a:lnTo>
                  <a:pt x="0" y="94932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865321" y="876300"/>
            <a:ext cx="2689779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30"/>
              </a:lnSpc>
              <a:spcBef>
                <a:spcPct val="0"/>
              </a:spcBef>
            </a:pPr>
            <a:r>
              <a:rPr lang="en-US" sz="2025">
                <a:solidFill>
                  <a:srgbClr val="FDFFFE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Казанский Федеральный Университет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336864" y="2400300"/>
            <a:ext cx="9525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endParaRPr/>
          </a:p>
        </p:txBody>
      </p:sp>
    </p:spTree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0104444"/>
            <a:ext cx="18288000" cy="182556"/>
          </a:xfrm>
          <a:prstGeom prst="rect">
            <a:avLst/>
          </a:prstGeom>
          <a:solidFill>
            <a:srgbClr val="265981"/>
          </a:solidFill>
        </p:spPr>
      </p:sp>
      <p:sp>
        <p:nvSpPr>
          <p:cNvPr id="3" name="Freeform 3"/>
          <p:cNvSpPr/>
          <p:nvPr/>
        </p:nvSpPr>
        <p:spPr>
          <a:xfrm>
            <a:off x="0" y="531960"/>
            <a:ext cx="1731812" cy="1622131"/>
          </a:xfrm>
          <a:custGeom>
            <a:avLst/>
            <a:gdLst/>
            <a:ahLst/>
            <a:cxnLst/>
            <a:rect l="l" t="t" r="r" b="b"/>
            <a:pathLst>
              <a:path w="1731812" h="1622131">
                <a:moveTo>
                  <a:pt x="0" y="0"/>
                </a:moveTo>
                <a:lnTo>
                  <a:pt x="1731812" y="0"/>
                </a:lnTo>
                <a:lnTo>
                  <a:pt x="1731812" y="1622130"/>
                </a:lnTo>
                <a:lnTo>
                  <a:pt x="0" y="16221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688451" y="363819"/>
            <a:ext cx="6283020" cy="8894481"/>
          </a:xfrm>
          <a:custGeom>
            <a:avLst/>
            <a:gdLst/>
            <a:ahLst/>
            <a:cxnLst/>
            <a:rect l="l" t="t" r="r" b="b"/>
            <a:pathLst>
              <a:path w="6283020" h="8894481">
                <a:moveTo>
                  <a:pt x="0" y="0"/>
                </a:moveTo>
                <a:lnTo>
                  <a:pt x="6283019" y="0"/>
                </a:lnTo>
                <a:lnTo>
                  <a:pt x="6283019" y="8894481"/>
                </a:lnTo>
                <a:lnTo>
                  <a:pt x="0" y="8894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1516212" y="3675095"/>
            <a:ext cx="5620658" cy="2271929"/>
          </a:xfrm>
          <a:custGeom>
            <a:avLst/>
            <a:gdLst/>
            <a:ahLst/>
            <a:cxnLst/>
            <a:rect l="l" t="t" r="r" b="b"/>
            <a:pathLst>
              <a:path w="5620658" h="2271929">
                <a:moveTo>
                  <a:pt x="0" y="0"/>
                </a:moveTo>
                <a:lnTo>
                  <a:pt x="5620658" y="0"/>
                </a:lnTo>
                <a:lnTo>
                  <a:pt x="5620658" y="2271929"/>
                </a:lnTo>
                <a:lnTo>
                  <a:pt x="0" y="22719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865321" y="876300"/>
            <a:ext cx="2689779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30"/>
              </a:lnSpc>
              <a:spcBef>
                <a:spcPct val="0"/>
              </a:spcBef>
            </a:pPr>
            <a:r>
              <a:rPr lang="en-US" sz="2025">
                <a:solidFill>
                  <a:srgbClr val="FDFFFE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Казанский Федеральный Университет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336864" y="2400300"/>
            <a:ext cx="9525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438498" y="2922355"/>
            <a:ext cx="3914200" cy="6059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65"/>
              </a:lnSpc>
              <a:spcBef>
                <a:spcPct val="0"/>
              </a:spcBef>
            </a:pPr>
            <a:r>
              <a:rPr lang="en-US" sz="1388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Processing archive: graph_100.txt</a:t>
            </a:r>
          </a:p>
          <a:p>
            <a:pPr algn="ctr">
              <a:lnSpc>
                <a:spcPts val="1665"/>
              </a:lnSpc>
              <a:spcBef>
                <a:spcPct val="0"/>
              </a:spcBef>
            </a:pPr>
            <a:r>
              <a:rPr lang="en-US" sz="1388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TIME OF EJECUTION: 1.139 ms</a:t>
            </a:r>
          </a:p>
          <a:p>
            <a:pPr algn="ctr">
              <a:lnSpc>
                <a:spcPts val="1665"/>
              </a:lnSpc>
              <a:spcBef>
                <a:spcPct val="0"/>
              </a:spcBef>
            </a:pPr>
            <a:r>
              <a:rPr lang="en-US" sz="1388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NUMBERS OF ITERATIONS: 142</a:t>
            </a:r>
          </a:p>
          <a:p>
            <a:pPr algn="ctr">
              <a:lnSpc>
                <a:spcPts val="1665"/>
              </a:lnSpc>
              <a:spcBef>
                <a:spcPct val="0"/>
              </a:spcBef>
            </a:pPr>
            <a:r>
              <a:rPr lang="en-US" sz="1388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SIZE OF MST: 95 edges</a:t>
            </a:r>
          </a:p>
          <a:p>
            <a:pPr algn="ctr">
              <a:lnSpc>
                <a:spcPts val="1665"/>
              </a:lnSpc>
              <a:spcBef>
                <a:spcPct val="0"/>
              </a:spcBef>
            </a:pPr>
            <a:r>
              <a:rPr lang="en-US" sz="1388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TOTAL WEIGHT MST: 35441</a:t>
            </a:r>
          </a:p>
          <a:p>
            <a:pPr algn="ctr">
              <a:lnSpc>
                <a:spcPts val="1665"/>
              </a:lnSpc>
              <a:spcBef>
                <a:spcPct val="0"/>
              </a:spcBef>
            </a:pPr>
            <a:r>
              <a:rPr lang="en-US" sz="1388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=====================================</a:t>
            </a:r>
          </a:p>
          <a:p>
            <a:pPr algn="ctr">
              <a:lnSpc>
                <a:spcPts val="1665"/>
              </a:lnSpc>
              <a:spcBef>
                <a:spcPct val="0"/>
              </a:spcBef>
            </a:pPr>
            <a:r>
              <a:rPr lang="en-US" sz="1388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Processing archive: graph_1100.txt</a:t>
            </a:r>
          </a:p>
          <a:p>
            <a:pPr algn="ctr">
              <a:lnSpc>
                <a:spcPts val="1665"/>
              </a:lnSpc>
              <a:spcBef>
                <a:spcPct val="0"/>
              </a:spcBef>
            </a:pPr>
            <a:r>
              <a:rPr lang="en-US" sz="1388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TIME OF EJECUTION: 1.0916 ms</a:t>
            </a:r>
          </a:p>
          <a:p>
            <a:pPr algn="ctr">
              <a:lnSpc>
                <a:spcPts val="1665"/>
              </a:lnSpc>
              <a:spcBef>
                <a:spcPct val="0"/>
              </a:spcBef>
            </a:pPr>
            <a:r>
              <a:rPr lang="en-US" sz="1388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NUMBERS OF ITERATIONS: 1428</a:t>
            </a:r>
          </a:p>
          <a:p>
            <a:pPr algn="ctr">
              <a:lnSpc>
                <a:spcPts val="1665"/>
              </a:lnSpc>
              <a:spcBef>
                <a:spcPct val="0"/>
              </a:spcBef>
            </a:pPr>
            <a:r>
              <a:rPr lang="en-US" sz="1388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SIZE OF MST: 965 edges</a:t>
            </a:r>
          </a:p>
          <a:p>
            <a:pPr algn="ctr">
              <a:lnSpc>
                <a:spcPts val="1665"/>
              </a:lnSpc>
              <a:spcBef>
                <a:spcPct val="0"/>
              </a:spcBef>
            </a:pPr>
            <a:r>
              <a:rPr lang="en-US" sz="1388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TOTAL WEIGHT MST: 376460</a:t>
            </a:r>
          </a:p>
          <a:p>
            <a:pPr algn="ctr">
              <a:lnSpc>
                <a:spcPts val="1665"/>
              </a:lnSpc>
              <a:spcBef>
                <a:spcPct val="0"/>
              </a:spcBef>
            </a:pPr>
            <a:r>
              <a:rPr lang="en-US" sz="1388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=====================================</a:t>
            </a:r>
          </a:p>
          <a:p>
            <a:pPr algn="ctr">
              <a:lnSpc>
                <a:spcPts val="1665"/>
              </a:lnSpc>
              <a:spcBef>
                <a:spcPct val="0"/>
              </a:spcBef>
            </a:pPr>
            <a:r>
              <a:rPr lang="en-US" sz="1388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Processing archive: graph_1300.txt</a:t>
            </a:r>
          </a:p>
          <a:p>
            <a:pPr algn="ctr">
              <a:lnSpc>
                <a:spcPts val="1665"/>
              </a:lnSpc>
              <a:spcBef>
                <a:spcPct val="0"/>
              </a:spcBef>
            </a:pPr>
            <a:r>
              <a:rPr lang="en-US" sz="1388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TIME OF EJECUTION: 2.3558 ms</a:t>
            </a:r>
          </a:p>
          <a:p>
            <a:pPr algn="ctr">
              <a:lnSpc>
                <a:spcPts val="1665"/>
              </a:lnSpc>
              <a:spcBef>
                <a:spcPct val="0"/>
              </a:spcBef>
            </a:pPr>
            <a:r>
              <a:rPr lang="en-US" sz="1388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NUMBERS OF ITERATIONS: 3745</a:t>
            </a:r>
          </a:p>
          <a:p>
            <a:pPr algn="ctr">
              <a:lnSpc>
                <a:spcPts val="1665"/>
              </a:lnSpc>
              <a:spcBef>
                <a:spcPct val="0"/>
              </a:spcBef>
            </a:pPr>
            <a:r>
              <a:rPr lang="en-US" sz="1388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SIZE OF MST: 1263 edges</a:t>
            </a:r>
          </a:p>
          <a:p>
            <a:pPr algn="ctr">
              <a:lnSpc>
                <a:spcPts val="1665"/>
              </a:lnSpc>
              <a:spcBef>
                <a:spcPct val="0"/>
              </a:spcBef>
            </a:pPr>
            <a:r>
              <a:rPr lang="en-US" sz="1388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TOTAL WEIGHT MST: 392783</a:t>
            </a:r>
          </a:p>
          <a:p>
            <a:pPr algn="ctr">
              <a:lnSpc>
                <a:spcPts val="1665"/>
              </a:lnSpc>
              <a:spcBef>
                <a:spcPct val="0"/>
              </a:spcBef>
            </a:pPr>
            <a:r>
              <a:rPr lang="en-US" sz="1388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=====================================</a:t>
            </a:r>
          </a:p>
          <a:p>
            <a:pPr algn="ctr">
              <a:lnSpc>
                <a:spcPts val="1665"/>
              </a:lnSpc>
              <a:spcBef>
                <a:spcPct val="0"/>
              </a:spcBef>
            </a:pPr>
            <a:r>
              <a:rPr lang="en-US" sz="1388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Processing archive: graph_1500.txt</a:t>
            </a:r>
          </a:p>
          <a:p>
            <a:pPr algn="ctr">
              <a:lnSpc>
                <a:spcPts val="1665"/>
              </a:lnSpc>
              <a:spcBef>
                <a:spcPct val="0"/>
              </a:spcBef>
            </a:pPr>
            <a:r>
              <a:rPr lang="en-US" sz="1388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TIME OF EJECUTION: 0.7458 ms</a:t>
            </a:r>
          </a:p>
          <a:p>
            <a:pPr algn="ctr">
              <a:lnSpc>
                <a:spcPts val="1665"/>
              </a:lnSpc>
              <a:spcBef>
                <a:spcPct val="0"/>
              </a:spcBef>
            </a:pPr>
            <a:r>
              <a:rPr lang="en-US" sz="1388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NUMBERS OF ITERATIONS: 5281</a:t>
            </a:r>
          </a:p>
          <a:p>
            <a:pPr algn="ctr">
              <a:lnSpc>
                <a:spcPts val="1665"/>
              </a:lnSpc>
              <a:spcBef>
                <a:spcPct val="0"/>
              </a:spcBef>
            </a:pPr>
            <a:r>
              <a:rPr lang="en-US" sz="1388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SIZE OF MST: 1251 edges</a:t>
            </a:r>
          </a:p>
          <a:p>
            <a:pPr algn="ctr">
              <a:lnSpc>
                <a:spcPts val="1665"/>
              </a:lnSpc>
              <a:spcBef>
                <a:spcPct val="0"/>
              </a:spcBef>
            </a:pPr>
            <a:r>
              <a:rPr lang="en-US" sz="1388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TOTAL WEIGHT MST: 519318</a:t>
            </a:r>
          </a:p>
          <a:p>
            <a:pPr algn="ctr">
              <a:lnSpc>
                <a:spcPts val="1665"/>
              </a:lnSpc>
              <a:spcBef>
                <a:spcPct val="0"/>
              </a:spcBef>
            </a:pPr>
            <a:r>
              <a:rPr lang="en-US" sz="1388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=====================================</a:t>
            </a:r>
          </a:p>
          <a:p>
            <a:pPr algn="ctr">
              <a:lnSpc>
                <a:spcPts val="1665"/>
              </a:lnSpc>
              <a:spcBef>
                <a:spcPct val="0"/>
              </a:spcBef>
            </a:pPr>
            <a:r>
              <a:rPr lang="en-US" sz="1388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Processing archive: graph_1700.txt</a:t>
            </a:r>
          </a:p>
          <a:p>
            <a:pPr algn="ctr">
              <a:lnSpc>
                <a:spcPts val="1665"/>
              </a:lnSpc>
              <a:spcBef>
                <a:spcPct val="0"/>
              </a:spcBef>
            </a:pPr>
            <a:r>
              <a:rPr lang="en-US" sz="1388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TIME OF EJECUTION: 1.5241 ms</a:t>
            </a:r>
          </a:p>
          <a:p>
            <a:pPr algn="ctr">
              <a:lnSpc>
                <a:spcPts val="1665"/>
              </a:lnSpc>
              <a:spcBef>
                <a:spcPct val="0"/>
              </a:spcBef>
            </a:pPr>
            <a:r>
              <a:rPr lang="en-US" sz="1388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NUMBERS OF ITERATIONS: 7403</a:t>
            </a:r>
          </a:p>
          <a:p>
            <a:pPr algn="ctr">
              <a:lnSpc>
                <a:spcPts val="1665"/>
              </a:lnSpc>
              <a:spcBef>
                <a:spcPct val="0"/>
              </a:spcBef>
            </a:pPr>
            <a:r>
              <a:rPr lang="en-US" sz="1388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SIZE OF MST: 1528 edges</a:t>
            </a:r>
          </a:p>
          <a:p>
            <a:pPr algn="ctr">
              <a:lnSpc>
                <a:spcPts val="1665"/>
              </a:lnSpc>
              <a:spcBef>
                <a:spcPct val="0"/>
              </a:spcBef>
            </a:pPr>
            <a:r>
              <a:rPr lang="en-US" sz="1388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TOTAL WEIGHT MST: 581789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688451" y="9248775"/>
            <a:ext cx="6283020" cy="314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  <a:spcBef>
                <a:spcPct val="0"/>
              </a:spcBef>
            </a:pPr>
            <a:r>
              <a:rPr lang="en-US" sz="20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используемые данные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921581" y="2466975"/>
            <a:ext cx="948035" cy="314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  <a:spcBef>
                <a:spcPct val="0"/>
              </a:spcBef>
            </a:pPr>
            <a:r>
              <a:rPr lang="en-US" sz="2025">
                <a:solidFill>
                  <a:srgbClr val="D9D9D9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Пример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2964180" y="2375535"/>
            <a:ext cx="564832" cy="459105"/>
            <a:chOff x="0" y="0"/>
            <a:chExt cx="753110" cy="612140"/>
          </a:xfrm>
        </p:grpSpPr>
        <p:sp>
          <p:nvSpPr>
            <p:cNvPr id="12" name="Freeform 12"/>
            <p:cNvSpPr/>
            <p:nvPr/>
          </p:nvSpPr>
          <p:spPr>
            <a:xfrm>
              <a:off x="46990" y="49530"/>
              <a:ext cx="662940" cy="515620"/>
            </a:xfrm>
            <a:custGeom>
              <a:avLst/>
              <a:gdLst/>
              <a:ahLst/>
              <a:cxnLst/>
              <a:rect l="l" t="t" r="r" b="b"/>
              <a:pathLst>
                <a:path w="662940" h="515620">
                  <a:moveTo>
                    <a:pt x="22860" y="220980"/>
                  </a:moveTo>
                  <a:cubicBezTo>
                    <a:pt x="214630" y="67310"/>
                    <a:pt x="304800" y="24130"/>
                    <a:pt x="358140" y="8890"/>
                  </a:cubicBezTo>
                  <a:cubicBezTo>
                    <a:pt x="392430" y="0"/>
                    <a:pt x="415290" y="0"/>
                    <a:pt x="443230" y="1270"/>
                  </a:cubicBezTo>
                  <a:cubicBezTo>
                    <a:pt x="473710" y="1270"/>
                    <a:pt x="509270" y="2540"/>
                    <a:pt x="537210" y="13970"/>
                  </a:cubicBezTo>
                  <a:cubicBezTo>
                    <a:pt x="563880" y="25400"/>
                    <a:pt x="588010" y="46990"/>
                    <a:pt x="607060" y="68580"/>
                  </a:cubicBezTo>
                  <a:cubicBezTo>
                    <a:pt x="624840" y="90170"/>
                    <a:pt x="641350" y="111760"/>
                    <a:pt x="650240" y="143510"/>
                  </a:cubicBezTo>
                  <a:cubicBezTo>
                    <a:pt x="662940" y="189230"/>
                    <a:pt x="661670" y="266700"/>
                    <a:pt x="654050" y="323850"/>
                  </a:cubicBezTo>
                  <a:cubicBezTo>
                    <a:pt x="647700" y="379730"/>
                    <a:pt x="637540" y="455930"/>
                    <a:pt x="609600" y="485140"/>
                  </a:cubicBezTo>
                  <a:cubicBezTo>
                    <a:pt x="590550" y="505460"/>
                    <a:pt x="556260" y="515620"/>
                    <a:pt x="532130" y="510540"/>
                  </a:cubicBezTo>
                  <a:cubicBezTo>
                    <a:pt x="508000" y="506730"/>
                    <a:pt x="477520" y="482600"/>
                    <a:pt x="467360" y="461010"/>
                  </a:cubicBezTo>
                  <a:cubicBezTo>
                    <a:pt x="457200" y="439420"/>
                    <a:pt x="459740" y="400050"/>
                    <a:pt x="472440" y="379730"/>
                  </a:cubicBezTo>
                  <a:cubicBezTo>
                    <a:pt x="485140" y="359410"/>
                    <a:pt x="518160" y="339090"/>
                    <a:pt x="542290" y="337820"/>
                  </a:cubicBezTo>
                  <a:cubicBezTo>
                    <a:pt x="566420" y="336550"/>
                    <a:pt x="601980" y="355600"/>
                    <a:pt x="615950" y="373380"/>
                  </a:cubicBezTo>
                  <a:cubicBezTo>
                    <a:pt x="628650" y="387350"/>
                    <a:pt x="633730" y="407670"/>
                    <a:pt x="633730" y="425450"/>
                  </a:cubicBezTo>
                  <a:cubicBezTo>
                    <a:pt x="633730" y="443230"/>
                    <a:pt x="626110" y="464820"/>
                    <a:pt x="615950" y="478790"/>
                  </a:cubicBezTo>
                  <a:cubicBezTo>
                    <a:pt x="604520" y="492760"/>
                    <a:pt x="586740" y="504190"/>
                    <a:pt x="568960" y="509270"/>
                  </a:cubicBezTo>
                  <a:cubicBezTo>
                    <a:pt x="552450" y="514350"/>
                    <a:pt x="529590" y="513080"/>
                    <a:pt x="514350" y="505460"/>
                  </a:cubicBezTo>
                  <a:cubicBezTo>
                    <a:pt x="497840" y="499110"/>
                    <a:pt x="480060" y="485140"/>
                    <a:pt x="471170" y="469900"/>
                  </a:cubicBezTo>
                  <a:cubicBezTo>
                    <a:pt x="462280" y="454660"/>
                    <a:pt x="459740" y="435610"/>
                    <a:pt x="459740" y="415290"/>
                  </a:cubicBezTo>
                  <a:cubicBezTo>
                    <a:pt x="459740" y="388620"/>
                    <a:pt x="477520" y="354330"/>
                    <a:pt x="481330" y="323850"/>
                  </a:cubicBezTo>
                  <a:cubicBezTo>
                    <a:pt x="485140" y="295910"/>
                    <a:pt x="487680" y="265430"/>
                    <a:pt x="481330" y="240030"/>
                  </a:cubicBezTo>
                  <a:cubicBezTo>
                    <a:pt x="476250" y="213360"/>
                    <a:pt x="469900" y="177800"/>
                    <a:pt x="447040" y="168910"/>
                  </a:cubicBezTo>
                  <a:cubicBezTo>
                    <a:pt x="412750" y="152400"/>
                    <a:pt x="316230" y="194310"/>
                    <a:pt x="260350" y="223520"/>
                  </a:cubicBezTo>
                  <a:cubicBezTo>
                    <a:pt x="207010" y="252730"/>
                    <a:pt x="151130" y="325120"/>
                    <a:pt x="118110" y="342900"/>
                  </a:cubicBezTo>
                  <a:cubicBezTo>
                    <a:pt x="104140" y="351790"/>
                    <a:pt x="95250" y="353060"/>
                    <a:pt x="82550" y="354330"/>
                  </a:cubicBezTo>
                  <a:cubicBezTo>
                    <a:pt x="71120" y="355600"/>
                    <a:pt x="57150" y="353060"/>
                    <a:pt x="45720" y="347980"/>
                  </a:cubicBezTo>
                  <a:cubicBezTo>
                    <a:pt x="31750" y="340360"/>
                    <a:pt x="13970" y="323850"/>
                    <a:pt x="6350" y="308610"/>
                  </a:cubicBezTo>
                  <a:cubicBezTo>
                    <a:pt x="0" y="292100"/>
                    <a:pt x="0" y="267970"/>
                    <a:pt x="3810" y="252730"/>
                  </a:cubicBezTo>
                  <a:cubicBezTo>
                    <a:pt x="6350" y="240030"/>
                    <a:pt x="22860" y="220980"/>
                    <a:pt x="22860" y="22098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3" name="Group 13"/>
          <p:cNvGrpSpPr/>
          <p:nvPr/>
        </p:nvGrpSpPr>
        <p:grpSpPr>
          <a:xfrm>
            <a:off x="3200400" y="2583180"/>
            <a:ext cx="484822" cy="324803"/>
            <a:chOff x="0" y="0"/>
            <a:chExt cx="646430" cy="433070"/>
          </a:xfrm>
        </p:grpSpPr>
        <p:sp>
          <p:nvSpPr>
            <p:cNvPr id="14" name="Freeform 14"/>
            <p:cNvSpPr/>
            <p:nvPr/>
          </p:nvSpPr>
          <p:spPr>
            <a:xfrm>
              <a:off x="49530" y="46990"/>
              <a:ext cx="548640" cy="341630"/>
            </a:xfrm>
            <a:custGeom>
              <a:avLst/>
              <a:gdLst/>
              <a:ahLst/>
              <a:cxnLst/>
              <a:rect l="l" t="t" r="r" b="b"/>
              <a:pathLst>
                <a:path w="548640" h="341630">
                  <a:moveTo>
                    <a:pt x="149860" y="93980"/>
                  </a:moveTo>
                  <a:cubicBezTo>
                    <a:pt x="194310" y="152400"/>
                    <a:pt x="231140" y="135890"/>
                    <a:pt x="265430" y="121920"/>
                  </a:cubicBezTo>
                  <a:cubicBezTo>
                    <a:pt x="317500" y="100330"/>
                    <a:pt x="405130" y="13970"/>
                    <a:pt x="448310" y="5080"/>
                  </a:cubicBezTo>
                  <a:cubicBezTo>
                    <a:pt x="469900" y="0"/>
                    <a:pt x="486410" y="5080"/>
                    <a:pt x="501650" y="12700"/>
                  </a:cubicBezTo>
                  <a:cubicBezTo>
                    <a:pt x="516890" y="20320"/>
                    <a:pt x="530860" y="35560"/>
                    <a:pt x="538480" y="50800"/>
                  </a:cubicBezTo>
                  <a:cubicBezTo>
                    <a:pt x="546100" y="66040"/>
                    <a:pt x="548640" y="87630"/>
                    <a:pt x="544830" y="104140"/>
                  </a:cubicBezTo>
                  <a:cubicBezTo>
                    <a:pt x="542290" y="120650"/>
                    <a:pt x="533400" y="139700"/>
                    <a:pt x="518160" y="149860"/>
                  </a:cubicBezTo>
                  <a:cubicBezTo>
                    <a:pt x="501650" y="162560"/>
                    <a:pt x="464820" y="173990"/>
                    <a:pt x="441960" y="167640"/>
                  </a:cubicBezTo>
                  <a:cubicBezTo>
                    <a:pt x="420370" y="162560"/>
                    <a:pt x="393700" y="134620"/>
                    <a:pt x="384810" y="114300"/>
                  </a:cubicBezTo>
                  <a:cubicBezTo>
                    <a:pt x="377190" y="99060"/>
                    <a:pt x="378460" y="77470"/>
                    <a:pt x="383540" y="60960"/>
                  </a:cubicBezTo>
                  <a:cubicBezTo>
                    <a:pt x="388620" y="45720"/>
                    <a:pt x="401320" y="27940"/>
                    <a:pt x="415290" y="19050"/>
                  </a:cubicBezTo>
                  <a:cubicBezTo>
                    <a:pt x="429260" y="8890"/>
                    <a:pt x="449580" y="2540"/>
                    <a:pt x="466090" y="3810"/>
                  </a:cubicBezTo>
                  <a:cubicBezTo>
                    <a:pt x="483870" y="3810"/>
                    <a:pt x="502920" y="11430"/>
                    <a:pt x="516890" y="22860"/>
                  </a:cubicBezTo>
                  <a:cubicBezTo>
                    <a:pt x="529590" y="33020"/>
                    <a:pt x="542290" y="49530"/>
                    <a:pt x="544830" y="67310"/>
                  </a:cubicBezTo>
                  <a:cubicBezTo>
                    <a:pt x="548640" y="88900"/>
                    <a:pt x="538480" y="120650"/>
                    <a:pt x="524510" y="143510"/>
                  </a:cubicBezTo>
                  <a:cubicBezTo>
                    <a:pt x="509270" y="168910"/>
                    <a:pt x="483870" y="186690"/>
                    <a:pt x="452120" y="210820"/>
                  </a:cubicBezTo>
                  <a:cubicBezTo>
                    <a:pt x="407670" y="243840"/>
                    <a:pt x="330200" y="295910"/>
                    <a:pt x="275590" y="316230"/>
                  </a:cubicBezTo>
                  <a:cubicBezTo>
                    <a:pt x="233680" y="330200"/>
                    <a:pt x="193040" y="341630"/>
                    <a:pt x="158750" y="334010"/>
                  </a:cubicBezTo>
                  <a:cubicBezTo>
                    <a:pt x="128270" y="327660"/>
                    <a:pt x="101600" y="308610"/>
                    <a:pt x="77470" y="281940"/>
                  </a:cubicBezTo>
                  <a:cubicBezTo>
                    <a:pt x="45720" y="247650"/>
                    <a:pt x="5080" y="162560"/>
                    <a:pt x="1270" y="128270"/>
                  </a:cubicBezTo>
                  <a:cubicBezTo>
                    <a:pt x="0" y="111760"/>
                    <a:pt x="3810" y="102870"/>
                    <a:pt x="11430" y="91440"/>
                  </a:cubicBezTo>
                  <a:cubicBezTo>
                    <a:pt x="20320" y="78740"/>
                    <a:pt x="36830" y="60960"/>
                    <a:pt x="53340" y="55880"/>
                  </a:cubicBezTo>
                  <a:cubicBezTo>
                    <a:pt x="69850" y="49530"/>
                    <a:pt x="92710" y="50800"/>
                    <a:pt x="109220" y="57150"/>
                  </a:cubicBezTo>
                  <a:cubicBezTo>
                    <a:pt x="125730" y="63500"/>
                    <a:pt x="149860" y="93980"/>
                    <a:pt x="149860" y="9398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0104444"/>
            <a:ext cx="18288000" cy="182556"/>
          </a:xfrm>
          <a:prstGeom prst="rect">
            <a:avLst/>
          </a:prstGeom>
          <a:solidFill>
            <a:srgbClr val="265981"/>
          </a:solidFill>
        </p:spPr>
      </p:sp>
      <p:sp>
        <p:nvSpPr>
          <p:cNvPr id="3" name="Freeform 3"/>
          <p:cNvSpPr/>
          <p:nvPr/>
        </p:nvSpPr>
        <p:spPr>
          <a:xfrm>
            <a:off x="0" y="531960"/>
            <a:ext cx="1731812" cy="1622131"/>
          </a:xfrm>
          <a:custGeom>
            <a:avLst/>
            <a:gdLst/>
            <a:ahLst/>
            <a:cxnLst/>
            <a:rect l="l" t="t" r="r" b="b"/>
            <a:pathLst>
              <a:path w="1731812" h="1622131">
                <a:moveTo>
                  <a:pt x="0" y="0"/>
                </a:moveTo>
                <a:lnTo>
                  <a:pt x="1731812" y="0"/>
                </a:lnTo>
                <a:lnTo>
                  <a:pt x="1731812" y="1622130"/>
                </a:lnTo>
                <a:lnTo>
                  <a:pt x="0" y="16221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80054" y="3372539"/>
            <a:ext cx="6056354" cy="4254589"/>
          </a:xfrm>
          <a:custGeom>
            <a:avLst/>
            <a:gdLst/>
            <a:ahLst/>
            <a:cxnLst/>
            <a:rect l="l" t="t" r="r" b="b"/>
            <a:pathLst>
              <a:path w="6056354" h="4254589">
                <a:moveTo>
                  <a:pt x="0" y="0"/>
                </a:moveTo>
                <a:lnTo>
                  <a:pt x="6056354" y="0"/>
                </a:lnTo>
                <a:lnTo>
                  <a:pt x="6056354" y="4254589"/>
                </a:lnTo>
                <a:lnTo>
                  <a:pt x="0" y="42545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782024" y="3372539"/>
            <a:ext cx="6845163" cy="4254589"/>
          </a:xfrm>
          <a:custGeom>
            <a:avLst/>
            <a:gdLst/>
            <a:ahLst/>
            <a:cxnLst/>
            <a:rect l="l" t="t" r="r" b="b"/>
            <a:pathLst>
              <a:path w="6845163" h="4254589">
                <a:moveTo>
                  <a:pt x="0" y="0"/>
                </a:moveTo>
                <a:lnTo>
                  <a:pt x="6845163" y="0"/>
                </a:lnTo>
                <a:lnTo>
                  <a:pt x="6845163" y="4254589"/>
                </a:lnTo>
                <a:lnTo>
                  <a:pt x="0" y="42545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580" r="-1580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770062" y="3372539"/>
            <a:ext cx="3836105" cy="4254589"/>
          </a:xfrm>
          <a:custGeom>
            <a:avLst/>
            <a:gdLst/>
            <a:ahLst/>
            <a:cxnLst/>
            <a:rect l="l" t="t" r="r" b="b"/>
            <a:pathLst>
              <a:path w="3836105" h="4254589">
                <a:moveTo>
                  <a:pt x="0" y="0"/>
                </a:moveTo>
                <a:lnTo>
                  <a:pt x="3836105" y="0"/>
                </a:lnTo>
                <a:lnTo>
                  <a:pt x="3836105" y="4254589"/>
                </a:lnTo>
                <a:lnTo>
                  <a:pt x="0" y="425458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865321" y="876300"/>
            <a:ext cx="2689779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30"/>
              </a:lnSpc>
              <a:spcBef>
                <a:spcPct val="0"/>
              </a:spcBef>
            </a:pPr>
            <a:r>
              <a:rPr lang="en-US" sz="202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Казанский Федеральный Университет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3608231" y="760469"/>
            <a:ext cx="13507305" cy="2079512"/>
            <a:chOff x="0" y="0"/>
            <a:chExt cx="18009740" cy="2772682"/>
          </a:xfrm>
        </p:grpSpPr>
        <p:sp>
          <p:nvSpPr>
            <p:cNvPr id="9" name="TextBox 9"/>
            <p:cNvSpPr txBox="1"/>
            <p:nvPr/>
          </p:nvSpPr>
          <p:spPr>
            <a:xfrm>
              <a:off x="0" y="1936176"/>
              <a:ext cx="18009740" cy="8365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320"/>
                </a:lnSpc>
              </a:pPr>
              <a:endParaRPr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42875"/>
              <a:ext cx="18009740" cy="1275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99"/>
                </a:lnSpc>
              </a:pPr>
              <a:r>
                <a:rPr lang="en-US" sz="6999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Графики времени и итераций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3770062" y="7617603"/>
            <a:ext cx="3836105" cy="314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  <a:spcBef>
                <a:spcPct val="0"/>
              </a:spcBef>
            </a:pPr>
            <a:r>
              <a:rPr lang="en-US" sz="202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f(x) x*log(x)</a:t>
            </a:r>
          </a:p>
        </p:txBody>
      </p:sp>
    </p:spTree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0104444"/>
            <a:ext cx="18288000" cy="182556"/>
          </a:xfrm>
          <a:prstGeom prst="rect">
            <a:avLst/>
          </a:prstGeom>
          <a:solidFill>
            <a:srgbClr val="265981"/>
          </a:solidFill>
        </p:spPr>
      </p:sp>
      <p:sp>
        <p:nvSpPr>
          <p:cNvPr id="3" name="Freeform 3"/>
          <p:cNvSpPr/>
          <p:nvPr/>
        </p:nvSpPr>
        <p:spPr>
          <a:xfrm>
            <a:off x="0" y="531960"/>
            <a:ext cx="1731812" cy="1622131"/>
          </a:xfrm>
          <a:custGeom>
            <a:avLst/>
            <a:gdLst/>
            <a:ahLst/>
            <a:cxnLst/>
            <a:rect l="l" t="t" r="r" b="b"/>
            <a:pathLst>
              <a:path w="1731812" h="1622131">
                <a:moveTo>
                  <a:pt x="0" y="0"/>
                </a:moveTo>
                <a:lnTo>
                  <a:pt x="1731812" y="0"/>
                </a:lnTo>
                <a:lnTo>
                  <a:pt x="1731812" y="1622130"/>
                </a:lnTo>
                <a:lnTo>
                  <a:pt x="0" y="16221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865321" y="876300"/>
            <a:ext cx="2689779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30"/>
              </a:lnSpc>
              <a:spcBef>
                <a:spcPct val="0"/>
              </a:spcBef>
            </a:pPr>
            <a:r>
              <a:rPr lang="en-US" sz="202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Казанский Федеральный Университет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3608231" y="317557"/>
            <a:ext cx="13507305" cy="2965337"/>
            <a:chOff x="0" y="0"/>
            <a:chExt cx="18009740" cy="3953782"/>
          </a:xfrm>
        </p:grpSpPr>
        <p:sp>
          <p:nvSpPr>
            <p:cNvPr id="6" name="TextBox 6"/>
            <p:cNvSpPr txBox="1"/>
            <p:nvPr/>
          </p:nvSpPr>
          <p:spPr>
            <a:xfrm>
              <a:off x="0" y="3117276"/>
              <a:ext cx="18009740" cy="8365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320"/>
                </a:lnSpc>
              </a:pPr>
              <a:endParaRPr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42875"/>
              <a:ext cx="18009740" cy="24563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99"/>
                </a:lnSpc>
              </a:pPr>
              <a:r>
                <a:rPr lang="en-US" sz="6999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Теоретическая оценка сложности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470217" y="2367124"/>
            <a:ext cx="13347567" cy="7122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Временная сложность: O(E log E)</a:t>
            </a:r>
          </a:p>
          <a:p>
            <a:pPr marL="1165860" lvl="2" indent="-388620" algn="l">
              <a:lnSpc>
                <a:spcPts val="3779"/>
              </a:lnSpc>
              <a:buFont typeface="Arial"/>
              <a:buChar char="⚬"/>
            </a:pPr>
            <a:r>
              <a:rPr lang="en-US" sz="26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Сортировка рёбер — самая затратная операция: O(E log E).</a:t>
            </a:r>
          </a:p>
          <a:p>
            <a:pPr marL="1165860" lvl="2" indent="-388620" algn="l">
              <a:lnSpc>
                <a:spcPts val="3779"/>
              </a:lnSpc>
              <a:buFont typeface="Arial"/>
              <a:buChar char="⚬"/>
            </a:pPr>
            <a:r>
              <a:rPr lang="en-US" sz="26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Операции Union-Find (find и union) имеют почти постоянную сложность: O(α(n)).</a:t>
            </a:r>
          </a:p>
          <a:p>
            <a:pPr marL="1165860" lvl="2" indent="-388620" algn="l">
              <a:lnSpc>
                <a:spcPts val="3779"/>
              </a:lnSpc>
              <a:buFont typeface="Arial"/>
              <a:buChar char="⚬"/>
            </a:pPr>
            <a:r>
              <a:rPr lang="en-US" sz="26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В сумме время выполнения определяется сортировкой рёбер.</a:t>
            </a:r>
          </a:p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Пространственная сложность: O(n²)</a:t>
            </a:r>
          </a:p>
          <a:p>
            <a:pPr marL="1165860" lvl="2" indent="-388620" algn="l">
              <a:lnSpc>
                <a:spcPts val="3779"/>
              </a:lnSpc>
              <a:buFont typeface="Arial"/>
              <a:buChar char="⚬"/>
            </a:pPr>
            <a:r>
              <a:rPr lang="en-US" sz="26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Зависит от способа представления графа (например, матрица смежности).</a:t>
            </a:r>
          </a:p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Сравнение теории и практики:</a:t>
            </a:r>
          </a:p>
          <a:p>
            <a:pPr marL="1165860" lvl="2" indent="-388620" algn="l">
              <a:lnSpc>
                <a:spcPts val="3779"/>
              </a:lnSpc>
              <a:buFont typeface="Arial"/>
              <a:buChar char="⚬"/>
            </a:pPr>
            <a:r>
              <a:rPr lang="en-US" sz="26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Полученные графики подтверждают теоретические ожидания.</a:t>
            </a:r>
          </a:p>
          <a:p>
            <a:pPr marL="1165860" lvl="2" indent="-388620" algn="l">
              <a:lnSpc>
                <a:spcPts val="3779"/>
              </a:lnSpc>
              <a:buFont typeface="Arial"/>
              <a:buChar char="⚬"/>
            </a:pPr>
            <a:r>
              <a:rPr lang="en-US" sz="26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Незначительные отклонения возможны из-за накладных расходов JVM.</a:t>
            </a:r>
          </a:p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Вывод:</a:t>
            </a:r>
          </a:p>
          <a:p>
            <a:pPr marL="1165860" lvl="2" indent="-388620" algn="l">
              <a:lnSpc>
                <a:spcPts val="3779"/>
              </a:lnSpc>
              <a:buFont typeface="Arial"/>
              <a:buChar char="⚬"/>
            </a:pPr>
            <a:r>
              <a:rPr lang="en-US" sz="26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Алгоритм Краскала очень эффективен для построения минимального остовного дерева (MST).</a:t>
            </a:r>
          </a:p>
          <a:p>
            <a:pPr marL="1165860" lvl="2" indent="-388620" algn="l">
              <a:lnSpc>
                <a:spcPts val="3779"/>
              </a:lnSpc>
              <a:buFont typeface="Arial"/>
              <a:buChar char="⚬"/>
            </a:pPr>
            <a:r>
              <a:rPr lang="en-US" sz="26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Особенно хорошо работает на разреженных графах.</a:t>
            </a:r>
          </a:p>
          <a:p>
            <a:pPr algn="l">
              <a:lnSpc>
                <a:spcPts val="3779"/>
              </a:lnSpc>
            </a:pPr>
            <a:endParaRPr lang="en-US" sz="2699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0104444"/>
            <a:ext cx="18288000" cy="182556"/>
          </a:xfrm>
          <a:prstGeom prst="rect">
            <a:avLst/>
          </a:prstGeom>
          <a:solidFill>
            <a:srgbClr val="265981"/>
          </a:solidFill>
        </p:spPr>
      </p:sp>
      <p:sp>
        <p:nvSpPr>
          <p:cNvPr id="3" name="Freeform 3"/>
          <p:cNvSpPr/>
          <p:nvPr/>
        </p:nvSpPr>
        <p:spPr>
          <a:xfrm>
            <a:off x="0" y="531960"/>
            <a:ext cx="1731812" cy="1622131"/>
          </a:xfrm>
          <a:custGeom>
            <a:avLst/>
            <a:gdLst/>
            <a:ahLst/>
            <a:cxnLst/>
            <a:rect l="l" t="t" r="r" b="b"/>
            <a:pathLst>
              <a:path w="1731812" h="1622131">
                <a:moveTo>
                  <a:pt x="0" y="0"/>
                </a:moveTo>
                <a:lnTo>
                  <a:pt x="1731812" y="0"/>
                </a:lnTo>
                <a:lnTo>
                  <a:pt x="1731812" y="1622130"/>
                </a:lnTo>
                <a:lnTo>
                  <a:pt x="0" y="16221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865321" y="876300"/>
            <a:ext cx="2689779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30"/>
              </a:lnSpc>
              <a:spcBef>
                <a:spcPct val="0"/>
              </a:spcBef>
            </a:pPr>
            <a:r>
              <a:rPr lang="en-US" sz="202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Казанский Федеральный Университет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3608231" y="317557"/>
            <a:ext cx="13507305" cy="2965337"/>
            <a:chOff x="0" y="0"/>
            <a:chExt cx="18009740" cy="3953782"/>
          </a:xfrm>
        </p:grpSpPr>
        <p:sp>
          <p:nvSpPr>
            <p:cNvPr id="6" name="TextBox 6"/>
            <p:cNvSpPr txBox="1"/>
            <p:nvPr/>
          </p:nvSpPr>
          <p:spPr>
            <a:xfrm>
              <a:off x="0" y="3117276"/>
              <a:ext cx="18009740" cy="8365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320"/>
                </a:lnSpc>
              </a:pPr>
              <a:endParaRPr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42875"/>
              <a:ext cx="18009740" cy="24563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99"/>
                </a:lnSpc>
              </a:pPr>
              <a:r>
                <a:rPr lang="en-US" sz="6999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Преимущества, недостатки и накладные расходы Java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470217" y="2301540"/>
            <a:ext cx="13347567" cy="7599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Преимущества алгоритма Краскала:</a:t>
            </a:r>
          </a:p>
          <a:p>
            <a:pPr marL="1165860" lvl="2" indent="-388620" algn="l">
              <a:lnSpc>
                <a:spcPts val="3779"/>
              </a:lnSpc>
              <a:buFont typeface="Arial"/>
              <a:buChar char="⚬"/>
            </a:pPr>
            <a:r>
              <a:rPr lang="en-US" sz="26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Простой в реализации.</a:t>
            </a:r>
          </a:p>
          <a:p>
            <a:pPr marL="1165860" lvl="2" indent="-388620" algn="l">
              <a:lnSpc>
                <a:spcPts val="3779"/>
              </a:lnSpc>
              <a:buFont typeface="Arial"/>
              <a:buChar char="⚬"/>
            </a:pPr>
            <a:r>
              <a:rPr lang="en-US" sz="26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Эффективен для разреженных графов (с небольшим числом рёбер).</a:t>
            </a:r>
          </a:p>
          <a:p>
            <a:pPr marL="1165860" lvl="2" indent="-388620" algn="l">
              <a:lnSpc>
                <a:spcPts val="3779"/>
              </a:lnSpc>
              <a:buFont typeface="Arial"/>
              <a:buChar char="⚬"/>
            </a:pPr>
            <a:r>
              <a:rPr lang="en-US" sz="26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Не требует начальной связности графа.</a:t>
            </a:r>
          </a:p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Недостатки:</a:t>
            </a:r>
          </a:p>
          <a:p>
            <a:pPr marL="1165860" lvl="2" indent="-388620" algn="l">
              <a:lnSpc>
                <a:spcPts val="3779"/>
              </a:lnSpc>
              <a:buFont typeface="Arial"/>
              <a:buChar char="⚬"/>
            </a:pPr>
            <a:r>
              <a:rPr lang="en-US" sz="26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Сортировка рёбер может быть дорогой по времени для плотных графов.</a:t>
            </a:r>
          </a:p>
          <a:p>
            <a:pPr marL="1165860" lvl="2" indent="-388620" algn="l">
              <a:lnSpc>
                <a:spcPts val="3779"/>
              </a:lnSpc>
              <a:buFont typeface="Arial"/>
              <a:buChar char="⚬"/>
            </a:pPr>
            <a:r>
              <a:rPr lang="en-US" sz="26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Высокое использование памяти при представлении графа в виде матрицы смежности.</a:t>
            </a:r>
          </a:p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Накладные расходы Java:</a:t>
            </a:r>
          </a:p>
          <a:p>
            <a:pPr marL="1165860" lvl="2" indent="-388620" algn="l">
              <a:lnSpc>
                <a:spcPts val="3779"/>
              </a:lnSpc>
              <a:buFont typeface="Arial"/>
              <a:buChar char="⚬"/>
            </a:pPr>
            <a:r>
              <a:rPr lang="en-US" sz="26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Накладные расходы Java могут влиять на эффективность алгоритма из-за автоматического управления памятью и высокого уровня абстракции операций.</a:t>
            </a:r>
          </a:p>
          <a:p>
            <a:pPr marL="1165860" lvl="2" indent="-388620" algn="l">
              <a:lnSpc>
                <a:spcPts val="3779"/>
              </a:lnSpc>
              <a:buFont typeface="Arial"/>
              <a:buChar char="⚬"/>
            </a:pPr>
            <a:r>
              <a:rPr lang="en-US" sz="26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JVM (Java Virtual Machine) добавляет дополнительные издержки за счёт интерпретации байт-кода и сборки мусора, чего нет в языках, компилируемых напрямую в машинный код.</a:t>
            </a:r>
          </a:p>
          <a:p>
            <a:pPr algn="l">
              <a:lnSpc>
                <a:spcPts val="3779"/>
              </a:lnSpc>
            </a:pPr>
            <a:endParaRPr lang="en-US" sz="2699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0104444"/>
            <a:ext cx="18288000" cy="182556"/>
          </a:xfrm>
          <a:prstGeom prst="rect">
            <a:avLst/>
          </a:prstGeom>
          <a:solidFill>
            <a:srgbClr val="265981"/>
          </a:solidFill>
        </p:spPr>
      </p:sp>
      <p:sp>
        <p:nvSpPr>
          <p:cNvPr id="3" name="Freeform 3"/>
          <p:cNvSpPr/>
          <p:nvPr/>
        </p:nvSpPr>
        <p:spPr>
          <a:xfrm>
            <a:off x="0" y="531960"/>
            <a:ext cx="1731812" cy="1622131"/>
          </a:xfrm>
          <a:custGeom>
            <a:avLst/>
            <a:gdLst/>
            <a:ahLst/>
            <a:cxnLst/>
            <a:rect l="l" t="t" r="r" b="b"/>
            <a:pathLst>
              <a:path w="1731812" h="1622131">
                <a:moveTo>
                  <a:pt x="0" y="0"/>
                </a:moveTo>
                <a:lnTo>
                  <a:pt x="1731812" y="0"/>
                </a:lnTo>
                <a:lnTo>
                  <a:pt x="1731812" y="1622130"/>
                </a:lnTo>
                <a:lnTo>
                  <a:pt x="0" y="16221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865321" y="876300"/>
            <a:ext cx="2689779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30"/>
              </a:lnSpc>
              <a:spcBef>
                <a:spcPct val="0"/>
              </a:spcBef>
            </a:pPr>
            <a:r>
              <a:rPr lang="en-US" sz="202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Казанский Федеральный Университет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3512388" y="0"/>
            <a:ext cx="13507305" cy="2965337"/>
            <a:chOff x="0" y="0"/>
            <a:chExt cx="18009740" cy="3953782"/>
          </a:xfrm>
        </p:grpSpPr>
        <p:sp>
          <p:nvSpPr>
            <p:cNvPr id="6" name="TextBox 6"/>
            <p:cNvSpPr txBox="1"/>
            <p:nvPr/>
          </p:nvSpPr>
          <p:spPr>
            <a:xfrm>
              <a:off x="0" y="3117276"/>
              <a:ext cx="18009740" cy="8365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320"/>
                </a:lnSpc>
              </a:pPr>
              <a:endParaRPr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42875"/>
              <a:ext cx="18009740" cy="24563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99"/>
                </a:lnSpc>
              </a:pPr>
              <a:r>
                <a:rPr lang="en-US" sz="6999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Применение алгоритма Краскала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853588" y="1809304"/>
            <a:ext cx="13347567" cy="5010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Алгоритм Краскала применяется в различных областях, таких как:</a:t>
            </a:r>
          </a:p>
          <a:p>
            <a:pPr marL="561341" lvl="1" indent="-280670" algn="l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Сетевые коммуникации: Для эффективного и экономичного соединения узлов (городов, станций).</a:t>
            </a:r>
          </a:p>
          <a:p>
            <a:pPr marL="561341" lvl="1" indent="-280670" algn="l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Электрические сети: При планировании линий передачи с минимальными затратами.</a:t>
            </a:r>
          </a:p>
          <a:p>
            <a:pPr marL="561341" lvl="1" indent="-280670" algn="l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Транспорт: Для оптимизации маршрутов дорог или железных дорог без образования циклов.</a:t>
            </a:r>
          </a:p>
          <a:p>
            <a:pPr marL="561341" lvl="1" indent="-280670" algn="l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Анализ данных: В кластеризации для эффективной группировки схожих данных.</a:t>
            </a:r>
          </a:p>
          <a:p>
            <a:pPr marL="561341" lvl="1" indent="-280670" algn="l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Заключение: Алгоритм Краскала играет ключевую роль в оптимизации сетей и соединений, минимизируя затраты и избегая циклов.</a:t>
            </a:r>
          </a:p>
          <a:p>
            <a:pPr algn="l">
              <a:lnSpc>
                <a:spcPts val="3640"/>
              </a:lnSpc>
            </a:pPr>
            <a:endParaRPr lang="en-US" sz="26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607261" y="6708272"/>
            <a:ext cx="4492653" cy="2993230"/>
          </a:xfrm>
          <a:custGeom>
            <a:avLst/>
            <a:gdLst/>
            <a:ahLst/>
            <a:cxnLst/>
            <a:rect l="l" t="t" r="r" b="b"/>
            <a:pathLst>
              <a:path w="4492653" h="2993230">
                <a:moveTo>
                  <a:pt x="0" y="0"/>
                </a:moveTo>
                <a:lnTo>
                  <a:pt x="4492653" y="0"/>
                </a:lnTo>
                <a:lnTo>
                  <a:pt x="4492653" y="2993231"/>
                </a:lnTo>
                <a:lnTo>
                  <a:pt x="0" y="29932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6951492" y="6604585"/>
            <a:ext cx="4385016" cy="3096918"/>
          </a:xfrm>
          <a:custGeom>
            <a:avLst/>
            <a:gdLst/>
            <a:ahLst/>
            <a:cxnLst/>
            <a:rect l="l" t="t" r="r" b="b"/>
            <a:pathLst>
              <a:path w="4385016" h="3096918">
                <a:moveTo>
                  <a:pt x="0" y="0"/>
                </a:moveTo>
                <a:lnTo>
                  <a:pt x="4385016" y="0"/>
                </a:lnTo>
                <a:lnTo>
                  <a:pt x="4385016" y="3096918"/>
                </a:lnTo>
                <a:lnTo>
                  <a:pt x="0" y="30969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2566728" y="6604585"/>
            <a:ext cx="4452965" cy="3096918"/>
          </a:xfrm>
          <a:custGeom>
            <a:avLst/>
            <a:gdLst/>
            <a:ahLst/>
            <a:cxnLst/>
            <a:rect l="l" t="t" r="r" b="b"/>
            <a:pathLst>
              <a:path w="4452965" h="3096918">
                <a:moveTo>
                  <a:pt x="0" y="0"/>
                </a:moveTo>
                <a:lnTo>
                  <a:pt x="4452965" y="0"/>
                </a:lnTo>
                <a:lnTo>
                  <a:pt x="4452965" y="3096918"/>
                </a:lnTo>
                <a:lnTo>
                  <a:pt x="0" y="309691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0104444"/>
            <a:ext cx="18288000" cy="182556"/>
          </a:xfrm>
          <a:prstGeom prst="rect">
            <a:avLst/>
          </a:prstGeom>
          <a:solidFill>
            <a:srgbClr val="265981"/>
          </a:solidFill>
        </p:spPr>
      </p:sp>
      <p:sp>
        <p:nvSpPr>
          <p:cNvPr id="3" name="Freeform 3"/>
          <p:cNvSpPr/>
          <p:nvPr/>
        </p:nvSpPr>
        <p:spPr>
          <a:xfrm>
            <a:off x="0" y="531960"/>
            <a:ext cx="1731812" cy="1622131"/>
          </a:xfrm>
          <a:custGeom>
            <a:avLst/>
            <a:gdLst/>
            <a:ahLst/>
            <a:cxnLst/>
            <a:rect l="l" t="t" r="r" b="b"/>
            <a:pathLst>
              <a:path w="1731812" h="1622131">
                <a:moveTo>
                  <a:pt x="0" y="0"/>
                </a:moveTo>
                <a:lnTo>
                  <a:pt x="1731812" y="0"/>
                </a:lnTo>
                <a:lnTo>
                  <a:pt x="1731812" y="1622130"/>
                </a:lnTo>
                <a:lnTo>
                  <a:pt x="0" y="16221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378780" y="3355361"/>
            <a:ext cx="5250983" cy="5346167"/>
          </a:xfrm>
          <a:custGeom>
            <a:avLst/>
            <a:gdLst/>
            <a:ahLst/>
            <a:cxnLst/>
            <a:rect l="l" t="t" r="r" b="b"/>
            <a:pathLst>
              <a:path w="5250983" h="5346167">
                <a:moveTo>
                  <a:pt x="0" y="0"/>
                </a:moveTo>
                <a:lnTo>
                  <a:pt x="5250984" y="0"/>
                </a:lnTo>
                <a:lnTo>
                  <a:pt x="5250984" y="5346167"/>
                </a:lnTo>
                <a:lnTo>
                  <a:pt x="0" y="53461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2390348" y="1343025"/>
            <a:ext cx="13507305" cy="2965337"/>
            <a:chOff x="0" y="0"/>
            <a:chExt cx="18009740" cy="3953782"/>
          </a:xfrm>
        </p:grpSpPr>
        <p:sp>
          <p:nvSpPr>
            <p:cNvPr id="6" name="TextBox 6"/>
            <p:cNvSpPr txBox="1"/>
            <p:nvPr/>
          </p:nvSpPr>
          <p:spPr>
            <a:xfrm>
              <a:off x="0" y="3117276"/>
              <a:ext cx="18009740" cy="8365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320"/>
                </a:lnSpc>
              </a:pPr>
              <a:endParaRPr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42875"/>
              <a:ext cx="18009740" cy="24563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99"/>
                </a:lnSpc>
              </a:pPr>
              <a:r>
                <a:rPr lang="en-US" sz="6999" b="1">
                  <a:solidFill>
                    <a:srgbClr val="0CC0DF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GRACIAS POR VER</a:t>
              </a:r>
            </a:p>
            <a:p>
              <a:pPr algn="ctr">
                <a:lnSpc>
                  <a:spcPts val="6999"/>
                </a:lnSpc>
              </a:pPr>
              <a:r>
                <a:rPr lang="en-US" sz="6999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спасибо за внимание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865321" y="876300"/>
            <a:ext cx="2689779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30"/>
              </a:lnSpc>
              <a:spcBef>
                <a:spcPct val="0"/>
              </a:spcBef>
            </a:pPr>
            <a:r>
              <a:rPr lang="en-US" sz="202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Казанский Федеральный Университет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526329" y="8692003"/>
            <a:ext cx="4955885" cy="314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sz="2025" u="sng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  <a:hlinkClick r:id="rId4" tooltip="https://github.com/11-406/CerdaCruz/tree/AiSD/Proyect"/>
              </a:rPr>
              <a:t>Repository</a:t>
            </a: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0104444"/>
            <a:ext cx="18288000" cy="182556"/>
          </a:xfrm>
          <a:prstGeom prst="rect">
            <a:avLst/>
          </a:prstGeom>
          <a:solidFill>
            <a:srgbClr val="265981"/>
          </a:solidFill>
        </p:spPr>
      </p:sp>
      <p:sp>
        <p:nvSpPr>
          <p:cNvPr id="3" name="Freeform 3"/>
          <p:cNvSpPr/>
          <p:nvPr/>
        </p:nvSpPr>
        <p:spPr>
          <a:xfrm>
            <a:off x="0" y="531960"/>
            <a:ext cx="1731812" cy="1622131"/>
          </a:xfrm>
          <a:custGeom>
            <a:avLst/>
            <a:gdLst/>
            <a:ahLst/>
            <a:cxnLst/>
            <a:rect l="l" t="t" r="r" b="b"/>
            <a:pathLst>
              <a:path w="1731812" h="1622131">
                <a:moveTo>
                  <a:pt x="0" y="0"/>
                </a:moveTo>
                <a:lnTo>
                  <a:pt x="1731812" y="0"/>
                </a:lnTo>
                <a:lnTo>
                  <a:pt x="1731812" y="1622130"/>
                </a:lnTo>
                <a:lnTo>
                  <a:pt x="0" y="16221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46686" y="2839981"/>
            <a:ext cx="4223905" cy="5316575"/>
          </a:xfrm>
          <a:custGeom>
            <a:avLst/>
            <a:gdLst/>
            <a:ahLst/>
            <a:cxnLst/>
            <a:rect l="l" t="t" r="r" b="b"/>
            <a:pathLst>
              <a:path w="4223905" h="5316575">
                <a:moveTo>
                  <a:pt x="0" y="0"/>
                </a:moveTo>
                <a:lnTo>
                  <a:pt x="4223905" y="0"/>
                </a:lnTo>
                <a:lnTo>
                  <a:pt x="4223905" y="5316575"/>
                </a:lnTo>
                <a:lnTo>
                  <a:pt x="0" y="53165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670624" y="6817487"/>
            <a:ext cx="3473376" cy="2995626"/>
          </a:xfrm>
          <a:custGeom>
            <a:avLst/>
            <a:gdLst/>
            <a:ahLst/>
            <a:cxnLst/>
            <a:rect l="l" t="t" r="r" b="b"/>
            <a:pathLst>
              <a:path w="3473376" h="2995626">
                <a:moveTo>
                  <a:pt x="0" y="0"/>
                </a:moveTo>
                <a:lnTo>
                  <a:pt x="3473376" y="0"/>
                </a:lnTo>
                <a:lnTo>
                  <a:pt x="3473376" y="2995626"/>
                </a:lnTo>
                <a:lnTo>
                  <a:pt x="0" y="29956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145355" y="6747078"/>
            <a:ext cx="3800869" cy="3066034"/>
          </a:xfrm>
          <a:custGeom>
            <a:avLst/>
            <a:gdLst/>
            <a:ahLst/>
            <a:cxnLst/>
            <a:rect l="l" t="t" r="r" b="b"/>
            <a:pathLst>
              <a:path w="3800869" h="3066034">
                <a:moveTo>
                  <a:pt x="0" y="0"/>
                </a:moveTo>
                <a:lnTo>
                  <a:pt x="3800869" y="0"/>
                </a:lnTo>
                <a:lnTo>
                  <a:pt x="3800869" y="3066035"/>
                </a:lnTo>
                <a:lnTo>
                  <a:pt x="0" y="30660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865321" y="876300"/>
            <a:ext cx="2689779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30"/>
              </a:lnSpc>
              <a:spcBef>
                <a:spcPct val="0"/>
              </a:spcBef>
            </a:pPr>
            <a:r>
              <a:rPr lang="en-US" sz="202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Казанский Федеральный Университет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3751995" y="760469"/>
            <a:ext cx="13194228" cy="2079512"/>
            <a:chOff x="0" y="0"/>
            <a:chExt cx="17592305" cy="2772682"/>
          </a:xfrm>
        </p:grpSpPr>
        <p:sp>
          <p:nvSpPr>
            <p:cNvPr id="9" name="TextBox 9"/>
            <p:cNvSpPr txBox="1"/>
            <p:nvPr/>
          </p:nvSpPr>
          <p:spPr>
            <a:xfrm>
              <a:off x="0" y="1936176"/>
              <a:ext cx="17592305" cy="8365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320"/>
                </a:lnSpc>
              </a:pPr>
              <a:endParaRPr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42875"/>
              <a:ext cx="17592305" cy="1275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99"/>
                </a:lnSpc>
              </a:pPr>
              <a:r>
                <a:rPr lang="en-US" sz="6999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История алгоритма Краскала 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001230" y="2839981"/>
            <a:ext cx="12438726" cy="3686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69"/>
              </a:lnSpc>
              <a:spcBef>
                <a:spcPct val="0"/>
              </a:spcBef>
            </a:pPr>
            <a:r>
              <a:rPr lang="en-US" sz="272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-Алгоритм был предложен Джозефом Краскалом(1928–2010) в 1956 году.</a:t>
            </a:r>
          </a:p>
          <a:p>
            <a:pPr algn="l">
              <a:lnSpc>
                <a:spcPts val="3269"/>
              </a:lnSpc>
              <a:spcBef>
                <a:spcPct val="0"/>
              </a:spcBef>
            </a:pPr>
            <a:endParaRPr lang="en-US" sz="2724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algn="l">
              <a:lnSpc>
                <a:spcPts val="3269"/>
              </a:lnSpc>
              <a:spcBef>
                <a:spcPct val="0"/>
              </a:spcBef>
            </a:pPr>
            <a:endParaRPr lang="en-US" sz="2724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algn="l">
              <a:lnSpc>
                <a:spcPts val="3269"/>
              </a:lnSpc>
              <a:spcBef>
                <a:spcPct val="0"/>
              </a:spcBef>
            </a:pPr>
            <a:r>
              <a:rPr lang="en-US" sz="272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-Алгоритм предназначен для решения задачи минимального остовного дерева (MST) в связанных и взвешенных графах.</a:t>
            </a:r>
          </a:p>
          <a:p>
            <a:pPr algn="l">
              <a:lnSpc>
                <a:spcPts val="3269"/>
              </a:lnSpc>
              <a:spcBef>
                <a:spcPct val="0"/>
              </a:spcBef>
            </a:pPr>
            <a:endParaRPr lang="en-US" sz="2724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algn="l">
              <a:lnSpc>
                <a:spcPts val="3269"/>
              </a:lnSpc>
              <a:spcBef>
                <a:spcPct val="0"/>
              </a:spcBef>
            </a:pPr>
            <a:r>
              <a:rPr lang="en-US" sz="272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-Использует жадный (greedy) подход, который пытается добавлять рёбра с минимальным весом, не образуя циклов, гарантируя минимальное расширение.</a:t>
            </a: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0104444"/>
            <a:ext cx="18288000" cy="182556"/>
          </a:xfrm>
          <a:prstGeom prst="rect">
            <a:avLst/>
          </a:prstGeom>
          <a:solidFill>
            <a:srgbClr val="265981"/>
          </a:solidFill>
        </p:spPr>
      </p:sp>
      <p:sp>
        <p:nvSpPr>
          <p:cNvPr id="3" name="Freeform 3"/>
          <p:cNvSpPr/>
          <p:nvPr/>
        </p:nvSpPr>
        <p:spPr>
          <a:xfrm>
            <a:off x="0" y="531960"/>
            <a:ext cx="1731812" cy="1622131"/>
          </a:xfrm>
          <a:custGeom>
            <a:avLst/>
            <a:gdLst/>
            <a:ahLst/>
            <a:cxnLst/>
            <a:rect l="l" t="t" r="r" b="b"/>
            <a:pathLst>
              <a:path w="1731812" h="1622131">
                <a:moveTo>
                  <a:pt x="0" y="0"/>
                </a:moveTo>
                <a:lnTo>
                  <a:pt x="1731812" y="0"/>
                </a:lnTo>
                <a:lnTo>
                  <a:pt x="1731812" y="1622130"/>
                </a:lnTo>
                <a:lnTo>
                  <a:pt x="0" y="16221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537930" y="5079314"/>
            <a:ext cx="11212140" cy="5025130"/>
          </a:xfrm>
          <a:custGeom>
            <a:avLst/>
            <a:gdLst/>
            <a:ahLst/>
            <a:cxnLst/>
            <a:rect l="l" t="t" r="r" b="b"/>
            <a:pathLst>
              <a:path w="11212140" h="5025130">
                <a:moveTo>
                  <a:pt x="0" y="0"/>
                </a:moveTo>
                <a:lnTo>
                  <a:pt x="11212140" y="0"/>
                </a:lnTo>
                <a:lnTo>
                  <a:pt x="11212140" y="5025130"/>
                </a:lnTo>
                <a:lnTo>
                  <a:pt x="0" y="50251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865321" y="876300"/>
            <a:ext cx="2689779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30"/>
              </a:lnSpc>
              <a:spcBef>
                <a:spcPct val="0"/>
              </a:spcBef>
            </a:pPr>
            <a:r>
              <a:rPr lang="en-US" sz="202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Казанский Федеральный Университет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3751995" y="317557"/>
            <a:ext cx="13507305" cy="2965337"/>
            <a:chOff x="0" y="0"/>
            <a:chExt cx="18009740" cy="3953782"/>
          </a:xfrm>
        </p:grpSpPr>
        <p:sp>
          <p:nvSpPr>
            <p:cNvPr id="7" name="TextBox 7"/>
            <p:cNvSpPr txBox="1"/>
            <p:nvPr/>
          </p:nvSpPr>
          <p:spPr>
            <a:xfrm>
              <a:off x="0" y="3117276"/>
              <a:ext cx="18009740" cy="8365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320"/>
                </a:lnSpc>
              </a:pPr>
              <a:endParaRPr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42875"/>
              <a:ext cx="18009740" cy="24563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99"/>
                </a:lnSpc>
              </a:pPr>
              <a:r>
                <a:rPr lang="en-US" sz="6999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Принцип работы алгоритма Краскала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751995" y="2276475"/>
            <a:ext cx="12438726" cy="2867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69"/>
              </a:lnSpc>
              <a:spcBef>
                <a:spcPct val="0"/>
              </a:spcBef>
            </a:pPr>
            <a:r>
              <a:rPr lang="en-US" sz="272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-Отсортировать все рёбра графа по весу, от меньшего к большему.</a:t>
            </a:r>
          </a:p>
          <a:p>
            <a:pPr algn="l">
              <a:lnSpc>
                <a:spcPts val="3269"/>
              </a:lnSpc>
              <a:spcBef>
                <a:spcPct val="0"/>
              </a:spcBef>
            </a:pPr>
            <a:endParaRPr lang="en-US" sz="2724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algn="l">
              <a:lnSpc>
                <a:spcPts val="3269"/>
              </a:lnSpc>
              <a:spcBef>
                <a:spcPct val="0"/>
              </a:spcBef>
            </a:pPr>
            <a:r>
              <a:rPr lang="en-US" sz="272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-Использовать структуру данных Union-Find, чтобы проверить, не приведёт ли добавление ребра к образованию цикла.</a:t>
            </a:r>
          </a:p>
          <a:p>
            <a:pPr algn="l">
              <a:lnSpc>
                <a:spcPts val="3269"/>
              </a:lnSpc>
              <a:spcBef>
                <a:spcPct val="0"/>
              </a:spcBef>
            </a:pPr>
            <a:endParaRPr lang="en-US" sz="2724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algn="l">
              <a:lnSpc>
                <a:spcPts val="3269"/>
              </a:lnSpc>
              <a:spcBef>
                <a:spcPct val="0"/>
              </a:spcBef>
            </a:pPr>
            <a:r>
              <a:rPr lang="en-US" sz="272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-Добавить ребро в МSТ, если оно не создаёт цикла, повторяя процесс до тех пор, пока все вершины не будут соединены.</a:t>
            </a: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0104444"/>
            <a:ext cx="18288000" cy="182556"/>
          </a:xfrm>
          <a:prstGeom prst="rect">
            <a:avLst/>
          </a:prstGeom>
          <a:solidFill>
            <a:srgbClr val="265981"/>
          </a:solidFill>
        </p:spPr>
      </p:sp>
      <p:sp>
        <p:nvSpPr>
          <p:cNvPr id="3" name="Freeform 3"/>
          <p:cNvSpPr/>
          <p:nvPr/>
        </p:nvSpPr>
        <p:spPr>
          <a:xfrm>
            <a:off x="0" y="531960"/>
            <a:ext cx="1731812" cy="1622131"/>
          </a:xfrm>
          <a:custGeom>
            <a:avLst/>
            <a:gdLst/>
            <a:ahLst/>
            <a:cxnLst/>
            <a:rect l="l" t="t" r="r" b="b"/>
            <a:pathLst>
              <a:path w="1731812" h="1622131">
                <a:moveTo>
                  <a:pt x="0" y="0"/>
                </a:moveTo>
                <a:lnTo>
                  <a:pt x="1731812" y="0"/>
                </a:lnTo>
                <a:lnTo>
                  <a:pt x="1731812" y="1622130"/>
                </a:lnTo>
                <a:lnTo>
                  <a:pt x="0" y="16221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355250" y="6159444"/>
            <a:ext cx="8408138" cy="3748206"/>
          </a:xfrm>
          <a:custGeom>
            <a:avLst/>
            <a:gdLst/>
            <a:ahLst/>
            <a:cxnLst/>
            <a:rect l="l" t="t" r="r" b="b"/>
            <a:pathLst>
              <a:path w="8408138" h="3748206">
                <a:moveTo>
                  <a:pt x="0" y="0"/>
                </a:moveTo>
                <a:lnTo>
                  <a:pt x="8408138" y="0"/>
                </a:lnTo>
                <a:lnTo>
                  <a:pt x="8408138" y="3748206"/>
                </a:lnTo>
                <a:lnTo>
                  <a:pt x="0" y="37482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865321" y="876300"/>
            <a:ext cx="2689779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30"/>
              </a:lnSpc>
              <a:spcBef>
                <a:spcPct val="0"/>
              </a:spcBef>
            </a:pPr>
            <a:r>
              <a:rPr lang="en-US" sz="202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Казанский Федеральный Университет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3751995" y="760469"/>
            <a:ext cx="13507305" cy="2079512"/>
            <a:chOff x="0" y="0"/>
            <a:chExt cx="18009740" cy="2772682"/>
          </a:xfrm>
        </p:grpSpPr>
        <p:sp>
          <p:nvSpPr>
            <p:cNvPr id="7" name="TextBox 7"/>
            <p:cNvSpPr txBox="1"/>
            <p:nvPr/>
          </p:nvSpPr>
          <p:spPr>
            <a:xfrm>
              <a:off x="0" y="1936176"/>
              <a:ext cx="18009740" cy="8365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320"/>
                </a:lnSpc>
              </a:pPr>
              <a:endParaRPr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42875"/>
              <a:ext cx="18009740" cy="1275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99"/>
                </a:lnSpc>
              </a:pPr>
              <a:r>
                <a:rPr lang="en-US" sz="6999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Реализация алгоритма на Java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751995" y="2276475"/>
            <a:ext cx="12438726" cy="3686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69"/>
              </a:lnSpc>
              <a:spcBef>
                <a:spcPct val="0"/>
              </a:spcBef>
            </a:pPr>
            <a:r>
              <a:rPr lang="en-US" sz="272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-Класс Kruskal: Реализует логику алгоритма.</a:t>
            </a:r>
          </a:p>
          <a:p>
            <a:pPr algn="l">
              <a:lnSpc>
                <a:spcPts val="3269"/>
              </a:lnSpc>
              <a:spcBef>
                <a:spcPct val="0"/>
              </a:spcBef>
            </a:pPr>
            <a:endParaRPr lang="en-US" sz="2724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algn="l">
              <a:lnSpc>
                <a:spcPts val="3269"/>
              </a:lnSpc>
              <a:spcBef>
                <a:spcPct val="0"/>
              </a:spcBef>
            </a:pPr>
            <a:r>
              <a:rPr lang="en-US" sz="272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-Класс Graph: Представляет граф с помощью списка рёбер.</a:t>
            </a:r>
          </a:p>
          <a:p>
            <a:pPr algn="l">
              <a:lnSpc>
                <a:spcPts val="3269"/>
              </a:lnSpc>
              <a:spcBef>
                <a:spcPct val="0"/>
              </a:spcBef>
            </a:pPr>
            <a:endParaRPr lang="en-US" sz="2724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algn="l">
              <a:lnSpc>
                <a:spcPts val="3269"/>
              </a:lnSpc>
              <a:spcBef>
                <a:spcPct val="0"/>
              </a:spcBef>
            </a:pPr>
            <a:r>
              <a:rPr lang="en-US" sz="272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-Класс UnionFind: Управляет структурой Union-Find для обнаружения циклов.</a:t>
            </a:r>
          </a:p>
          <a:p>
            <a:pPr algn="l">
              <a:lnSpc>
                <a:spcPts val="3269"/>
              </a:lnSpc>
              <a:spcBef>
                <a:spcPct val="0"/>
              </a:spcBef>
            </a:pPr>
            <a:endParaRPr lang="en-US" sz="2724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algn="l">
              <a:lnSpc>
                <a:spcPts val="3269"/>
              </a:lnSpc>
              <a:spcBef>
                <a:spcPct val="0"/>
              </a:spcBef>
            </a:pPr>
            <a:r>
              <a:rPr lang="en-US" sz="272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-Класс Edge: Представляет ребро графа, содержащее информацию о двух узлах и весе ребра, а также реализует метод для сравнения рёбер по весу.</a:t>
            </a: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0104444"/>
            <a:ext cx="18288000" cy="182556"/>
          </a:xfrm>
          <a:prstGeom prst="rect">
            <a:avLst/>
          </a:prstGeom>
          <a:solidFill>
            <a:srgbClr val="265981"/>
          </a:solidFill>
        </p:spPr>
      </p:sp>
      <p:sp>
        <p:nvSpPr>
          <p:cNvPr id="3" name="Freeform 3"/>
          <p:cNvSpPr/>
          <p:nvPr/>
        </p:nvSpPr>
        <p:spPr>
          <a:xfrm>
            <a:off x="0" y="531960"/>
            <a:ext cx="1731812" cy="1622131"/>
          </a:xfrm>
          <a:custGeom>
            <a:avLst/>
            <a:gdLst/>
            <a:ahLst/>
            <a:cxnLst/>
            <a:rect l="l" t="t" r="r" b="b"/>
            <a:pathLst>
              <a:path w="1731812" h="1622131">
                <a:moveTo>
                  <a:pt x="0" y="0"/>
                </a:moveTo>
                <a:lnTo>
                  <a:pt x="1731812" y="0"/>
                </a:lnTo>
                <a:lnTo>
                  <a:pt x="1731812" y="1622130"/>
                </a:lnTo>
                <a:lnTo>
                  <a:pt x="0" y="16221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38810" y="2523860"/>
            <a:ext cx="8905190" cy="6356958"/>
          </a:xfrm>
          <a:custGeom>
            <a:avLst/>
            <a:gdLst/>
            <a:ahLst/>
            <a:cxnLst/>
            <a:rect l="l" t="t" r="r" b="b"/>
            <a:pathLst>
              <a:path w="8905190" h="6356958">
                <a:moveTo>
                  <a:pt x="0" y="0"/>
                </a:moveTo>
                <a:lnTo>
                  <a:pt x="8905190" y="0"/>
                </a:lnTo>
                <a:lnTo>
                  <a:pt x="8905190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3273" r="-13632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865321" y="876300"/>
            <a:ext cx="2689779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30"/>
              </a:lnSpc>
              <a:spcBef>
                <a:spcPct val="0"/>
              </a:spcBef>
            </a:pPr>
            <a:r>
              <a:rPr lang="en-US" sz="202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Казанский Федеральный Университет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646326" y="1320165"/>
            <a:ext cx="8028293" cy="7599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-Это структура данных для эффективного управления компонентами связности с двумя основными операциями: find и union.</a:t>
            </a:r>
          </a:p>
          <a:p>
            <a:pPr algn="l">
              <a:lnSpc>
                <a:spcPts val="3779"/>
              </a:lnSpc>
            </a:pPr>
            <a:endParaRPr lang="en-US" sz="2699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-Find: Находит корень компоненты, к которой принадлежит элемент. Если элемент не является своим собственным корнем, выполняется рекурсивный поиск, и пути сжимаются, чтобы ускорить будущие поиски.</a:t>
            </a:r>
          </a:p>
          <a:p>
            <a:pPr algn="l">
              <a:lnSpc>
                <a:spcPts val="3779"/>
              </a:lnSpc>
            </a:pPr>
            <a:endParaRPr lang="en-US" sz="2699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-Union: Объединяет два компонента. Если у элементов разные корни, они объединяются. Используется union by rank, чтобы соединить дерево меньшей высоты с деревом большей высоты, поддерживая деревья сбалансированными.</a:t>
            </a: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0104444"/>
            <a:ext cx="18288000" cy="182556"/>
          </a:xfrm>
          <a:prstGeom prst="rect">
            <a:avLst/>
          </a:prstGeom>
          <a:solidFill>
            <a:srgbClr val="265981"/>
          </a:solidFill>
        </p:spPr>
      </p:sp>
      <p:sp>
        <p:nvSpPr>
          <p:cNvPr id="3" name="Freeform 3"/>
          <p:cNvSpPr/>
          <p:nvPr/>
        </p:nvSpPr>
        <p:spPr>
          <a:xfrm>
            <a:off x="0" y="531960"/>
            <a:ext cx="1731812" cy="1622131"/>
          </a:xfrm>
          <a:custGeom>
            <a:avLst/>
            <a:gdLst/>
            <a:ahLst/>
            <a:cxnLst/>
            <a:rect l="l" t="t" r="r" b="b"/>
            <a:pathLst>
              <a:path w="1731812" h="1622131">
                <a:moveTo>
                  <a:pt x="0" y="0"/>
                </a:moveTo>
                <a:lnTo>
                  <a:pt x="1731812" y="0"/>
                </a:lnTo>
                <a:lnTo>
                  <a:pt x="1731812" y="1622130"/>
                </a:lnTo>
                <a:lnTo>
                  <a:pt x="0" y="16221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135032" y="82978"/>
            <a:ext cx="10017936" cy="9992891"/>
          </a:xfrm>
          <a:custGeom>
            <a:avLst/>
            <a:gdLst/>
            <a:ahLst/>
            <a:cxnLst/>
            <a:rect l="l" t="t" r="r" b="b"/>
            <a:pathLst>
              <a:path w="10017936" h="9992891">
                <a:moveTo>
                  <a:pt x="0" y="0"/>
                </a:moveTo>
                <a:lnTo>
                  <a:pt x="10017936" y="0"/>
                </a:lnTo>
                <a:lnTo>
                  <a:pt x="10017936" y="9992891"/>
                </a:lnTo>
                <a:lnTo>
                  <a:pt x="0" y="99928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865321" y="876300"/>
            <a:ext cx="2689779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30"/>
              </a:lnSpc>
              <a:spcBef>
                <a:spcPct val="0"/>
              </a:spcBef>
            </a:pPr>
            <a:r>
              <a:rPr lang="en-US" sz="2025">
                <a:solidFill>
                  <a:srgbClr val="FDFFFE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Казанский Федеральный Университет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336864" y="2400300"/>
            <a:ext cx="9525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endParaRPr/>
          </a:p>
        </p:txBody>
      </p:sp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0104444"/>
            <a:ext cx="18288000" cy="182556"/>
          </a:xfrm>
          <a:prstGeom prst="rect">
            <a:avLst/>
          </a:prstGeom>
          <a:solidFill>
            <a:srgbClr val="265981"/>
          </a:solidFill>
        </p:spPr>
      </p:sp>
      <p:sp>
        <p:nvSpPr>
          <p:cNvPr id="3" name="Freeform 3"/>
          <p:cNvSpPr/>
          <p:nvPr/>
        </p:nvSpPr>
        <p:spPr>
          <a:xfrm>
            <a:off x="0" y="531960"/>
            <a:ext cx="1731812" cy="1622131"/>
          </a:xfrm>
          <a:custGeom>
            <a:avLst/>
            <a:gdLst/>
            <a:ahLst/>
            <a:cxnLst/>
            <a:rect l="l" t="t" r="r" b="b"/>
            <a:pathLst>
              <a:path w="1731812" h="1622131">
                <a:moveTo>
                  <a:pt x="0" y="0"/>
                </a:moveTo>
                <a:lnTo>
                  <a:pt x="1731812" y="0"/>
                </a:lnTo>
                <a:lnTo>
                  <a:pt x="1731812" y="1622130"/>
                </a:lnTo>
                <a:lnTo>
                  <a:pt x="0" y="16221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865321" y="876300"/>
            <a:ext cx="2689779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30"/>
              </a:lnSpc>
              <a:spcBef>
                <a:spcPct val="0"/>
              </a:spcBef>
            </a:pPr>
            <a:r>
              <a:rPr lang="en-US" sz="202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Казанский Федеральный Университет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352800" y="1832769"/>
            <a:ext cx="12954000" cy="68580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5000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parent = [0, 1, 2, 3, 4], rank = [0, 0, 0, 0, 0].</a:t>
            </a:r>
          </a:p>
          <a:p>
            <a:pPr algn="l">
              <a:lnSpc>
                <a:spcPts val="6000"/>
              </a:lnSpc>
              <a:spcBef>
                <a:spcPct val="0"/>
              </a:spcBef>
            </a:pPr>
            <a:r>
              <a:rPr lang="en-US" sz="5000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1)Union(0, 1):</a:t>
            </a:r>
          </a:p>
          <a:p>
            <a:pPr algn="l">
              <a:lnSpc>
                <a:spcPts val="6000"/>
              </a:lnSpc>
              <a:spcBef>
                <a:spcPct val="0"/>
              </a:spcBef>
            </a:pPr>
            <a:r>
              <a:rPr lang="en-US" sz="5000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parent = [0, 0, 2, 3, 4], rank = [1, 0, 0, 0, 0].</a:t>
            </a:r>
          </a:p>
          <a:p>
            <a:pPr algn="l">
              <a:lnSpc>
                <a:spcPts val="6000"/>
              </a:lnSpc>
              <a:spcBef>
                <a:spcPct val="0"/>
              </a:spcBef>
            </a:pPr>
            <a:r>
              <a:rPr lang="en-US" sz="5000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2)Union(2, 3):</a:t>
            </a:r>
          </a:p>
          <a:p>
            <a:pPr algn="l">
              <a:lnSpc>
                <a:spcPts val="6000"/>
              </a:lnSpc>
              <a:spcBef>
                <a:spcPct val="0"/>
              </a:spcBef>
            </a:pPr>
            <a:r>
              <a:rPr lang="en-US" sz="5000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parent = [0, 0, 2, 2, 4], rank = [1, 0, 1, 0, 0].</a:t>
            </a:r>
          </a:p>
          <a:p>
            <a:pPr algn="l">
              <a:lnSpc>
                <a:spcPts val="6000"/>
              </a:lnSpc>
              <a:spcBef>
                <a:spcPct val="0"/>
              </a:spcBef>
            </a:pPr>
            <a:r>
              <a:rPr lang="en-US" sz="5000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3)Union(1, 2):</a:t>
            </a:r>
          </a:p>
          <a:p>
            <a:pPr algn="l">
              <a:lnSpc>
                <a:spcPts val="6000"/>
              </a:lnSpc>
              <a:spcBef>
                <a:spcPct val="0"/>
              </a:spcBef>
            </a:pPr>
            <a:r>
              <a:rPr lang="en-US" sz="5000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parent = [0, 0, 0, 2, 4], rank = [1, 0, 2, 0, 0].</a:t>
            </a:r>
          </a:p>
          <a:p>
            <a:pPr algn="l">
              <a:lnSpc>
                <a:spcPts val="6000"/>
              </a:lnSpc>
              <a:spcBef>
                <a:spcPct val="0"/>
              </a:spcBef>
            </a:pPr>
            <a:r>
              <a:rPr lang="en-US" sz="5000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4)Union(3, 4):</a:t>
            </a:r>
          </a:p>
          <a:p>
            <a:pPr algn="l">
              <a:lnSpc>
                <a:spcPts val="6000"/>
              </a:lnSpc>
              <a:spcBef>
                <a:spcPct val="0"/>
              </a:spcBef>
            </a:pPr>
            <a:r>
              <a:rPr lang="en-US" sz="5000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parent = [0, 0, 0, 0, 0], rank = [1, 0, 2, 0, 0].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3210211" y="760469"/>
            <a:ext cx="13507305" cy="2079512"/>
            <a:chOff x="0" y="0"/>
            <a:chExt cx="18009740" cy="2772682"/>
          </a:xfrm>
        </p:grpSpPr>
        <p:sp>
          <p:nvSpPr>
            <p:cNvPr id="7" name="TextBox 7"/>
            <p:cNvSpPr txBox="1"/>
            <p:nvPr/>
          </p:nvSpPr>
          <p:spPr>
            <a:xfrm>
              <a:off x="0" y="1936176"/>
              <a:ext cx="18009740" cy="8365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320"/>
                </a:lnSpc>
              </a:pPr>
              <a:endParaRPr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42875"/>
              <a:ext cx="18009740" cy="1275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99"/>
                </a:lnSpc>
              </a:pPr>
              <a:r>
                <a:rPr lang="en-US" sz="6999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Пример</a:t>
              </a:r>
            </a:p>
          </p:txBody>
        </p:sp>
      </p:grpSp>
    </p:spTree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0104444"/>
            <a:ext cx="18288000" cy="182556"/>
          </a:xfrm>
          <a:prstGeom prst="rect">
            <a:avLst/>
          </a:prstGeom>
          <a:solidFill>
            <a:srgbClr val="265981"/>
          </a:solidFill>
        </p:spPr>
      </p:sp>
      <p:sp>
        <p:nvSpPr>
          <p:cNvPr id="3" name="Freeform 3"/>
          <p:cNvSpPr/>
          <p:nvPr/>
        </p:nvSpPr>
        <p:spPr>
          <a:xfrm>
            <a:off x="0" y="531960"/>
            <a:ext cx="1731812" cy="1622131"/>
          </a:xfrm>
          <a:custGeom>
            <a:avLst/>
            <a:gdLst/>
            <a:ahLst/>
            <a:cxnLst/>
            <a:rect l="l" t="t" r="r" b="b"/>
            <a:pathLst>
              <a:path w="1731812" h="1622131">
                <a:moveTo>
                  <a:pt x="0" y="0"/>
                </a:moveTo>
                <a:lnTo>
                  <a:pt x="1731812" y="0"/>
                </a:lnTo>
                <a:lnTo>
                  <a:pt x="1731812" y="1622130"/>
                </a:lnTo>
                <a:lnTo>
                  <a:pt x="0" y="16221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493371" y="2741982"/>
            <a:ext cx="11301259" cy="4803035"/>
          </a:xfrm>
          <a:custGeom>
            <a:avLst/>
            <a:gdLst/>
            <a:ahLst/>
            <a:cxnLst/>
            <a:rect l="l" t="t" r="r" b="b"/>
            <a:pathLst>
              <a:path w="11301259" h="4803035">
                <a:moveTo>
                  <a:pt x="0" y="0"/>
                </a:moveTo>
                <a:lnTo>
                  <a:pt x="11301258" y="0"/>
                </a:lnTo>
                <a:lnTo>
                  <a:pt x="11301258" y="4803036"/>
                </a:lnTo>
                <a:lnTo>
                  <a:pt x="0" y="48030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865321" y="876300"/>
            <a:ext cx="2689779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30"/>
              </a:lnSpc>
              <a:spcBef>
                <a:spcPct val="0"/>
              </a:spcBef>
            </a:pPr>
            <a:r>
              <a:rPr lang="en-US" sz="2025">
                <a:solidFill>
                  <a:srgbClr val="FDFFFE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Казанский Федеральный Университет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336864" y="2400300"/>
            <a:ext cx="9525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endParaRPr/>
          </a:p>
        </p:txBody>
      </p:sp>
    </p:spTree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0104444"/>
            <a:ext cx="18288000" cy="182556"/>
          </a:xfrm>
          <a:prstGeom prst="rect">
            <a:avLst/>
          </a:prstGeom>
          <a:solidFill>
            <a:srgbClr val="265981"/>
          </a:solidFill>
        </p:spPr>
      </p:sp>
      <p:sp>
        <p:nvSpPr>
          <p:cNvPr id="3" name="Freeform 3"/>
          <p:cNvSpPr/>
          <p:nvPr/>
        </p:nvSpPr>
        <p:spPr>
          <a:xfrm>
            <a:off x="0" y="531960"/>
            <a:ext cx="1731812" cy="1622131"/>
          </a:xfrm>
          <a:custGeom>
            <a:avLst/>
            <a:gdLst/>
            <a:ahLst/>
            <a:cxnLst/>
            <a:rect l="l" t="t" r="r" b="b"/>
            <a:pathLst>
              <a:path w="1731812" h="1622131">
                <a:moveTo>
                  <a:pt x="0" y="0"/>
                </a:moveTo>
                <a:lnTo>
                  <a:pt x="1731812" y="0"/>
                </a:lnTo>
                <a:lnTo>
                  <a:pt x="1731812" y="1622130"/>
                </a:lnTo>
                <a:lnTo>
                  <a:pt x="0" y="16221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346389" y="630244"/>
            <a:ext cx="12431594" cy="8748734"/>
          </a:xfrm>
          <a:custGeom>
            <a:avLst/>
            <a:gdLst/>
            <a:ahLst/>
            <a:cxnLst/>
            <a:rect l="l" t="t" r="r" b="b"/>
            <a:pathLst>
              <a:path w="12431594" h="8748734">
                <a:moveTo>
                  <a:pt x="0" y="0"/>
                </a:moveTo>
                <a:lnTo>
                  <a:pt x="12431594" y="0"/>
                </a:lnTo>
                <a:lnTo>
                  <a:pt x="12431594" y="8748735"/>
                </a:lnTo>
                <a:lnTo>
                  <a:pt x="0" y="87487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865321" y="876300"/>
            <a:ext cx="2689779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30"/>
              </a:lnSpc>
              <a:spcBef>
                <a:spcPct val="0"/>
              </a:spcBef>
            </a:pPr>
            <a:r>
              <a:rPr lang="en-US" sz="2025">
                <a:solidFill>
                  <a:srgbClr val="FDFFFE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Казанский Федеральный Университет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336864" y="2400300"/>
            <a:ext cx="9525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endParaRPr/>
          </a:p>
        </p:txBody>
      </p:sp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905</Words>
  <Application>Microsoft Office PowerPoint</Application>
  <PresentationFormat>Произвольный</PresentationFormat>
  <Paragraphs>123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Calibri</vt:lpstr>
      <vt:lpstr>IBM Plex Sans</vt:lpstr>
      <vt:lpstr>Arial</vt:lpstr>
      <vt:lpstr>IBM Plex Sans 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Naranja Blanco Modular Abstracto Plan Estratégico Presentación de Negocios</dc:title>
  <cp:lastModifiedBy>Ludwing Cerda</cp:lastModifiedBy>
  <cp:revision>2</cp:revision>
  <dcterms:created xsi:type="dcterms:W3CDTF">2006-08-16T00:00:00Z</dcterms:created>
  <dcterms:modified xsi:type="dcterms:W3CDTF">2025-04-26T11:13:55Z</dcterms:modified>
  <dc:identifier>DAGlkYca9n4</dc:identifier>
</cp:coreProperties>
</file>