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8" r:id="rId1"/>
  </p:sldMasterIdLst>
  <p:notesMasterIdLst>
    <p:notesMasterId r:id="rId18"/>
  </p:notesMasterIdLst>
  <p:sldIdLst>
    <p:sldId id="312" r:id="rId2"/>
    <p:sldId id="310" r:id="rId3"/>
    <p:sldId id="314" r:id="rId4"/>
    <p:sldId id="313" r:id="rId5"/>
    <p:sldId id="309" r:id="rId6"/>
    <p:sldId id="293" r:id="rId7"/>
    <p:sldId id="298" r:id="rId8"/>
    <p:sldId id="300" r:id="rId9"/>
    <p:sldId id="304" r:id="rId10"/>
    <p:sldId id="305" r:id="rId11"/>
    <p:sldId id="306" r:id="rId12"/>
    <p:sldId id="307" r:id="rId13"/>
    <p:sldId id="311" r:id="rId14"/>
    <p:sldId id="302" r:id="rId15"/>
    <p:sldId id="303" r:id="rId16"/>
    <p:sldId id="30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2" autoAdjust="0"/>
    <p:restoredTop sz="94660"/>
  </p:normalViewPr>
  <p:slideViewPr>
    <p:cSldViewPr snapToGrid="0">
      <p:cViewPr>
        <p:scale>
          <a:sx n="125" d="100"/>
          <a:sy n="125" d="100"/>
        </p:scale>
        <p:origin x="516"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1C28D8-13B6-41C3-9F5F-0284C569C6F1}" type="datetimeFigureOut">
              <a:rPr kumimoji="1" lang="ja-JP" altLang="en-US" smtClean="0"/>
              <a:t>2024/6/9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2F5C4-CB40-44D3-9C89-5ECCD9AB4B5C}" type="slidenum">
              <a:rPr kumimoji="1" lang="ja-JP" altLang="en-US" smtClean="0"/>
              <a:t>‹#›</a:t>
            </a:fld>
            <a:endParaRPr kumimoji="1" lang="ja-JP" altLang="en-US"/>
          </a:p>
        </p:txBody>
      </p:sp>
    </p:spTree>
    <p:extLst>
      <p:ext uri="{BB962C8B-B14F-4D97-AF65-F5344CB8AC3E}">
        <p14:creationId xmlns:p14="http://schemas.microsoft.com/office/powerpoint/2010/main" val="36380962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2</a:t>
            </a:fld>
            <a:endParaRPr kumimoji="1" lang="ja-JP" altLang="en-US"/>
          </a:p>
        </p:txBody>
      </p:sp>
    </p:spTree>
    <p:extLst>
      <p:ext uri="{BB962C8B-B14F-4D97-AF65-F5344CB8AC3E}">
        <p14:creationId xmlns:p14="http://schemas.microsoft.com/office/powerpoint/2010/main" val="2162657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3</a:t>
            </a:fld>
            <a:endParaRPr kumimoji="1" lang="ja-JP" altLang="en-US"/>
          </a:p>
        </p:txBody>
      </p:sp>
    </p:spTree>
    <p:extLst>
      <p:ext uri="{BB962C8B-B14F-4D97-AF65-F5344CB8AC3E}">
        <p14:creationId xmlns:p14="http://schemas.microsoft.com/office/powerpoint/2010/main" val="3223227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4</a:t>
            </a:fld>
            <a:endParaRPr kumimoji="1" lang="ja-JP" altLang="en-US"/>
          </a:p>
        </p:txBody>
      </p:sp>
    </p:spTree>
    <p:extLst>
      <p:ext uri="{BB962C8B-B14F-4D97-AF65-F5344CB8AC3E}">
        <p14:creationId xmlns:p14="http://schemas.microsoft.com/office/powerpoint/2010/main" val="1004808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5</a:t>
            </a:fld>
            <a:endParaRPr kumimoji="1" lang="ja-JP" altLang="en-US"/>
          </a:p>
        </p:txBody>
      </p:sp>
    </p:spTree>
    <p:extLst>
      <p:ext uri="{BB962C8B-B14F-4D97-AF65-F5344CB8AC3E}">
        <p14:creationId xmlns:p14="http://schemas.microsoft.com/office/powerpoint/2010/main" val="1050461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12</a:t>
            </a:fld>
            <a:endParaRPr kumimoji="1" lang="ja-JP" altLang="en-US"/>
          </a:p>
        </p:txBody>
      </p:sp>
    </p:spTree>
    <p:extLst>
      <p:ext uri="{BB962C8B-B14F-4D97-AF65-F5344CB8AC3E}">
        <p14:creationId xmlns:p14="http://schemas.microsoft.com/office/powerpoint/2010/main" val="2906663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15</a:t>
            </a:fld>
            <a:endParaRPr kumimoji="1" lang="ja-JP" altLang="en-US"/>
          </a:p>
        </p:txBody>
      </p:sp>
    </p:spTree>
    <p:extLst>
      <p:ext uri="{BB962C8B-B14F-4D97-AF65-F5344CB8AC3E}">
        <p14:creationId xmlns:p14="http://schemas.microsoft.com/office/powerpoint/2010/main" val="519825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8625E62-B904-4691-B75E-EC1C32885285}" type="datetime1">
              <a:rPr kumimoji="1" lang="ja-JP" altLang="en-US" smtClean="0"/>
              <a:t>2024/6/9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1206677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4C87007-2A40-4EFC-90A3-258EFA3C1001}" type="datetime1">
              <a:rPr kumimoji="1" lang="ja-JP" altLang="en-US" smtClean="0"/>
              <a:t>2024/6/9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364607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FE0D7FF-9203-4AA3-90FD-622674A14F90}" type="datetime1">
              <a:rPr kumimoji="1" lang="ja-JP" altLang="en-US" smtClean="0"/>
              <a:t>2024/6/9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7E2812-4560-4165-A7C7-9C013F955547}"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550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D2D6E4D3-BEDB-4F35-876B-5B9AA41BFB5B}" type="datetime1">
              <a:rPr kumimoji="1" lang="ja-JP" altLang="en-US" smtClean="0"/>
              <a:t>2024/6/9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762716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2ACD896E-FC14-4F25-BC47-18ABAEA9E1FE}" type="datetime1">
              <a:rPr kumimoji="1" lang="ja-JP" altLang="en-US" smtClean="0"/>
              <a:t>2024/6/9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7E2812-4560-4165-A7C7-9C013F955547}"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8825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54FC701B-2185-4987-B8E2-5507664B65F4}" type="datetime1">
              <a:rPr kumimoji="1" lang="ja-JP" altLang="en-US" smtClean="0"/>
              <a:t>2024/6/9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4240764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FB4CDED-9617-418F-B546-D66B9BB6C35E}" type="datetime1">
              <a:rPr kumimoji="1" lang="ja-JP" altLang="en-US" smtClean="0"/>
              <a:t>2024/6/9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4162088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5635D40-962A-46D7-8037-3F2900B5EB4D}" type="datetime1">
              <a:rPr kumimoji="1" lang="ja-JP" altLang="en-US" smtClean="0"/>
              <a:t>2024/6/9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233393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1DA9A2-8356-4FFD-B66A-E38811049858}" type="datetime1">
              <a:rPr kumimoji="1" lang="ja-JP" altLang="en-US" smtClean="0"/>
              <a:t>2024/6/9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3620019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DDE8989-88B8-4869-97D9-547531F13E13}" type="datetime1">
              <a:rPr kumimoji="1" lang="ja-JP" altLang="en-US" smtClean="0"/>
              <a:t>2024/6/9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419900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1EC4031-B949-4300-AB3E-1551426E8631}" type="datetime1">
              <a:rPr kumimoji="1" lang="ja-JP" altLang="en-US" smtClean="0"/>
              <a:t>2024/6/9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3442586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39E755E-A59D-4634-B604-E9BB568B1156}" type="datetime1">
              <a:rPr kumimoji="1" lang="ja-JP" altLang="en-US" smtClean="0"/>
              <a:t>2024/6/9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242980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1DA38B3-7601-4256-ABFE-386B92B0EDB5}" type="datetime1">
              <a:rPr kumimoji="1" lang="ja-JP" altLang="en-US" smtClean="0"/>
              <a:t>2024/6/9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260648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8ED6D-8A94-4DBA-8EF2-284D1A467CE8}" type="datetime1">
              <a:rPr kumimoji="1" lang="ja-JP" altLang="en-US" smtClean="0"/>
              <a:t>2024/6/9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166451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27B0317-28AF-43C5-8944-AADFA89E0149}" type="datetime1">
              <a:rPr kumimoji="1" lang="ja-JP" altLang="en-US" smtClean="0"/>
              <a:t>2024/6/9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2340277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78D023C-C4FA-4CE8-B5BE-6798898EE377}" type="datetime1">
              <a:rPr kumimoji="1" lang="ja-JP" altLang="en-US" smtClean="0"/>
              <a:t>2024/6/9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183168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567159-F4A8-4352-915B-DDBEFEF4A4D6}" type="datetime1">
              <a:rPr kumimoji="1" lang="ja-JP" altLang="en-US" smtClean="0"/>
              <a:t>2024/6/9</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179697408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hyperlink" Target="https://youtu.be/wZeR3MJ7tRU"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110-kenichi/mame/blob/master/docs/MAmidiMEmo/Manual.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au/download/details.aspx?id=3067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github.com/110-kenichi/mame/releas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03992-95A6-A859-B51B-EFB81165A67D}"/>
              </a:ext>
            </a:extLst>
          </p:cNvPr>
          <p:cNvSpPr>
            <a:spLocks noGrp="1"/>
          </p:cNvSpPr>
          <p:nvPr>
            <p:ph type="ctrTitle"/>
          </p:nvPr>
        </p:nvSpPr>
        <p:spPr/>
        <p:txBody>
          <a:bodyPr>
            <a:normAutofit fontScale="90000"/>
          </a:bodyPr>
          <a:lstStyle/>
          <a:p>
            <a:r>
              <a:rPr lang="en-US" altLang="ja-JP" dirty="0" err="1"/>
              <a:t>MAmidiMEmo</a:t>
            </a:r>
            <a:br>
              <a:rPr lang="en-US" altLang="ja-JP" dirty="0"/>
            </a:br>
            <a:r>
              <a:rPr lang="ja-JP" altLang="en-US" dirty="0"/>
              <a:t>オペレーションマニュアル</a:t>
            </a:r>
            <a:br>
              <a:rPr lang="en-US" altLang="ja-JP" dirty="0"/>
            </a:br>
            <a:r>
              <a:rPr lang="en-US" altLang="ja-JP" dirty="0"/>
              <a:t>SPFM</a:t>
            </a:r>
            <a:r>
              <a:rPr lang="ja-JP" altLang="en-US" dirty="0"/>
              <a:t>編</a:t>
            </a:r>
            <a:endParaRPr kumimoji="1" lang="ja-JP" altLang="en-US" dirty="0"/>
          </a:p>
        </p:txBody>
      </p:sp>
      <p:sp>
        <p:nvSpPr>
          <p:cNvPr id="3" name="字幕 2">
            <a:extLst>
              <a:ext uri="{FF2B5EF4-FFF2-40B4-BE49-F238E27FC236}">
                <a16:creationId xmlns:a16="http://schemas.microsoft.com/office/drawing/2014/main" id="{FAA8A483-4B38-3735-4D06-039ABFB4E5E8}"/>
              </a:ext>
            </a:extLst>
          </p:cNvPr>
          <p:cNvSpPr>
            <a:spLocks noGrp="1"/>
          </p:cNvSpPr>
          <p:nvPr>
            <p:ph type="subTitle" idx="1"/>
          </p:nvPr>
        </p:nvSpPr>
        <p:spPr/>
        <p:txBody>
          <a:bodyPr/>
          <a:lstStyle/>
          <a:p>
            <a:r>
              <a:rPr kumimoji="1" lang="en-US" altLang="ja-JP" dirty="0"/>
              <a:t>V1.1.0</a:t>
            </a:r>
            <a:endParaRPr kumimoji="1" lang="ja-JP" altLang="en-US" dirty="0"/>
          </a:p>
        </p:txBody>
      </p:sp>
    </p:spTree>
    <p:extLst>
      <p:ext uri="{BB962C8B-B14F-4D97-AF65-F5344CB8AC3E}">
        <p14:creationId xmlns:p14="http://schemas.microsoft.com/office/powerpoint/2010/main" val="1170080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normAutofit fontScale="90000"/>
          </a:bodyPr>
          <a:lstStyle/>
          <a:p>
            <a:r>
              <a:rPr kumimoji="1" lang="ja-JP" altLang="en-US" b="1" dirty="0"/>
              <a:t>音色設定</a:t>
            </a:r>
            <a:r>
              <a:rPr kumimoji="1" lang="en-US" altLang="ja-JP" b="1" dirty="0"/>
              <a:t>3(</a:t>
            </a:r>
            <a:r>
              <a:rPr kumimoji="1" lang="ja-JP" altLang="en-US" b="1" dirty="0"/>
              <a:t>エキスパート向け</a:t>
            </a:r>
            <a:r>
              <a:rPr kumimoji="1" lang="en-US" altLang="ja-JP" b="1" dirty="0"/>
              <a:t>)</a:t>
            </a:r>
            <a:br>
              <a:rPr kumimoji="1" lang="en-US" altLang="ja-JP" dirty="0"/>
            </a:br>
            <a:r>
              <a:rPr kumimoji="1" lang="ja-JP" altLang="en-US" dirty="0"/>
              <a:t>音源ドライバーによる独自の音色拡張設定も可能です</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10</a:t>
            </a:fld>
            <a:endParaRPr kumimoji="1" lang="ja-JP" altLang="en-US"/>
          </a:p>
        </p:txBody>
      </p:sp>
      <p:pic>
        <p:nvPicPr>
          <p:cNvPr id="9" name="図 8">
            <a:extLst>
              <a:ext uri="{FF2B5EF4-FFF2-40B4-BE49-F238E27FC236}">
                <a16:creationId xmlns:a16="http://schemas.microsoft.com/office/drawing/2014/main" id="{66858F95-F014-D605-05D8-EFFA311ECE31}"/>
              </a:ext>
            </a:extLst>
          </p:cNvPr>
          <p:cNvPicPr>
            <a:picLocks noChangeAspect="1"/>
          </p:cNvPicPr>
          <p:nvPr/>
        </p:nvPicPr>
        <p:blipFill>
          <a:blip r:embed="rId2"/>
          <a:stretch>
            <a:fillRect/>
          </a:stretch>
        </p:blipFill>
        <p:spPr>
          <a:xfrm>
            <a:off x="921695" y="2486608"/>
            <a:ext cx="4442845" cy="3955123"/>
          </a:xfrm>
          <a:prstGeom prst="rect">
            <a:avLst/>
          </a:prstGeom>
        </p:spPr>
      </p:pic>
      <p:sp>
        <p:nvSpPr>
          <p:cNvPr id="11" name="吹き出し: 四角形 10">
            <a:extLst>
              <a:ext uri="{FF2B5EF4-FFF2-40B4-BE49-F238E27FC236}">
                <a16:creationId xmlns:a16="http://schemas.microsoft.com/office/drawing/2014/main" id="{499DD109-282E-5518-DB83-0BF77C270BDA}"/>
              </a:ext>
            </a:extLst>
          </p:cNvPr>
          <p:cNvSpPr/>
          <p:nvPr/>
        </p:nvSpPr>
        <p:spPr>
          <a:xfrm>
            <a:off x="6671095" y="2375140"/>
            <a:ext cx="3605841" cy="984849"/>
          </a:xfrm>
          <a:prstGeom prst="wedgeRectCallout">
            <a:avLst>
              <a:gd name="adj1" fmla="val -87978"/>
              <a:gd name="adj2" fmla="val -1939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MIDI</a:t>
            </a:r>
            <a:r>
              <a:rPr kumimoji="1" lang="ja-JP" altLang="en-US" dirty="0"/>
              <a:t>でプログラムチェンジしたら、</a:t>
            </a:r>
            <a:r>
              <a:rPr kumimoji="1" lang="en-US" altLang="ja-JP" dirty="0"/>
              <a:t>FM</a:t>
            </a:r>
            <a:r>
              <a:rPr kumimoji="1" lang="ja-JP" altLang="en-US" dirty="0"/>
              <a:t>音源チップ全体の設定を変更する事が可能です</a:t>
            </a:r>
          </a:p>
        </p:txBody>
      </p:sp>
      <p:sp>
        <p:nvSpPr>
          <p:cNvPr id="12" name="吹き出し: 四角形 11">
            <a:extLst>
              <a:ext uri="{FF2B5EF4-FFF2-40B4-BE49-F238E27FC236}">
                <a16:creationId xmlns:a16="http://schemas.microsoft.com/office/drawing/2014/main" id="{7695CC0E-A1D7-6E6E-E457-B921D4E376B8}"/>
              </a:ext>
            </a:extLst>
          </p:cNvPr>
          <p:cNvSpPr/>
          <p:nvPr/>
        </p:nvSpPr>
        <p:spPr>
          <a:xfrm>
            <a:off x="6671095" y="3830129"/>
            <a:ext cx="3605841" cy="984849"/>
          </a:xfrm>
          <a:prstGeom prst="wedgeRectCallout">
            <a:avLst>
              <a:gd name="adj1" fmla="val -87978"/>
              <a:gd name="adj2" fmla="val -1939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MIDI</a:t>
            </a:r>
            <a:r>
              <a:rPr kumimoji="1" lang="ja-JP" altLang="en-US" dirty="0"/>
              <a:t>のコントロールチェンジ値にオフセットを追加できます</a:t>
            </a:r>
          </a:p>
        </p:txBody>
      </p:sp>
      <p:sp>
        <p:nvSpPr>
          <p:cNvPr id="13" name="吹き出し: 四角形 12">
            <a:extLst>
              <a:ext uri="{FF2B5EF4-FFF2-40B4-BE49-F238E27FC236}">
                <a16:creationId xmlns:a16="http://schemas.microsoft.com/office/drawing/2014/main" id="{4DFCFFB4-8E17-74AD-4502-E0DEC8712191}"/>
              </a:ext>
            </a:extLst>
          </p:cNvPr>
          <p:cNvSpPr/>
          <p:nvPr/>
        </p:nvSpPr>
        <p:spPr>
          <a:xfrm>
            <a:off x="6671095" y="5249041"/>
            <a:ext cx="3605841" cy="490401"/>
          </a:xfrm>
          <a:prstGeom prst="wedgeRectCallout">
            <a:avLst>
              <a:gd name="adj1" fmla="val -87978"/>
              <a:gd name="adj2" fmla="val -1939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独自の</a:t>
            </a:r>
            <a:r>
              <a:rPr kumimoji="1" lang="en-US" altLang="ja-JP" dirty="0"/>
              <a:t>ADSR</a:t>
            </a:r>
            <a:r>
              <a:rPr kumimoji="1" lang="ja-JP" altLang="en-US" dirty="0"/>
              <a:t>を設定できます</a:t>
            </a:r>
          </a:p>
        </p:txBody>
      </p:sp>
      <p:sp>
        <p:nvSpPr>
          <p:cNvPr id="14" name="吹き出し: 四角形 13">
            <a:extLst>
              <a:ext uri="{FF2B5EF4-FFF2-40B4-BE49-F238E27FC236}">
                <a16:creationId xmlns:a16="http://schemas.microsoft.com/office/drawing/2014/main" id="{ABEA8595-11EE-674A-817B-9F3F650C1EC5}"/>
              </a:ext>
            </a:extLst>
          </p:cNvPr>
          <p:cNvSpPr/>
          <p:nvPr/>
        </p:nvSpPr>
        <p:spPr>
          <a:xfrm>
            <a:off x="6671095" y="5683104"/>
            <a:ext cx="4894052" cy="490401"/>
          </a:xfrm>
          <a:prstGeom prst="wedgeRectCallout">
            <a:avLst>
              <a:gd name="adj1" fmla="val -87978"/>
              <a:gd name="adj2" fmla="val -1939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アルペジエイターを設定できます</a:t>
            </a:r>
          </a:p>
        </p:txBody>
      </p:sp>
      <p:sp>
        <p:nvSpPr>
          <p:cNvPr id="15" name="吹き出し: 四角形 14">
            <a:extLst>
              <a:ext uri="{FF2B5EF4-FFF2-40B4-BE49-F238E27FC236}">
                <a16:creationId xmlns:a16="http://schemas.microsoft.com/office/drawing/2014/main" id="{391DC954-5C25-D1B4-6F96-4C3012D5334F}"/>
              </a:ext>
            </a:extLst>
          </p:cNvPr>
          <p:cNvSpPr/>
          <p:nvPr/>
        </p:nvSpPr>
        <p:spPr>
          <a:xfrm>
            <a:off x="6671095" y="6173505"/>
            <a:ext cx="4894052" cy="490401"/>
          </a:xfrm>
          <a:prstGeom prst="wedgeRectCallout">
            <a:avLst>
              <a:gd name="adj1" fmla="val -87390"/>
              <a:gd name="adj2" fmla="val -8624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独自のエフェクトを設定できます</a:t>
            </a:r>
            <a:endParaRPr kumimoji="1" lang="en-US" altLang="ja-JP" dirty="0"/>
          </a:p>
          <a:p>
            <a:pPr algn="ctr"/>
            <a:r>
              <a:rPr kumimoji="1" lang="en-US" altLang="ja-JP" dirty="0"/>
              <a:t>(</a:t>
            </a:r>
            <a:r>
              <a:rPr kumimoji="1" lang="ja-JP" altLang="en-US" dirty="0"/>
              <a:t>高速アルペジオ、トレモロなどに便利です</a:t>
            </a:r>
            <a:r>
              <a:rPr kumimoji="1" lang="en-US" altLang="ja-JP" dirty="0"/>
              <a:t>)</a:t>
            </a:r>
            <a:endParaRPr kumimoji="1" lang="ja-JP" altLang="en-US" dirty="0"/>
          </a:p>
        </p:txBody>
      </p:sp>
      <p:sp>
        <p:nvSpPr>
          <p:cNvPr id="16" name="四角形: 角を丸くする 15">
            <a:extLst>
              <a:ext uri="{FF2B5EF4-FFF2-40B4-BE49-F238E27FC236}">
                <a16:creationId xmlns:a16="http://schemas.microsoft.com/office/drawing/2014/main" id="{40D9DDF3-C6C0-9B17-10D7-E76107B1D477}"/>
              </a:ext>
            </a:extLst>
          </p:cNvPr>
          <p:cNvSpPr/>
          <p:nvPr/>
        </p:nvSpPr>
        <p:spPr>
          <a:xfrm>
            <a:off x="878006" y="2486609"/>
            <a:ext cx="3745752" cy="820184"/>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68E3E07E-8137-2164-AD6D-FC31356ABACB}"/>
              </a:ext>
            </a:extLst>
          </p:cNvPr>
          <p:cNvSpPr/>
          <p:nvPr/>
        </p:nvSpPr>
        <p:spPr>
          <a:xfrm>
            <a:off x="878006" y="3306792"/>
            <a:ext cx="3693994" cy="1621765"/>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D6ABA517-ACE9-A537-6298-D1453FAAE6AC}"/>
              </a:ext>
            </a:extLst>
          </p:cNvPr>
          <p:cNvSpPr/>
          <p:nvPr/>
        </p:nvSpPr>
        <p:spPr>
          <a:xfrm>
            <a:off x="878006" y="5117422"/>
            <a:ext cx="4033300" cy="1056084"/>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3551220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normAutofit fontScale="90000"/>
          </a:bodyPr>
          <a:lstStyle/>
          <a:p>
            <a:r>
              <a:rPr kumimoji="1" lang="ja-JP" altLang="en-US" b="1" dirty="0"/>
              <a:t>音色設定</a:t>
            </a:r>
            <a:r>
              <a:rPr kumimoji="1" lang="en-US" altLang="ja-JP" b="1" dirty="0"/>
              <a:t>4(</a:t>
            </a:r>
            <a:r>
              <a:rPr kumimoji="1" lang="ja-JP" altLang="en-US" b="1" dirty="0"/>
              <a:t>エキスパート向け</a:t>
            </a:r>
            <a:r>
              <a:rPr kumimoji="1" lang="en-US" altLang="ja-JP" b="1" dirty="0"/>
              <a:t>)</a:t>
            </a:r>
            <a:br>
              <a:rPr kumimoji="1" lang="en-US" altLang="ja-JP" b="1" dirty="0"/>
            </a:br>
            <a:r>
              <a:rPr kumimoji="1" lang="en-US" altLang="ja-JP" dirty="0"/>
              <a:t>MIDI</a:t>
            </a:r>
            <a:r>
              <a:rPr kumimoji="1" lang="ja-JP" altLang="en-US" dirty="0"/>
              <a:t>キーボードのノブ</a:t>
            </a:r>
            <a:r>
              <a:rPr kumimoji="1" lang="en-US" altLang="ja-JP" dirty="0"/>
              <a:t>/</a:t>
            </a:r>
            <a:r>
              <a:rPr kumimoji="1" lang="ja-JP" altLang="en-US" dirty="0"/>
              <a:t>スライダなどに音色の変更機能を割り当てられます</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11</a:t>
            </a:fld>
            <a:endParaRPr kumimoji="1" lang="ja-JP" altLang="en-US"/>
          </a:p>
        </p:txBody>
      </p:sp>
      <p:pic>
        <p:nvPicPr>
          <p:cNvPr id="17" name="図 16">
            <a:extLst>
              <a:ext uri="{FF2B5EF4-FFF2-40B4-BE49-F238E27FC236}">
                <a16:creationId xmlns:a16="http://schemas.microsoft.com/office/drawing/2014/main" id="{E3B92811-16A6-284B-9E38-43F1F1F995B5}"/>
              </a:ext>
            </a:extLst>
          </p:cNvPr>
          <p:cNvPicPr>
            <a:picLocks noChangeAspect="1"/>
          </p:cNvPicPr>
          <p:nvPr/>
        </p:nvPicPr>
        <p:blipFill>
          <a:blip r:embed="rId2"/>
          <a:stretch>
            <a:fillRect/>
          </a:stretch>
        </p:blipFill>
        <p:spPr>
          <a:xfrm>
            <a:off x="821430" y="2265871"/>
            <a:ext cx="5025459" cy="4368325"/>
          </a:xfrm>
          <a:prstGeom prst="rect">
            <a:avLst/>
          </a:prstGeom>
        </p:spPr>
      </p:pic>
      <p:sp>
        <p:nvSpPr>
          <p:cNvPr id="18" name="四角形: 角を丸くする 17">
            <a:extLst>
              <a:ext uri="{FF2B5EF4-FFF2-40B4-BE49-F238E27FC236}">
                <a16:creationId xmlns:a16="http://schemas.microsoft.com/office/drawing/2014/main" id="{5AA9C2C8-329C-24FA-58B6-E0C6EC79EA78}"/>
              </a:ext>
            </a:extLst>
          </p:cNvPr>
          <p:cNvSpPr/>
          <p:nvPr/>
        </p:nvSpPr>
        <p:spPr>
          <a:xfrm>
            <a:off x="2062700" y="2900958"/>
            <a:ext cx="3676742" cy="612868"/>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18F6BCD0-1266-7731-09A3-21A25B249CA1}"/>
              </a:ext>
            </a:extLst>
          </p:cNvPr>
          <p:cNvSpPr/>
          <p:nvPr/>
        </p:nvSpPr>
        <p:spPr>
          <a:xfrm>
            <a:off x="6268529" y="2858219"/>
            <a:ext cx="3605841" cy="984849"/>
          </a:xfrm>
          <a:prstGeom prst="wedgeRectCallout">
            <a:avLst>
              <a:gd name="adj1" fmla="val -87978"/>
              <a:gd name="adj2" fmla="val -1939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CC#70</a:t>
            </a:r>
            <a:r>
              <a:rPr kumimoji="1" lang="ja-JP" altLang="en-US" dirty="0"/>
              <a:t>～</a:t>
            </a:r>
            <a:r>
              <a:rPr kumimoji="1" lang="en-US" altLang="ja-JP" dirty="0"/>
              <a:t>79</a:t>
            </a:r>
            <a:r>
              <a:rPr kumimoji="1" lang="ja-JP" altLang="en-US" dirty="0"/>
              <a:t>のメッセージを送る事で、ここに記載した音色レジスタなどの値を変更できます</a:t>
            </a:r>
          </a:p>
        </p:txBody>
      </p:sp>
      <p:sp>
        <p:nvSpPr>
          <p:cNvPr id="20" name="吹き出し: 四角形 19">
            <a:extLst>
              <a:ext uri="{FF2B5EF4-FFF2-40B4-BE49-F238E27FC236}">
                <a16:creationId xmlns:a16="http://schemas.microsoft.com/office/drawing/2014/main" id="{808639A7-685C-36FD-DF8F-150EAA5C27E5}"/>
              </a:ext>
            </a:extLst>
          </p:cNvPr>
          <p:cNvSpPr/>
          <p:nvPr/>
        </p:nvSpPr>
        <p:spPr>
          <a:xfrm>
            <a:off x="6159261" y="4313208"/>
            <a:ext cx="5555411" cy="2191109"/>
          </a:xfrm>
          <a:prstGeom prst="wedgeRectCallout">
            <a:avLst>
              <a:gd name="adj1" fmla="val -80250"/>
              <a:gd name="adj2" fmla="val -9429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例えば「</a:t>
            </a:r>
            <a:r>
              <a:rPr kumimoji="1" lang="en-US" altLang="ja-JP" dirty="0"/>
              <a:t>Ops[0].TL</a:t>
            </a:r>
            <a:r>
              <a:rPr kumimoji="1" lang="ja-JP" altLang="en-US" dirty="0"/>
              <a:t>」と書くと、</a:t>
            </a:r>
            <a:r>
              <a:rPr kumimoji="1" lang="en-US" altLang="ja-JP" dirty="0"/>
              <a:t>CC#70</a:t>
            </a:r>
            <a:r>
              <a:rPr kumimoji="1" lang="ja-JP" altLang="en-US" dirty="0"/>
              <a:t>の値に合わせてオペレータ</a:t>
            </a:r>
            <a:r>
              <a:rPr kumimoji="1" lang="en-US" altLang="ja-JP" dirty="0"/>
              <a:t>0</a:t>
            </a:r>
            <a:r>
              <a:rPr kumimoji="1" lang="ja-JP" altLang="en-US" dirty="0"/>
              <a:t>の</a:t>
            </a:r>
            <a:r>
              <a:rPr kumimoji="1" lang="en-US" altLang="ja-JP" dirty="0"/>
              <a:t>TL</a:t>
            </a:r>
            <a:r>
              <a:rPr kumimoji="1" lang="ja-JP" altLang="en-US" dirty="0"/>
              <a:t>値が変化します。</a:t>
            </a:r>
            <a:endParaRPr kumimoji="1" lang="en-US" altLang="ja-JP" dirty="0"/>
          </a:p>
          <a:p>
            <a:pPr algn="ctr"/>
            <a:r>
              <a:rPr kumimoji="1" lang="ja-JP" altLang="en-US" dirty="0"/>
              <a:t>四則演算も可能です。</a:t>
            </a:r>
            <a:endParaRPr kumimoji="1" lang="en-US" altLang="ja-JP" dirty="0"/>
          </a:p>
          <a:p>
            <a:pPr algn="ctr"/>
            <a:r>
              <a:rPr kumimoji="1" lang="en-US" altLang="ja-JP" dirty="0"/>
              <a:t>AMS/PMS</a:t>
            </a:r>
            <a:r>
              <a:rPr kumimoji="1" lang="ja-JP" altLang="en-US" dirty="0"/>
              <a:t>だけでなく、</a:t>
            </a:r>
            <a:r>
              <a:rPr kumimoji="1" lang="en-US" altLang="ja-JP" dirty="0"/>
              <a:t>ALG</a:t>
            </a:r>
            <a:r>
              <a:rPr kumimoji="1" lang="ja-JP" altLang="en-US" dirty="0"/>
              <a:t>なども記載できます。</a:t>
            </a:r>
            <a:endParaRPr kumimoji="1" lang="en-US" altLang="ja-JP" dirty="0"/>
          </a:p>
          <a:p>
            <a:pPr algn="ctr"/>
            <a:r>
              <a:rPr kumimoji="1" lang="ja-JP" altLang="en-US" dirty="0"/>
              <a:t>複数のレジスタを同時に変更したい場合は、カンマで区切っていれてください。</a:t>
            </a:r>
            <a:endParaRPr kumimoji="1" lang="en-US" altLang="ja-JP" dirty="0"/>
          </a:p>
          <a:p>
            <a:pPr algn="ctr"/>
            <a:endParaRPr kumimoji="1" lang="ja-JP" altLang="en-US" dirty="0"/>
          </a:p>
        </p:txBody>
      </p:sp>
    </p:spTree>
    <p:extLst>
      <p:ext uri="{BB962C8B-B14F-4D97-AF65-F5344CB8AC3E}">
        <p14:creationId xmlns:p14="http://schemas.microsoft.com/office/powerpoint/2010/main" val="171273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normAutofit fontScale="90000"/>
          </a:bodyPr>
          <a:lstStyle/>
          <a:p>
            <a:r>
              <a:rPr kumimoji="1" lang="ja-JP" altLang="en-US" b="1" dirty="0"/>
              <a:t>音色設定</a:t>
            </a:r>
            <a:r>
              <a:rPr kumimoji="1" lang="en-US" altLang="ja-JP" b="1" dirty="0"/>
              <a:t>5(</a:t>
            </a:r>
            <a:r>
              <a:rPr kumimoji="1" lang="ja-JP" altLang="en-US" b="1" dirty="0"/>
              <a:t>エキスパート向け</a:t>
            </a:r>
            <a:r>
              <a:rPr kumimoji="1" lang="en-US" altLang="ja-JP" b="1" dirty="0"/>
              <a:t>)</a:t>
            </a:r>
            <a:br>
              <a:rPr kumimoji="1" lang="en-US" altLang="ja-JP" b="1" dirty="0"/>
            </a:br>
            <a:r>
              <a:rPr kumimoji="1" lang="ja-JP" altLang="en-US" dirty="0"/>
              <a:t>ドラム</a:t>
            </a:r>
            <a:r>
              <a:rPr kumimoji="1" lang="en-US" altLang="ja-JP" dirty="0" err="1"/>
              <a:t>ch</a:t>
            </a:r>
            <a:r>
              <a:rPr kumimoji="1" lang="en-US" altLang="ja-JP" dirty="0"/>
              <a:t>(10ch)</a:t>
            </a:r>
            <a:r>
              <a:rPr kumimoji="1" lang="ja-JP" altLang="en-US" dirty="0"/>
              <a:t>用の音色や、複数音を合成させた</a:t>
            </a:r>
            <a:r>
              <a:rPr lang="ja-JP" altLang="en-US" dirty="0"/>
              <a:t>音色も設定できます</a:t>
            </a:r>
            <a:endParaRPr kumimoji="1" lang="ja-JP" altLang="en-US" dirty="0"/>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12</a:t>
            </a:fld>
            <a:endParaRPr kumimoji="1" lang="ja-JP" altLang="en-US"/>
          </a:p>
        </p:txBody>
      </p:sp>
      <p:pic>
        <p:nvPicPr>
          <p:cNvPr id="9" name="図 8">
            <a:extLst>
              <a:ext uri="{FF2B5EF4-FFF2-40B4-BE49-F238E27FC236}">
                <a16:creationId xmlns:a16="http://schemas.microsoft.com/office/drawing/2014/main" id="{828EE879-AA65-90CA-E280-EBFB14B970C1}"/>
              </a:ext>
            </a:extLst>
          </p:cNvPr>
          <p:cNvPicPr>
            <a:picLocks noChangeAspect="1"/>
          </p:cNvPicPr>
          <p:nvPr/>
        </p:nvPicPr>
        <p:blipFill>
          <a:blip r:embed="rId3"/>
          <a:stretch>
            <a:fillRect/>
          </a:stretch>
        </p:blipFill>
        <p:spPr>
          <a:xfrm>
            <a:off x="1578521" y="2300724"/>
            <a:ext cx="4999307" cy="2023985"/>
          </a:xfrm>
          <a:prstGeom prst="rect">
            <a:avLst/>
          </a:prstGeom>
        </p:spPr>
      </p:pic>
      <p:pic>
        <p:nvPicPr>
          <p:cNvPr id="13" name="図 12">
            <a:extLst>
              <a:ext uri="{FF2B5EF4-FFF2-40B4-BE49-F238E27FC236}">
                <a16:creationId xmlns:a16="http://schemas.microsoft.com/office/drawing/2014/main" id="{E7FCEE2F-8A35-BD6B-6490-34ECC2F8F9E7}"/>
              </a:ext>
            </a:extLst>
          </p:cNvPr>
          <p:cNvPicPr>
            <a:picLocks noChangeAspect="1"/>
          </p:cNvPicPr>
          <p:nvPr/>
        </p:nvPicPr>
        <p:blipFill>
          <a:blip r:embed="rId4"/>
          <a:stretch>
            <a:fillRect/>
          </a:stretch>
        </p:blipFill>
        <p:spPr>
          <a:xfrm>
            <a:off x="4601192" y="4427877"/>
            <a:ext cx="3658049" cy="2360750"/>
          </a:xfrm>
          <a:prstGeom prst="rect">
            <a:avLst/>
          </a:prstGeom>
        </p:spPr>
      </p:pic>
      <p:pic>
        <p:nvPicPr>
          <p:cNvPr id="15" name="図 14">
            <a:extLst>
              <a:ext uri="{FF2B5EF4-FFF2-40B4-BE49-F238E27FC236}">
                <a16:creationId xmlns:a16="http://schemas.microsoft.com/office/drawing/2014/main" id="{C30D2566-85DA-0938-C302-4EEF4208B611}"/>
              </a:ext>
            </a:extLst>
          </p:cNvPr>
          <p:cNvPicPr>
            <a:picLocks noChangeAspect="1"/>
          </p:cNvPicPr>
          <p:nvPr/>
        </p:nvPicPr>
        <p:blipFill>
          <a:blip r:embed="rId5"/>
          <a:stretch>
            <a:fillRect/>
          </a:stretch>
        </p:blipFill>
        <p:spPr>
          <a:xfrm>
            <a:off x="775598" y="4812004"/>
            <a:ext cx="3376583" cy="613924"/>
          </a:xfrm>
          <a:prstGeom prst="rect">
            <a:avLst/>
          </a:prstGeom>
        </p:spPr>
      </p:pic>
      <p:sp>
        <p:nvSpPr>
          <p:cNvPr id="16" name="四角形: 角を丸くする 15">
            <a:extLst>
              <a:ext uri="{FF2B5EF4-FFF2-40B4-BE49-F238E27FC236}">
                <a16:creationId xmlns:a16="http://schemas.microsoft.com/office/drawing/2014/main" id="{5E052F39-1068-F364-2285-A578AD3716CC}"/>
              </a:ext>
            </a:extLst>
          </p:cNvPr>
          <p:cNvSpPr/>
          <p:nvPr/>
        </p:nvSpPr>
        <p:spPr>
          <a:xfrm>
            <a:off x="2760452" y="3214776"/>
            <a:ext cx="2978989" cy="29904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8" name="吹き出し: 四角形 17">
            <a:extLst>
              <a:ext uri="{FF2B5EF4-FFF2-40B4-BE49-F238E27FC236}">
                <a16:creationId xmlns:a16="http://schemas.microsoft.com/office/drawing/2014/main" id="{340FCEAA-1672-8630-C2A0-1971877156E2}"/>
              </a:ext>
            </a:extLst>
          </p:cNvPr>
          <p:cNvSpPr/>
          <p:nvPr/>
        </p:nvSpPr>
        <p:spPr>
          <a:xfrm>
            <a:off x="7567615" y="2636263"/>
            <a:ext cx="3605841" cy="984849"/>
          </a:xfrm>
          <a:prstGeom prst="wedgeRectCallout">
            <a:avLst>
              <a:gd name="adj1" fmla="val -105522"/>
              <a:gd name="adj2" fmla="val 290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MIDI 10ch</a:t>
            </a:r>
            <a:r>
              <a:rPr kumimoji="1" lang="ja-JP" altLang="en-US" dirty="0"/>
              <a:t>の鍵盤</a:t>
            </a:r>
            <a:r>
              <a:rPr kumimoji="1" lang="en-US" altLang="ja-JP" dirty="0"/>
              <a:t>C-1</a:t>
            </a:r>
            <a:r>
              <a:rPr kumimoji="1" lang="ja-JP" altLang="en-US" dirty="0"/>
              <a:t>に、割り当てる音色を記載する</a:t>
            </a:r>
          </a:p>
        </p:txBody>
      </p:sp>
      <p:sp>
        <p:nvSpPr>
          <p:cNvPr id="19" name="吹き出し: 四角形 18">
            <a:extLst>
              <a:ext uri="{FF2B5EF4-FFF2-40B4-BE49-F238E27FC236}">
                <a16:creationId xmlns:a16="http://schemas.microsoft.com/office/drawing/2014/main" id="{A67F24AD-CD85-E061-B820-E923441A5455}"/>
              </a:ext>
            </a:extLst>
          </p:cNvPr>
          <p:cNvSpPr/>
          <p:nvPr/>
        </p:nvSpPr>
        <p:spPr>
          <a:xfrm>
            <a:off x="6430215" y="3724280"/>
            <a:ext cx="3605841" cy="984849"/>
          </a:xfrm>
          <a:prstGeom prst="wedgeRectCallout">
            <a:avLst>
              <a:gd name="adj1" fmla="val -138058"/>
              <a:gd name="adj2" fmla="val 6352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a:t>
            </a:r>
            <a:r>
              <a:rPr kumimoji="1" lang="en-US" altLang="ja-JP" dirty="0" err="1"/>
              <a:t>CombinedTimbre</a:t>
            </a:r>
            <a:r>
              <a:rPr kumimoji="1" lang="en-US" altLang="ja-JP" dirty="0"/>
              <a:t>]</a:t>
            </a:r>
            <a:r>
              <a:rPr kumimoji="1" lang="ja-JP" altLang="en-US" dirty="0"/>
              <a:t>で複数音色を同時に鳴らせます</a:t>
            </a:r>
          </a:p>
        </p:txBody>
      </p:sp>
      <p:sp>
        <p:nvSpPr>
          <p:cNvPr id="20" name="四角形: 角を丸くする 19">
            <a:extLst>
              <a:ext uri="{FF2B5EF4-FFF2-40B4-BE49-F238E27FC236}">
                <a16:creationId xmlns:a16="http://schemas.microsoft.com/office/drawing/2014/main" id="{9D2C2094-4745-A1D0-B17B-2A38120D94E4}"/>
              </a:ext>
            </a:extLst>
          </p:cNvPr>
          <p:cNvSpPr/>
          <p:nvPr/>
        </p:nvSpPr>
        <p:spPr>
          <a:xfrm>
            <a:off x="3860395" y="5007090"/>
            <a:ext cx="583572" cy="29904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3B5B9FF1-DECE-1BE2-1E44-F5DBF1582434}"/>
              </a:ext>
            </a:extLst>
          </p:cNvPr>
          <p:cNvSpPr/>
          <p:nvPr/>
        </p:nvSpPr>
        <p:spPr>
          <a:xfrm>
            <a:off x="4443967" y="6256532"/>
            <a:ext cx="1009440" cy="29904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B97C0151-74EC-C07F-10BC-31E2E6E94B0B}"/>
              </a:ext>
            </a:extLst>
          </p:cNvPr>
          <p:cNvSpPr/>
          <p:nvPr/>
        </p:nvSpPr>
        <p:spPr>
          <a:xfrm>
            <a:off x="6430215" y="6043747"/>
            <a:ext cx="1392579" cy="29904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pic>
        <p:nvPicPr>
          <p:cNvPr id="24" name="図 23">
            <a:extLst>
              <a:ext uri="{FF2B5EF4-FFF2-40B4-BE49-F238E27FC236}">
                <a16:creationId xmlns:a16="http://schemas.microsoft.com/office/drawing/2014/main" id="{C0D24139-D47F-9D38-6422-EF7794975587}"/>
              </a:ext>
            </a:extLst>
          </p:cNvPr>
          <p:cNvPicPr>
            <a:picLocks noChangeAspect="1"/>
          </p:cNvPicPr>
          <p:nvPr/>
        </p:nvPicPr>
        <p:blipFill>
          <a:blip r:embed="rId6"/>
          <a:stretch>
            <a:fillRect/>
          </a:stretch>
        </p:blipFill>
        <p:spPr>
          <a:xfrm>
            <a:off x="8486027" y="5455497"/>
            <a:ext cx="3562199" cy="1396608"/>
          </a:xfrm>
          <a:prstGeom prst="rect">
            <a:avLst/>
          </a:prstGeom>
        </p:spPr>
      </p:pic>
      <p:sp>
        <p:nvSpPr>
          <p:cNvPr id="25" name="矢印: 右 24">
            <a:extLst>
              <a:ext uri="{FF2B5EF4-FFF2-40B4-BE49-F238E27FC236}">
                <a16:creationId xmlns:a16="http://schemas.microsoft.com/office/drawing/2014/main" id="{F823E779-EFA9-D44D-84AE-959BD158EDC0}"/>
              </a:ext>
            </a:extLst>
          </p:cNvPr>
          <p:cNvSpPr/>
          <p:nvPr/>
        </p:nvSpPr>
        <p:spPr>
          <a:xfrm>
            <a:off x="4277189" y="5357762"/>
            <a:ext cx="333555" cy="4953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6" name="吹き出し: 四角形 25">
            <a:extLst>
              <a:ext uri="{FF2B5EF4-FFF2-40B4-BE49-F238E27FC236}">
                <a16:creationId xmlns:a16="http://schemas.microsoft.com/office/drawing/2014/main" id="{21A609EC-B12F-7157-38E7-C9119994B628}"/>
              </a:ext>
            </a:extLst>
          </p:cNvPr>
          <p:cNvSpPr/>
          <p:nvPr/>
        </p:nvSpPr>
        <p:spPr>
          <a:xfrm>
            <a:off x="8367623" y="4646762"/>
            <a:ext cx="3824377" cy="808734"/>
          </a:xfrm>
          <a:prstGeom prst="wedgeRectCallout">
            <a:avLst>
              <a:gd name="adj1" fmla="val 2762"/>
              <a:gd name="adj2" fmla="val 7075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a:t>プログラム番号</a:t>
            </a:r>
            <a:r>
              <a:rPr kumimoji="1" lang="en-US" altLang="ja-JP" sz="1400" dirty="0"/>
              <a:t>X</a:t>
            </a:r>
            <a:r>
              <a:rPr kumimoji="1" lang="ja-JP" altLang="en-US" sz="1400" dirty="0"/>
              <a:t>に、</a:t>
            </a:r>
            <a:r>
              <a:rPr kumimoji="1" lang="en-US" altLang="ja-JP" sz="1400" dirty="0" err="1"/>
              <a:t>TimbreX</a:t>
            </a:r>
            <a:r>
              <a:rPr kumimoji="1" lang="ja-JP" altLang="en-US" sz="1400" dirty="0"/>
              <a:t>ではなく、</a:t>
            </a:r>
            <a:r>
              <a:rPr kumimoji="1" lang="en-US" altLang="ja-JP" sz="1400" dirty="0" err="1"/>
              <a:t>CombinedTimbreX</a:t>
            </a:r>
            <a:r>
              <a:rPr kumimoji="1" lang="ja-JP" altLang="en-US" sz="1400" dirty="0"/>
              <a:t>を割り当てます。</a:t>
            </a:r>
            <a:r>
              <a:rPr kumimoji="1" lang="en-US" altLang="ja-JP" sz="1400" dirty="0"/>
              <a:t>(</a:t>
            </a:r>
            <a:r>
              <a:rPr kumimoji="1" lang="ja-JP" altLang="en-US" sz="1400" dirty="0"/>
              <a:t>バンクを切り替えている、とイメージしてください</a:t>
            </a:r>
            <a:r>
              <a:rPr kumimoji="1" lang="en-US" altLang="ja-JP" sz="1400" dirty="0"/>
              <a:t>)</a:t>
            </a:r>
            <a:endParaRPr kumimoji="1" lang="ja-JP" altLang="en-US" sz="1400" dirty="0"/>
          </a:p>
        </p:txBody>
      </p:sp>
      <p:sp>
        <p:nvSpPr>
          <p:cNvPr id="27" name="四角形: 角を丸くする 26">
            <a:extLst>
              <a:ext uri="{FF2B5EF4-FFF2-40B4-BE49-F238E27FC236}">
                <a16:creationId xmlns:a16="http://schemas.microsoft.com/office/drawing/2014/main" id="{42BD069D-26CA-589B-2D68-FF50D43BD249}"/>
              </a:ext>
            </a:extLst>
          </p:cNvPr>
          <p:cNvSpPr/>
          <p:nvPr/>
        </p:nvSpPr>
        <p:spPr>
          <a:xfrm>
            <a:off x="8643668" y="6481146"/>
            <a:ext cx="2600937" cy="337224"/>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2360931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BBAF0B-CF42-C408-2A0C-8A5306A8970A}"/>
              </a:ext>
            </a:extLst>
          </p:cNvPr>
          <p:cNvSpPr>
            <a:spLocks noGrp="1"/>
          </p:cNvSpPr>
          <p:nvPr>
            <p:ph type="title"/>
          </p:nvPr>
        </p:nvSpPr>
        <p:spPr/>
        <p:txBody>
          <a:bodyPr/>
          <a:lstStyle/>
          <a:p>
            <a:r>
              <a:rPr lang="ja-JP" altLang="en-US" dirty="0"/>
              <a:t>ドラム</a:t>
            </a:r>
            <a:r>
              <a:rPr lang="en-US" altLang="ja-JP" dirty="0" err="1"/>
              <a:t>ch</a:t>
            </a:r>
            <a:r>
              <a:rPr lang="ja-JP" altLang="en-US" dirty="0"/>
              <a:t>のノートオフ制御</a:t>
            </a:r>
            <a:endParaRPr kumimoji="1" lang="ja-JP" altLang="en-US" dirty="0"/>
          </a:p>
        </p:txBody>
      </p:sp>
      <p:sp>
        <p:nvSpPr>
          <p:cNvPr id="3" name="コンテンツ プレースホルダー 2">
            <a:extLst>
              <a:ext uri="{FF2B5EF4-FFF2-40B4-BE49-F238E27FC236}">
                <a16:creationId xmlns:a16="http://schemas.microsoft.com/office/drawing/2014/main" id="{CC21978C-C7FD-596E-1102-4F6F1890C534}"/>
              </a:ext>
            </a:extLst>
          </p:cNvPr>
          <p:cNvSpPr>
            <a:spLocks noGrp="1"/>
          </p:cNvSpPr>
          <p:nvPr>
            <p:ph idx="1"/>
          </p:nvPr>
        </p:nvSpPr>
        <p:spPr/>
        <p:txBody>
          <a:bodyPr/>
          <a:lstStyle/>
          <a:p>
            <a:r>
              <a:rPr kumimoji="1" lang="ja-JP" altLang="en-US" dirty="0"/>
              <a:t>ドラム</a:t>
            </a:r>
            <a:r>
              <a:rPr kumimoji="1" lang="en-US" altLang="ja-JP" dirty="0" err="1"/>
              <a:t>ch</a:t>
            </a:r>
            <a:r>
              <a:rPr kumimoji="1" lang="en-US" altLang="ja-JP" dirty="0"/>
              <a:t>(</a:t>
            </a:r>
            <a:r>
              <a:rPr kumimoji="1" lang="ja-JP" altLang="en-US" dirty="0"/>
              <a:t>通常</a:t>
            </a:r>
            <a:r>
              <a:rPr kumimoji="1" lang="en-US" altLang="ja-JP" dirty="0"/>
              <a:t>10ch)</a:t>
            </a:r>
            <a:r>
              <a:rPr kumimoji="1" lang="ja-JP" altLang="en-US" dirty="0"/>
              <a:t>は</a:t>
            </a:r>
            <a:r>
              <a:rPr kumimoji="1" lang="en-US" altLang="ja-JP" dirty="0"/>
              <a:t>(</a:t>
            </a:r>
            <a:r>
              <a:rPr kumimoji="1" lang="ja-JP" altLang="en-US" dirty="0"/>
              <a:t>デフォルトでは</a:t>
            </a:r>
            <a:r>
              <a:rPr kumimoji="1" lang="en-US" altLang="ja-JP" dirty="0"/>
              <a:t>)MIDI</a:t>
            </a:r>
            <a:r>
              <a:rPr kumimoji="1" lang="ja-JP" altLang="en-US" dirty="0"/>
              <a:t>のノートオフメッセージを受信してもノートオフ</a:t>
            </a:r>
            <a:r>
              <a:rPr lang="ja-JP" altLang="en-US" dirty="0"/>
              <a:t>せず、各音色のゲートタイム</a:t>
            </a:r>
            <a:r>
              <a:rPr lang="en-US" altLang="ja-JP" dirty="0"/>
              <a:t>(</a:t>
            </a:r>
            <a:r>
              <a:rPr lang="en-US" altLang="ja-JP" dirty="0" err="1"/>
              <a:t>GateTime</a:t>
            </a:r>
            <a:r>
              <a:rPr lang="en-US" altLang="ja-JP" dirty="0"/>
              <a:t>)</a:t>
            </a:r>
            <a:r>
              <a:rPr lang="ja-JP" altLang="en-US" dirty="0"/>
              <a:t>設定に合わせてノートオフします。</a:t>
            </a:r>
            <a:endParaRPr lang="en-US" altLang="ja-JP" dirty="0"/>
          </a:p>
          <a:p>
            <a:r>
              <a:rPr kumimoji="1" lang="ja-JP" altLang="en-US" dirty="0"/>
              <a:t>これを</a:t>
            </a:r>
            <a:r>
              <a:rPr kumimoji="1" lang="en-US" altLang="ja-JP" dirty="0"/>
              <a:t>MIDI</a:t>
            </a:r>
            <a:r>
              <a:rPr kumimoji="1" lang="ja-JP" altLang="en-US" dirty="0"/>
              <a:t>のノートオフメッセージに合わせてノートオフするモードもあります。</a:t>
            </a:r>
            <a:endParaRPr kumimoji="1" lang="en-US" altLang="ja-JP" dirty="0"/>
          </a:p>
          <a:p>
            <a:r>
              <a:rPr kumimoji="1" lang="ja-JP" altLang="en-US" dirty="0"/>
              <a:t>以下に解説動画を用意しましたので、ご参考ください。</a:t>
            </a:r>
            <a:r>
              <a:rPr kumimoji="1" lang="en-US" altLang="ja-JP" dirty="0">
                <a:hlinkClick r:id="rId2"/>
              </a:rPr>
              <a:t>https://youtu.be/wZeR3MJ7tRU</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A95139D1-E0D4-C4D7-54AA-63D14C727690}"/>
              </a:ext>
            </a:extLst>
          </p:cNvPr>
          <p:cNvSpPr>
            <a:spLocks noGrp="1"/>
          </p:cNvSpPr>
          <p:nvPr>
            <p:ph type="sldNum" sz="quarter" idx="12"/>
          </p:nvPr>
        </p:nvSpPr>
        <p:spPr/>
        <p:txBody>
          <a:bodyPr/>
          <a:lstStyle/>
          <a:p>
            <a:fld id="{E27E2812-4560-4165-A7C7-9C013F955547}" type="slidenum">
              <a:rPr kumimoji="1" lang="ja-JP" altLang="en-US" smtClean="0"/>
              <a:t>13</a:t>
            </a:fld>
            <a:endParaRPr kumimoji="1" lang="ja-JP" altLang="en-US"/>
          </a:p>
        </p:txBody>
      </p:sp>
    </p:spTree>
    <p:extLst>
      <p:ext uri="{BB962C8B-B14F-4D97-AF65-F5344CB8AC3E}">
        <p14:creationId xmlns:p14="http://schemas.microsoft.com/office/powerpoint/2010/main" val="4268223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ja-JP" altLang="en-US" dirty="0"/>
              <a:t>受信</a:t>
            </a:r>
            <a:r>
              <a:rPr kumimoji="1" lang="en-US" altLang="ja-JP" dirty="0"/>
              <a:t>MIDI </a:t>
            </a:r>
            <a:r>
              <a:rPr kumimoji="1" lang="en-US" altLang="ja-JP" dirty="0" err="1"/>
              <a:t>ch</a:t>
            </a:r>
            <a:r>
              <a:rPr kumimoji="1" lang="ja-JP" altLang="en-US" dirty="0"/>
              <a:t>設定</a:t>
            </a:r>
          </a:p>
        </p:txBody>
      </p:sp>
      <p:sp>
        <p:nvSpPr>
          <p:cNvPr id="3" name="コンテンツ プレースホルダー 2">
            <a:extLst>
              <a:ext uri="{FF2B5EF4-FFF2-40B4-BE49-F238E27FC236}">
                <a16:creationId xmlns:a16="http://schemas.microsoft.com/office/drawing/2014/main" id="{E5D611CC-C6A8-398E-A6AF-6754A2491D98}"/>
              </a:ext>
            </a:extLst>
          </p:cNvPr>
          <p:cNvSpPr>
            <a:spLocks noGrp="1"/>
          </p:cNvSpPr>
          <p:nvPr>
            <p:ph idx="1"/>
          </p:nvPr>
        </p:nvSpPr>
        <p:spPr/>
        <p:txBody>
          <a:bodyPr/>
          <a:lstStyle/>
          <a:p>
            <a:r>
              <a:rPr kumimoji="1" lang="ja-JP" altLang="en-US" dirty="0"/>
              <a:t>複数音源を追加すると、デフォルトでは</a:t>
            </a:r>
            <a:r>
              <a:rPr lang="ja-JP" altLang="en-US" dirty="0"/>
              <a:t>各音源と</a:t>
            </a:r>
            <a:r>
              <a:rPr kumimoji="1" lang="ja-JP" altLang="en-US" dirty="0"/>
              <a:t>も同じ</a:t>
            </a:r>
            <a:r>
              <a:rPr kumimoji="1" lang="en-US" altLang="ja-JP" dirty="0"/>
              <a:t>MIDI </a:t>
            </a:r>
            <a:r>
              <a:rPr kumimoji="1" lang="en-US" altLang="ja-JP" dirty="0" err="1"/>
              <a:t>ch</a:t>
            </a:r>
            <a:r>
              <a:rPr kumimoji="1" lang="ja-JP" altLang="en-US" dirty="0"/>
              <a:t>を受信してしまいます。</a:t>
            </a:r>
            <a:endParaRPr kumimoji="1" lang="en-US" altLang="ja-JP" dirty="0"/>
          </a:p>
          <a:p>
            <a:r>
              <a:rPr kumimoji="1" lang="ja-JP" altLang="en-US" dirty="0"/>
              <a:t>それぞれで受信する</a:t>
            </a:r>
            <a:r>
              <a:rPr lang="en-US" altLang="ja-JP" dirty="0"/>
              <a:t>MIDI </a:t>
            </a:r>
            <a:r>
              <a:rPr lang="en-US" altLang="ja-JP" dirty="0" err="1"/>
              <a:t>ch</a:t>
            </a:r>
            <a:r>
              <a:rPr lang="ja-JP" altLang="en-US" dirty="0"/>
              <a:t>を設定する場合は以下の</a:t>
            </a:r>
            <a:r>
              <a:rPr lang="en-US" altLang="ja-JP" dirty="0"/>
              <a:t>[Channels]</a:t>
            </a:r>
            <a:r>
              <a:rPr lang="ja-JP" altLang="en-US" dirty="0"/>
              <a:t>で設定します</a:t>
            </a:r>
            <a:endParaRPr kumimoji="1" lang="ja-JP" altLang="en-US" dirty="0"/>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14</a:t>
            </a:fld>
            <a:endParaRPr kumimoji="1" lang="ja-JP" altLang="en-US"/>
          </a:p>
        </p:txBody>
      </p:sp>
      <p:pic>
        <p:nvPicPr>
          <p:cNvPr id="6" name="図 5">
            <a:extLst>
              <a:ext uri="{FF2B5EF4-FFF2-40B4-BE49-F238E27FC236}">
                <a16:creationId xmlns:a16="http://schemas.microsoft.com/office/drawing/2014/main" id="{7CBCE10E-7CB5-1982-F5BD-7646B0B47144}"/>
              </a:ext>
            </a:extLst>
          </p:cNvPr>
          <p:cNvPicPr>
            <a:picLocks noChangeAspect="1"/>
          </p:cNvPicPr>
          <p:nvPr/>
        </p:nvPicPr>
        <p:blipFill>
          <a:blip r:embed="rId2"/>
          <a:stretch>
            <a:fillRect/>
          </a:stretch>
        </p:blipFill>
        <p:spPr>
          <a:xfrm>
            <a:off x="3006062" y="3464793"/>
            <a:ext cx="4228626" cy="3114326"/>
          </a:xfrm>
          <a:prstGeom prst="rect">
            <a:avLst/>
          </a:prstGeom>
        </p:spPr>
      </p:pic>
      <p:sp>
        <p:nvSpPr>
          <p:cNvPr id="7" name="四角形: 角を丸くする 6">
            <a:extLst>
              <a:ext uri="{FF2B5EF4-FFF2-40B4-BE49-F238E27FC236}">
                <a16:creationId xmlns:a16="http://schemas.microsoft.com/office/drawing/2014/main" id="{77F2CDA3-1AE2-4452-6A90-B9E9FCBE973F}"/>
              </a:ext>
            </a:extLst>
          </p:cNvPr>
          <p:cNvSpPr/>
          <p:nvPr/>
        </p:nvSpPr>
        <p:spPr>
          <a:xfrm>
            <a:off x="4426103" y="3892257"/>
            <a:ext cx="2319754" cy="2623562"/>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2422487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ja-JP" altLang="en-US" dirty="0"/>
              <a:t>設定を</a:t>
            </a:r>
            <a:r>
              <a:rPr lang="ja-JP" altLang="en-US" dirty="0"/>
              <a:t>別の場所にエクスポートする</a:t>
            </a:r>
            <a:endParaRPr kumimoji="1" lang="ja-JP" altLang="en-US" dirty="0"/>
          </a:p>
        </p:txBody>
      </p:sp>
      <p:sp>
        <p:nvSpPr>
          <p:cNvPr id="3" name="コンテンツ プレースホルダー 2">
            <a:extLst>
              <a:ext uri="{FF2B5EF4-FFF2-40B4-BE49-F238E27FC236}">
                <a16:creationId xmlns:a16="http://schemas.microsoft.com/office/drawing/2014/main" id="{E5D611CC-C6A8-398E-A6AF-6754A2491D98}"/>
              </a:ext>
            </a:extLst>
          </p:cNvPr>
          <p:cNvSpPr>
            <a:spLocks noGrp="1"/>
          </p:cNvSpPr>
          <p:nvPr>
            <p:ph idx="1"/>
          </p:nvPr>
        </p:nvSpPr>
        <p:spPr/>
        <p:txBody>
          <a:bodyPr/>
          <a:lstStyle/>
          <a:p>
            <a:pPr marL="0" indent="0">
              <a:buNone/>
            </a:pPr>
            <a:r>
              <a:rPr kumimoji="1" lang="en-US" altLang="ja-JP" dirty="0"/>
              <a:t>[Mami</a:t>
            </a:r>
            <a:r>
              <a:rPr kumimoji="1" lang="ja-JP" altLang="en-US" dirty="0"/>
              <a:t>ファイルをエクスポート</a:t>
            </a:r>
            <a:r>
              <a:rPr kumimoji="1" lang="en-US" altLang="ja-JP" dirty="0"/>
              <a:t>]</a:t>
            </a:r>
            <a:r>
              <a:rPr kumimoji="1" lang="ja-JP" altLang="en-US" dirty="0"/>
              <a:t>を選んでください。</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t>*.Mami</a:t>
            </a:r>
            <a:r>
              <a:rPr lang="ja-JP" altLang="en-US" dirty="0"/>
              <a:t>ファイルを読み込む場合は、、ここにドロップします</a:t>
            </a:r>
            <a:endParaRPr kumimoji="1" lang="ja-JP" altLang="en-US" dirty="0"/>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15</a:t>
            </a:fld>
            <a:endParaRPr kumimoji="1" lang="ja-JP" altLang="en-US"/>
          </a:p>
        </p:txBody>
      </p:sp>
      <p:pic>
        <p:nvPicPr>
          <p:cNvPr id="7" name="図 6">
            <a:extLst>
              <a:ext uri="{FF2B5EF4-FFF2-40B4-BE49-F238E27FC236}">
                <a16:creationId xmlns:a16="http://schemas.microsoft.com/office/drawing/2014/main" id="{B1E8C628-0953-377B-80CD-03E69D31F2AE}"/>
              </a:ext>
            </a:extLst>
          </p:cNvPr>
          <p:cNvPicPr>
            <a:picLocks noChangeAspect="1"/>
          </p:cNvPicPr>
          <p:nvPr/>
        </p:nvPicPr>
        <p:blipFill>
          <a:blip r:embed="rId3"/>
          <a:stretch>
            <a:fillRect/>
          </a:stretch>
        </p:blipFill>
        <p:spPr>
          <a:xfrm>
            <a:off x="2970952" y="2596859"/>
            <a:ext cx="2972058" cy="1181202"/>
          </a:xfrm>
          <a:prstGeom prst="rect">
            <a:avLst/>
          </a:prstGeom>
        </p:spPr>
      </p:pic>
      <p:sp>
        <p:nvSpPr>
          <p:cNvPr id="8" name="四角形: 角を丸くする 7">
            <a:extLst>
              <a:ext uri="{FF2B5EF4-FFF2-40B4-BE49-F238E27FC236}">
                <a16:creationId xmlns:a16="http://schemas.microsoft.com/office/drawing/2014/main" id="{0A262E4F-82D0-BD10-3B0E-D6E13F0396B9}"/>
              </a:ext>
            </a:extLst>
          </p:cNvPr>
          <p:cNvSpPr/>
          <p:nvPr/>
        </p:nvSpPr>
        <p:spPr>
          <a:xfrm>
            <a:off x="3080381" y="3498920"/>
            <a:ext cx="3676977" cy="41981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46C3DCC6-5AAF-EDB5-B8A8-5CFD29DBD034}"/>
              </a:ext>
            </a:extLst>
          </p:cNvPr>
          <p:cNvPicPr>
            <a:picLocks noChangeAspect="1"/>
          </p:cNvPicPr>
          <p:nvPr/>
        </p:nvPicPr>
        <p:blipFill>
          <a:blip r:embed="rId4"/>
          <a:stretch>
            <a:fillRect/>
          </a:stretch>
        </p:blipFill>
        <p:spPr>
          <a:xfrm>
            <a:off x="3313882" y="4491897"/>
            <a:ext cx="2286198" cy="2141406"/>
          </a:xfrm>
          <a:prstGeom prst="rect">
            <a:avLst/>
          </a:prstGeom>
        </p:spPr>
      </p:pic>
    </p:spTree>
    <p:extLst>
      <p:ext uri="{BB962C8B-B14F-4D97-AF65-F5344CB8AC3E}">
        <p14:creationId xmlns:p14="http://schemas.microsoft.com/office/powerpoint/2010/main" val="43114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1A3DC7-ECC4-FF84-B971-9DF2A72B462C}"/>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BD7CD47C-A3BF-24B9-9F64-39D20F0D1549}"/>
              </a:ext>
            </a:extLst>
          </p:cNvPr>
          <p:cNvSpPr>
            <a:spLocks noGrp="1"/>
          </p:cNvSpPr>
          <p:nvPr>
            <p:ph idx="1"/>
          </p:nvPr>
        </p:nvSpPr>
        <p:spPr/>
        <p:txBody>
          <a:bodyPr/>
          <a:lstStyle/>
          <a:p>
            <a:r>
              <a:rPr kumimoji="1" lang="ja-JP" altLang="en-US" dirty="0"/>
              <a:t>ザックリとした説明ですが以上です。</a:t>
            </a:r>
            <a:r>
              <a:rPr lang="ja-JP" altLang="en-US" dirty="0"/>
              <a:t>マニュアルの方にもいくつか情報が記載されていますので参照ください。</a:t>
            </a:r>
            <a:br>
              <a:rPr lang="en-US" altLang="ja-JP" dirty="0"/>
            </a:br>
            <a:br>
              <a:rPr lang="en-US" altLang="ja-JP" dirty="0"/>
            </a:br>
            <a:r>
              <a:rPr lang="en-US" altLang="ja-JP" dirty="0">
                <a:hlinkClick r:id="rId2"/>
              </a:rPr>
              <a:t>https://github.com/110-kenichi/mame/blob/master/docs/MAmidiMEmo/Manual.pdf</a:t>
            </a:r>
            <a:br>
              <a:rPr lang="en-US" altLang="ja-JP" dirty="0"/>
            </a:br>
            <a:endParaRPr lang="en-US" altLang="ja-JP" dirty="0"/>
          </a:p>
          <a:p>
            <a:r>
              <a:rPr kumimoji="1" lang="ja-JP" altLang="en-US" dirty="0"/>
              <a:t>なにかあれば、お手数ですが</a:t>
            </a:r>
            <a:r>
              <a:rPr kumimoji="1" lang="en-US" altLang="ja-JP" dirty="0"/>
              <a:t>DM</a:t>
            </a:r>
            <a:r>
              <a:rPr kumimoji="1" lang="ja-JP" altLang="en-US" dirty="0"/>
              <a:t>などください</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EC99D5F-8BB3-1DC2-F9C5-EDFF3CCD7543}"/>
              </a:ext>
            </a:extLst>
          </p:cNvPr>
          <p:cNvSpPr>
            <a:spLocks noGrp="1"/>
          </p:cNvSpPr>
          <p:nvPr>
            <p:ph type="sldNum" sz="quarter" idx="12"/>
          </p:nvPr>
        </p:nvSpPr>
        <p:spPr/>
        <p:txBody>
          <a:bodyPr/>
          <a:lstStyle/>
          <a:p>
            <a:fld id="{E27E2812-4560-4165-A7C7-9C013F955547}" type="slidenum">
              <a:rPr kumimoji="1" lang="ja-JP" altLang="en-US" smtClean="0"/>
              <a:t>16</a:t>
            </a:fld>
            <a:endParaRPr kumimoji="1" lang="ja-JP" altLang="en-US"/>
          </a:p>
        </p:txBody>
      </p:sp>
    </p:spTree>
    <p:extLst>
      <p:ext uri="{BB962C8B-B14F-4D97-AF65-F5344CB8AC3E}">
        <p14:creationId xmlns:p14="http://schemas.microsoft.com/office/powerpoint/2010/main" val="3794187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en-US" altLang="ja-JP" dirty="0"/>
              <a:t>SPFM</a:t>
            </a:r>
            <a:r>
              <a:rPr kumimoji="1" lang="ja-JP" altLang="en-US" dirty="0"/>
              <a:t>をセットアップする</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2</a:t>
            </a:fld>
            <a:endParaRPr kumimoji="1" lang="ja-JP" altLang="en-US"/>
          </a:p>
        </p:txBody>
      </p:sp>
      <p:sp>
        <p:nvSpPr>
          <p:cNvPr id="7" name="コンテンツ プレースホルダー 2">
            <a:extLst>
              <a:ext uri="{FF2B5EF4-FFF2-40B4-BE49-F238E27FC236}">
                <a16:creationId xmlns:a16="http://schemas.microsoft.com/office/drawing/2014/main" id="{BEF6D7D7-CB63-16DE-DBDF-A72F346A6EFA}"/>
              </a:ext>
            </a:extLst>
          </p:cNvPr>
          <p:cNvSpPr txBox="1">
            <a:spLocks/>
          </p:cNvSpPr>
          <p:nvPr/>
        </p:nvSpPr>
        <p:spPr>
          <a:xfrm>
            <a:off x="2589212" y="2133599"/>
            <a:ext cx="8915400" cy="4666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a:buAutoNum type="arabicPeriod"/>
            </a:pPr>
            <a:r>
              <a:rPr lang="en-US" altLang="ja-JP" dirty="0"/>
              <a:t>SPFM</a:t>
            </a:r>
            <a:r>
              <a:rPr lang="ja-JP" altLang="en-US" dirty="0"/>
              <a:t>の音源ボードを</a:t>
            </a:r>
            <a:r>
              <a:rPr lang="en-US" altLang="ja-JP" dirty="0"/>
              <a:t>PC</a:t>
            </a:r>
            <a:r>
              <a:rPr lang="ja-JP" altLang="en-US" dirty="0"/>
              <a:t>に繋げます</a:t>
            </a:r>
            <a:endParaRPr lang="en-US" altLang="ja-JP" dirty="0"/>
          </a:p>
          <a:p>
            <a:pPr>
              <a:buAutoNum type="arabicPeriod"/>
            </a:pPr>
            <a:r>
              <a:rPr lang="en-US" altLang="ja-JP" dirty="0" err="1"/>
              <a:t>MAmidiMEmo</a:t>
            </a:r>
            <a:r>
              <a:rPr lang="ja-JP" altLang="en-US" dirty="0"/>
              <a:t>のフォルダにある</a:t>
            </a:r>
            <a:r>
              <a:rPr lang="en-US" altLang="ja-JP" dirty="0"/>
              <a:t>scciconfig.exe</a:t>
            </a:r>
            <a:r>
              <a:rPr lang="ja-JP" altLang="en-US" dirty="0"/>
              <a:t>を起動します</a:t>
            </a:r>
            <a:endParaRPr lang="en-US" altLang="ja-JP" dirty="0"/>
          </a:p>
          <a:p>
            <a:pPr>
              <a:buAutoNum type="arabicPeriod"/>
            </a:pPr>
            <a:endParaRPr lang="en-US" altLang="ja-JP" dirty="0"/>
          </a:p>
          <a:p>
            <a:pPr>
              <a:buAutoNum type="arabicPeriod"/>
            </a:pPr>
            <a:endParaRPr lang="en-US" altLang="ja-JP" dirty="0"/>
          </a:p>
          <a:p>
            <a:pPr>
              <a:buAutoNum type="arabicPeriod"/>
            </a:pPr>
            <a:endParaRPr lang="en-US" altLang="ja-JP" dirty="0"/>
          </a:p>
          <a:p>
            <a:pPr>
              <a:buAutoNum type="arabicPeriod"/>
            </a:pPr>
            <a:r>
              <a:rPr lang="en-US" altLang="ja-JP" dirty="0"/>
              <a:t>4759Player(OPNAM)</a:t>
            </a:r>
            <a:r>
              <a:rPr lang="ja-JP" altLang="en-US" dirty="0"/>
              <a:t>であれば以下のように設定し、</a:t>
            </a:r>
            <a:r>
              <a:rPr lang="en-US" altLang="ja-JP" dirty="0"/>
              <a:t>OK</a:t>
            </a:r>
            <a:r>
              <a:rPr lang="ja-JP" altLang="en-US" dirty="0"/>
              <a:t>を押して終了です。</a:t>
            </a:r>
            <a:br>
              <a:rPr lang="en-US" altLang="ja-JP" dirty="0"/>
            </a:br>
            <a:r>
              <a:rPr lang="en-US" altLang="ja-JP" dirty="0"/>
              <a:t>※</a:t>
            </a:r>
            <a:r>
              <a:rPr lang="ja-JP" altLang="en-US" dirty="0"/>
              <a:t>おかしい場合は </a:t>
            </a:r>
            <a:r>
              <a:rPr lang="en-US" altLang="ja-JP" dirty="0"/>
              <a:t>scci.ini </a:t>
            </a:r>
            <a:r>
              <a:rPr lang="ja-JP" altLang="en-US" dirty="0"/>
              <a:t>を削除してからもう一度</a:t>
            </a:r>
            <a:r>
              <a:rPr lang="en-US" altLang="ja-JP" dirty="0"/>
              <a:t>1</a:t>
            </a:r>
            <a:r>
              <a:rPr lang="ja-JP" altLang="en-US" dirty="0"/>
              <a:t>から設定ください</a:t>
            </a:r>
            <a:endParaRPr lang="en-US" altLang="ja-JP" dirty="0"/>
          </a:p>
        </p:txBody>
      </p:sp>
      <p:pic>
        <p:nvPicPr>
          <p:cNvPr id="5" name="図 4">
            <a:extLst>
              <a:ext uri="{FF2B5EF4-FFF2-40B4-BE49-F238E27FC236}">
                <a16:creationId xmlns:a16="http://schemas.microsoft.com/office/drawing/2014/main" id="{664BE18A-5C4F-0439-B646-EAE75F619885}"/>
              </a:ext>
            </a:extLst>
          </p:cNvPr>
          <p:cNvPicPr>
            <a:picLocks noChangeAspect="1"/>
          </p:cNvPicPr>
          <p:nvPr/>
        </p:nvPicPr>
        <p:blipFill>
          <a:blip r:embed="rId3"/>
          <a:stretch>
            <a:fillRect/>
          </a:stretch>
        </p:blipFill>
        <p:spPr>
          <a:xfrm>
            <a:off x="3101691" y="3185139"/>
            <a:ext cx="1653683" cy="487722"/>
          </a:xfrm>
          <a:prstGeom prst="rect">
            <a:avLst/>
          </a:prstGeom>
        </p:spPr>
      </p:pic>
      <p:pic>
        <p:nvPicPr>
          <p:cNvPr id="9" name="図 8">
            <a:extLst>
              <a:ext uri="{FF2B5EF4-FFF2-40B4-BE49-F238E27FC236}">
                <a16:creationId xmlns:a16="http://schemas.microsoft.com/office/drawing/2014/main" id="{7F9A3637-D725-8050-26A7-7590F9951FEF}"/>
              </a:ext>
            </a:extLst>
          </p:cNvPr>
          <p:cNvPicPr>
            <a:picLocks noChangeAspect="1"/>
          </p:cNvPicPr>
          <p:nvPr/>
        </p:nvPicPr>
        <p:blipFill>
          <a:blip r:embed="rId4"/>
          <a:stretch>
            <a:fillRect/>
          </a:stretch>
        </p:blipFill>
        <p:spPr>
          <a:xfrm>
            <a:off x="6346118" y="5165501"/>
            <a:ext cx="5092488" cy="1404631"/>
          </a:xfrm>
          <a:prstGeom prst="rect">
            <a:avLst/>
          </a:prstGeom>
        </p:spPr>
      </p:pic>
      <p:pic>
        <p:nvPicPr>
          <p:cNvPr id="11" name="図 10">
            <a:extLst>
              <a:ext uri="{FF2B5EF4-FFF2-40B4-BE49-F238E27FC236}">
                <a16:creationId xmlns:a16="http://schemas.microsoft.com/office/drawing/2014/main" id="{8979052D-02DE-71FB-AD01-3CD576DAF175}"/>
              </a:ext>
            </a:extLst>
          </p:cNvPr>
          <p:cNvPicPr>
            <a:picLocks noChangeAspect="1"/>
          </p:cNvPicPr>
          <p:nvPr/>
        </p:nvPicPr>
        <p:blipFill>
          <a:blip r:embed="rId5"/>
          <a:stretch>
            <a:fillRect/>
          </a:stretch>
        </p:blipFill>
        <p:spPr>
          <a:xfrm>
            <a:off x="2803664" y="5421741"/>
            <a:ext cx="2909782" cy="1011247"/>
          </a:xfrm>
          <a:prstGeom prst="rect">
            <a:avLst/>
          </a:prstGeom>
        </p:spPr>
      </p:pic>
      <p:sp>
        <p:nvSpPr>
          <p:cNvPr id="12" name="四角形: 角を丸くする 11">
            <a:extLst>
              <a:ext uri="{FF2B5EF4-FFF2-40B4-BE49-F238E27FC236}">
                <a16:creationId xmlns:a16="http://schemas.microsoft.com/office/drawing/2014/main" id="{6823DB49-81FF-2B8B-23F1-F9E15A045502}"/>
              </a:ext>
            </a:extLst>
          </p:cNvPr>
          <p:cNvSpPr/>
          <p:nvPr/>
        </p:nvSpPr>
        <p:spPr>
          <a:xfrm>
            <a:off x="3400213" y="5717454"/>
            <a:ext cx="2049171" cy="41981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E3FEECD8-5A39-2EA9-38A0-95A6C5358805}"/>
              </a:ext>
            </a:extLst>
          </p:cNvPr>
          <p:cNvSpPr/>
          <p:nvPr/>
        </p:nvSpPr>
        <p:spPr>
          <a:xfrm>
            <a:off x="6346118" y="5335368"/>
            <a:ext cx="5092488" cy="1011246"/>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E45A60B1-7C3F-7633-7153-0E26D22B0CD3}"/>
              </a:ext>
            </a:extLst>
          </p:cNvPr>
          <p:cNvSpPr/>
          <p:nvPr/>
        </p:nvSpPr>
        <p:spPr>
          <a:xfrm>
            <a:off x="5615093" y="5899573"/>
            <a:ext cx="575734" cy="1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57424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en-US" altLang="ja-JP" dirty="0" err="1"/>
              <a:t>MAmidiMEmo</a:t>
            </a:r>
            <a:r>
              <a:rPr lang="ja-JP" altLang="en-US" dirty="0"/>
              <a:t>を起動する</a:t>
            </a:r>
            <a:br>
              <a:rPr lang="en-US" altLang="ja-JP" dirty="0"/>
            </a:br>
            <a:r>
              <a:rPr lang="en-US" altLang="ja-JP" sz="1800" dirty="0"/>
              <a:t>(</a:t>
            </a:r>
            <a:r>
              <a:rPr lang="ja-JP" altLang="en-US" sz="1800" dirty="0"/>
              <a:t>以下 </a:t>
            </a:r>
            <a:r>
              <a:rPr lang="en-US" altLang="ja-JP" sz="1800" dirty="0" err="1"/>
              <a:t>MAmi</a:t>
            </a:r>
            <a:r>
              <a:rPr lang="ja-JP" altLang="en-US" sz="1800" dirty="0"/>
              <a:t>と略</a:t>
            </a:r>
            <a:r>
              <a:rPr lang="en-US" altLang="ja-JP" sz="1800" dirty="0"/>
              <a:t>)</a:t>
            </a:r>
            <a:endParaRPr kumimoji="1" lang="ja-JP" altLang="en-US" sz="1800" dirty="0"/>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3</a:t>
            </a:fld>
            <a:endParaRPr kumimoji="1" lang="ja-JP" altLang="en-US"/>
          </a:p>
        </p:txBody>
      </p:sp>
      <p:sp>
        <p:nvSpPr>
          <p:cNvPr id="7" name="コンテンツ プレースホルダー 2">
            <a:extLst>
              <a:ext uri="{FF2B5EF4-FFF2-40B4-BE49-F238E27FC236}">
                <a16:creationId xmlns:a16="http://schemas.microsoft.com/office/drawing/2014/main" id="{BEF6D7D7-CB63-16DE-DBDF-A72F346A6EFA}"/>
              </a:ext>
            </a:extLst>
          </p:cNvPr>
          <p:cNvSpPr txBox="1">
            <a:spLocks/>
          </p:cNvSpPr>
          <p:nvPr/>
        </p:nvSpPr>
        <p:spPr>
          <a:xfrm>
            <a:off x="2589212" y="2133599"/>
            <a:ext cx="8915400" cy="4666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3" charset="2"/>
              <a:buAutoNum type="arabicPeriod"/>
            </a:pPr>
            <a:r>
              <a:rPr lang="en-US" altLang="ja-JP" dirty="0"/>
              <a:t>VC++ 2012 Runtime</a:t>
            </a:r>
            <a:r>
              <a:rPr lang="ja-JP" altLang="en-US" dirty="0"/>
              <a:t>をインストールします</a:t>
            </a:r>
            <a:br>
              <a:rPr lang="en-US" altLang="ja-JP" dirty="0"/>
            </a:br>
            <a:r>
              <a:rPr lang="en-US" altLang="ja-JP" dirty="0">
                <a:hlinkClick r:id="rId3"/>
              </a:rPr>
              <a:t>https://www.microsoft.com/en-au/download/details.aspx?id=30679</a:t>
            </a:r>
            <a:br>
              <a:rPr lang="en-US" altLang="ja-JP" dirty="0"/>
            </a:br>
            <a:endParaRPr lang="en-US" altLang="ja-JP" dirty="0"/>
          </a:p>
          <a:p>
            <a:pPr>
              <a:buAutoNum type="arabicPeriod"/>
            </a:pPr>
            <a:r>
              <a:rPr lang="en-US" altLang="ja-JP" dirty="0">
                <a:hlinkClick r:id="rId4"/>
              </a:rPr>
              <a:t>https://github.com/110-kenichi/mame/releases</a:t>
            </a:r>
            <a:r>
              <a:rPr lang="en-US" altLang="ja-JP" dirty="0"/>
              <a:t> </a:t>
            </a:r>
            <a:r>
              <a:rPr lang="ja-JP" altLang="en-US" dirty="0"/>
              <a:t>から最新版の</a:t>
            </a:r>
            <a:r>
              <a:rPr lang="en-US" altLang="ja-JP" dirty="0" err="1"/>
              <a:t>MAmi</a:t>
            </a:r>
            <a:r>
              <a:rPr lang="ja-JP" altLang="en-US" dirty="0"/>
              <a:t>をダウンロードします</a:t>
            </a:r>
            <a:br>
              <a:rPr lang="en-US" altLang="ja-JP" dirty="0"/>
            </a:br>
            <a:br>
              <a:rPr lang="en-US" altLang="ja-JP" dirty="0"/>
            </a:br>
            <a:br>
              <a:rPr lang="en-US" altLang="ja-JP" dirty="0"/>
            </a:br>
            <a:br>
              <a:rPr lang="en-US" altLang="ja-JP" dirty="0"/>
            </a:br>
            <a:r>
              <a:rPr lang="en-US" altLang="ja-JP" dirty="0"/>
              <a:t>zip</a:t>
            </a:r>
            <a:r>
              <a:rPr lang="ja-JP" altLang="en-US" dirty="0"/>
              <a:t>を解凍します</a:t>
            </a:r>
            <a:r>
              <a:rPr lang="en-US" altLang="ja-JP" dirty="0"/>
              <a:t>(</a:t>
            </a:r>
            <a:r>
              <a:rPr lang="ja-JP" altLang="en-US" dirty="0"/>
              <a:t>注：</a:t>
            </a:r>
            <a:r>
              <a:rPr lang="en-US" altLang="ja-JP" dirty="0"/>
              <a:t>Windows</a:t>
            </a:r>
            <a:r>
              <a:rPr lang="ja-JP" altLang="en-US" dirty="0"/>
              <a:t>標準の解凍ツールだとセキュリティフラグが立って実行できない場合があるため </a:t>
            </a:r>
            <a:r>
              <a:rPr lang="en-US" altLang="ja-JP" dirty="0"/>
              <a:t>7zip </a:t>
            </a:r>
            <a:r>
              <a:rPr lang="ja-JP" altLang="en-US" dirty="0"/>
              <a:t>など他の解凍ツールがお勧めです</a:t>
            </a:r>
            <a:r>
              <a:rPr lang="en-US" altLang="ja-JP" dirty="0"/>
              <a:t>)</a:t>
            </a:r>
          </a:p>
          <a:p>
            <a:pPr>
              <a:buAutoNum type="arabicPeriod"/>
            </a:pPr>
            <a:r>
              <a:rPr lang="en-US" altLang="ja-JP" dirty="0"/>
              <a:t>MAmidiMemo.exe</a:t>
            </a:r>
            <a:r>
              <a:rPr lang="ja-JP" altLang="en-US" dirty="0"/>
              <a:t>が起動する事を確認してください。</a:t>
            </a:r>
            <a:endParaRPr lang="en-US" altLang="ja-JP" dirty="0"/>
          </a:p>
          <a:p>
            <a:pPr>
              <a:buAutoNum type="arabicPeriod"/>
            </a:pPr>
            <a:endParaRPr lang="en-US" altLang="ja-JP" dirty="0"/>
          </a:p>
        </p:txBody>
      </p:sp>
      <p:pic>
        <p:nvPicPr>
          <p:cNvPr id="9" name="図 8">
            <a:extLst>
              <a:ext uri="{FF2B5EF4-FFF2-40B4-BE49-F238E27FC236}">
                <a16:creationId xmlns:a16="http://schemas.microsoft.com/office/drawing/2014/main" id="{A43D53DD-0E06-1E8A-C3C6-F4FA6CF6E8F1}"/>
              </a:ext>
            </a:extLst>
          </p:cNvPr>
          <p:cNvPicPr>
            <a:picLocks noChangeAspect="1"/>
          </p:cNvPicPr>
          <p:nvPr/>
        </p:nvPicPr>
        <p:blipFill>
          <a:blip r:embed="rId5"/>
          <a:stretch>
            <a:fillRect/>
          </a:stretch>
        </p:blipFill>
        <p:spPr>
          <a:xfrm>
            <a:off x="5537369" y="3546284"/>
            <a:ext cx="1972385" cy="786936"/>
          </a:xfrm>
          <a:prstGeom prst="rect">
            <a:avLst/>
          </a:prstGeom>
          <a:ln>
            <a:solidFill>
              <a:srgbClr val="0045D0"/>
            </a:solidFill>
          </a:ln>
        </p:spPr>
      </p:pic>
      <p:sp>
        <p:nvSpPr>
          <p:cNvPr id="12" name="四角形: 角を丸くする 11">
            <a:extLst>
              <a:ext uri="{FF2B5EF4-FFF2-40B4-BE49-F238E27FC236}">
                <a16:creationId xmlns:a16="http://schemas.microsoft.com/office/drawing/2014/main" id="{33352519-62EE-54EC-FE03-873F1F47025A}"/>
              </a:ext>
            </a:extLst>
          </p:cNvPr>
          <p:cNvSpPr/>
          <p:nvPr/>
        </p:nvSpPr>
        <p:spPr>
          <a:xfrm>
            <a:off x="5751569" y="3830105"/>
            <a:ext cx="1984075" cy="419819"/>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250832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en-US" altLang="ja-JP" dirty="0"/>
              <a:t>SPFM</a:t>
            </a:r>
            <a:r>
              <a:rPr lang="ja-JP" altLang="en-US" dirty="0"/>
              <a:t>経由で音を鳴らす設定</a:t>
            </a:r>
            <a:endParaRPr kumimoji="1" lang="ja-JP" altLang="en-US" dirty="0"/>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4</a:t>
            </a:fld>
            <a:endParaRPr kumimoji="1" lang="ja-JP" altLang="en-US"/>
          </a:p>
        </p:txBody>
      </p:sp>
      <p:sp>
        <p:nvSpPr>
          <p:cNvPr id="7" name="コンテンツ プレースホルダー 2">
            <a:extLst>
              <a:ext uri="{FF2B5EF4-FFF2-40B4-BE49-F238E27FC236}">
                <a16:creationId xmlns:a16="http://schemas.microsoft.com/office/drawing/2014/main" id="{BEF6D7D7-CB63-16DE-DBDF-A72F346A6EFA}"/>
              </a:ext>
            </a:extLst>
          </p:cNvPr>
          <p:cNvSpPr txBox="1">
            <a:spLocks/>
          </p:cNvSpPr>
          <p:nvPr/>
        </p:nvSpPr>
        <p:spPr>
          <a:xfrm>
            <a:off x="2589212" y="2133599"/>
            <a:ext cx="8915400" cy="4666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a:buAutoNum type="arabicPeriod"/>
            </a:pPr>
            <a:r>
              <a:rPr lang="en-US" altLang="ja-JP" dirty="0"/>
              <a:t>SPFM</a:t>
            </a:r>
            <a:r>
              <a:rPr lang="ja-JP" altLang="en-US" dirty="0"/>
              <a:t>の音源ボードを</a:t>
            </a:r>
            <a:r>
              <a:rPr lang="en-US" altLang="ja-JP" dirty="0"/>
              <a:t>PC</a:t>
            </a:r>
            <a:r>
              <a:rPr lang="ja-JP" altLang="en-US" dirty="0"/>
              <a:t>に繋げ電源を入れておきます</a:t>
            </a:r>
            <a:endParaRPr lang="en-US" altLang="ja-JP" dirty="0"/>
          </a:p>
          <a:p>
            <a:pPr>
              <a:buAutoNum type="arabicPeriod"/>
            </a:pPr>
            <a:r>
              <a:rPr lang="en-US" altLang="ja-JP" dirty="0" err="1"/>
              <a:t>MAmidiMEmo</a:t>
            </a:r>
            <a:r>
              <a:rPr lang="ja-JP" altLang="en-US" dirty="0"/>
              <a:t>を起動し、搭載されている音源</a:t>
            </a:r>
            <a:r>
              <a:rPr lang="en-US" altLang="ja-JP" dirty="0"/>
              <a:t>(YM2608</a:t>
            </a:r>
            <a:r>
              <a:rPr lang="ja-JP" altLang="en-US" dirty="0"/>
              <a:t>など</a:t>
            </a:r>
            <a:r>
              <a:rPr lang="en-US" altLang="ja-JP" dirty="0"/>
              <a:t>)</a:t>
            </a:r>
            <a:r>
              <a:rPr lang="ja-JP" altLang="en-US" dirty="0"/>
              <a:t>を追加します。</a:t>
            </a:r>
            <a:endParaRPr lang="en-US" altLang="ja-JP" dirty="0"/>
          </a:p>
          <a:p>
            <a:pPr>
              <a:buAutoNum type="arabicPeriod"/>
            </a:pPr>
            <a:endParaRPr lang="en-US" altLang="ja-JP" dirty="0"/>
          </a:p>
          <a:p>
            <a:pPr>
              <a:buAutoNum type="arabicPeriod"/>
            </a:pPr>
            <a:endParaRPr lang="en-US" altLang="ja-JP" dirty="0"/>
          </a:p>
          <a:p>
            <a:pPr>
              <a:buAutoNum type="arabicPeriod"/>
            </a:pPr>
            <a:endParaRPr lang="en-US" altLang="ja-JP" dirty="0"/>
          </a:p>
          <a:p>
            <a:pPr>
              <a:buAutoNum type="arabicPeriod"/>
            </a:pPr>
            <a:r>
              <a:rPr lang="ja-JP" altLang="en-US" dirty="0"/>
              <a:t>追加した音源のアイコンをクリックし、</a:t>
            </a:r>
            <a:r>
              <a:rPr lang="en-US" altLang="ja-JP" dirty="0" err="1"/>
              <a:t>SoundEngine</a:t>
            </a:r>
            <a:r>
              <a:rPr lang="ja-JP" altLang="en-US" dirty="0"/>
              <a:t>に</a:t>
            </a:r>
            <a:r>
              <a:rPr lang="en-US" altLang="ja-JP" dirty="0"/>
              <a:t>[Real(SPFM)]</a:t>
            </a:r>
            <a:r>
              <a:rPr lang="ja-JP" altLang="en-US" dirty="0"/>
              <a:t>を選択します。正常に認識されれば</a:t>
            </a:r>
            <a:r>
              <a:rPr lang="en-US" altLang="ja-JP" dirty="0" err="1"/>
              <a:t>CurrentSoundEngine</a:t>
            </a:r>
            <a:r>
              <a:rPr lang="ja-JP" altLang="en-US" dirty="0"/>
              <a:t>も</a:t>
            </a:r>
            <a:r>
              <a:rPr lang="en-US" altLang="ja-JP" dirty="0"/>
              <a:t>[Real(SPFM)]</a:t>
            </a:r>
            <a:r>
              <a:rPr lang="ja-JP" altLang="en-US" dirty="0"/>
              <a:t>となります。</a:t>
            </a:r>
            <a:br>
              <a:rPr lang="en-US" altLang="ja-JP" dirty="0"/>
            </a:br>
            <a:r>
              <a:rPr lang="ja-JP" altLang="en-US" dirty="0"/>
              <a:t>認識されない場合は、</a:t>
            </a:r>
            <a:r>
              <a:rPr lang="en-US" altLang="ja-JP" dirty="0" err="1"/>
              <a:t>MAmi</a:t>
            </a:r>
            <a:r>
              <a:rPr lang="ja-JP" altLang="en-US" dirty="0"/>
              <a:t>を終了し、前ページの</a:t>
            </a:r>
            <a:r>
              <a:rPr lang="en-US" altLang="ja-JP" dirty="0" err="1"/>
              <a:t>scciconfig</a:t>
            </a:r>
            <a:r>
              <a:rPr lang="ja-JP" altLang="en-US" dirty="0"/>
              <a:t>をやり直してください。</a:t>
            </a:r>
            <a:endParaRPr lang="en-US" altLang="ja-JP" dirty="0"/>
          </a:p>
        </p:txBody>
      </p:sp>
      <p:pic>
        <p:nvPicPr>
          <p:cNvPr id="6" name="図 5">
            <a:extLst>
              <a:ext uri="{FF2B5EF4-FFF2-40B4-BE49-F238E27FC236}">
                <a16:creationId xmlns:a16="http://schemas.microsoft.com/office/drawing/2014/main" id="{E2AF9FB0-45BD-F321-DC68-176EB6551949}"/>
              </a:ext>
            </a:extLst>
          </p:cNvPr>
          <p:cNvPicPr>
            <a:picLocks noChangeAspect="1"/>
          </p:cNvPicPr>
          <p:nvPr/>
        </p:nvPicPr>
        <p:blipFill>
          <a:blip r:embed="rId3"/>
          <a:stretch>
            <a:fillRect/>
          </a:stretch>
        </p:blipFill>
        <p:spPr>
          <a:xfrm>
            <a:off x="3040937" y="2902754"/>
            <a:ext cx="3055063" cy="1138351"/>
          </a:xfrm>
          <a:prstGeom prst="rect">
            <a:avLst/>
          </a:prstGeom>
        </p:spPr>
      </p:pic>
      <p:pic>
        <p:nvPicPr>
          <p:cNvPr id="10" name="図 9">
            <a:extLst>
              <a:ext uri="{FF2B5EF4-FFF2-40B4-BE49-F238E27FC236}">
                <a16:creationId xmlns:a16="http://schemas.microsoft.com/office/drawing/2014/main" id="{B76AB657-2BF2-41C3-C4E4-A9D7E5A397F6}"/>
              </a:ext>
            </a:extLst>
          </p:cNvPr>
          <p:cNvPicPr>
            <a:picLocks noChangeAspect="1"/>
          </p:cNvPicPr>
          <p:nvPr/>
        </p:nvPicPr>
        <p:blipFill>
          <a:blip r:embed="rId4"/>
          <a:stretch>
            <a:fillRect/>
          </a:stretch>
        </p:blipFill>
        <p:spPr>
          <a:xfrm>
            <a:off x="3040938" y="5377329"/>
            <a:ext cx="3714282" cy="1336032"/>
          </a:xfrm>
          <a:prstGeom prst="rect">
            <a:avLst/>
          </a:prstGeom>
        </p:spPr>
      </p:pic>
      <p:sp>
        <p:nvSpPr>
          <p:cNvPr id="15" name="四角形: 角を丸くする 14">
            <a:extLst>
              <a:ext uri="{FF2B5EF4-FFF2-40B4-BE49-F238E27FC236}">
                <a16:creationId xmlns:a16="http://schemas.microsoft.com/office/drawing/2014/main" id="{0A00358E-2ACC-7C44-6400-0ABC20AE8FB1}"/>
              </a:ext>
            </a:extLst>
          </p:cNvPr>
          <p:cNvSpPr/>
          <p:nvPr/>
        </p:nvSpPr>
        <p:spPr>
          <a:xfrm>
            <a:off x="4272084" y="3349938"/>
            <a:ext cx="1923154" cy="357281"/>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D7A85E06-1677-72ED-DDEB-FED9E96418CE}"/>
              </a:ext>
            </a:extLst>
          </p:cNvPr>
          <p:cNvSpPr/>
          <p:nvPr/>
        </p:nvSpPr>
        <p:spPr>
          <a:xfrm>
            <a:off x="4172845" y="6192375"/>
            <a:ext cx="2440605" cy="442341"/>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207F229A-8E65-59C3-E3BC-750830495AAB}"/>
              </a:ext>
            </a:extLst>
          </p:cNvPr>
          <p:cNvPicPr>
            <a:picLocks noChangeAspect="1"/>
          </p:cNvPicPr>
          <p:nvPr/>
        </p:nvPicPr>
        <p:blipFill rotWithShape="1">
          <a:blip r:embed="rId5"/>
          <a:srcRect l="13887" t="46709"/>
          <a:stretch/>
        </p:blipFill>
        <p:spPr>
          <a:xfrm>
            <a:off x="7046912" y="5377329"/>
            <a:ext cx="3077751" cy="889394"/>
          </a:xfrm>
          <a:prstGeom prst="rect">
            <a:avLst/>
          </a:prstGeom>
        </p:spPr>
      </p:pic>
      <p:sp>
        <p:nvSpPr>
          <p:cNvPr id="19" name="四角形: 角を丸くする 18">
            <a:extLst>
              <a:ext uri="{FF2B5EF4-FFF2-40B4-BE49-F238E27FC236}">
                <a16:creationId xmlns:a16="http://schemas.microsoft.com/office/drawing/2014/main" id="{F41FA2C2-0EC5-288E-A9C6-0A6EE3220277}"/>
              </a:ext>
            </a:extLst>
          </p:cNvPr>
          <p:cNvSpPr/>
          <p:nvPr/>
        </p:nvSpPr>
        <p:spPr>
          <a:xfrm>
            <a:off x="7062501" y="5611601"/>
            <a:ext cx="765386" cy="465283"/>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20" name="吹き出し: 四角形 19">
            <a:extLst>
              <a:ext uri="{FF2B5EF4-FFF2-40B4-BE49-F238E27FC236}">
                <a16:creationId xmlns:a16="http://schemas.microsoft.com/office/drawing/2014/main" id="{022DD5A5-F719-F059-2D15-3C6D315E9A57}"/>
              </a:ext>
            </a:extLst>
          </p:cNvPr>
          <p:cNvSpPr/>
          <p:nvPr/>
        </p:nvSpPr>
        <p:spPr>
          <a:xfrm>
            <a:off x="8266677" y="5860212"/>
            <a:ext cx="3445807" cy="642139"/>
          </a:xfrm>
          <a:prstGeom prst="wedgeRectCallout">
            <a:avLst>
              <a:gd name="adj1" fmla="val -67018"/>
              <a:gd name="adj2" fmla="val -4363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Internal </a:t>
            </a:r>
            <a:r>
              <a:rPr kumimoji="1" lang="ja-JP" altLang="en-US" dirty="0"/>
              <a:t>になってないこと</a:t>
            </a:r>
          </a:p>
        </p:txBody>
      </p:sp>
      <p:sp>
        <p:nvSpPr>
          <p:cNvPr id="22" name="四角形: 角を丸くする 21">
            <a:extLst>
              <a:ext uri="{FF2B5EF4-FFF2-40B4-BE49-F238E27FC236}">
                <a16:creationId xmlns:a16="http://schemas.microsoft.com/office/drawing/2014/main" id="{E6A87926-D6E5-6856-9685-34A0513F311B}"/>
              </a:ext>
            </a:extLst>
          </p:cNvPr>
          <p:cNvSpPr/>
          <p:nvPr/>
        </p:nvSpPr>
        <p:spPr>
          <a:xfrm>
            <a:off x="3040937" y="5377329"/>
            <a:ext cx="1044858" cy="800100"/>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3066593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en-US" altLang="ja-JP" dirty="0" err="1"/>
              <a:t>MAmidiMEmo</a:t>
            </a:r>
            <a:r>
              <a:rPr kumimoji="1" lang="ja-JP" altLang="en-US" dirty="0"/>
              <a:t>の</a:t>
            </a:r>
            <a:r>
              <a:rPr kumimoji="1" lang="en-US" altLang="ja-JP" dirty="0"/>
              <a:t>VST2</a:t>
            </a:r>
            <a:r>
              <a:rPr kumimoji="1" lang="ja-JP" altLang="en-US" dirty="0"/>
              <a:t>音源としてインストールする</a:t>
            </a:r>
            <a:r>
              <a:rPr kumimoji="1" lang="en-US" altLang="ja-JP" dirty="0"/>
              <a:t>(1/2)</a:t>
            </a:r>
            <a:endParaRPr kumimoji="1" lang="ja-JP" altLang="en-US" dirty="0"/>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5</a:t>
            </a:fld>
            <a:endParaRPr kumimoji="1" lang="ja-JP" altLang="en-US"/>
          </a:p>
        </p:txBody>
      </p:sp>
      <p:sp>
        <p:nvSpPr>
          <p:cNvPr id="7" name="コンテンツ プレースホルダー 2">
            <a:extLst>
              <a:ext uri="{FF2B5EF4-FFF2-40B4-BE49-F238E27FC236}">
                <a16:creationId xmlns:a16="http://schemas.microsoft.com/office/drawing/2014/main" id="{BEF6D7D7-CB63-16DE-DBDF-A72F346A6EFA}"/>
              </a:ext>
            </a:extLst>
          </p:cNvPr>
          <p:cNvSpPr txBox="1">
            <a:spLocks/>
          </p:cNvSpPr>
          <p:nvPr/>
        </p:nvSpPr>
        <p:spPr>
          <a:xfrm>
            <a:off x="2589212" y="2133599"/>
            <a:ext cx="8915400" cy="4666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err="1"/>
              <a:t>MAmidiMEmo</a:t>
            </a:r>
            <a:r>
              <a:rPr lang="en-US" altLang="ja-JP" dirty="0"/>
              <a:t>(</a:t>
            </a:r>
            <a:r>
              <a:rPr lang="ja-JP" altLang="en-US" dirty="0"/>
              <a:t>以降</a:t>
            </a:r>
            <a:r>
              <a:rPr lang="en-US" altLang="ja-JP" dirty="0" err="1"/>
              <a:t>MAmi</a:t>
            </a:r>
            <a:r>
              <a:rPr lang="ja-JP" altLang="en-US" dirty="0"/>
              <a:t>と記載</a:t>
            </a:r>
            <a:r>
              <a:rPr lang="en-US" altLang="ja-JP" dirty="0"/>
              <a:t>)</a:t>
            </a:r>
            <a:r>
              <a:rPr lang="ja-JP" altLang="en-US" dirty="0"/>
              <a:t>は</a:t>
            </a:r>
            <a:r>
              <a:rPr lang="en-US" altLang="ja-JP" dirty="0"/>
              <a:t>MIDI</a:t>
            </a:r>
            <a:r>
              <a:rPr lang="ja-JP" altLang="en-US" dirty="0"/>
              <a:t>にちゃんと対応した</a:t>
            </a:r>
            <a:r>
              <a:rPr lang="en-US" altLang="ja-JP" dirty="0"/>
              <a:t>DAW(Cubase Pro, Cakewalk</a:t>
            </a:r>
            <a:r>
              <a:rPr lang="ja-JP" altLang="en-US" dirty="0"/>
              <a:t>など</a:t>
            </a:r>
            <a:r>
              <a:rPr lang="en-US" altLang="ja-JP" dirty="0"/>
              <a:t>)</a:t>
            </a:r>
            <a:r>
              <a:rPr lang="ja-JP" altLang="en-US" dirty="0"/>
              <a:t>でないと使うのが困難です。</a:t>
            </a:r>
            <a:endParaRPr lang="en-US" altLang="ja-JP" dirty="0"/>
          </a:p>
          <a:p>
            <a:pPr marL="0" indent="0">
              <a:buNone/>
            </a:pPr>
            <a:r>
              <a:rPr lang="en-US" altLang="ja-JP" dirty="0"/>
              <a:t>※</a:t>
            </a:r>
            <a:r>
              <a:rPr lang="ja-JP" altLang="en-US" dirty="0"/>
              <a:t>すべての</a:t>
            </a:r>
            <a:r>
              <a:rPr lang="en-US" altLang="ja-JP" dirty="0"/>
              <a:t>DAW</a:t>
            </a:r>
            <a:r>
              <a:rPr lang="ja-JP" altLang="en-US" dirty="0"/>
              <a:t>で動作するかどうかは未確認です。その場合はご連絡ください。</a:t>
            </a:r>
            <a:endParaRPr lang="en-US" altLang="ja-JP" dirty="0"/>
          </a:p>
          <a:p>
            <a:pPr marL="0" indent="0">
              <a:buNone/>
            </a:pPr>
            <a:endParaRPr lang="en-US" altLang="ja-JP" dirty="0"/>
          </a:p>
          <a:p>
            <a:pPr marL="0" indent="0">
              <a:buNone/>
            </a:pPr>
            <a:r>
              <a:rPr lang="ja-JP" altLang="en-US" dirty="0"/>
              <a:t>以下の</a:t>
            </a:r>
            <a:r>
              <a:rPr lang="en-US" altLang="ja-JP" dirty="0"/>
              <a:t>A,B</a:t>
            </a:r>
            <a:r>
              <a:rPr lang="ja-JP" altLang="en-US" dirty="0"/>
              <a:t>どちらかでインストールしてください</a:t>
            </a:r>
            <a:endParaRPr lang="en-US" altLang="ja-JP" dirty="0"/>
          </a:p>
          <a:p>
            <a:pPr marL="0" indent="0">
              <a:buFont typeface="Wingdings 3" charset="2"/>
              <a:buNone/>
            </a:pPr>
            <a:endParaRPr lang="en-US" altLang="ja-JP" dirty="0"/>
          </a:p>
          <a:p>
            <a:pPr marL="0" indent="0">
              <a:buFont typeface="Wingdings 3" charset="2"/>
              <a:buNone/>
            </a:pPr>
            <a:r>
              <a:rPr lang="en-US" altLang="ja-JP" dirty="0"/>
              <a:t>(A)</a:t>
            </a:r>
            <a:r>
              <a:rPr lang="ja-JP" altLang="en-US" dirty="0"/>
              <a:t>一旦</a:t>
            </a:r>
            <a:r>
              <a:rPr lang="en-US" altLang="ja-JP" dirty="0"/>
              <a:t>exe</a:t>
            </a:r>
            <a:r>
              <a:rPr lang="ja-JP" altLang="en-US" dirty="0"/>
              <a:t>を起動し以下のメニューを選び、</a:t>
            </a:r>
            <a:r>
              <a:rPr lang="en-US" altLang="ja-JP" dirty="0"/>
              <a:t>DAW</a:t>
            </a:r>
            <a:r>
              <a:rPr lang="ja-JP" altLang="en-US" dirty="0"/>
              <a:t>の</a:t>
            </a:r>
            <a:r>
              <a:rPr lang="en-US" altLang="ja-JP" dirty="0"/>
              <a:t>VST2</a:t>
            </a:r>
            <a:r>
              <a:rPr lang="ja-JP" altLang="en-US" dirty="0"/>
              <a:t>フォルダを選択する。</a:t>
            </a:r>
            <a:endParaRPr lang="en-US" altLang="ja-JP" dirty="0"/>
          </a:p>
          <a:p>
            <a:pPr marL="0" indent="0">
              <a:buFont typeface="Wingdings 3" charset="2"/>
              <a:buNone/>
            </a:pPr>
            <a:endParaRPr lang="en-US" altLang="ja-JP" dirty="0"/>
          </a:p>
          <a:p>
            <a:pPr marL="0" indent="0">
              <a:buFont typeface="Wingdings 3" charset="2"/>
              <a:buNone/>
            </a:pPr>
            <a:endParaRPr lang="en-US" altLang="ja-JP" dirty="0"/>
          </a:p>
          <a:p>
            <a:pPr marL="0" indent="0">
              <a:buFont typeface="Wingdings 3" charset="2"/>
              <a:buNone/>
            </a:pPr>
            <a:endParaRPr lang="en-US" altLang="ja-JP" dirty="0"/>
          </a:p>
          <a:p>
            <a:pPr marL="0" indent="0">
              <a:buFont typeface="Wingdings 3" charset="2"/>
              <a:buNone/>
            </a:pPr>
            <a:endParaRPr lang="en-US" altLang="ja-JP" dirty="0"/>
          </a:p>
          <a:p>
            <a:pPr marL="0" indent="0">
              <a:buNone/>
            </a:pPr>
            <a:r>
              <a:rPr lang="en-US" altLang="ja-JP" dirty="0"/>
              <a:t>(B) DAW</a:t>
            </a:r>
            <a:r>
              <a:rPr lang="ja-JP" altLang="en-US" dirty="0"/>
              <a:t>に</a:t>
            </a:r>
            <a:r>
              <a:rPr lang="en-US" altLang="ja-JP" dirty="0" err="1"/>
              <a:t>MAmidiMEmo</a:t>
            </a:r>
            <a:r>
              <a:rPr lang="ja-JP" altLang="en-US" dirty="0"/>
              <a:t>の</a:t>
            </a:r>
            <a:r>
              <a:rPr lang="en-US" altLang="ja-JP" dirty="0"/>
              <a:t>VST</a:t>
            </a:r>
            <a:r>
              <a:rPr lang="ja-JP" altLang="en-US" dirty="0"/>
              <a:t>フォルダを指定する </a:t>
            </a:r>
            <a:r>
              <a:rPr lang="en-US" altLang="ja-JP" dirty="0"/>
              <a:t>(</a:t>
            </a:r>
            <a:r>
              <a:rPr lang="ja-JP" altLang="en-US" b="1" dirty="0"/>
              <a:t>こっちがお勧め</a:t>
            </a:r>
            <a:r>
              <a:rPr lang="en-US" altLang="ja-JP" dirty="0"/>
              <a:t>)</a:t>
            </a:r>
          </a:p>
        </p:txBody>
      </p:sp>
      <p:pic>
        <p:nvPicPr>
          <p:cNvPr id="8" name="コンテンツ プレースホルダー 5">
            <a:extLst>
              <a:ext uri="{FF2B5EF4-FFF2-40B4-BE49-F238E27FC236}">
                <a16:creationId xmlns:a16="http://schemas.microsoft.com/office/drawing/2014/main" id="{C4F4CA66-0755-D5FD-2699-C98FE43FB657}"/>
              </a:ext>
            </a:extLst>
          </p:cNvPr>
          <p:cNvPicPr>
            <a:picLocks noChangeAspect="1"/>
          </p:cNvPicPr>
          <p:nvPr/>
        </p:nvPicPr>
        <p:blipFill>
          <a:blip r:embed="rId3"/>
          <a:stretch>
            <a:fillRect/>
          </a:stretch>
        </p:blipFill>
        <p:spPr>
          <a:xfrm>
            <a:off x="3172493" y="4884687"/>
            <a:ext cx="3093988" cy="1242168"/>
          </a:xfrm>
          <a:prstGeom prst="rect">
            <a:avLst/>
          </a:prstGeom>
        </p:spPr>
      </p:pic>
    </p:spTree>
    <p:extLst>
      <p:ext uri="{BB962C8B-B14F-4D97-AF65-F5344CB8AC3E}">
        <p14:creationId xmlns:p14="http://schemas.microsoft.com/office/powerpoint/2010/main" val="5271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D07575-3F55-94DA-5345-8E904F8DF1AC}"/>
              </a:ext>
            </a:extLst>
          </p:cNvPr>
          <p:cNvSpPr>
            <a:spLocks noGrp="1"/>
          </p:cNvSpPr>
          <p:nvPr>
            <p:ph type="title"/>
          </p:nvPr>
        </p:nvSpPr>
        <p:spPr/>
        <p:txBody>
          <a:bodyPr>
            <a:normAutofit/>
          </a:bodyPr>
          <a:lstStyle/>
          <a:p>
            <a:r>
              <a:rPr kumimoji="1" lang="en-US" altLang="ja-JP" dirty="0" err="1"/>
              <a:t>MAmidiMEmo</a:t>
            </a:r>
            <a:r>
              <a:rPr kumimoji="1" lang="ja-JP" altLang="en-US" dirty="0"/>
              <a:t>の</a:t>
            </a:r>
            <a:r>
              <a:rPr kumimoji="1" lang="en-US" altLang="ja-JP" dirty="0"/>
              <a:t>VST2</a:t>
            </a:r>
            <a:r>
              <a:rPr kumimoji="1" lang="ja-JP" altLang="en-US" dirty="0"/>
              <a:t>音源としてインストールする</a:t>
            </a:r>
            <a:r>
              <a:rPr kumimoji="1" lang="en-US" altLang="ja-JP" dirty="0"/>
              <a:t>(2/2)</a:t>
            </a:r>
            <a:endParaRPr kumimoji="1" lang="ja-JP" altLang="en-US" dirty="0"/>
          </a:p>
        </p:txBody>
      </p:sp>
      <p:pic>
        <p:nvPicPr>
          <p:cNvPr id="6" name="コンテンツ プレースホルダー 5">
            <a:extLst>
              <a:ext uri="{FF2B5EF4-FFF2-40B4-BE49-F238E27FC236}">
                <a16:creationId xmlns:a16="http://schemas.microsoft.com/office/drawing/2014/main" id="{0BD8267E-50AA-0E7C-6687-04C1C6C9DC81}"/>
              </a:ext>
            </a:extLst>
          </p:cNvPr>
          <p:cNvPicPr>
            <a:picLocks noGrp="1" noChangeAspect="1"/>
          </p:cNvPicPr>
          <p:nvPr>
            <p:ph idx="1"/>
          </p:nvPr>
        </p:nvPicPr>
        <p:blipFill>
          <a:blip r:embed="rId2"/>
          <a:stretch>
            <a:fillRect/>
          </a:stretch>
        </p:blipFill>
        <p:spPr>
          <a:xfrm>
            <a:off x="4320540" y="4396740"/>
            <a:ext cx="4600993" cy="2074436"/>
          </a:xfrm>
        </p:spPr>
      </p:pic>
      <p:sp>
        <p:nvSpPr>
          <p:cNvPr id="4" name="スライド番号プレースホルダー 3">
            <a:extLst>
              <a:ext uri="{FF2B5EF4-FFF2-40B4-BE49-F238E27FC236}">
                <a16:creationId xmlns:a16="http://schemas.microsoft.com/office/drawing/2014/main" id="{0B12E567-290D-33FD-FF4F-743B6EBF34C7}"/>
              </a:ext>
            </a:extLst>
          </p:cNvPr>
          <p:cNvSpPr>
            <a:spLocks noGrp="1"/>
          </p:cNvSpPr>
          <p:nvPr>
            <p:ph type="sldNum" sz="quarter" idx="12"/>
          </p:nvPr>
        </p:nvSpPr>
        <p:spPr/>
        <p:txBody>
          <a:bodyPr/>
          <a:lstStyle/>
          <a:p>
            <a:fld id="{E27E2812-4560-4165-A7C7-9C013F955547}" type="slidenum">
              <a:rPr kumimoji="1" lang="ja-JP" altLang="en-US" smtClean="0"/>
              <a:t>6</a:t>
            </a:fld>
            <a:endParaRPr kumimoji="1" lang="ja-JP" altLang="en-US"/>
          </a:p>
        </p:txBody>
      </p:sp>
      <p:sp>
        <p:nvSpPr>
          <p:cNvPr id="7" name="四角形: 角を丸くする 6">
            <a:extLst>
              <a:ext uri="{FF2B5EF4-FFF2-40B4-BE49-F238E27FC236}">
                <a16:creationId xmlns:a16="http://schemas.microsoft.com/office/drawing/2014/main" id="{60A83435-55A7-DE81-9713-D96D6F913D91}"/>
              </a:ext>
            </a:extLst>
          </p:cNvPr>
          <p:cNvSpPr/>
          <p:nvPr/>
        </p:nvSpPr>
        <p:spPr>
          <a:xfrm>
            <a:off x="7440846" y="5973582"/>
            <a:ext cx="1685744" cy="275537"/>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dirty="0"/>
          </a:p>
        </p:txBody>
      </p:sp>
      <p:sp>
        <p:nvSpPr>
          <p:cNvPr id="3" name="コンテンツ プレースホルダー 2">
            <a:extLst>
              <a:ext uri="{FF2B5EF4-FFF2-40B4-BE49-F238E27FC236}">
                <a16:creationId xmlns:a16="http://schemas.microsoft.com/office/drawing/2014/main" id="{F44B7F0C-7574-827C-1F83-4728B725E9B9}"/>
              </a:ext>
            </a:extLst>
          </p:cNvPr>
          <p:cNvSpPr txBox="1">
            <a:spLocks/>
          </p:cNvSpPr>
          <p:nvPr/>
        </p:nvSpPr>
        <p:spPr>
          <a:xfrm>
            <a:off x="2589212" y="2133599"/>
            <a:ext cx="8915400" cy="4666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a:buAutoNum type="arabicPeriod"/>
            </a:pPr>
            <a:r>
              <a:rPr lang="en-US" altLang="ja-JP" dirty="0"/>
              <a:t>DAW</a:t>
            </a:r>
            <a:r>
              <a:rPr lang="ja-JP" altLang="en-US" dirty="0"/>
              <a:t>で</a:t>
            </a:r>
            <a:r>
              <a:rPr lang="en-US" altLang="ja-JP" dirty="0" err="1"/>
              <a:t>VSTi</a:t>
            </a:r>
            <a:r>
              <a:rPr lang="ja-JP" altLang="en-US" dirty="0"/>
              <a:t>トラックを作成し、</a:t>
            </a:r>
            <a:r>
              <a:rPr lang="en-US" altLang="ja-JP" dirty="0" err="1"/>
              <a:t>MAmidiMEmo</a:t>
            </a:r>
            <a:r>
              <a:rPr lang="ja-JP" altLang="en-US" dirty="0"/>
              <a:t>を選びます</a:t>
            </a:r>
            <a:endParaRPr lang="en-US" altLang="ja-JP" dirty="0"/>
          </a:p>
          <a:p>
            <a:pPr>
              <a:buFont typeface="Wingdings 3" charset="2"/>
              <a:buAutoNum type="arabicPeriod"/>
            </a:pPr>
            <a:r>
              <a:rPr lang="en-US" altLang="ja-JP" dirty="0" err="1"/>
              <a:t>MAmi</a:t>
            </a:r>
            <a:r>
              <a:rPr lang="ja-JP" altLang="en-US" dirty="0"/>
              <a:t>のウインドウで音源</a:t>
            </a:r>
            <a:r>
              <a:rPr lang="en-US" altLang="ja-JP" dirty="0"/>
              <a:t>(YM2612, YM2608</a:t>
            </a:r>
            <a:r>
              <a:rPr lang="ja-JP" altLang="en-US" dirty="0"/>
              <a:t>など</a:t>
            </a:r>
            <a:r>
              <a:rPr lang="en-US" altLang="ja-JP" dirty="0"/>
              <a:t>)</a:t>
            </a:r>
            <a:r>
              <a:rPr lang="ja-JP" altLang="en-US" dirty="0"/>
              <a:t>を追加します</a:t>
            </a:r>
            <a:endParaRPr kumimoji="1" lang="en-US" altLang="ja-JP" dirty="0"/>
          </a:p>
          <a:p>
            <a:pPr>
              <a:buAutoNum type="arabicPeriod"/>
            </a:pPr>
            <a:r>
              <a:rPr lang="en-US" altLang="ja-JP" dirty="0" err="1"/>
              <a:t>MAmi</a:t>
            </a:r>
            <a:r>
              <a:rPr lang="ja-JP" altLang="en-US" dirty="0"/>
              <a:t>は</a:t>
            </a:r>
            <a:r>
              <a:rPr lang="en-US" altLang="ja-JP" dirty="0"/>
              <a:t>MIDI</a:t>
            </a:r>
            <a:r>
              <a:rPr lang="ja-JP" altLang="en-US" dirty="0"/>
              <a:t>音源のため、</a:t>
            </a:r>
            <a:r>
              <a:rPr lang="en-US" altLang="ja-JP" dirty="0"/>
              <a:t>DAW</a:t>
            </a:r>
            <a:r>
              <a:rPr lang="ja-JP" altLang="en-US" dirty="0"/>
              <a:t>上で</a:t>
            </a:r>
            <a:r>
              <a:rPr lang="en-US" altLang="ja-JP" dirty="0"/>
              <a:t>MIDI </a:t>
            </a:r>
            <a:r>
              <a:rPr lang="en-US" altLang="ja-JP" dirty="0" err="1"/>
              <a:t>ch</a:t>
            </a:r>
            <a:r>
              <a:rPr lang="ja-JP" altLang="en-US" dirty="0"/>
              <a:t>を</a:t>
            </a:r>
            <a:r>
              <a:rPr lang="en-US" altLang="ja-JP" dirty="0" err="1"/>
              <a:t>MAmi</a:t>
            </a:r>
            <a:r>
              <a:rPr lang="ja-JP" altLang="en-US" dirty="0"/>
              <a:t>に割り当ててください。</a:t>
            </a:r>
            <a:br>
              <a:rPr lang="en-US" altLang="ja-JP" dirty="0"/>
            </a:br>
            <a:r>
              <a:rPr lang="en-US" altLang="ja-JP" b="1" dirty="0"/>
              <a:t>※</a:t>
            </a:r>
            <a:r>
              <a:rPr lang="ja-JP" altLang="en-US" b="1" dirty="0"/>
              <a:t>複数の</a:t>
            </a:r>
            <a:r>
              <a:rPr lang="en-US" altLang="ja-JP" b="1" dirty="0" err="1"/>
              <a:t>MAmi</a:t>
            </a:r>
            <a:r>
              <a:rPr lang="ja-JP" altLang="en-US" b="1" dirty="0"/>
              <a:t>を複数のトラックに登録してもそのうちの</a:t>
            </a:r>
            <a:r>
              <a:rPr lang="en-US" altLang="ja-JP" b="1" dirty="0"/>
              <a:t>1</a:t>
            </a:r>
            <a:r>
              <a:rPr lang="ja-JP" altLang="en-US" b="1" dirty="0"/>
              <a:t>つの</a:t>
            </a:r>
            <a:r>
              <a:rPr lang="en-US" altLang="ja-JP" b="1" dirty="0" err="1"/>
              <a:t>MAmi</a:t>
            </a:r>
            <a:r>
              <a:rPr lang="ja-JP" altLang="en-US" b="1" dirty="0"/>
              <a:t>でしか</a:t>
            </a:r>
            <a:r>
              <a:rPr lang="en-US" altLang="ja-JP" b="1" dirty="0"/>
              <a:t>SPFM</a:t>
            </a:r>
            <a:r>
              <a:rPr lang="ja-JP" altLang="en-US" b="1" dirty="0"/>
              <a:t>を使えません</a:t>
            </a:r>
            <a:br>
              <a:rPr lang="en-US" altLang="ja-JP" b="1" dirty="0"/>
            </a:br>
            <a:r>
              <a:rPr lang="en-US" altLang="ja-JP" b="1" dirty="0"/>
              <a:t>※</a:t>
            </a:r>
            <a:r>
              <a:rPr lang="ja-JP" altLang="en-US" b="1" dirty="0"/>
              <a:t>複数の</a:t>
            </a:r>
            <a:r>
              <a:rPr lang="en-US" altLang="ja-JP" b="1" dirty="0"/>
              <a:t>Mami</a:t>
            </a:r>
            <a:r>
              <a:rPr lang="ja-JP" altLang="en-US" b="1" dirty="0"/>
              <a:t>を登録すると</a:t>
            </a:r>
            <a:r>
              <a:rPr lang="en-US" altLang="ja-JP" b="1" dirty="0"/>
              <a:t>PC</a:t>
            </a:r>
            <a:r>
              <a:rPr lang="ja-JP" altLang="en-US" b="1" dirty="0"/>
              <a:t>の負荷が高くなるので避けてください。</a:t>
            </a:r>
            <a:endParaRPr lang="en-US" altLang="ja-JP" dirty="0"/>
          </a:p>
          <a:p>
            <a:pPr marL="0" indent="0">
              <a:buNone/>
            </a:pPr>
            <a:endParaRPr lang="en-US" altLang="ja-JP" dirty="0"/>
          </a:p>
        </p:txBody>
      </p:sp>
    </p:spTree>
    <p:extLst>
      <p:ext uri="{BB962C8B-B14F-4D97-AF65-F5344CB8AC3E}">
        <p14:creationId xmlns:p14="http://schemas.microsoft.com/office/powerpoint/2010/main" val="337222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ja-JP" altLang="en-US" dirty="0"/>
              <a:t>セットアップが正常であれば、鍵盤をクリックすると実機</a:t>
            </a:r>
            <a:r>
              <a:rPr lang="ja-JP" altLang="en-US" dirty="0"/>
              <a:t>から</a:t>
            </a:r>
            <a:r>
              <a:rPr kumimoji="1" lang="ja-JP" altLang="en-US" dirty="0"/>
              <a:t>音が鳴ります。</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7</a:t>
            </a:fld>
            <a:endParaRPr kumimoji="1" lang="ja-JP" altLang="en-US"/>
          </a:p>
        </p:txBody>
      </p:sp>
      <p:pic>
        <p:nvPicPr>
          <p:cNvPr id="6" name="図 5">
            <a:extLst>
              <a:ext uri="{FF2B5EF4-FFF2-40B4-BE49-F238E27FC236}">
                <a16:creationId xmlns:a16="http://schemas.microsoft.com/office/drawing/2014/main" id="{28854C0B-1C74-64D4-A07B-FB340DF94D9B}"/>
              </a:ext>
            </a:extLst>
          </p:cNvPr>
          <p:cNvPicPr>
            <a:picLocks noChangeAspect="1"/>
          </p:cNvPicPr>
          <p:nvPr/>
        </p:nvPicPr>
        <p:blipFill>
          <a:blip r:embed="rId2"/>
          <a:stretch>
            <a:fillRect/>
          </a:stretch>
        </p:blipFill>
        <p:spPr>
          <a:xfrm>
            <a:off x="2476186" y="2644072"/>
            <a:ext cx="7239627" cy="1569856"/>
          </a:xfrm>
          <a:prstGeom prst="rect">
            <a:avLst/>
          </a:prstGeom>
        </p:spPr>
      </p:pic>
      <p:sp>
        <p:nvSpPr>
          <p:cNvPr id="5" name="吹き出し: 四角形 4">
            <a:extLst>
              <a:ext uri="{FF2B5EF4-FFF2-40B4-BE49-F238E27FC236}">
                <a16:creationId xmlns:a16="http://schemas.microsoft.com/office/drawing/2014/main" id="{A6E4CDB6-8750-4648-04E0-927C0AA31589}"/>
              </a:ext>
            </a:extLst>
          </p:cNvPr>
          <p:cNvSpPr/>
          <p:nvPr/>
        </p:nvSpPr>
        <p:spPr>
          <a:xfrm>
            <a:off x="2673575" y="4797880"/>
            <a:ext cx="7430222" cy="1384129"/>
          </a:xfrm>
          <a:prstGeom prst="wedgeRectCallout">
            <a:avLst>
              <a:gd name="adj1" fmla="val -4360"/>
              <a:gd name="adj2" fmla="val -37546"/>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b="1" dirty="0" err="1"/>
              <a:t>MAmi</a:t>
            </a:r>
            <a:r>
              <a:rPr kumimoji="1" lang="ja-JP" altLang="en-US" b="1" dirty="0"/>
              <a:t>の</a:t>
            </a:r>
            <a:r>
              <a:rPr kumimoji="1" lang="en-US" altLang="ja-JP" b="1" dirty="0"/>
              <a:t>VST</a:t>
            </a:r>
            <a:r>
              <a:rPr kumimoji="1" lang="ja-JP" altLang="en-US" b="1" dirty="0"/>
              <a:t>音源の設定の保存は自動で行われない場合があります</a:t>
            </a:r>
            <a:endParaRPr kumimoji="1" lang="en-US" altLang="ja-JP" b="1" dirty="0"/>
          </a:p>
          <a:p>
            <a:pPr algn="ctr"/>
            <a:r>
              <a:rPr kumimoji="1" lang="ja-JP" altLang="en-US" b="1" dirty="0"/>
              <a:t>ほとんど</a:t>
            </a:r>
            <a:r>
              <a:rPr kumimoji="1" lang="en-US" altLang="ja-JP" b="1" dirty="0"/>
              <a:t>(Cubase</a:t>
            </a:r>
            <a:r>
              <a:rPr kumimoji="1" lang="ja-JP" altLang="en-US" b="1" dirty="0"/>
              <a:t>など。</a:t>
            </a:r>
            <a:r>
              <a:rPr kumimoji="1" lang="en-US" altLang="ja-JP" b="1" dirty="0"/>
              <a:t>DAW</a:t>
            </a:r>
            <a:r>
              <a:rPr kumimoji="1" lang="ja-JP" altLang="en-US" b="1" dirty="0"/>
              <a:t>依存</a:t>
            </a:r>
            <a:r>
              <a:rPr kumimoji="1" lang="en-US" altLang="ja-JP" b="1" dirty="0"/>
              <a:t>)</a:t>
            </a:r>
            <a:r>
              <a:rPr kumimoji="1" lang="ja-JP" altLang="en-US" b="1" dirty="0"/>
              <a:t>です。</a:t>
            </a:r>
            <a:endParaRPr kumimoji="1" lang="en-US" altLang="ja-JP" b="1" dirty="0"/>
          </a:p>
          <a:p>
            <a:pPr algn="ctr"/>
            <a:r>
              <a:rPr kumimoji="1" lang="ja-JP" altLang="en-US" b="1" dirty="0"/>
              <a:t>忘れずに</a:t>
            </a:r>
            <a:r>
              <a:rPr kumimoji="1" lang="en-US" altLang="ja-JP" b="1" dirty="0"/>
              <a:t>DAW</a:t>
            </a:r>
            <a:r>
              <a:rPr kumimoji="1" lang="ja-JP" altLang="en-US" b="1" dirty="0"/>
              <a:t>のプロジェクトメニューから手動で</a:t>
            </a:r>
            <a:endParaRPr kumimoji="1" lang="en-US" altLang="ja-JP" b="1" dirty="0"/>
          </a:p>
          <a:p>
            <a:pPr algn="ctr"/>
            <a:r>
              <a:rPr kumimoji="1" lang="ja-JP" altLang="en-US" b="1" dirty="0"/>
              <a:t>プロジェクト保存を行ってください</a:t>
            </a:r>
          </a:p>
        </p:txBody>
      </p:sp>
    </p:spTree>
    <p:extLst>
      <p:ext uri="{BB962C8B-B14F-4D97-AF65-F5344CB8AC3E}">
        <p14:creationId xmlns:p14="http://schemas.microsoft.com/office/powerpoint/2010/main" val="623465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normAutofit fontScale="90000"/>
          </a:bodyPr>
          <a:lstStyle/>
          <a:p>
            <a:r>
              <a:rPr kumimoji="1" lang="ja-JP" altLang="en-US" b="1" dirty="0"/>
              <a:t>音色設定</a:t>
            </a:r>
            <a:r>
              <a:rPr kumimoji="1" lang="en-US" altLang="ja-JP" b="1" dirty="0"/>
              <a:t>1</a:t>
            </a:r>
            <a:br>
              <a:rPr kumimoji="1" lang="en-US" altLang="ja-JP" dirty="0"/>
            </a:br>
            <a:r>
              <a:rPr kumimoji="1" lang="ja-JP" altLang="en-US" dirty="0"/>
              <a:t>音源</a:t>
            </a:r>
            <a:r>
              <a:rPr kumimoji="1" lang="en-US" altLang="ja-JP" dirty="0"/>
              <a:t>(YM2612</a:t>
            </a:r>
            <a:r>
              <a:rPr kumimoji="1" lang="ja-JP" altLang="en-US" dirty="0"/>
              <a:t>など</a:t>
            </a:r>
            <a:r>
              <a:rPr lang="en-US" altLang="ja-JP" dirty="0"/>
              <a:t>)</a:t>
            </a:r>
            <a:r>
              <a:rPr kumimoji="1" lang="ja-JP" altLang="en-US" dirty="0"/>
              <a:t>の</a:t>
            </a:r>
            <a:r>
              <a:rPr kumimoji="1" lang="en-US" altLang="ja-JP" dirty="0"/>
              <a:t>[Timbres]</a:t>
            </a:r>
            <a:r>
              <a:rPr kumimoji="1" lang="ja-JP" altLang="en-US" dirty="0"/>
              <a:t>で音色</a:t>
            </a:r>
            <a:r>
              <a:rPr kumimoji="1" lang="en-US" altLang="ja-JP" dirty="0"/>
              <a:t>1</a:t>
            </a:r>
            <a:r>
              <a:rPr kumimoji="1" lang="ja-JP" altLang="en-US" dirty="0"/>
              <a:t>～</a:t>
            </a:r>
            <a:r>
              <a:rPr kumimoji="1" lang="en-US" altLang="ja-JP" dirty="0"/>
              <a:t>128</a:t>
            </a:r>
            <a:r>
              <a:rPr kumimoji="1" lang="ja-JP" altLang="en-US" dirty="0"/>
              <a:t>のどれかを選び、</a:t>
            </a:r>
            <a:r>
              <a:rPr kumimoji="1" lang="en-US" altLang="ja-JP" dirty="0"/>
              <a:t>[…]</a:t>
            </a:r>
            <a:r>
              <a:rPr kumimoji="1" lang="ja-JP" altLang="en-US" dirty="0"/>
              <a:t>を押すとグラフィカルな</a:t>
            </a:r>
            <a:r>
              <a:rPr kumimoji="1" lang="en-US" altLang="ja-JP" dirty="0"/>
              <a:t>FM</a:t>
            </a:r>
            <a:r>
              <a:rPr kumimoji="1" lang="ja-JP" altLang="en-US" dirty="0"/>
              <a:t>音色エディタが起動します。</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8</a:t>
            </a:fld>
            <a:endParaRPr kumimoji="1" lang="ja-JP" altLang="en-US"/>
          </a:p>
        </p:txBody>
      </p:sp>
      <p:pic>
        <p:nvPicPr>
          <p:cNvPr id="6" name="図 5">
            <a:extLst>
              <a:ext uri="{FF2B5EF4-FFF2-40B4-BE49-F238E27FC236}">
                <a16:creationId xmlns:a16="http://schemas.microsoft.com/office/drawing/2014/main" id="{B98749BE-021D-C1D0-1EA9-11863A7CDFE6}"/>
              </a:ext>
            </a:extLst>
          </p:cNvPr>
          <p:cNvPicPr>
            <a:picLocks noChangeAspect="1"/>
          </p:cNvPicPr>
          <p:nvPr/>
        </p:nvPicPr>
        <p:blipFill>
          <a:blip r:embed="rId2"/>
          <a:stretch>
            <a:fillRect/>
          </a:stretch>
        </p:blipFill>
        <p:spPr>
          <a:xfrm>
            <a:off x="2112141" y="3078611"/>
            <a:ext cx="4466939" cy="1259040"/>
          </a:xfrm>
          <a:prstGeom prst="rect">
            <a:avLst/>
          </a:prstGeom>
        </p:spPr>
      </p:pic>
      <p:sp>
        <p:nvSpPr>
          <p:cNvPr id="7" name="四角形: 角を丸くする 6">
            <a:extLst>
              <a:ext uri="{FF2B5EF4-FFF2-40B4-BE49-F238E27FC236}">
                <a16:creationId xmlns:a16="http://schemas.microsoft.com/office/drawing/2014/main" id="{93826F6C-05E0-E43E-851B-720493BC808D}"/>
              </a:ext>
            </a:extLst>
          </p:cNvPr>
          <p:cNvSpPr/>
          <p:nvPr/>
        </p:nvSpPr>
        <p:spPr>
          <a:xfrm>
            <a:off x="6151621" y="3495633"/>
            <a:ext cx="795519" cy="424995"/>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B2737EF7-3868-4239-DA1A-1DAE537888DD}"/>
              </a:ext>
            </a:extLst>
          </p:cNvPr>
          <p:cNvPicPr>
            <a:picLocks noChangeAspect="1"/>
          </p:cNvPicPr>
          <p:nvPr/>
        </p:nvPicPr>
        <p:blipFill>
          <a:blip r:embed="rId3"/>
          <a:stretch>
            <a:fillRect/>
          </a:stretch>
        </p:blipFill>
        <p:spPr>
          <a:xfrm>
            <a:off x="7677510" y="2852599"/>
            <a:ext cx="4361656" cy="3916261"/>
          </a:xfrm>
          <a:prstGeom prst="rect">
            <a:avLst/>
          </a:prstGeom>
        </p:spPr>
      </p:pic>
      <p:sp>
        <p:nvSpPr>
          <p:cNvPr id="3" name="四角形: 角を丸くする 2">
            <a:extLst>
              <a:ext uri="{FF2B5EF4-FFF2-40B4-BE49-F238E27FC236}">
                <a16:creationId xmlns:a16="http://schemas.microsoft.com/office/drawing/2014/main" id="{41E139A5-66FE-7F93-A2E8-261BF8EDC895}"/>
              </a:ext>
            </a:extLst>
          </p:cNvPr>
          <p:cNvSpPr/>
          <p:nvPr/>
        </p:nvSpPr>
        <p:spPr>
          <a:xfrm>
            <a:off x="2112141" y="3216502"/>
            <a:ext cx="795519" cy="508831"/>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FF72E60B-5161-3AB4-9E3D-4B50871F0DD4}"/>
              </a:ext>
            </a:extLst>
          </p:cNvPr>
          <p:cNvSpPr/>
          <p:nvPr/>
        </p:nvSpPr>
        <p:spPr>
          <a:xfrm rot="655883">
            <a:off x="2803823" y="3498089"/>
            <a:ext cx="575734" cy="1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6498AC6B-1D8C-590A-2207-F14ADB5F2DF7}"/>
              </a:ext>
            </a:extLst>
          </p:cNvPr>
          <p:cNvSpPr/>
          <p:nvPr/>
        </p:nvSpPr>
        <p:spPr>
          <a:xfrm rot="655883">
            <a:off x="7055748" y="3733628"/>
            <a:ext cx="575734" cy="1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1983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normAutofit fontScale="90000"/>
          </a:bodyPr>
          <a:lstStyle/>
          <a:p>
            <a:r>
              <a:rPr kumimoji="1" lang="ja-JP" altLang="en-US" b="1" dirty="0"/>
              <a:t>音色設定</a:t>
            </a:r>
            <a:r>
              <a:rPr kumimoji="1" lang="en-US" altLang="ja-JP" b="1" dirty="0"/>
              <a:t>2</a:t>
            </a:r>
            <a:br>
              <a:rPr kumimoji="1" lang="en-US" altLang="ja-JP" b="1" dirty="0"/>
            </a:br>
            <a:r>
              <a:rPr kumimoji="1" lang="ja-JP" altLang="en-US" dirty="0"/>
              <a:t>グラフィカルな</a:t>
            </a:r>
            <a:r>
              <a:rPr kumimoji="1" lang="en-US" altLang="ja-JP" dirty="0"/>
              <a:t>FM</a:t>
            </a:r>
            <a:r>
              <a:rPr kumimoji="1" lang="ja-JP" altLang="en-US" dirty="0"/>
              <a:t>音色エディタを起動しなくても、直接オペレータなどの編集も可能です</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9</a:t>
            </a:fld>
            <a:endParaRPr kumimoji="1" lang="ja-JP" altLang="en-US"/>
          </a:p>
        </p:txBody>
      </p:sp>
      <p:pic>
        <p:nvPicPr>
          <p:cNvPr id="5" name="図 4">
            <a:extLst>
              <a:ext uri="{FF2B5EF4-FFF2-40B4-BE49-F238E27FC236}">
                <a16:creationId xmlns:a16="http://schemas.microsoft.com/office/drawing/2014/main" id="{CEAB8D53-602E-5229-B481-8430C6C4A7A4}"/>
              </a:ext>
            </a:extLst>
          </p:cNvPr>
          <p:cNvPicPr>
            <a:picLocks noChangeAspect="1"/>
          </p:cNvPicPr>
          <p:nvPr/>
        </p:nvPicPr>
        <p:blipFill>
          <a:blip r:embed="rId2"/>
          <a:stretch>
            <a:fillRect/>
          </a:stretch>
        </p:blipFill>
        <p:spPr>
          <a:xfrm>
            <a:off x="2644612" y="3249282"/>
            <a:ext cx="3309054" cy="3309054"/>
          </a:xfrm>
          <a:prstGeom prst="rect">
            <a:avLst/>
          </a:prstGeom>
        </p:spPr>
      </p:pic>
      <p:sp>
        <p:nvSpPr>
          <p:cNvPr id="8" name="四角形: 角を丸くする 7">
            <a:extLst>
              <a:ext uri="{FF2B5EF4-FFF2-40B4-BE49-F238E27FC236}">
                <a16:creationId xmlns:a16="http://schemas.microsoft.com/office/drawing/2014/main" id="{E1B32905-16E4-E17D-E6E2-DBB2A611B1EC}"/>
              </a:ext>
            </a:extLst>
          </p:cNvPr>
          <p:cNvSpPr/>
          <p:nvPr/>
        </p:nvSpPr>
        <p:spPr>
          <a:xfrm>
            <a:off x="2747063" y="3972961"/>
            <a:ext cx="2963624" cy="2376081"/>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593597043"/>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1059</Words>
  <Application>Microsoft Office PowerPoint</Application>
  <PresentationFormat>ワイド画面</PresentationFormat>
  <Paragraphs>98</Paragraphs>
  <Slides>16</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游ゴシック</vt:lpstr>
      <vt:lpstr>Arial</vt:lpstr>
      <vt:lpstr>Century Gothic</vt:lpstr>
      <vt:lpstr>Wingdings 3</vt:lpstr>
      <vt:lpstr>ウィスプ</vt:lpstr>
      <vt:lpstr>MAmidiMEmo オペレーションマニュアル SPFM編</vt:lpstr>
      <vt:lpstr>SPFMをセットアップする</vt:lpstr>
      <vt:lpstr>MAmidiMEmoを起動する (以下 MAmiと略)</vt:lpstr>
      <vt:lpstr>SPFM経由で音を鳴らす設定</vt:lpstr>
      <vt:lpstr>MAmidiMEmoのVST2音源としてインストールする(1/2)</vt:lpstr>
      <vt:lpstr>MAmidiMEmoのVST2音源としてインストールする(2/2)</vt:lpstr>
      <vt:lpstr>セットアップが正常であれば、鍵盤をクリックすると実機から音が鳴ります。</vt:lpstr>
      <vt:lpstr>音色設定1 音源(YM2612など)の[Timbres]で音色1～128のどれかを選び、[…]を押すとグラフィカルなFM音色エディタが起動します。</vt:lpstr>
      <vt:lpstr>音色設定2 グラフィカルなFM音色エディタを起動しなくても、直接オペレータなどの編集も可能です</vt:lpstr>
      <vt:lpstr>音色設定3(エキスパート向け) 音源ドライバーによる独自の音色拡張設定も可能です</vt:lpstr>
      <vt:lpstr>音色設定4(エキスパート向け) MIDIキーボードのノブ/スライダなどに音色の変更機能を割り当てられます</vt:lpstr>
      <vt:lpstr>音色設定5(エキスパート向け) ドラムch(10ch)用の音色や、複数音を合成させた音色も設定できます</vt:lpstr>
      <vt:lpstr>ドラムchのノートオフ制御</vt:lpstr>
      <vt:lpstr>受信MIDI ch設定</vt:lpstr>
      <vt:lpstr>設定を別の場所にエクスポートする</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2021-01-30T04:09:10Z</dcterms:created>
  <dcterms:modified xsi:type="dcterms:W3CDTF">2024-06-09T11:18:22Z</dcterms:modified>
</cp:coreProperties>
</file>