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7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305" r:id="rId23"/>
    <p:sldId id="273" r:id="rId24"/>
    <p:sldId id="303" r:id="rId25"/>
    <p:sldId id="278" r:id="rId26"/>
    <p:sldId id="290" r:id="rId27"/>
    <p:sldId id="295" r:id="rId28"/>
    <p:sldId id="275" r:id="rId29"/>
    <p:sldId id="300" r:id="rId30"/>
    <p:sldId id="299" r:id="rId31"/>
    <p:sldId id="296" r:id="rId32"/>
    <p:sldId id="264" r:id="rId33"/>
    <p:sldId id="279" r:id="rId34"/>
    <p:sldId id="280" r:id="rId35"/>
    <p:sldId id="281" r:id="rId36"/>
    <p:sldId id="282" r:id="rId37"/>
    <p:sldId id="283" r:id="rId38"/>
    <p:sldId id="285" r:id="rId39"/>
    <p:sldId id="284" r:id="rId40"/>
    <p:sldId id="301" r:id="rId41"/>
    <p:sldId id="304" r:id="rId42"/>
    <p:sldId id="288" r:id="rId43"/>
    <p:sldId id="287" r:id="rId44"/>
    <p:sldId id="292" r:id="rId45"/>
    <p:sldId id="293" r:id="rId4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08" y="7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8522634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45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49489-95BA-3DFB-43EF-FCF3BE3B44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>
            <a:extLst>
              <a:ext uri="{FF2B5EF4-FFF2-40B4-BE49-F238E27FC236}">
                <a16:creationId xmlns:a16="http://schemas.microsoft.com/office/drawing/2014/main" id="{5170109C-DAE9-FFAC-1DEF-E9CDD66300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>
            <a:extLst>
              <a:ext uri="{FF2B5EF4-FFF2-40B4-BE49-F238E27FC236}">
                <a16:creationId xmlns:a16="http://schemas.microsoft.com/office/drawing/2014/main" id="{45752B1B-4F7C-9EB9-479B-CF3D54480BB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32E89363-9CA7-1966-C89F-F2E6B1007E9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50881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478788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2025/4/6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9.jpe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jpeg"/><Relationship Id="rId5" Type="http://schemas.microsoft.com/office/2007/relationships/hdphoto" Target="../media/hdphoto1.wdp"/><Relationship Id="rId4" Type="http://schemas.openxmlformats.org/officeDocument/2006/relationships/image" Target="../media/image20.png"/></Relationships>
</file>

<file path=ppt/slides/_rels/slide18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voltlog.com/tag/ft232-a50285bi/" TargetMode="External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19.jpeg"/><Relationship Id="rId4" Type="http://schemas.openxmlformats.org/officeDocument/2006/relationships/image" Target="../media/image24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hyperlink" Target="https://github.com/110-kenichi/mame/tree/master/docs/MAmidiMEmo/MAmi-VSIF_MSX_PCB" TargetMode="External"/><Relationship Id="rId7" Type="http://schemas.microsoft.com/office/2007/relationships/hdphoto" Target="../media/hdphoto3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19.jpeg"/><Relationship Id="rId4" Type="http://schemas.openxmlformats.org/officeDocument/2006/relationships/hyperlink" Target="https://www.voltlog.com/tag/ft232-a50285bi/" TargetMode="External"/><Relationship Id="rId9" Type="http://schemas.microsoft.com/office/2007/relationships/hdphoto" Target="../media/hdphoto2.wdp"/></Relationships>
</file>

<file path=ppt/slides/_rels/slide21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hyperlink" Target="https://www.voltlog.com/tag/ft232-a50285bi/" TargetMode="External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microsoft.com/office/2007/relationships/hdphoto" Target="../media/hdphoto3.wdp"/><Relationship Id="rId5" Type="http://schemas.openxmlformats.org/officeDocument/2006/relationships/image" Target="../media/image23.png"/><Relationship Id="rId4" Type="http://schemas.openxmlformats.org/officeDocument/2006/relationships/image" Target="../media/image19.jpe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tackoverflow.com/questions/76158517/serial-to-usb-cable-ch340-new-driver-not-functioning-with-c-sharp-applicatio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microsoft.com/en-au/download/details.aspx?id=30679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V5.5.1.0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</a:t>
            </a:r>
            <a:r>
              <a:rPr kumimoji="1" lang="en-US" altLang="ja-JP" b="1" dirty="0"/>
              <a:t>232H</a:t>
            </a:r>
            <a:r>
              <a:rPr kumimoji="1" lang="en-US" altLang="ja-JP" dirty="0"/>
              <a:t>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  <a:hlinkClick r:id="rId3"/>
              </a:rPr>
              <a:t>genuine dongle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MSX/PC-6001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chips on MSX/P6 if you use FTDI2xx(232R, </a:t>
            </a:r>
            <a:r>
              <a:rPr kumimoji="1" lang="en-US" altLang="ja-JP" sz="1600" b="1" dirty="0"/>
              <a:t>232H</a:t>
            </a:r>
            <a:r>
              <a:rPr kumimoji="1" lang="en-US" altLang="ja-JP" sz="1600" dirty="0"/>
              <a:t> and so on). Currently supports NTSC MSX for AY-3-8910,OPLL,SCC+,OPM,OPNA,OPL3,Y8950.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NOTE1: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25 for each chip on normal MSX. If you have a </a:t>
            </a:r>
            <a:r>
              <a:rPr kumimoji="1" lang="en-US" altLang="ja-JP" sz="1400" b="1" dirty="0" err="1"/>
              <a:t>tR</a:t>
            </a:r>
            <a:r>
              <a:rPr kumimoji="1" lang="en-US" altLang="ja-JP" sz="1400" b="1" dirty="0"/>
              <a:t>, you can decrease value.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NOTE2: You can not use the VGM_P6M.ROM on </a:t>
            </a:r>
            <a:r>
              <a:rPr kumimoji="1" lang="ja-JP" altLang="en-US" sz="1400" b="1" dirty="0"/>
              <a:t>戦士のカートリッジ </a:t>
            </a:r>
            <a:r>
              <a:rPr kumimoji="1" lang="en-US" altLang="ja-JP" sz="1400" b="1" dirty="0"/>
              <a:t>for PC-6001</a:t>
            </a:r>
          </a:p>
          <a:p>
            <a:r>
              <a:rPr lang="en-US" altLang="ja-JP" dirty="0"/>
              <a:t>How to </a:t>
            </a:r>
            <a:r>
              <a:rPr lang="en-US" altLang="ja-JP" sz="1600" dirty="0"/>
              <a:t>(You can also create a </a:t>
            </a:r>
            <a:r>
              <a:rPr lang="en-US" altLang="ja-JP" sz="1600" b="1" dirty="0"/>
              <a:t>dedicated dongle </a:t>
            </a:r>
            <a:r>
              <a:rPr lang="en-US" altLang="ja-JP" sz="1600" dirty="0"/>
              <a:t>from the </a:t>
            </a:r>
            <a:r>
              <a:rPr lang="en-US" altLang="ja-JP" sz="1600" dirty="0">
                <a:solidFill>
                  <a:srgbClr val="0045D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Gerber file</a:t>
            </a:r>
            <a:r>
              <a:rPr lang="en-US" altLang="ja-JP" sz="1600" dirty="0"/>
              <a:t>.)</a:t>
            </a: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a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4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</a:t>
            </a:r>
            <a:r>
              <a:rPr lang="en-US" altLang="ja-JP" b="1" dirty="0"/>
              <a:t>P2</a:t>
            </a:r>
            <a:r>
              <a:rPr lang="en-US" altLang="ja-JP" dirty="0"/>
              <a:t>(MSX), </a:t>
            </a:r>
            <a:r>
              <a:rPr lang="en-US" altLang="ja-JP" b="1" dirty="0"/>
              <a:t>P1</a:t>
            </a:r>
            <a:r>
              <a:rPr lang="en-US" altLang="ja-JP" dirty="0"/>
              <a:t>(P6).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5095267"/>
            <a:ext cx="2659093" cy="1487807"/>
            <a:chOff x="8285813" y="5155659"/>
            <a:chExt cx="2211789" cy="1237533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8053" b="38519"/>
            <a:stretch/>
          </p:blipFill>
          <p:spPr bwMode="auto">
            <a:xfrm>
              <a:off x="8285813" y="5155659"/>
              <a:ext cx="2211789" cy="75556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9485" r="34715" b="17194"/>
            <a:stretch/>
          </p:blipFill>
          <p:spPr bwMode="auto">
            <a:xfrm>
              <a:off x="8285813" y="5188029"/>
              <a:ext cx="1443975" cy="1205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9181" t="21978" r="34760" b="14235"/>
          <a:stretch/>
        </p:blipFill>
        <p:spPr>
          <a:xfrm>
            <a:off x="4541046" y="5544154"/>
            <a:ext cx="1919542" cy="910833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606380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541046" y="6523326"/>
            <a:ext cx="191954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MSX/PC-6001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803236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37938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46247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54415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61249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30055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605825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88157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97682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606778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68437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BEBA8EAE-BF5A-486C-A8C5-ECC9F3942E4B}">
                <a14:imgProps xmlns:a14="http://schemas.microsoft.com/office/drawing/2010/main">
                  <a14:imgLayer r:embed="rId9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58605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68437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78400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721253" y="6241613"/>
            <a:ext cx="1018800" cy="45075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05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05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05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05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520360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I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</a:t>
            </a:r>
            <a:r>
              <a:rPr kumimoji="1" lang="en-US" altLang="ja-JP" sz="1100" b="1" i="0" u="none" strike="noStrike" kern="1200" cap="none" spc="0" normalizeH="0" baseline="0" noProof="0" dirty="0" err="1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usea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  <a:hlinkClick r:id="rId3"/>
              </a:rPr>
              <a:t>genuine dongle</a:t>
            </a:r>
            <a:r>
              <a:rPr lang="en-US" altLang="ja-JP" sz="1100" b="1" dirty="0">
                <a:solidFill>
                  <a:srgbClr val="FF0000"/>
                </a:solidFill>
                <a:latin typeface="Century Gothic" panose="020B0502020202020204"/>
                <a:ea typeface="メイリオ" panose="020B0604030504040204" pitchFamily="50" charset="-128"/>
              </a:rPr>
              <a:t>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7183" r="34991"/>
          <a:stretch/>
        </p:blipFill>
        <p:spPr>
          <a:xfrm>
            <a:off x="4461649" y="4958979"/>
            <a:ext cx="1993199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612640" y="6413339"/>
            <a:ext cx="163981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Commodore 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D1F2B5-748A-F7DC-3B84-B0E0902EFE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6ACAC06B-F564-3C7A-CB06-071F96B87A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AMIGA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AMIGA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3BBEADB-5B56-B052-996B-7C703600D3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AMIGA machine chips via Serial Port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kumimoji="1" lang="en-US" altLang="ja-JP" dirty="0" err="1"/>
              <a:t>eg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- 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YFFSFDC RS232C USB 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シリアル変換ケーブル 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CH340</a:t>
            </a: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チップ内蔵</a:t>
            </a:r>
            <a:b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</a:br>
            <a:r>
              <a:rPr lang="ja-JP" altLang="en-US" b="0" i="0" dirty="0">
                <a:solidFill>
                  <a:srgbClr val="0F1111"/>
                </a:solidFill>
                <a:effectLst/>
                <a:latin typeface="Hiragino Kaku Gothic ProN"/>
              </a:rPr>
              <a:t>　</a:t>
            </a: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  <a:hlinkClick r:id="rId3"/>
              </a:rPr>
              <a:t>Need to use old driver for CH340 for Windows</a:t>
            </a:r>
            <a:b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</a:br>
            <a:r>
              <a:rPr lang="en-US" altLang="ja-JP" b="0" i="0" dirty="0">
                <a:solidFill>
                  <a:srgbClr val="0F1111"/>
                </a:solidFill>
                <a:effectLst/>
                <a:latin typeface="Hiragino Kaku Gothic ProN"/>
              </a:rPr>
              <a:t>- DB9 DB25 adapter</a:t>
            </a:r>
            <a:br>
              <a:rPr kumimoji="1" lang="en-US" altLang="ja-JP" dirty="0"/>
            </a:b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Serial Cross Cable(NULL MODEM)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Connect PC and AMIGA directly</a:t>
            </a:r>
          </a:p>
          <a:p>
            <a:pPr marL="457200" lvl="1" indent="0">
              <a:buNone/>
            </a:pPr>
            <a:r>
              <a:rPr lang="en-US" altLang="ja-JP" sz="1400" b="1" u="sng" dirty="0">
                <a:solidFill>
                  <a:srgbClr val="FF0000"/>
                </a:solidFill>
              </a:rPr>
              <a:t>UART uses high speed ( 31250 bps ) transfer rate.</a:t>
            </a:r>
            <a:br>
              <a:rPr lang="en-US" altLang="ja-JP" sz="1400" b="1" u="sng" dirty="0">
                <a:solidFill>
                  <a:srgbClr val="FF0000"/>
                </a:solidFill>
              </a:rPr>
            </a:br>
            <a:r>
              <a:rPr lang="en-US" altLang="ja-JP" sz="1400" b="1" u="sng" dirty="0">
                <a:solidFill>
                  <a:srgbClr val="FF0000"/>
                </a:solidFill>
              </a:rPr>
              <a:t>So, you should not launch other apps and so on.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19EA8057-B4B0-3A6C-27A1-40F7392AA8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93284626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Genesis),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SMS),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baseline="30000" dirty="0"/>
              <a:t>*1</a:t>
            </a:r>
            <a:r>
              <a:rPr kumimoji="1" lang="en-US" altLang="ja-JP" dirty="0"/>
              <a:t>),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*(for MSX</a:t>
            </a:r>
            <a:r>
              <a:rPr kumimoji="1" lang="en-US" altLang="ja-JP" baseline="30000" dirty="0"/>
              <a:t>*2</a:t>
            </a:r>
            <a:r>
              <a:rPr kumimoji="1" lang="en-US" altLang="ja-JP" dirty="0"/>
              <a:t>), P6*.rom(for PC-6001), VGMPlay_</a:t>
            </a:r>
            <a:r>
              <a:rPr lang="en-US" altLang="ja-JP" dirty="0"/>
              <a:t>c64.prg(for V64) </a:t>
            </a:r>
            <a:r>
              <a:rPr kumimoji="1" lang="en-US" altLang="ja-JP" dirty="0"/>
              <a:t>to your FLASH Cart/ROM/Tape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*1 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*2 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539174"/>
            <a:ext cx="4734586" cy="1105054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296977"/>
              </p:ext>
            </p:extLst>
          </p:nvPr>
        </p:nvGraphicFramePr>
        <p:xfrm>
          <a:off x="423950" y="1900650"/>
          <a:ext cx="11624240" cy="3784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4848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2324848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VGMPlay_nes.nes</a:t>
                      </a:r>
                      <a:r>
                        <a:rPr kumimoji="1" lang="en-US" altLang="ja-JP" dirty="0"/>
                        <a:t> 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 err="1"/>
                        <a:t>VGMPlay_nes_fds.fds</a:t>
                      </a:r>
                      <a:r>
                        <a:rPr kumimoji="1" lang="en-US" altLang="ja-JP" dirty="0"/>
                        <a:t> (FDS IMAGE)</a:t>
                      </a:r>
                    </a:p>
                    <a:p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VGMPlay_nes_vrc6.nes (Mapper 24) 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r>
                        <a:rPr kumimoji="1" lang="en-US" altLang="ja-JP" dirty="0"/>
                        <a:t>VGMPlay_nes_mamicart_vrc6.nes</a:t>
                      </a:r>
                      <a:endParaRPr kumimoji="1" lang="en-US" altLang="ja-JP" b="1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7192854" y="5868130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939175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/>
              <a:t>MEMO:</a:t>
            </a:r>
            <a:br>
              <a:rPr kumimoji="1" lang="en-US" altLang="ja-JP" dirty="0"/>
            </a:br>
            <a:r>
              <a:rPr kumimoji="1" lang="en-US" altLang="ja-JP" dirty="0"/>
              <a:t>FTDI UART NAME &lt;-&gt; Bit Number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763C5B5F-5556-37E9-43A1-1F4903E5EDD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9874" t="9251" r="6539" b="3340"/>
          <a:stretch/>
        </p:blipFill>
        <p:spPr>
          <a:xfrm>
            <a:off x="4904509" y="2435629"/>
            <a:ext cx="2152997" cy="3656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Known issues and limitations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29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7967507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  <a:br>
              <a:rPr lang="en-US" altLang="ja-JP" dirty="0"/>
            </a:br>
            <a:r>
              <a:rPr lang="en-US" altLang="ja-JP" dirty="0">
                <a:hlinkClick r:id="rId2"/>
              </a:rPr>
              <a:t>https://www.microsoft.com/en-au/download/details.aspx?id=30679</a:t>
            </a:r>
            <a:endParaRPr lang="en-US" altLang="ja-JP" dirty="0"/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r>
              <a:rPr lang="en-US" altLang="ja-JP" dirty="0">
                <a:solidFill>
                  <a:schemeClr val="tx1"/>
                </a:solidFill>
              </a:rPr>
              <a:t>Click MAmidiMEmo.exe to run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Known issues and limitations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altLang="ja-JP" dirty="0"/>
              <a:t>MT-32 &amp; CM32-P can not store/restore last settings.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HuC6820 suddenly stop sounding. Please restart </a:t>
            </a:r>
            <a:r>
              <a:rPr lang="en-US" altLang="ja-JP" dirty="0" err="1"/>
              <a:t>MAmi</a:t>
            </a:r>
            <a:r>
              <a:rPr lang="en-US" altLang="ja-JP" dirty="0"/>
              <a:t>.</a:t>
            </a:r>
          </a:p>
          <a:p>
            <a:pPr>
              <a:buFont typeface="+mj-lt"/>
              <a:buAutoNum type="arabicPeriod"/>
            </a:pPr>
            <a:r>
              <a:rPr lang="en-US" altLang="ja-JP" dirty="0" err="1"/>
              <a:t>MAmidiMEmo</a:t>
            </a:r>
            <a:r>
              <a:rPr lang="en-US" altLang="ja-JP" dirty="0"/>
              <a:t> process stuck after sound interface changed if you used SCCI interface.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You need to save the data manually on the DAW (Cubase and so on).</a:t>
            </a:r>
            <a:br>
              <a:rPr lang="en-US" altLang="ja-JP" dirty="0"/>
            </a:br>
            <a:r>
              <a:rPr lang="en-US" altLang="ja-JP" dirty="0"/>
              <a:t>Or, keep </a:t>
            </a:r>
            <a:r>
              <a:rPr lang="en-US" altLang="ja-JP" b="1" dirty="0"/>
              <a:t>open the dummy editor window</a:t>
            </a:r>
            <a:r>
              <a:rPr lang="en-US" altLang="ja-JP" dirty="0"/>
              <a:t> of the </a:t>
            </a:r>
            <a:r>
              <a:rPr lang="en-US" altLang="ja-JP" dirty="0" err="1"/>
              <a:t>MAmidiMemo</a:t>
            </a:r>
            <a:r>
              <a:rPr lang="en-US" altLang="ja-JP" dirty="0"/>
              <a:t>.</a:t>
            </a:r>
            <a:endParaRPr lang="ja-JP" altLang="en-US" dirty="0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083176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31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br>
              <a:rPr kumimoji="1" lang="en-US" altLang="ja-JP" dirty="0"/>
            </a:br>
            <a:r>
              <a:rPr kumimoji="1" lang="en-US" altLang="ja-JP" dirty="0"/>
              <a:t>General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br>
              <a:rPr kumimoji="1" lang="en-US" altLang="ja-JP" dirty="0"/>
            </a:br>
            <a:r>
              <a:rPr kumimoji="1" lang="en-US" altLang="ja-JP" dirty="0"/>
              <a:t>Modulation, Vol, Pan, GPCS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95095792"/>
              </p:ext>
            </p:extLst>
          </p:nvPr>
        </p:nvGraphicFramePr>
        <p:xfrm>
          <a:off x="2032000" y="2225333"/>
          <a:ext cx="9472612" cy="3774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br>
              <a:rPr kumimoji="1" lang="en-US" altLang="ja-JP" dirty="0"/>
            </a:br>
            <a:r>
              <a:rPr kumimoji="1" lang="en-US" altLang="ja-JP" dirty="0"/>
              <a:t>Hold, </a:t>
            </a:r>
            <a:r>
              <a:rPr kumimoji="1" lang="en-US" altLang="ja-JP" dirty="0" err="1"/>
              <a:t>Portamentom</a:t>
            </a:r>
            <a:r>
              <a:rPr lang="en-US" altLang="ja-JP" dirty="0"/>
              <a:t>, </a:t>
            </a:r>
            <a:r>
              <a:rPr kumimoji="1" lang="en-US" altLang="ja-JP" dirty="0"/>
              <a:t>Modulation,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07005334"/>
              </p:ext>
            </p:extLst>
          </p:nvPr>
        </p:nvGraphicFramePr>
        <p:xfrm>
          <a:off x="2032000" y="2225333"/>
          <a:ext cx="9472612" cy="441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052204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657129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Legato</a:t>
                      </a:r>
                      <a:r>
                        <a:rPr kumimoji="1" lang="en-US" altLang="ja-JP" b="1" dirty="0"/>
                        <a:t>*</a:t>
                      </a:r>
                      <a:endParaRPr kumimoji="1" lang="ja-JP" altLang="en-US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9339011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4176074" y="1878138"/>
            <a:ext cx="738038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*Enabled only MONO = 1 and </a:t>
            </a:r>
            <a:r>
              <a:rPr kumimoji="1" lang="en-US" altLang="ja-JP" sz="1600" dirty="0" err="1"/>
              <a:t>SlotAssignAlgorithm</a:t>
            </a:r>
            <a:r>
              <a:rPr kumimoji="1" lang="en-US" altLang="ja-JP" sz="1600" dirty="0"/>
              <a:t> = </a:t>
            </a:r>
            <a:r>
              <a:rPr kumimoji="1" lang="en-US" altLang="ja-JP" sz="1600" dirty="0" err="1"/>
              <a:t>RecentlyUsedSlot</a:t>
            </a:r>
            <a:endParaRPr kumimoji="1"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br>
              <a:rPr kumimoji="1" lang="en-US" altLang="ja-JP" dirty="0"/>
            </a:br>
            <a:r>
              <a:rPr kumimoji="1" lang="en-US" altLang="ja-JP" dirty="0"/>
              <a:t>NRPN, RPN, Mono, Poly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66856124"/>
              </p:ext>
            </p:extLst>
          </p:nvPr>
        </p:nvGraphicFramePr>
        <p:xfrm>
          <a:off x="2032000" y="2225333"/>
          <a:ext cx="9472612" cy="4399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Control Change</a:t>
                      </a:r>
                      <a:r>
                        <a:rPr kumimoji="1" lang="ja-JP" altLang="en-US" dirty="0"/>
                        <a:t>  </a:t>
                      </a:r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See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1438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Sett after pages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21650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br>
              <a:rPr kumimoji="1" lang="en-US" altLang="ja-JP" dirty="0"/>
            </a:br>
            <a:r>
              <a:rPr kumimoji="1" lang="en-US" altLang="ja-JP" dirty="0"/>
              <a:t>Pitch, Tune, Modulation Depth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3609820"/>
              </p:ext>
            </p:extLst>
          </p:nvPr>
        </p:nvGraphicFramePr>
        <p:xfrm>
          <a:off x="2032000" y="2225333"/>
          <a:ext cx="9472612" cy="256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67465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06165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1" dirty="0"/>
                        <a:t>2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endParaRPr kumimoji="1" lang="en-US" altLang="ja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Fine Tune[cent]</a:t>
                      </a:r>
                    </a:p>
                    <a:p>
                      <a:r>
                        <a:rPr kumimoji="1" lang="en-US" altLang="ja-JP" dirty="0"/>
                        <a:t>-8193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dirty="0"/>
                        <a:t> </a:t>
                      </a:r>
                      <a:r>
                        <a:rPr kumimoji="1" lang="ja-JP" altLang="en-US" dirty="0"/>
                        <a:t>～</a:t>
                      </a:r>
                      <a:r>
                        <a:rPr kumimoji="1" lang="en-US" altLang="ja-JP" dirty="0"/>
                        <a:t> 8192</a:t>
                      </a:r>
                    </a:p>
                    <a:p>
                      <a:r>
                        <a:rPr kumimoji="1" lang="en-US" altLang="ja-JP" dirty="0"/>
                        <a:t>[-100 cent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dirty="0"/>
                        <a:t>99.9 cent]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707030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 </a:t>
                      </a:r>
                      <a:r>
                        <a:rPr kumimoji="1" lang="ja-JP" altLang="en-US" dirty="0"/>
                        <a:t>～ </a:t>
                      </a:r>
                      <a:r>
                        <a:rPr kumimoji="1" lang="en-US" altLang="ja-JP" b="0" dirty="0"/>
                        <a:t>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br>
              <a:rPr kumimoji="1" lang="en-US" altLang="ja-JP" dirty="0"/>
            </a:br>
            <a:r>
              <a:rPr kumimoji="1" lang="en-US" altLang="ja-JP" dirty="0"/>
              <a:t>GPCS, SCCS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br>
              <a:rPr lang="en-US" altLang="ja-JP" dirty="0"/>
            </a:br>
            <a:r>
              <a:rPr lang="en-US" altLang="ja-JP" dirty="0"/>
              <a:t>Manage Instruments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8</a:t>
            </a:r>
            <a:br>
              <a:rPr kumimoji="1" lang="en-US" altLang="ja-JP" dirty="0"/>
            </a:br>
            <a:r>
              <a:rPr kumimoji="1" lang="en-US" altLang="ja-JP" dirty="0"/>
              <a:t>XGM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40</a:t>
            </a:fld>
            <a:endParaRPr kumimoji="1" lang="ja-JP" altLang="en-US"/>
          </a:p>
        </p:txBody>
      </p:sp>
      <p:graphicFrame>
        <p:nvGraphicFramePr>
          <p:cNvPr id="8" name="表 7">
            <a:extLst>
              <a:ext uri="{FF2B5EF4-FFF2-40B4-BE49-F238E27FC236}">
                <a16:creationId xmlns:a16="http://schemas.microsoft.com/office/drawing/2014/main" id="{CE226A58-A5B3-8096-445B-2C244D5AD3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7542711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FF551F2-D286-69A9-1227-F47DD7DB22D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 recording button manually.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9572693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E9CDDC3-330D-F7D5-5098-8080740D75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7A01879B-B351-A89B-20CE-B76210AAC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9</a:t>
            </a:r>
            <a:br>
              <a:rPr kumimoji="1" lang="en-US" altLang="ja-JP" dirty="0"/>
            </a:br>
            <a:r>
              <a:rPr kumimoji="1" lang="en-US" altLang="ja-JP" dirty="0"/>
              <a:t>XGM2 Recording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97D8E8FE-0750-53D5-B42B-42D975ED38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41</a:t>
            </a:fld>
            <a:endParaRPr kumimoji="1" lang="ja-JP" altLang="en-US"/>
          </a:p>
        </p:txBody>
      </p:sp>
      <p:sp>
        <p:nvSpPr>
          <p:cNvPr id="3" name="テキスト ボックス 2">
            <a:extLst>
              <a:ext uri="{FF2B5EF4-FFF2-40B4-BE49-F238E27FC236}">
                <a16:creationId xmlns:a16="http://schemas.microsoft.com/office/drawing/2014/main" id="{DA2BFF27-9B49-6848-AE60-4D3853F53A11}"/>
              </a:ext>
            </a:extLst>
          </p:cNvPr>
          <p:cNvSpPr txBox="1"/>
          <p:nvPr/>
        </p:nvSpPr>
        <p:spPr>
          <a:xfrm>
            <a:off x="2158738" y="5772225"/>
            <a:ext cx="10033261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NOTE: If you stop playing in the middle of a sequence, “Stop Rec” is not called and the recording will not stop.</a:t>
            </a:r>
          </a:p>
          <a:p>
            <a:r>
              <a:rPr lang="en-US" altLang="ja-JP" dirty="0"/>
              <a:t>Please press the XGM2 recording button manually.</a:t>
            </a:r>
            <a:endParaRPr lang="ja-JP" altLang="en-US" dirty="0"/>
          </a:p>
        </p:txBody>
      </p:sp>
      <p:graphicFrame>
        <p:nvGraphicFramePr>
          <p:cNvPr id="5" name="表 4">
            <a:extLst>
              <a:ext uri="{FF2B5EF4-FFF2-40B4-BE49-F238E27FC236}">
                <a16:creationId xmlns:a16="http://schemas.microsoft.com/office/drawing/2014/main" id="{AA6E7CD6-BA5E-D986-6D1C-A4DD2758696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3559348"/>
              </p:ext>
            </p:extLst>
          </p:nvPr>
        </p:nvGraphicFramePr>
        <p:xfrm>
          <a:off x="2032000" y="2510192"/>
          <a:ext cx="9472611" cy="2656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27484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027484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3390159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XGM2 Recording Command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DATA MSB </a:t>
                      </a:r>
                    </a:p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 0: Start Recording</a:t>
                      </a:r>
                    </a:p>
                    <a:p>
                      <a:r>
                        <a:rPr kumimoji="1" lang="en-US" altLang="ja-JP" dirty="0"/>
                        <a:t> 1: Set Loop Start Point</a:t>
                      </a:r>
                    </a:p>
                    <a:p>
                      <a:r>
                        <a:rPr kumimoji="1" lang="en-US" altLang="ja-JP" dirty="0"/>
                        <a:t> 2: Set Loop End Point</a:t>
                      </a:r>
                    </a:p>
                    <a:p>
                      <a:r>
                        <a:rPr kumimoji="1" lang="en-US" altLang="ja-JP" dirty="0"/>
                        <a:t> 3: Stop Recording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853729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42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43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44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1414732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</a:t>
            </a:r>
            <a:r>
              <a:rPr lang="ja-JP" altLang="en-US" dirty="0"/>
              <a:t> </a:t>
            </a:r>
            <a:r>
              <a:rPr lang="en-US" altLang="ja-JP" dirty="0"/>
              <a:t>with</a:t>
            </a:r>
            <a:r>
              <a:rPr lang="ja-JP" altLang="en-US" dirty="0"/>
              <a:t> </a:t>
            </a:r>
            <a:r>
              <a:rPr lang="en-US" altLang="ja-JP" dirty="0"/>
              <a:t>“-</a:t>
            </a:r>
            <a:r>
              <a:rPr lang="en-US" altLang="ja-JP" dirty="0" err="1"/>
              <a:t>chip_server</a:t>
            </a:r>
            <a:r>
              <a:rPr lang="en-US" altLang="ja-JP" dirty="0"/>
              <a:t>” option</a:t>
            </a:r>
            <a:r>
              <a:rPr kumimoji="1" lang="en-US" altLang="ja-JP" dirty="0"/>
              <a:t>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AY8910(ID11), YM2608(ID23)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45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3008692" y="4453732"/>
            <a:ext cx="7943200" cy="2246769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try {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//Check connection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   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-&gt;call("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", (unsigned char)0, (unsigned char)0, (unsigned int)0, (unsigned int)0);</a:t>
            </a:r>
          </a:p>
          <a:p>
            <a:r>
              <a:rPr lang="en-US" altLang="ja-JP" sz="100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} catch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(...) { //Failed }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7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11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0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000" b="1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9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0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0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0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port(But, may not working properly. Recommend commenting out this line.)</a:t>
            </a:r>
            <a:endParaRPr kumimoji="1" lang="ja-JP" altLang="en-US" sz="10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44950" y="3429000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  <p:cxnSp>
        <p:nvCxnSpPr>
          <p:cNvPr id="8" name="直線矢印コネクタ 7">
            <a:extLst>
              <a:ext uri="{FF2B5EF4-FFF2-40B4-BE49-F238E27FC236}">
                <a16:creationId xmlns:a16="http://schemas.microsoft.com/office/drawing/2014/main" id="{F43BC414-8C68-36B2-CD7E-EC4A99393D3E}"/>
              </a:ext>
            </a:extLst>
          </p:cNvPr>
          <p:cNvCxnSpPr>
            <a:cxnSpLocks/>
          </p:cNvCxnSpPr>
          <p:nvPr/>
        </p:nvCxnSpPr>
        <p:spPr>
          <a:xfrm>
            <a:off x="6521570" y="3191774"/>
            <a:ext cx="3393056" cy="5020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4223</Words>
  <Application>Microsoft Office PowerPoint</Application>
  <PresentationFormat>ワイド画面</PresentationFormat>
  <Paragraphs>753</Paragraphs>
  <Slides>45</Slides>
  <Notes>14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9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45</vt:i4>
      </vt:variant>
    </vt:vector>
  </HeadingPairs>
  <TitlesOfParts>
    <vt:vector size="55" baseType="lpstr">
      <vt:lpstr>Hiragino Kaku Gothic ProN</vt:lpstr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MSX/PC-6001</vt:lpstr>
      <vt:lpstr>VGM Sound Interface(VSIF - FTDI) for Commodore 64(C64)</vt:lpstr>
      <vt:lpstr>VGM Sound Interface(VSIF - AMIGA) for AMIGA</vt:lpstr>
      <vt:lpstr>VGM Sound Interface(VSIF) Settings</vt:lpstr>
      <vt:lpstr>VGM Sound Interface(VSIF) for Famicom spec</vt:lpstr>
      <vt:lpstr>MEMO: FTDI UART NAME &lt;-&gt; Bit Number</vt:lpstr>
      <vt:lpstr>Use CMI8738(OPL3) PCI Board *Please use at your own risk* </vt:lpstr>
      <vt:lpstr>VGMPlayer</vt:lpstr>
      <vt:lpstr>VGMPlayer</vt:lpstr>
      <vt:lpstr>Known issues and limitations</vt:lpstr>
      <vt:lpstr>Known issues and limitations</vt:lpstr>
      <vt:lpstr>Appendix</vt:lpstr>
      <vt:lpstr>Trouble Shooting for MAmi</vt:lpstr>
      <vt:lpstr>MIDI Implementation Chart 1 General</vt:lpstr>
      <vt:lpstr>MIDI Implementation Chart 2 Modulation, Vol, Pan, GPCS</vt:lpstr>
      <vt:lpstr>MIDI Implementation Chart 3 Hold, Portamentom, Modulation, SCCS</vt:lpstr>
      <vt:lpstr>MIDI Implementation Chart 4 NRPN, RPN, Mono, Poly</vt:lpstr>
      <vt:lpstr>MIDI Implementation Chart 5 Pitch, Tune, Modulation Depth</vt:lpstr>
      <vt:lpstr>MIDI Implementation Chart 6 GPCS, SCCS</vt:lpstr>
      <vt:lpstr>MIDI Implementation Chart 7 Manage Instruments</vt:lpstr>
      <vt:lpstr>MIDI Implementation Chart 8 XGM Recording</vt:lpstr>
      <vt:lpstr>MIDI Implementation Chart 9 XGM2 Recording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2025-04-06T05:21:53Z</dcterms:modified>
</cp:coreProperties>
</file>