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8" r:id="rId1"/>
  </p:sldMasterIdLst>
  <p:notesMasterIdLst>
    <p:notesMasterId r:id="rId17"/>
  </p:notesMasterIdLst>
  <p:sldIdLst>
    <p:sldId id="312" r:id="rId2"/>
    <p:sldId id="310" r:id="rId3"/>
    <p:sldId id="309" r:id="rId4"/>
    <p:sldId id="293" r:id="rId5"/>
    <p:sldId id="294" r:id="rId6"/>
    <p:sldId id="298" r:id="rId7"/>
    <p:sldId id="300" r:id="rId8"/>
    <p:sldId id="304" r:id="rId9"/>
    <p:sldId id="305" r:id="rId10"/>
    <p:sldId id="306" r:id="rId11"/>
    <p:sldId id="307" r:id="rId12"/>
    <p:sldId id="311" r:id="rId13"/>
    <p:sldId id="302" r:id="rId14"/>
    <p:sldId id="303" r:id="rId15"/>
    <p:sldId id="30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2" autoAdjust="0"/>
    <p:restoredTop sz="94660"/>
  </p:normalViewPr>
  <p:slideViewPr>
    <p:cSldViewPr snapToGrid="0">
      <p:cViewPr varScale="1">
        <p:scale>
          <a:sx n="157" d="100"/>
          <a:sy n="157" d="100"/>
        </p:scale>
        <p:origin x="16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8D8-13B6-41C3-9F5F-0284C569C6F1}" type="datetimeFigureOut">
              <a:rPr kumimoji="1" lang="ja-JP" altLang="en-US" smtClean="0"/>
              <a:t>2024/4/5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2F5C4-CB40-44D3-9C89-5ECCD9AB4B5C}" type="slidenum">
              <a:rPr kumimoji="1" lang="ja-JP" altLang="en-US" smtClean="0"/>
              <a:t>‹#›</a:t>
            </a:fld>
            <a:endParaRPr kumimoji="1" lang="ja-JP" altLang="en-US"/>
          </a:p>
        </p:txBody>
      </p:sp>
    </p:spTree>
    <p:extLst>
      <p:ext uri="{BB962C8B-B14F-4D97-AF65-F5344CB8AC3E}">
        <p14:creationId xmlns:p14="http://schemas.microsoft.com/office/powerpoint/2010/main" val="36380962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2</a:t>
            </a:fld>
            <a:endParaRPr kumimoji="1" lang="ja-JP" altLang="en-US"/>
          </a:p>
        </p:txBody>
      </p:sp>
    </p:spTree>
    <p:extLst>
      <p:ext uri="{BB962C8B-B14F-4D97-AF65-F5344CB8AC3E}">
        <p14:creationId xmlns:p14="http://schemas.microsoft.com/office/powerpoint/2010/main" val="216265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3</a:t>
            </a:fld>
            <a:endParaRPr kumimoji="1" lang="ja-JP" altLang="en-US"/>
          </a:p>
        </p:txBody>
      </p:sp>
    </p:spTree>
    <p:extLst>
      <p:ext uri="{BB962C8B-B14F-4D97-AF65-F5344CB8AC3E}">
        <p14:creationId xmlns:p14="http://schemas.microsoft.com/office/powerpoint/2010/main" val="105046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5</a:t>
            </a:fld>
            <a:endParaRPr kumimoji="1" lang="ja-JP" altLang="en-US"/>
          </a:p>
        </p:txBody>
      </p:sp>
    </p:spTree>
    <p:extLst>
      <p:ext uri="{BB962C8B-B14F-4D97-AF65-F5344CB8AC3E}">
        <p14:creationId xmlns:p14="http://schemas.microsoft.com/office/powerpoint/2010/main" val="363295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11</a:t>
            </a:fld>
            <a:endParaRPr kumimoji="1" lang="ja-JP" altLang="en-US"/>
          </a:p>
        </p:txBody>
      </p:sp>
    </p:spTree>
    <p:extLst>
      <p:ext uri="{BB962C8B-B14F-4D97-AF65-F5344CB8AC3E}">
        <p14:creationId xmlns:p14="http://schemas.microsoft.com/office/powerpoint/2010/main" val="290666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14</a:t>
            </a:fld>
            <a:endParaRPr kumimoji="1" lang="ja-JP" altLang="en-US"/>
          </a:p>
        </p:txBody>
      </p:sp>
    </p:spTree>
    <p:extLst>
      <p:ext uri="{BB962C8B-B14F-4D97-AF65-F5344CB8AC3E}">
        <p14:creationId xmlns:p14="http://schemas.microsoft.com/office/powerpoint/2010/main" val="51982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625E62-B904-4691-B75E-EC1C32885285}"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2066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C87007-2A40-4EFC-90A3-258EFA3C1001}"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46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0D7FF-9203-4AA3-90FD-622674A14F90}"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5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2D6E4D3-BEDB-4F35-876B-5B9AA41BFB5B}"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76271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ACD896E-FC14-4F25-BC47-18ABAEA9E1FE}"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82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FC701B-2185-4987-B8E2-5507664B65F4}"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24076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B4CDED-9617-418F-B546-D66B9BB6C35E}"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6208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35D40-962A-46D7-8037-3F2900B5EB4D}"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339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1DA9A2-8356-4FFD-B66A-E38811049858}"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2001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DE8989-88B8-4869-97D9-547531F13E13}" type="datetime1">
              <a:rPr kumimoji="1" lang="ja-JP" altLang="en-US" smtClean="0"/>
              <a:t>2024/4/5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990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EC4031-B949-4300-AB3E-1551426E8631}"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4425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9E755E-A59D-4634-B604-E9BB568B1156}" type="datetime1">
              <a:rPr kumimoji="1" lang="ja-JP" altLang="en-US" smtClean="0"/>
              <a:t>2024/4/5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42980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DA38B3-7601-4256-ABFE-386B92B0EDB5}" type="datetime1">
              <a:rPr kumimoji="1" lang="ja-JP" altLang="en-US" smtClean="0"/>
              <a:t>2024/4/5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60648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8ED6D-8A94-4DBA-8EF2-284D1A467CE8}" type="datetime1">
              <a:rPr kumimoji="1" lang="ja-JP" altLang="en-US" smtClean="0"/>
              <a:t>2024/4/5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66451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7B0317-28AF-43C5-8944-AADFA89E0149}"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402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8D023C-C4FA-4CE8-B5BE-6798898EE377}" type="datetime1">
              <a:rPr kumimoji="1" lang="ja-JP" altLang="en-US" smtClean="0"/>
              <a:t>2024/4/5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8316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567159-F4A8-4352-915B-DDBEFEF4A4D6}" type="datetime1">
              <a:rPr kumimoji="1" lang="ja-JP" altLang="en-US" smtClean="0"/>
              <a:t>2024/4/5</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79697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hyperlink" Target="https://youtu.be/wZeR3MJ7tR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110-kenichi/mame/blob/master/docs/MAmidiMEmo/Manu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03992-95A6-A859-B51B-EFB81165A67D}"/>
              </a:ext>
            </a:extLst>
          </p:cNvPr>
          <p:cNvSpPr>
            <a:spLocks noGrp="1"/>
          </p:cNvSpPr>
          <p:nvPr>
            <p:ph type="ctrTitle"/>
          </p:nvPr>
        </p:nvSpPr>
        <p:spPr/>
        <p:txBody>
          <a:bodyPr/>
          <a:lstStyle/>
          <a:p>
            <a:r>
              <a:rPr lang="en-US" altLang="ja-JP" dirty="0" err="1"/>
              <a:t>MAmidiMEmo</a:t>
            </a:r>
            <a:br>
              <a:rPr lang="en-US" altLang="ja-JP" dirty="0"/>
            </a:br>
            <a:r>
              <a:rPr lang="ja-JP" altLang="en-US" dirty="0"/>
              <a:t>オペレーションマニュアル</a:t>
            </a:r>
            <a:endParaRPr kumimoji="1" lang="ja-JP" altLang="en-US" dirty="0"/>
          </a:p>
        </p:txBody>
      </p:sp>
      <p:sp>
        <p:nvSpPr>
          <p:cNvPr id="3" name="字幕 2">
            <a:extLst>
              <a:ext uri="{FF2B5EF4-FFF2-40B4-BE49-F238E27FC236}">
                <a16:creationId xmlns:a16="http://schemas.microsoft.com/office/drawing/2014/main" id="{FAA8A483-4B38-3735-4D06-039ABFB4E5E8}"/>
              </a:ext>
            </a:extLst>
          </p:cNvPr>
          <p:cNvSpPr>
            <a:spLocks noGrp="1"/>
          </p:cNvSpPr>
          <p:nvPr>
            <p:ph type="subTitle" idx="1"/>
          </p:nvPr>
        </p:nvSpPr>
        <p:spPr/>
        <p:txBody>
          <a:bodyPr/>
          <a:lstStyle/>
          <a:p>
            <a:r>
              <a:rPr kumimoji="1" lang="en-US" altLang="ja-JP" dirty="0"/>
              <a:t>V1.0.0</a:t>
            </a:r>
            <a:endParaRPr kumimoji="1" lang="ja-JP" altLang="en-US" dirty="0"/>
          </a:p>
        </p:txBody>
      </p:sp>
    </p:spTree>
    <p:extLst>
      <p:ext uri="{BB962C8B-B14F-4D97-AF65-F5344CB8AC3E}">
        <p14:creationId xmlns:p14="http://schemas.microsoft.com/office/powerpoint/2010/main" val="117008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4(</a:t>
            </a:r>
            <a:r>
              <a:rPr kumimoji="1" lang="ja-JP" altLang="en-US" b="1" dirty="0"/>
              <a:t>エキスパート向け</a:t>
            </a:r>
            <a:r>
              <a:rPr kumimoji="1" lang="en-US" altLang="ja-JP" b="1" dirty="0"/>
              <a:t>)</a:t>
            </a:r>
            <a:br>
              <a:rPr kumimoji="1" lang="en-US" altLang="ja-JP" b="1" dirty="0"/>
            </a:br>
            <a:r>
              <a:rPr kumimoji="1" lang="en-US" altLang="ja-JP" dirty="0"/>
              <a:t>MIDI</a:t>
            </a:r>
            <a:r>
              <a:rPr kumimoji="1" lang="ja-JP" altLang="en-US" dirty="0"/>
              <a:t>キーボードのノブ</a:t>
            </a:r>
            <a:r>
              <a:rPr kumimoji="1" lang="en-US" altLang="ja-JP" dirty="0"/>
              <a:t>/</a:t>
            </a:r>
            <a:r>
              <a:rPr kumimoji="1" lang="ja-JP" altLang="en-US" dirty="0"/>
              <a:t>スライダなどに音色の変更機能を割り当てられます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10</a:t>
            </a:fld>
            <a:endParaRPr kumimoji="1" lang="ja-JP" altLang="en-US"/>
          </a:p>
        </p:txBody>
      </p:sp>
      <p:pic>
        <p:nvPicPr>
          <p:cNvPr id="17" name="図 16">
            <a:extLst>
              <a:ext uri="{FF2B5EF4-FFF2-40B4-BE49-F238E27FC236}">
                <a16:creationId xmlns:a16="http://schemas.microsoft.com/office/drawing/2014/main" id="{E3B92811-16A6-284B-9E38-43F1F1F995B5}"/>
              </a:ext>
            </a:extLst>
          </p:cNvPr>
          <p:cNvPicPr>
            <a:picLocks noChangeAspect="1"/>
          </p:cNvPicPr>
          <p:nvPr/>
        </p:nvPicPr>
        <p:blipFill>
          <a:blip r:embed="rId2"/>
          <a:stretch>
            <a:fillRect/>
          </a:stretch>
        </p:blipFill>
        <p:spPr>
          <a:xfrm>
            <a:off x="821430" y="2265871"/>
            <a:ext cx="5025459" cy="4368325"/>
          </a:xfrm>
          <a:prstGeom prst="rect">
            <a:avLst/>
          </a:prstGeom>
        </p:spPr>
      </p:pic>
      <p:sp>
        <p:nvSpPr>
          <p:cNvPr id="18" name="四角形: 角を丸くする 17">
            <a:extLst>
              <a:ext uri="{FF2B5EF4-FFF2-40B4-BE49-F238E27FC236}">
                <a16:creationId xmlns:a16="http://schemas.microsoft.com/office/drawing/2014/main" id="{5AA9C2C8-329C-24FA-58B6-E0C6EC79EA78}"/>
              </a:ext>
            </a:extLst>
          </p:cNvPr>
          <p:cNvSpPr/>
          <p:nvPr/>
        </p:nvSpPr>
        <p:spPr>
          <a:xfrm>
            <a:off x="2062700" y="2900958"/>
            <a:ext cx="3676742" cy="612868"/>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18F6BCD0-1266-7731-09A3-21A25B249CA1}"/>
              </a:ext>
            </a:extLst>
          </p:cNvPr>
          <p:cNvSpPr/>
          <p:nvPr/>
        </p:nvSpPr>
        <p:spPr>
          <a:xfrm>
            <a:off x="6268529" y="285821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CC#70</a:t>
            </a:r>
            <a:r>
              <a:rPr kumimoji="1" lang="ja-JP" altLang="en-US" dirty="0"/>
              <a:t>～</a:t>
            </a:r>
            <a:r>
              <a:rPr kumimoji="1" lang="en-US" altLang="ja-JP" dirty="0"/>
              <a:t>79</a:t>
            </a:r>
            <a:r>
              <a:rPr kumimoji="1" lang="ja-JP" altLang="en-US" dirty="0"/>
              <a:t>のメッセージを送る事で、ここに記載した音色レジスタなどの値を変更できます</a:t>
            </a:r>
          </a:p>
        </p:txBody>
      </p:sp>
      <p:sp>
        <p:nvSpPr>
          <p:cNvPr id="20" name="吹き出し: 四角形 19">
            <a:extLst>
              <a:ext uri="{FF2B5EF4-FFF2-40B4-BE49-F238E27FC236}">
                <a16:creationId xmlns:a16="http://schemas.microsoft.com/office/drawing/2014/main" id="{808639A7-685C-36FD-DF8F-150EAA5C27E5}"/>
              </a:ext>
            </a:extLst>
          </p:cNvPr>
          <p:cNvSpPr/>
          <p:nvPr/>
        </p:nvSpPr>
        <p:spPr>
          <a:xfrm>
            <a:off x="6159261" y="4313208"/>
            <a:ext cx="5555411" cy="2191109"/>
          </a:xfrm>
          <a:prstGeom prst="wedgeRectCallout">
            <a:avLst>
              <a:gd name="adj1" fmla="val -80250"/>
              <a:gd name="adj2" fmla="val -9429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例えば「</a:t>
            </a:r>
            <a:r>
              <a:rPr kumimoji="1" lang="en-US" altLang="ja-JP" dirty="0"/>
              <a:t>Ops[0].TL</a:t>
            </a:r>
            <a:r>
              <a:rPr kumimoji="1" lang="ja-JP" altLang="en-US" dirty="0"/>
              <a:t>」と書くと、</a:t>
            </a:r>
            <a:r>
              <a:rPr kumimoji="1" lang="en-US" altLang="ja-JP" dirty="0"/>
              <a:t>CC#70</a:t>
            </a:r>
            <a:r>
              <a:rPr kumimoji="1" lang="ja-JP" altLang="en-US" dirty="0"/>
              <a:t>の値に合わせてオペレータ</a:t>
            </a:r>
            <a:r>
              <a:rPr kumimoji="1" lang="en-US" altLang="ja-JP" dirty="0"/>
              <a:t>0</a:t>
            </a:r>
            <a:r>
              <a:rPr kumimoji="1" lang="ja-JP" altLang="en-US" dirty="0"/>
              <a:t>の</a:t>
            </a:r>
            <a:r>
              <a:rPr kumimoji="1" lang="en-US" altLang="ja-JP" dirty="0"/>
              <a:t>TL</a:t>
            </a:r>
            <a:r>
              <a:rPr kumimoji="1" lang="ja-JP" altLang="en-US" dirty="0"/>
              <a:t>値が変化します。</a:t>
            </a:r>
            <a:endParaRPr kumimoji="1" lang="en-US" altLang="ja-JP" dirty="0"/>
          </a:p>
          <a:p>
            <a:pPr algn="ctr"/>
            <a:r>
              <a:rPr kumimoji="1" lang="ja-JP" altLang="en-US" dirty="0"/>
              <a:t>四則演算も可能です。</a:t>
            </a:r>
            <a:endParaRPr kumimoji="1" lang="en-US" altLang="ja-JP" dirty="0"/>
          </a:p>
          <a:p>
            <a:pPr algn="ctr"/>
            <a:r>
              <a:rPr kumimoji="1" lang="en-US" altLang="ja-JP" dirty="0"/>
              <a:t>AMS/PMS</a:t>
            </a:r>
            <a:r>
              <a:rPr kumimoji="1" lang="ja-JP" altLang="en-US" dirty="0"/>
              <a:t>だけでなく、</a:t>
            </a:r>
            <a:r>
              <a:rPr kumimoji="1" lang="en-US" altLang="ja-JP" dirty="0"/>
              <a:t>ALG</a:t>
            </a:r>
            <a:r>
              <a:rPr kumimoji="1" lang="ja-JP" altLang="en-US" dirty="0"/>
              <a:t>なども記載できます。</a:t>
            </a:r>
            <a:endParaRPr kumimoji="1" lang="en-US" altLang="ja-JP" dirty="0"/>
          </a:p>
          <a:p>
            <a:pPr algn="ctr"/>
            <a:r>
              <a:rPr kumimoji="1" lang="ja-JP" altLang="en-US" dirty="0"/>
              <a:t>複数のレジスタを同時に変更したい場合は、カンマで区切っていれてください。</a:t>
            </a:r>
            <a:endParaRPr kumimoji="1" lang="en-US" altLang="ja-JP" dirty="0"/>
          </a:p>
          <a:p>
            <a:pPr algn="ctr"/>
            <a:endParaRPr kumimoji="1" lang="ja-JP" altLang="en-US" dirty="0"/>
          </a:p>
        </p:txBody>
      </p:sp>
    </p:spTree>
    <p:extLst>
      <p:ext uri="{BB962C8B-B14F-4D97-AF65-F5344CB8AC3E}">
        <p14:creationId xmlns:p14="http://schemas.microsoft.com/office/powerpoint/2010/main" val="17127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5(</a:t>
            </a:r>
            <a:r>
              <a:rPr kumimoji="1" lang="ja-JP" altLang="en-US" b="1" dirty="0"/>
              <a:t>エキスパート向け</a:t>
            </a:r>
            <a:r>
              <a:rPr kumimoji="1" lang="en-US" altLang="ja-JP" b="1" dirty="0"/>
              <a:t>)</a:t>
            </a:r>
            <a:br>
              <a:rPr kumimoji="1" lang="en-US" altLang="ja-JP" b="1" dirty="0"/>
            </a:br>
            <a:r>
              <a:rPr kumimoji="1" lang="ja-JP" altLang="en-US" dirty="0"/>
              <a:t>ドラム</a:t>
            </a:r>
            <a:r>
              <a:rPr kumimoji="1" lang="en-US" altLang="ja-JP" dirty="0" err="1"/>
              <a:t>ch</a:t>
            </a:r>
            <a:r>
              <a:rPr kumimoji="1" lang="en-US" altLang="ja-JP" dirty="0"/>
              <a:t>(10ch)</a:t>
            </a:r>
            <a:r>
              <a:rPr kumimoji="1" lang="ja-JP" altLang="en-US" dirty="0"/>
              <a:t>用の音色や、複数音を合成させた</a:t>
            </a:r>
            <a:r>
              <a:rPr lang="ja-JP" altLang="en-US" dirty="0"/>
              <a:t>音色も設定できます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11</a:t>
            </a:fld>
            <a:endParaRPr kumimoji="1" lang="ja-JP" altLang="en-US"/>
          </a:p>
        </p:txBody>
      </p:sp>
      <p:pic>
        <p:nvPicPr>
          <p:cNvPr id="9" name="図 8">
            <a:extLst>
              <a:ext uri="{FF2B5EF4-FFF2-40B4-BE49-F238E27FC236}">
                <a16:creationId xmlns:a16="http://schemas.microsoft.com/office/drawing/2014/main" id="{828EE879-AA65-90CA-E280-EBFB14B970C1}"/>
              </a:ext>
            </a:extLst>
          </p:cNvPr>
          <p:cNvPicPr>
            <a:picLocks noChangeAspect="1"/>
          </p:cNvPicPr>
          <p:nvPr/>
        </p:nvPicPr>
        <p:blipFill>
          <a:blip r:embed="rId3"/>
          <a:stretch>
            <a:fillRect/>
          </a:stretch>
        </p:blipFill>
        <p:spPr>
          <a:xfrm>
            <a:off x="1578521" y="2300724"/>
            <a:ext cx="4999307" cy="2023985"/>
          </a:xfrm>
          <a:prstGeom prst="rect">
            <a:avLst/>
          </a:prstGeom>
        </p:spPr>
      </p:pic>
      <p:pic>
        <p:nvPicPr>
          <p:cNvPr id="13" name="図 12">
            <a:extLst>
              <a:ext uri="{FF2B5EF4-FFF2-40B4-BE49-F238E27FC236}">
                <a16:creationId xmlns:a16="http://schemas.microsoft.com/office/drawing/2014/main" id="{E7FCEE2F-8A35-BD6B-6490-34ECC2F8F9E7}"/>
              </a:ext>
            </a:extLst>
          </p:cNvPr>
          <p:cNvPicPr>
            <a:picLocks noChangeAspect="1"/>
          </p:cNvPicPr>
          <p:nvPr/>
        </p:nvPicPr>
        <p:blipFill>
          <a:blip r:embed="rId4"/>
          <a:stretch>
            <a:fillRect/>
          </a:stretch>
        </p:blipFill>
        <p:spPr>
          <a:xfrm>
            <a:off x="4601192" y="4427877"/>
            <a:ext cx="3658049" cy="2360750"/>
          </a:xfrm>
          <a:prstGeom prst="rect">
            <a:avLst/>
          </a:prstGeom>
        </p:spPr>
      </p:pic>
      <p:pic>
        <p:nvPicPr>
          <p:cNvPr id="15" name="図 14">
            <a:extLst>
              <a:ext uri="{FF2B5EF4-FFF2-40B4-BE49-F238E27FC236}">
                <a16:creationId xmlns:a16="http://schemas.microsoft.com/office/drawing/2014/main" id="{C30D2566-85DA-0938-C302-4EEF4208B611}"/>
              </a:ext>
            </a:extLst>
          </p:cNvPr>
          <p:cNvPicPr>
            <a:picLocks noChangeAspect="1"/>
          </p:cNvPicPr>
          <p:nvPr/>
        </p:nvPicPr>
        <p:blipFill>
          <a:blip r:embed="rId5"/>
          <a:stretch>
            <a:fillRect/>
          </a:stretch>
        </p:blipFill>
        <p:spPr>
          <a:xfrm>
            <a:off x="775598" y="4812004"/>
            <a:ext cx="3376583" cy="613924"/>
          </a:xfrm>
          <a:prstGeom prst="rect">
            <a:avLst/>
          </a:prstGeom>
        </p:spPr>
      </p:pic>
      <p:sp>
        <p:nvSpPr>
          <p:cNvPr id="16" name="四角形: 角を丸くする 15">
            <a:extLst>
              <a:ext uri="{FF2B5EF4-FFF2-40B4-BE49-F238E27FC236}">
                <a16:creationId xmlns:a16="http://schemas.microsoft.com/office/drawing/2014/main" id="{5E052F39-1068-F364-2285-A578AD3716CC}"/>
              </a:ext>
            </a:extLst>
          </p:cNvPr>
          <p:cNvSpPr/>
          <p:nvPr/>
        </p:nvSpPr>
        <p:spPr>
          <a:xfrm>
            <a:off x="2760452" y="3214776"/>
            <a:ext cx="297898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340FCEAA-1672-8630-C2A0-1971877156E2}"/>
              </a:ext>
            </a:extLst>
          </p:cNvPr>
          <p:cNvSpPr/>
          <p:nvPr/>
        </p:nvSpPr>
        <p:spPr>
          <a:xfrm>
            <a:off x="7567615" y="2636263"/>
            <a:ext cx="3605841" cy="984849"/>
          </a:xfrm>
          <a:prstGeom prst="wedgeRectCallout">
            <a:avLst>
              <a:gd name="adj1" fmla="val -105522"/>
              <a:gd name="adj2" fmla="val 290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 10ch</a:t>
            </a:r>
            <a:r>
              <a:rPr kumimoji="1" lang="ja-JP" altLang="en-US" dirty="0"/>
              <a:t>の鍵盤</a:t>
            </a:r>
            <a:r>
              <a:rPr kumimoji="1" lang="en-US" altLang="ja-JP" dirty="0"/>
              <a:t>C-1</a:t>
            </a:r>
            <a:r>
              <a:rPr kumimoji="1" lang="ja-JP" altLang="en-US" dirty="0"/>
              <a:t>に、割り当てる音色を記載する</a:t>
            </a:r>
          </a:p>
        </p:txBody>
      </p:sp>
      <p:sp>
        <p:nvSpPr>
          <p:cNvPr id="19" name="吹き出し: 四角形 18">
            <a:extLst>
              <a:ext uri="{FF2B5EF4-FFF2-40B4-BE49-F238E27FC236}">
                <a16:creationId xmlns:a16="http://schemas.microsoft.com/office/drawing/2014/main" id="{A67F24AD-CD85-E061-B820-E923441A5455}"/>
              </a:ext>
            </a:extLst>
          </p:cNvPr>
          <p:cNvSpPr/>
          <p:nvPr/>
        </p:nvSpPr>
        <p:spPr>
          <a:xfrm>
            <a:off x="6430215" y="3724280"/>
            <a:ext cx="3605841" cy="984849"/>
          </a:xfrm>
          <a:prstGeom prst="wedgeRectCallout">
            <a:avLst>
              <a:gd name="adj1" fmla="val -138058"/>
              <a:gd name="adj2" fmla="val 635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t>
            </a:r>
            <a:r>
              <a:rPr kumimoji="1" lang="en-US" altLang="ja-JP" dirty="0" err="1"/>
              <a:t>CombinedTimbre</a:t>
            </a:r>
            <a:r>
              <a:rPr kumimoji="1" lang="en-US" altLang="ja-JP" dirty="0"/>
              <a:t>]</a:t>
            </a:r>
            <a:r>
              <a:rPr kumimoji="1" lang="ja-JP" altLang="en-US" dirty="0"/>
              <a:t>で複数音色を同時に鳴らせます</a:t>
            </a:r>
          </a:p>
        </p:txBody>
      </p:sp>
      <p:sp>
        <p:nvSpPr>
          <p:cNvPr id="20" name="四角形: 角を丸くする 19">
            <a:extLst>
              <a:ext uri="{FF2B5EF4-FFF2-40B4-BE49-F238E27FC236}">
                <a16:creationId xmlns:a16="http://schemas.microsoft.com/office/drawing/2014/main" id="{9D2C2094-4745-A1D0-B17B-2A38120D94E4}"/>
              </a:ext>
            </a:extLst>
          </p:cNvPr>
          <p:cNvSpPr/>
          <p:nvPr/>
        </p:nvSpPr>
        <p:spPr>
          <a:xfrm>
            <a:off x="3860395" y="5007090"/>
            <a:ext cx="583572"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3B5B9FF1-DECE-1BE2-1E44-F5DBF1582434}"/>
              </a:ext>
            </a:extLst>
          </p:cNvPr>
          <p:cNvSpPr/>
          <p:nvPr/>
        </p:nvSpPr>
        <p:spPr>
          <a:xfrm>
            <a:off x="4443967" y="6256532"/>
            <a:ext cx="1009440"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B97C0151-74EC-C07F-10BC-31E2E6E94B0B}"/>
              </a:ext>
            </a:extLst>
          </p:cNvPr>
          <p:cNvSpPr/>
          <p:nvPr/>
        </p:nvSpPr>
        <p:spPr>
          <a:xfrm>
            <a:off x="6430215" y="6043747"/>
            <a:ext cx="139257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C0D24139-D47F-9D38-6422-EF7794975587}"/>
              </a:ext>
            </a:extLst>
          </p:cNvPr>
          <p:cNvPicPr>
            <a:picLocks noChangeAspect="1"/>
          </p:cNvPicPr>
          <p:nvPr/>
        </p:nvPicPr>
        <p:blipFill>
          <a:blip r:embed="rId6"/>
          <a:stretch>
            <a:fillRect/>
          </a:stretch>
        </p:blipFill>
        <p:spPr>
          <a:xfrm>
            <a:off x="8486027" y="5455497"/>
            <a:ext cx="3562199" cy="1396608"/>
          </a:xfrm>
          <a:prstGeom prst="rect">
            <a:avLst/>
          </a:prstGeom>
        </p:spPr>
      </p:pic>
      <p:sp>
        <p:nvSpPr>
          <p:cNvPr id="25" name="矢印: 右 24">
            <a:extLst>
              <a:ext uri="{FF2B5EF4-FFF2-40B4-BE49-F238E27FC236}">
                <a16:creationId xmlns:a16="http://schemas.microsoft.com/office/drawing/2014/main" id="{F823E779-EFA9-D44D-84AE-959BD158EDC0}"/>
              </a:ext>
            </a:extLst>
          </p:cNvPr>
          <p:cNvSpPr/>
          <p:nvPr/>
        </p:nvSpPr>
        <p:spPr>
          <a:xfrm>
            <a:off x="4277189" y="5357762"/>
            <a:ext cx="333555" cy="4953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吹き出し: 四角形 25">
            <a:extLst>
              <a:ext uri="{FF2B5EF4-FFF2-40B4-BE49-F238E27FC236}">
                <a16:creationId xmlns:a16="http://schemas.microsoft.com/office/drawing/2014/main" id="{21A609EC-B12F-7157-38E7-C9119994B628}"/>
              </a:ext>
            </a:extLst>
          </p:cNvPr>
          <p:cNvSpPr/>
          <p:nvPr/>
        </p:nvSpPr>
        <p:spPr>
          <a:xfrm>
            <a:off x="8367623" y="4646762"/>
            <a:ext cx="3824377" cy="808734"/>
          </a:xfrm>
          <a:prstGeom prst="wedgeRectCallout">
            <a:avLst>
              <a:gd name="adj1" fmla="val 2762"/>
              <a:gd name="adj2" fmla="val 7075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プログラム番号</a:t>
            </a:r>
            <a:r>
              <a:rPr kumimoji="1" lang="en-US" altLang="ja-JP" sz="1400" dirty="0"/>
              <a:t>X</a:t>
            </a:r>
            <a:r>
              <a:rPr kumimoji="1" lang="ja-JP" altLang="en-US" sz="1400" dirty="0"/>
              <a:t>に、</a:t>
            </a:r>
            <a:r>
              <a:rPr kumimoji="1" lang="en-US" altLang="ja-JP" sz="1400" dirty="0" err="1"/>
              <a:t>TimbreX</a:t>
            </a:r>
            <a:r>
              <a:rPr kumimoji="1" lang="ja-JP" altLang="en-US" sz="1400" dirty="0"/>
              <a:t>ではなく、</a:t>
            </a:r>
            <a:r>
              <a:rPr kumimoji="1" lang="en-US" altLang="ja-JP" sz="1400" dirty="0" err="1"/>
              <a:t>CombinedTimbreX</a:t>
            </a:r>
            <a:r>
              <a:rPr kumimoji="1" lang="ja-JP" altLang="en-US" sz="1400" dirty="0"/>
              <a:t>を割り当てます。</a:t>
            </a:r>
            <a:r>
              <a:rPr kumimoji="1" lang="en-US" altLang="ja-JP" sz="1400" dirty="0"/>
              <a:t>(</a:t>
            </a:r>
            <a:r>
              <a:rPr kumimoji="1" lang="ja-JP" altLang="en-US" sz="1400" dirty="0"/>
              <a:t>バンクを切り替えている、とイメージしてください</a:t>
            </a:r>
            <a:r>
              <a:rPr kumimoji="1" lang="en-US" altLang="ja-JP" sz="1400" dirty="0"/>
              <a:t>)</a:t>
            </a:r>
            <a:endParaRPr kumimoji="1" lang="ja-JP" altLang="en-US" sz="1400" dirty="0"/>
          </a:p>
        </p:txBody>
      </p:sp>
      <p:sp>
        <p:nvSpPr>
          <p:cNvPr id="27" name="四角形: 角を丸くする 26">
            <a:extLst>
              <a:ext uri="{FF2B5EF4-FFF2-40B4-BE49-F238E27FC236}">
                <a16:creationId xmlns:a16="http://schemas.microsoft.com/office/drawing/2014/main" id="{42BD069D-26CA-589B-2D68-FF50D43BD249}"/>
              </a:ext>
            </a:extLst>
          </p:cNvPr>
          <p:cNvSpPr/>
          <p:nvPr/>
        </p:nvSpPr>
        <p:spPr>
          <a:xfrm>
            <a:off x="8643668" y="6481146"/>
            <a:ext cx="2600937" cy="33722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36093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BAF0B-CF42-C408-2A0C-8A5306A8970A}"/>
              </a:ext>
            </a:extLst>
          </p:cNvPr>
          <p:cNvSpPr>
            <a:spLocks noGrp="1"/>
          </p:cNvSpPr>
          <p:nvPr>
            <p:ph type="title"/>
          </p:nvPr>
        </p:nvSpPr>
        <p:spPr/>
        <p:txBody>
          <a:bodyPr/>
          <a:lstStyle/>
          <a:p>
            <a:r>
              <a:rPr lang="ja-JP" altLang="en-US" dirty="0"/>
              <a:t>ドラム</a:t>
            </a:r>
            <a:r>
              <a:rPr lang="en-US" altLang="ja-JP" dirty="0" err="1"/>
              <a:t>ch</a:t>
            </a:r>
            <a:r>
              <a:rPr lang="ja-JP" altLang="en-US" dirty="0"/>
              <a:t>のノートオフ制御</a:t>
            </a:r>
            <a:endParaRPr kumimoji="1" lang="ja-JP" altLang="en-US" dirty="0"/>
          </a:p>
        </p:txBody>
      </p:sp>
      <p:sp>
        <p:nvSpPr>
          <p:cNvPr id="3" name="コンテンツ プレースホルダー 2">
            <a:extLst>
              <a:ext uri="{FF2B5EF4-FFF2-40B4-BE49-F238E27FC236}">
                <a16:creationId xmlns:a16="http://schemas.microsoft.com/office/drawing/2014/main" id="{CC21978C-C7FD-596E-1102-4F6F1890C534}"/>
              </a:ext>
            </a:extLst>
          </p:cNvPr>
          <p:cNvSpPr>
            <a:spLocks noGrp="1"/>
          </p:cNvSpPr>
          <p:nvPr>
            <p:ph idx="1"/>
          </p:nvPr>
        </p:nvSpPr>
        <p:spPr/>
        <p:txBody>
          <a:bodyPr/>
          <a:lstStyle/>
          <a:p>
            <a:r>
              <a:rPr kumimoji="1" lang="ja-JP" altLang="en-US" dirty="0"/>
              <a:t>ドラム</a:t>
            </a:r>
            <a:r>
              <a:rPr kumimoji="1" lang="en-US" altLang="ja-JP" dirty="0" err="1"/>
              <a:t>ch</a:t>
            </a:r>
            <a:r>
              <a:rPr kumimoji="1" lang="en-US" altLang="ja-JP" dirty="0"/>
              <a:t>(</a:t>
            </a:r>
            <a:r>
              <a:rPr kumimoji="1" lang="ja-JP" altLang="en-US" dirty="0"/>
              <a:t>通常</a:t>
            </a:r>
            <a:r>
              <a:rPr kumimoji="1" lang="en-US" altLang="ja-JP" dirty="0"/>
              <a:t>10ch)</a:t>
            </a:r>
            <a:r>
              <a:rPr kumimoji="1" lang="ja-JP" altLang="en-US" dirty="0"/>
              <a:t>は</a:t>
            </a:r>
            <a:r>
              <a:rPr kumimoji="1" lang="en-US" altLang="ja-JP" dirty="0"/>
              <a:t>(</a:t>
            </a:r>
            <a:r>
              <a:rPr kumimoji="1" lang="ja-JP" altLang="en-US" dirty="0"/>
              <a:t>デフォルトでは</a:t>
            </a:r>
            <a:r>
              <a:rPr kumimoji="1" lang="en-US" altLang="ja-JP" dirty="0"/>
              <a:t>)MIDI</a:t>
            </a:r>
            <a:r>
              <a:rPr kumimoji="1" lang="ja-JP" altLang="en-US" dirty="0"/>
              <a:t>のノートオフメッセージを受信してもノートオフ</a:t>
            </a:r>
            <a:r>
              <a:rPr lang="ja-JP" altLang="en-US" dirty="0"/>
              <a:t>せず、各音色のゲートタイム</a:t>
            </a:r>
            <a:r>
              <a:rPr lang="en-US" altLang="ja-JP" dirty="0"/>
              <a:t>(</a:t>
            </a:r>
            <a:r>
              <a:rPr lang="en-US" altLang="ja-JP" dirty="0" err="1"/>
              <a:t>GateTime</a:t>
            </a:r>
            <a:r>
              <a:rPr lang="en-US" altLang="ja-JP" dirty="0"/>
              <a:t>)</a:t>
            </a:r>
            <a:r>
              <a:rPr lang="ja-JP" altLang="en-US" dirty="0"/>
              <a:t>設定に合わせてノートオフします。</a:t>
            </a:r>
            <a:endParaRPr lang="en-US" altLang="ja-JP" dirty="0"/>
          </a:p>
          <a:p>
            <a:r>
              <a:rPr kumimoji="1" lang="ja-JP" altLang="en-US" dirty="0"/>
              <a:t>これを</a:t>
            </a:r>
            <a:r>
              <a:rPr kumimoji="1" lang="en-US" altLang="ja-JP" dirty="0"/>
              <a:t>MIDI</a:t>
            </a:r>
            <a:r>
              <a:rPr kumimoji="1" lang="ja-JP" altLang="en-US" dirty="0"/>
              <a:t>のノートオフメッセージに合わせてノートオフするモードもあります。</a:t>
            </a:r>
            <a:endParaRPr kumimoji="1" lang="en-US" altLang="ja-JP" dirty="0"/>
          </a:p>
          <a:p>
            <a:r>
              <a:rPr kumimoji="1" lang="ja-JP" altLang="en-US" dirty="0"/>
              <a:t>以下に解説動画を用意しましたので、ご参考ください。</a:t>
            </a:r>
            <a:r>
              <a:rPr kumimoji="1" lang="en-US" altLang="ja-JP" dirty="0">
                <a:hlinkClick r:id="rId2"/>
              </a:rPr>
              <a:t>https://youtu.be/wZeR3MJ7tRU</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95139D1-E0D4-C4D7-54AA-63D14C727690}"/>
              </a:ext>
            </a:extLst>
          </p:cNvPr>
          <p:cNvSpPr>
            <a:spLocks noGrp="1"/>
          </p:cNvSpPr>
          <p:nvPr>
            <p:ph type="sldNum" sz="quarter" idx="12"/>
          </p:nvPr>
        </p:nvSpPr>
        <p:spPr/>
        <p:txBody>
          <a:bodyPr/>
          <a:lstStyle/>
          <a:p>
            <a:fld id="{E27E2812-4560-4165-A7C7-9C013F955547}" type="slidenum">
              <a:rPr kumimoji="1" lang="ja-JP" altLang="en-US" smtClean="0"/>
              <a:t>12</a:t>
            </a:fld>
            <a:endParaRPr kumimoji="1" lang="ja-JP" altLang="en-US"/>
          </a:p>
        </p:txBody>
      </p:sp>
    </p:spTree>
    <p:extLst>
      <p:ext uri="{BB962C8B-B14F-4D97-AF65-F5344CB8AC3E}">
        <p14:creationId xmlns:p14="http://schemas.microsoft.com/office/powerpoint/2010/main" val="426822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受信</a:t>
            </a:r>
            <a:r>
              <a:rPr kumimoji="1" lang="en-US" altLang="ja-JP" dirty="0"/>
              <a:t>MIDI </a:t>
            </a:r>
            <a:r>
              <a:rPr kumimoji="1" lang="en-US" altLang="ja-JP" dirty="0" err="1"/>
              <a:t>ch</a:t>
            </a:r>
            <a:r>
              <a:rPr kumimoji="1" lang="ja-JP" altLang="en-US" dirty="0"/>
              <a:t>設定</a:t>
            </a:r>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r>
              <a:rPr kumimoji="1" lang="ja-JP" altLang="en-US" dirty="0"/>
              <a:t>複数音源を追加すると、デフォルトでは</a:t>
            </a:r>
            <a:r>
              <a:rPr lang="ja-JP" altLang="en-US" dirty="0"/>
              <a:t>各音源と</a:t>
            </a:r>
            <a:r>
              <a:rPr kumimoji="1" lang="ja-JP" altLang="en-US" dirty="0"/>
              <a:t>も同じ</a:t>
            </a:r>
            <a:r>
              <a:rPr kumimoji="1" lang="en-US" altLang="ja-JP" dirty="0"/>
              <a:t>MIDI </a:t>
            </a:r>
            <a:r>
              <a:rPr kumimoji="1" lang="en-US" altLang="ja-JP" dirty="0" err="1"/>
              <a:t>ch</a:t>
            </a:r>
            <a:r>
              <a:rPr kumimoji="1" lang="ja-JP" altLang="en-US" dirty="0"/>
              <a:t>を受信してしまいます。</a:t>
            </a:r>
            <a:endParaRPr kumimoji="1" lang="en-US" altLang="ja-JP" dirty="0"/>
          </a:p>
          <a:p>
            <a:r>
              <a:rPr kumimoji="1" lang="ja-JP" altLang="en-US" dirty="0"/>
              <a:t>それぞれで受信する</a:t>
            </a:r>
            <a:r>
              <a:rPr lang="en-US" altLang="ja-JP" dirty="0"/>
              <a:t>MIDI </a:t>
            </a:r>
            <a:r>
              <a:rPr lang="en-US" altLang="ja-JP" dirty="0" err="1"/>
              <a:t>ch</a:t>
            </a:r>
            <a:r>
              <a:rPr lang="ja-JP" altLang="en-US" dirty="0"/>
              <a:t>を設定する場合は以下の</a:t>
            </a:r>
            <a:r>
              <a:rPr lang="en-US" altLang="ja-JP" dirty="0"/>
              <a:t>[Channels]</a:t>
            </a:r>
            <a:r>
              <a:rPr lang="ja-JP" altLang="en-US" dirty="0"/>
              <a:t>で設定します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7CBCE10E-7CB5-1982-F5BD-7646B0B47144}"/>
              </a:ext>
            </a:extLst>
          </p:cNvPr>
          <p:cNvPicPr>
            <a:picLocks noChangeAspect="1"/>
          </p:cNvPicPr>
          <p:nvPr/>
        </p:nvPicPr>
        <p:blipFill>
          <a:blip r:embed="rId2"/>
          <a:stretch>
            <a:fillRect/>
          </a:stretch>
        </p:blipFill>
        <p:spPr>
          <a:xfrm>
            <a:off x="3006062" y="3464793"/>
            <a:ext cx="4228626" cy="3114326"/>
          </a:xfrm>
          <a:prstGeom prst="rect">
            <a:avLst/>
          </a:prstGeom>
        </p:spPr>
      </p:pic>
      <p:sp>
        <p:nvSpPr>
          <p:cNvPr id="7" name="四角形: 角を丸くする 6">
            <a:extLst>
              <a:ext uri="{FF2B5EF4-FFF2-40B4-BE49-F238E27FC236}">
                <a16:creationId xmlns:a16="http://schemas.microsoft.com/office/drawing/2014/main" id="{77F2CDA3-1AE2-4452-6A90-B9E9FCBE973F}"/>
              </a:ext>
            </a:extLst>
          </p:cNvPr>
          <p:cNvSpPr/>
          <p:nvPr/>
        </p:nvSpPr>
        <p:spPr>
          <a:xfrm>
            <a:off x="4426103" y="3892257"/>
            <a:ext cx="2319754" cy="2623562"/>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42248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設定を</a:t>
            </a:r>
            <a:r>
              <a:rPr lang="ja-JP" altLang="en-US" dirty="0"/>
              <a:t>別の場所にエクスポートする</a:t>
            </a:r>
            <a:endParaRPr kumimoji="1" lang="ja-JP" altLang="en-US" dirty="0"/>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pPr marL="0" indent="0">
              <a:buNone/>
            </a:pPr>
            <a:r>
              <a:rPr kumimoji="1" lang="en-US" altLang="ja-JP" dirty="0"/>
              <a:t>[Mami</a:t>
            </a:r>
            <a:r>
              <a:rPr kumimoji="1" lang="ja-JP" altLang="en-US" dirty="0"/>
              <a:t>ファイルをエクスポート</a:t>
            </a:r>
            <a:r>
              <a:rPr kumimoji="1" lang="en-US" altLang="ja-JP" dirty="0"/>
              <a:t>]</a:t>
            </a:r>
            <a:r>
              <a:rPr kumimoji="1" lang="ja-JP" altLang="en-US" dirty="0"/>
              <a:t>を選んでください。</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*.Mami</a:t>
            </a:r>
            <a:r>
              <a:rPr lang="ja-JP" altLang="en-US" dirty="0"/>
              <a:t>ファイルを読み込む場合は、、ここにドロップします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B1E8C628-0953-377B-80CD-03E69D31F2AE}"/>
              </a:ext>
            </a:extLst>
          </p:cNvPr>
          <p:cNvPicPr>
            <a:picLocks noChangeAspect="1"/>
          </p:cNvPicPr>
          <p:nvPr/>
        </p:nvPicPr>
        <p:blipFill>
          <a:blip r:embed="rId3"/>
          <a:stretch>
            <a:fillRect/>
          </a:stretch>
        </p:blipFill>
        <p:spPr>
          <a:xfrm>
            <a:off x="2970952" y="2596859"/>
            <a:ext cx="2972058" cy="1181202"/>
          </a:xfrm>
          <a:prstGeom prst="rect">
            <a:avLst/>
          </a:prstGeom>
        </p:spPr>
      </p:pic>
      <p:sp>
        <p:nvSpPr>
          <p:cNvPr id="8" name="四角形: 角を丸くする 7">
            <a:extLst>
              <a:ext uri="{FF2B5EF4-FFF2-40B4-BE49-F238E27FC236}">
                <a16:creationId xmlns:a16="http://schemas.microsoft.com/office/drawing/2014/main" id="{0A262E4F-82D0-BD10-3B0E-D6E13F0396B9}"/>
              </a:ext>
            </a:extLst>
          </p:cNvPr>
          <p:cNvSpPr/>
          <p:nvPr/>
        </p:nvSpPr>
        <p:spPr>
          <a:xfrm>
            <a:off x="3080381" y="3498920"/>
            <a:ext cx="3676977"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6C3DCC6-5AAF-EDB5-B8A8-5CFD29DBD034}"/>
              </a:ext>
            </a:extLst>
          </p:cNvPr>
          <p:cNvPicPr>
            <a:picLocks noChangeAspect="1"/>
          </p:cNvPicPr>
          <p:nvPr/>
        </p:nvPicPr>
        <p:blipFill>
          <a:blip r:embed="rId4"/>
          <a:stretch>
            <a:fillRect/>
          </a:stretch>
        </p:blipFill>
        <p:spPr>
          <a:xfrm>
            <a:off x="3313882" y="4491897"/>
            <a:ext cx="2286198" cy="2141406"/>
          </a:xfrm>
          <a:prstGeom prst="rect">
            <a:avLst/>
          </a:prstGeom>
        </p:spPr>
      </p:pic>
    </p:spTree>
    <p:extLst>
      <p:ext uri="{BB962C8B-B14F-4D97-AF65-F5344CB8AC3E}">
        <p14:creationId xmlns:p14="http://schemas.microsoft.com/office/powerpoint/2010/main" val="4311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A3DC7-ECC4-FF84-B971-9DF2A72B462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D7CD47C-A3BF-24B9-9F64-39D20F0D1549}"/>
              </a:ext>
            </a:extLst>
          </p:cNvPr>
          <p:cNvSpPr>
            <a:spLocks noGrp="1"/>
          </p:cNvSpPr>
          <p:nvPr>
            <p:ph idx="1"/>
          </p:nvPr>
        </p:nvSpPr>
        <p:spPr/>
        <p:txBody>
          <a:bodyPr/>
          <a:lstStyle/>
          <a:p>
            <a:r>
              <a:rPr kumimoji="1" lang="ja-JP" altLang="en-US" dirty="0"/>
              <a:t>ザックリとした説明ですが以上です。</a:t>
            </a:r>
            <a:r>
              <a:rPr lang="ja-JP" altLang="en-US" dirty="0"/>
              <a:t>マニュアルの方にもいくつか情報が記載されていますので参照ください。</a:t>
            </a:r>
            <a:br>
              <a:rPr lang="en-US" altLang="ja-JP" dirty="0"/>
            </a:br>
            <a:br>
              <a:rPr lang="en-US" altLang="ja-JP" dirty="0"/>
            </a:br>
            <a:r>
              <a:rPr lang="en-US" altLang="ja-JP" dirty="0">
                <a:hlinkClick r:id="rId2"/>
              </a:rPr>
              <a:t>https://github.com/110-kenichi/mame/blob/master/docs/MAmidiMEmo/Manual.pdf</a:t>
            </a:r>
            <a:br>
              <a:rPr lang="en-US" altLang="ja-JP" dirty="0"/>
            </a:br>
            <a:endParaRPr lang="en-US" altLang="ja-JP" dirty="0"/>
          </a:p>
          <a:p>
            <a:r>
              <a:rPr kumimoji="1" lang="ja-JP" altLang="en-US" dirty="0"/>
              <a:t>なにかあれば、お手数ですが</a:t>
            </a:r>
            <a:r>
              <a:rPr kumimoji="1" lang="en-US" altLang="ja-JP" dirty="0"/>
              <a:t>DM</a:t>
            </a:r>
            <a:r>
              <a:rPr kumimoji="1" lang="ja-JP" altLang="en-US" dirty="0"/>
              <a:t>などください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EC99D5F-8BB3-1DC2-F9C5-EDFF3CCD7543}"/>
              </a:ext>
            </a:extLst>
          </p:cNvPr>
          <p:cNvSpPr>
            <a:spLocks noGrp="1"/>
          </p:cNvSpPr>
          <p:nvPr>
            <p:ph type="sldNum" sz="quarter" idx="12"/>
          </p:nvPr>
        </p:nvSpPr>
        <p:spPr/>
        <p:txBody>
          <a:bodyPr/>
          <a:lstStyle/>
          <a:p>
            <a:fld id="{E27E2812-4560-4165-A7C7-9C013F955547}" type="slidenum">
              <a:rPr kumimoji="1" lang="ja-JP" altLang="en-US" smtClean="0"/>
              <a:t>15</a:t>
            </a:fld>
            <a:endParaRPr kumimoji="1" lang="ja-JP" altLang="en-US"/>
          </a:p>
        </p:txBody>
      </p:sp>
    </p:spTree>
    <p:extLst>
      <p:ext uri="{BB962C8B-B14F-4D97-AF65-F5344CB8AC3E}">
        <p14:creationId xmlns:p14="http://schemas.microsoft.com/office/powerpoint/2010/main" val="379418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kumimoji="1" lang="ja-JP" altLang="en-US" dirty="0"/>
              <a:t>をセットアップする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2</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に繋げます</a:t>
            </a:r>
            <a:endParaRPr lang="en-US" altLang="ja-JP" dirty="0"/>
          </a:p>
          <a:p>
            <a:pPr>
              <a:buAutoNum type="arabicPeriod"/>
            </a:pPr>
            <a:r>
              <a:rPr lang="en-US" altLang="ja-JP" dirty="0" err="1"/>
              <a:t>MAmidiMEmo</a:t>
            </a:r>
            <a:r>
              <a:rPr lang="ja-JP" altLang="en-US" dirty="0"/>
              <a:t>のフォルダにある</a:t>
            </a:r>
            <a:r>
              <a:rPr lang="en-US" altLang="ja-JP" dirty="0"/>
              <a:t>scciconfig.exe</a:t>
            </a:r>
            <a:r>
              <a:rPr lang="ja-JP" altLang="en-US" dirty="0"/>
              <a:t>を起動します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en-US" altLang="ja-JP" dirty="0"/>
              <a:t>4759Player(OPNAM)</a:t>
            </a:r>
            <a:r>
              <a:rPr lang="ja-JP" altLang="en-US" dirty="0"/>
              <a:t>であれば以下のように設定します。</a:t>
            </a:r>
            <a:br>
              <a:rPr lang="en-US" altLang="ja-JP" dirty="0"/>
            </a:br>
            <a:r>
              <a:rPr lang="en-US" altLang="ja-JP" dirty="0"/>
              <a:t>※</a:t>
            </a:r>
            <a:r>
              <a:rPr lang="ja-JP" altLang="en-US" dirty="0"/>
              <a:t>おかしい場合は </a:t>
            </a:r>
            <a:r>
              <a:rPr lang="en-US" altLang="ja-JP" dirty="0"/>
              <a:t>scci.ini </a:t>
            </a:r>
            <a:r>
              <a:rPr lang="ja-JP" altLang="en-US" dirty="0"/>
              <a:t>を削除してからもう一度</a:t>
            </a:r>
            <a:r>
              <a:rPr lang="en-US" altLang="ja-JP" dirty="0"/>
              <a:t>1</a:t>
            </a:r>
            <a:r>
              <a:rPr lang="ja-JP" altLang="en-US" dirty="0"/>
              <a:t>から設定ください</a:t>
            </a:r>
            <a:endParaRPr lang="en-US" altLang="ja-JP" dirty="0"/>
          </a:p>
        </p:txBody>
      </p:sp>
      <p:pic>
        <p:nvPicPr>
          <p:cNvPr id="5" name="図 4">
            <a:extLst>
              <a:ext uri="{FF2B5EF4-FFF2-40B4-BE49-F238E27FC236}">
                <a16:creationId xmlns:a16="http://schemas.microsoft.com/office/drawing/2014/main" id="{664BE18A-5C4F-0439-B646-EAE75F619885}"/>
              </a:ext>
            </a:extLst>
          </p:cNvPr>
          <p:cNvPicPr>
            <a:picLocks noChangeAspect="1"/>
          </p:cNvPicPr>
          <p:nvPr/>
        </p:nvPicPr>
        <p:blipFill>
          <a:blip r:embed="rId3"/>
          <a:stretch>
            <a:fillRect/>
          </a:stretch>
        </p:blipFill>
        <p:spPr>
          <a:xfrm>
            <a:off x="3101691" y="3185139"/>
            <a:ext cx="1653683" cy="487722"/>
          </a:xfrm>
          <a:prstGeom prst="rect">
            <a:avLst/>
          </a:prstGeom>
        </p:spPr>
      </p:pic>
      <p:pic>
        <p:nvPicPr>
          <p:cNvPr id="9" name="図 8">
            <a:extLst>
              <a:ext uri="{FF2B5EF4-FFF2-40B4-BE49-F238E27FC236}">
                <a16:creationId xmlns:a16="http://schemas.microsoft.com/office/drawing/2014/main" id="{7F9A3637-D725-8050-26A7-7590F9951FEF}"/>
              </a:ext>
            </a:extLst>
          </p:cNvPr>
          <p:cNvPicPr>
            <a:picLocks noChangeAspect="1"/>
          </p:cNvPicPr>
          <p:nvPr/>
        </p:nvPicPr>
        <p:blipFill>
          <a:blip r:embed="rId4"/>
          <a:stretch>
            <a:fillRect/>
          </a:stretch>
        </p:blipFill>
        <p:spPr>
          <a:xfrm>
            <a:off x="6346118" y="5165501"/>
            <a:ext cx="5092488" cy="1404631"/>
          </a:xfrm>
          <a:prstGeom prst="rect">
            <a:avLst/>
          </a:prstGeom>
        </p:spPr>
      </p:pic>
      <p:pic>
        <p:nvPicPr>
          <p:cNvPr id="11" name="図 10">
            <a:extLst>
              <a:ext uri="{FF2B5EF4-FFF2-40B4-BE49-F238E27FC236}">
                <a16:creationId xmlns:a16="http://schemas.microsoft.com/office/drawing/2014/main" id="{8979052D-02DE-71FB-AD01-3CD576DAF175}"/>
              </a:ext>
            </a:extLst>
          </p:cNvPr>
          <p:cNvPicPr>
            <a:picLocks noChangeAspect="1"/>
          </p:cNvPicPr>
          <p:nvPr/>
        </p:nvPicPr>
        <p:blipFill>
          <a:blip r:embed="rId5"/>
          <a:stretch>
            <a:fillRect/>
          </a:stretch>
        </p:blipFill>
        <p:spPr>
          <a:xfrm>
            <a:off x="2803664" y="5421741"/>
            <a:ext cx="2909782" cy="1011247"/>
          </a:xfrm>
          <a:prstGeom prst="rect">
            <a:avLst/>
          </a:prstGeom>
        </p:spPr>
      </p:pic>
      <p:sp>
        <p:nvSpPr>
          <p:cNvPr id="12" name="四角形: 角を丸くする 11">
            <a:extLst>
              <a:ext uri="{FF2B5EF4-FFF2-40B4-BE49-F238E27FC236}">
                <a16:creationId xmlns:a16="http://schemas.microsoft.com/office/drawing/2014/main" id="{6823DB49-81FF-2B8B-23F1-F9E15A045502}"/>
              </a:ext>
            </a:extLst>
          </p:cNvPr>
          <p:cNvSpPr/>
          <p:nvPr/>
        </p:nvSpPr>
        <p:spPr>
          <a:xfrm>
            <a:off x="3400213" y="5717454"/>
            <a:ext cx="2049171"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E3FEECD8-5A39-2EA9-38A0-95A6C5358805}"/>
              </a:ext>
            </a:extLst>
          </p:cNvPr>
          <p:cNvSpPr/>
          <p:nvPr/>
        </p:nvSpPr>
        <p:spPr>
          <a:xfrm>
            <a:off x="6346118" y="5335368"/>
            <a:ext cx="5092488" cy="101124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45A60B1-7C3F-7633-7153-0E26D22B0CD3}"/>
              </a:ext>
            </a:extLst>
          </p:cNvPr>
          <p:cNvSpPr/>
          <p:nvPr/>
        </p:nvSpPr>
        <p:spPr>
          <a:xfrm>
            <a:off x="5615093" y="5899573"/>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742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3</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err="1"/>
              <a:t>MAmidiMEmo</a:t>
            </a:r>
            <a:r>
              <a:rPr lang="en-US" altLang="ja-JP" dirty="0"/>
              <a:t>(</a:t>
            </a:r>
            <a:r>
              <a:rPr lang="ja-JP" altLang="en-US" dirty="0"/>
              <a:t>以降</a:t>
            </a:r>
            <a:r>
              <a:rPr lang="en-US" altLang="ja-JP" dirty="0" err="1"/>
              <a:t>MAmi</a:t>
            </a:r>
            <a:r>
              <a:rPr lang="ja-JP" altLang="en-US" dirty="0"/>
              <a:t>と記載</a:t>
            </a:r>
            <a:r>
              <a:rPr lang="en-US" altLang="ja-JP" dirty="0"/>
              <a:t>)</a:t>
            </a:r>
            <a:r>
              <a:rPr lang="ja-JP" altLang="en-US" dirty="0"/>
              <a:t>は</a:t>
            </a:r>
            <a:r>
              <a:rPr lang="en-US" altLang="ja-JP" dirty="0"/>
              <a:t>MIDI</a:t>
            </a:r>
            <a:r>
              <a:rPr lang="ja-JP" altLang="en-US" dirty="0"/>
              <a:t>にちゃんと対応した</a:t>
            </a:r>
            <a:r>
              <a:rPr lang="en-US" altLang="ja-JP" dirty="0"/>
              <a:t>DAW(Cubase Pro, Cakewalk</a:t>
            </a:r>
            <a:r>
              <a:rPr lang="ja-JP" altLang="en-US" dirty="0"/>
              <a:t>など</a:t>
            </a:r>
            <a:r>
              <a:rPr lang="en-US" altLang="ja-JP" dirty="0"/>
              <a:t>)</a:t>
            </a:r>
            <a:r>
              <a:rPr lang="ja-JP" altLang="en-US" dirty="0"/>
              <a:t>でないと使うのが困難です。</a:t>
            </a:r>
            <a:endParaRPr lang="en-US" altLang="ja-JP" dirty="0"/>
          </a:p>
          <a:p>
            <a:pPr marL="0" indent="0">
              <a:buNone/>
            </a:pPr>
            <a:r>
              <a:rPr lang="en-US" altLang="ja-JP" dirty="0"/>
              <a:t>※</a:t>
            </a:r>
            <a:r>
              <a:rPr lang="ja-JP" altLang="en-US" dirty="0"/>
              <a:t>すべての</a:t>
            </a:r>
            <a:r>
              <a:rPr lang="en-US" altLang="ja-JP" dirty="0"/>
              <a:t>DAW</a:t>
            </a:r>
            <a:r>
              <a:rPr lang="ja-JP" altLang="en-US" dirty="0"/>
              <a:t>で動作するかどうかは未確認です。その場合はご連絡ください。</a:t>
            </a:r>
            <a:endParaRPr lang="en-US" altLang="ja-JP" dirty="0"/>
          </a:p>
          <a:p>
            <a:pPr marL="0" indent="0">
              <a:buNone/>
            </a:pPr>
            <a:endParaRPr lang="en-US" altLang="ja-JP" dirty="0"/>
          </a:p>
          <a:p>
            <a:pPr marL="0" indent="0">
              <a:buNone/>
            </a:pPr>
            <a:r>
              <a:rPr lang="ja-JP" altLang="en-US" dirty="0"/>
              <a:t>以下の</a:t>
            </a:r>
            <a:r>
              <a:rPr lang="en-US" altLang="ja-JP" dirty="0"/>
              <a:t>A,B</a:t>
            </a:r>
            <a:r>
              <a:rPr lang="ja-JP" altLang="en-US" dirty="0"/>
              <a:t>どちらかでインストールしてください</a:t>
            </a:r>
            <a:endParaRPr lang="en-US" altLang="ja-JP" dirty="0"/>
          </a:p>
          <a:p>
            <a:pPr marL="0" indent="0">
              <a:buFont typeface="Wingdings 3" charset="2"/>
              <a:buNone/>
            </a:pPr>
            <a:endParaRPr lang="en-US" altLang="ja-JP" dirty="0"/>
          </a:p>
          <a:p>
            <a:pPr marL="0" indent="0">
              <a:buFont typeface="Wingdings 3" charset="2"/>
              <a:buNone/>
            </a:pPr>
            <a:r>
              <a:rPr lang="en-US" altLang="ja-JP" dirty="0"/>
              <a:t>(A)</a:t>
            </a:r>
            <a:r>
              <a:rPr lang="ja-JP" altLang="en-US" dirty="0"/>
              <a:t>一旦</a:t>
            </a:r>
            <a:r>
              <a:rPr lang="en-US" altLang="ja-JP" dirty="0"/>
              <a:t>exe</a:t>
            </a:r>
            <a:r>
              <a:rPr lang="ja-JP" altLang="en-US" dirty="0"/>
              <a:t>を起動し以下のメニューを選び、</a:t>
            </a:r>
            <a:r>
              <a:rPr lang="en-US" altLang="ja-JP" dirty="0"/>
              <a:t>DAW</a:t>
            </a:r>
            <a:r>
              <a:rPr lang="ja-JP" altLang="en-US" dirty="0"/>
              <a:t>の</a:t>
            </a:r>
            <a:r>
              <a:rPr lang="en-US" altLang="ja-JP" dirty="0"/>
              <a:t>VST2</a:t>
            </a:r>
            <a:r>
              <a:rPr lang="ja-JP" altLang="en-US" dirty="0"/>
              <a:t>フォルダを選択する。</a:t>
            </a: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None/>
            </a:pPr>
            <a:r>
              <a:rPr lang="en-US" altLang="ja-JP" dirty="0"/>
              <a:t>(B) DAW</a:t>
            </a:r>
            <a:r>
              <a:rPr lang="ja-JP" altLang="en-US" dirty="0"/>
              <a:t>に</a:t>
            </a:r>
            <a:r>
              <a:rPr lang="en-US" altLang="ja-JP" dirty="0" err="1"/>
              <a:t>MAmidiMEmo</a:t>
            </a:r>
            <a:r>
              <a:rPr lang="ja-JP" altLang="en-US" dirty="0"/>
              <a:t>の</a:t>
            </a:r>
            <a:r>
              <a:rPr lang="en-US" altLang="ja-JP" dirty="0"/>
              <a:t>VST</a:t>
            </a:r>
            <a:r>
              <a:rPr lang="ja-JP" altLang="en-US" dirty="0"/>
              <a:t>フォルダを指定する </a:t>
            </a:r>
            <a:r>
              <a:rPr lang="en-US" altLang="ja-JP" dirty="0"/>
              <a:t>(</a:t>
            </a:r>
            <a:r>
              <a:rPr lang="ja-JP" altLang="en-US" b="1" dirty="0"/>
              <a:t>こっちがお勧め</a:t>
            </a:r>
            <a:r>
              <a:rPr lang="en-US" altLang="ja-JP" dirty="0"/>
              <a:t>)</a:t>
            </a:r>
          </a:p>
        </p:txBody>
      </p:sp>
      <p:pic>
        <p:nvPicPr>
          <p:cNvPr id="8" name="コンテンツ プレースホルダー 5">
            <a:extLst>
              <a:ext uri="{FF2B5EF4-FFF2-40B4-BE49-F238E27FC236}">
                <a16:creationId xmlns:a16="http://schemas.microsoft.com/office/drawing/2014/main" id="{C4F4CA66-0755-D5FD-2699-C98FE43FB657}"/>
              </a:ext>
            </a:extLst>
          </p:cNvPr>
          <p:cNvPicPr>
            <a:picLocks noChangeAspect="1"/>
          </p:cNvPicPr>
          <p:nvPr/>
        </p:nvPicPr>
        <p:blipFill>
          <a:blip r:embed="rId3"/>
          <a:stretch>
            <a:fillRect/>
          </a:stretch>
        </p:blipFill>
        <p:spPr>
          <a:xfrm>
            <a:off x="3172493" y="4884687"/>
            <a:ext cx="3093988" cy="1242168"/>
          </a:xfrm>
          <a:prstGeom prst="rect">
            <a:avLst/>
          </a:prstGeom>
        </p:spPr>
      </p:pic>
    </p:spTree>
    <p:extLst>
      <p:ext uri="{BB962C8B-B14F-4D97-AF65-F5344CB8AC3E}">
        <p14:creationId xmlns:p14="http://schemas.microsoft.com/office/powerpoint/2010/main" val="5271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07575-3F55-94DA-5345-8E904F8DF1AC}"/>
              </a:ext>
            </a:extLst>
          </p:cNvPr>
          <p:cNvSpPr>
            <a:spLocks noGrp="1"/>
          </p:cNvSpPr>
          <p:nvPr>
            <p:ph type="title"/>
          </p:nvPr>
        </p:nvSpPr>
        <p:spPr/>
        <p:txBody>
          <a:bodyPr/>
          <a:lstStyle/>
          <a:p>
            <a:r>
              <a:rPr kumimoji="1" lang="en-US" altLang="ja-JP" dirty="0"/>
              <a:t>Mami</a:t>
            </a:r>
            <a:r>
              <a:rPr lang="ja-JP" altLang="en-US" dirty="0"/>
              <a:t>で</a:t>
            </a:r>
            <a:r>
              <a:rPr kumimoji="1" lang="en-US" altLang="ja-JP" dirty="0"/>
              <a:t>[YM2151]</a:t>
            </a:r>
            <a:r>
              <a:rPr kumimoji="1" lang="ja-JP" altLang="en-US" dirty="0"/>
              <a:t>や</a:t>
            </a:r>
            <a:r>
              <a:rPr kumimoji="1" lang="en-US" altLang="ja-JP" dirty="0"/>
              <a:t>[YM2414]</a:t>
            </a:r>
            <a:r>
              <a:rPr kumimoji="1" lang="ja-JP" altLang="en-US" dirty="0"/>
              <a:t>などを選択する</a:t>
            </a:r>
          </a:p>
        </p:txBody>
      </p:sp>
      <p:pic>
        <p:nvPicPr>
          <p:cNvPr id="6" name="コンテンツ プレースホルダー 5">
            <a:extLst>
              <a:ext uri="{FF2B5EF4-FFF2-40B4-BE49-F238E27FC236}">
                <a16:creationId xmlns:a16="http://schemas.microsoft.com/office/drawing/2014/main" id="{0BD8267E-50AA-0E7C-6687-04C1C6C9DC81}"/>
              </a:ext>
            </a:extLst>
          </p:cNvPr>
          <p:cNvPicPr>
            <a:picLocks noGrp="1" noChangeAspect="1"/>
          </p:cNvPicPr>
          <p:nvPr>
            <p:ph idx="1"/>
          </p:nvPr>
        </p:nvPicPr>
        <p:blipFill>
          <a:blip r:embed="rId2"/>
          <a:stretch>
            <a:fillRect/>
          </a:stretch>
        </p:blipFill>
        <p:spPr>
          <a:xfrm>
            <a:off x="3642792" y="4177351"/>
            <a:ext cx="5273497" cy="2377646"/>
          </a:xfrm>
        </p:spPr>
      </p:pic>
      <p:sp>
        <p:nvSpPr>
          <p:cNvPr id="4" name="スライド番号プレースホルダー 3">
            <a:extLst>
              <a:ext uri="{FF2B5EF4-FFF2-40B4-BE49-F238E27FC236}">
                <a16:creationId xmlns:a16="http://schemas.microsoft.com/office/drawing/2014/main" id="{0B12E567-290D-33FD-FF4F-743B6EBF34C7}"/>
              </a:ext>
            </a:extLst>
          </p:cNvPr>
          <p:cNvSpPr>
            <a:spLocks noGrp="1"/>
          </p:cNvSpPr>
          <p:nvPr>
            <p:ph type="sldNum" sz="quarter" idx="12"/>
          </p:nvPr>
        </p:nvSpPr>
        <p:spPr/>
        <p:txBody>
          <a:bodyPr/>
          <a:lstStyle/>
          <a:p>
            <a:fld id="{E27E2812-4560-4165-A7C7-9C013F955547}" type="slidenum">
              <a:rPr kumimoji="1" lang="ja-JP" altLang="en-US" smtClean="0"/>
              <a:t>4</a:t>
            </a:fld>
            <a:endParaRPr kumimoji="1" lang="ja-JP" altLang="en-US"/>
          </a:p>
        </p:txBody>
      </p:sp>
      <p:sp>
        <p:nvSpPr>
          <p:cNvPr id="7" name="四角形: 角を丸くする 6">
            <a:extLst>
              <a:ext uri="{FF2B5EF4-FFF2-40B4-BE49-F238E27FC236}">
                <a16:creationId xmlns:a16="http://schemas.microsoft.com/office/drawing/2014/main" id="{60A83435-55A7-DE81-9713-D96D6F913D91}"/>
              </a:ext>
            </a:extLst>
          </p:cNvPr>
          <p:cNvSpPr/>
          <p:nvPr/>
        </p:nvSpPr>
        <p:spPr>
          <a:xfrm>
            <a:off x="7145867" y="5730241"/>
            <a:ext cx="1984075"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F44B7F0C-7574-827C-1F83-4728B725E9B9}"/>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t>1. DAW</a:t>
            </a:r>
            <a:r>
              <a:rPr lang="ja-JP" altLang="en-US" dirty="0"/>
              <a:t>で</a:t>
            </a:r>
            <a:r>
              <a:rPr lang="en-US" altLang="ja-JP" dirty="0" err="1"/>
              <a:t>VSTi</a:t>
            </a:r>
            <a:r>
              <a:rPr lang="ja-JP" altLang="en-US" dirty="0"/>
              <a:t>トラックを作成し、</a:t>
            </a:r>
            <a:r>
              <a:rPr lang="en-US" altLang="ja-JP" dirty="0" err="1"/>
              <a:t>MAmidiMEmo</a:t>
            </a:r>
            <a:r>
              <a:rPr lang="ja-JP" altLang="en-US" dirty="0"/>
              <a:t>を選びます</a:t>
            </a:r>
            <a:endParaRPr lang="en-US" altLang="ja-JP" dirty="0"/>
          </a:p>
          <a:p>
            <a:pPr marL="0" indent="0">
              <a:buNone/>
            </a:pPr>
            <a:r>
              <a:rPr lang="en-US" altLang="ja-JP" dirty="0"/>
              <a:t>2. </a:t>
            </a:r>
            <a:r>
              <a:rPr lang="en-US" altLang="ja-JP" dirty="0" err="1"/>
              <a:t>MAmi</a:t>
            </a:r>
            <a:r>
              <a:rPr lang="ja-JP" altLang="en-US" dirty="0"/>
              <a:t>のウインドウで使いたい音源を選択します</a:t>
            </a:r>
            <a:endParaRPr lang="en-US" altLang="ja-JP" dirty="0"/>
          </a:p>
          <a:p>
            <a:pPr marL="0" indent="0">
              <a:buNone/>
            </a:pPr>
            <a:r>
              <a:rPr lang="en-US" altLang="ja-JP" dirty="0"/>
              <a:t>3. </a:t>
            </a:r>
            <a:r>
              <a:rPr lang="en-US" altLang="ja-JP" dirty="0" err="1"/>
              <a:t>MAmi</a:t>
            </a:r>
            <a:r>
              <a:rPr lang="ja-JP" altLang="en-US" dirty="0"/>
              <a:t>は</a:t>
            </a:r>
            <a:r>
              <a:rPr lang="en-US" altLang="ja-JP" dirty="0"/>
              <a:t>MIDI</a:t>
            </a:r>
            <a:r>
              <a:rPr lang="ja-JP" altLang="en-US" dirty="0"/>
              <a:t>音源のため、</a:t>
            </a:r>
            <a:r>
              <a:rPr lang="en-US" altLang="ja-JP" dirty="0"/>
              <a:t>DAW</a:t>
            </a:r>
            <a:r>
              <a:rPr lang="ja-JP" altLang="en-US" dirty="0"/>
              <a:t>上で</a:t>
            </a:r>
            <a:r>
              <a:rPr lang="en-US" altLang="ja-JP" dirty="0"/>
              <a:t>MIDI </a:t>
            </a:r>
            <a:r>
              <a:rPr lang="en-US" altLang="ja-JP" dirty="0" err="1"/>
              <a:t>ch</a:t>
            </a:r>
            <a:r>
              <a:rPr lang="ja-JP" altLang="en-US" dirty="0"/>
              <a:t>を</a:t>
            </a:r>
            <a:r>
              <a:rPr lang="en-US" altLang="ja-JP" dirty="0" err="1"/>
              <a:t>MAmi</a:t>
            </a:r>
            <a:r>
              <a:rPr lang="ja-JP" altLang="en-US" dirty="0"/>
              <a:t>に割り当ててください。</a:t>
            </a:r>
            <a:br>
              <a:rPr lang="en-US" altLang="ja-JP" dirty="0"/>
            </a:br>
            <a:r>
              <a:rPr lang="ja-JP" altLang="en-US" dirty="0"/>
              <a:t>　</a:t>
            </a:r>
            <a:r>
              <a:rPr lang="en-US" altLang="ja-JP" dirty="0"/>
              <a:t>※</a:t>
            </a:r>
            <a:r>
              <a:rPr lang="ja-JP" altLang="en-US" dirty="0"/>
              <a:t>複数の</a:t>
            </a:r>
            <a:r>
              <a:rPr lang="en-US" altLang="ja-JP" dirty="0" err="1"/>
              <a:t>MAmi</a:t>
            </a:r>
            <a:r>
              <a:rPr lang="ja-JP" altLang="en-US" dirty="0"/>
              <a:t>を複数のトラックに登録してもそのうちの</a:t>
            </a:r>
            <a:r>
              <a:rPr lang="en-US" altLang="ja-JP" dirty="0"/>
              <a:t>1</a:t>
            </a:r>
            <a:r>
              <a:rPr lang="ja-JP" altLang="en-US" dirty="0"/>
              <a:t>つの</a:t>
            </a:r>
            <a:r>
              <a:rPr lang="en-US" altLang="ja-JP" dirty="0" err="1"/>
              <a:t>MAmi</a:t>
            </a:r>
            <a:r>
              <a:rPr lang="ja-JP" altLang="en-US" dirty="0"/>
              <a:t>でしか</a:t>
            </a:r>
            <a:r>
              <a:rPr lang="en-US" altLang="ja-JP" dirty="0"/>
              <a:t>SPFM</a:t>
            </a:r>
            <a:r>
              <a:rPr lang="ja-JP" altLang="en-US"/>
              <a:t>を使えません。</a:t>
            </a:r>
            <a:endParaRPr lang="en-US" altLang="ja-JP" dirty="0"/>
          </a:p>
        </p:txBody>
      </p:sp>
    </p:spTree>
    <p:extLst>
      <p:ext uri="{BB962C8B-B14F-4D97-AF65-F5344CB8AC3E}">
        <p14:creationId xmlns:p14="http://schemas.microsoft.com/office/powerpoint/2010/main" val="337222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0073510-1811-88C1-F494-DE13D4EB92EC}"/>
              </a:ext>
            </a:extLst>
          </p:cNvPr>
          <p:cNvPicPr>
            <a:picLocks noChangeAspect="1"/>
          </p:cNvPicPr>
          <p:nvPr/>
        </p:nvPicPr>
        <p:blipFill>
          <a:blip r:embed="rId3"/>
          <a:stretch>
            <a:fillRect/>
          </a:stretch>
        </p:blipFill>
        <p:spPr>
          <a:xfrm>
            <a:off x="1033924" y="2300026"/>
            <a:ext cx="6439458" cy="3132091"/>
          </a:xfrm>
          <a:prstGeom prst="rect">
            <a:avLst/>
          </a:prstGeom>
        </p:spPr>
      </p:pic>
      <p:sp>
        <p:nvSpPr>
          <p:cNvPr id="2" name="タイトル 1">
            <a:extLst>
              <a:ext uri="{FF2B5EF4-FFF2-40B4-BE49-F238E27FC236}">
                <a16:creationId xmlns:a16="http://schemas.microsoft.com/office/drawing/2014/main" id="{15D48A5A-F60A-5475-ECC0-18218D1CC35C}"/>
              </a:ext>
            </a:extLst>
          </p:cNvPr>
          <p:cNvSpPr>
            <a:spLocks noGrp="1"/>
          </p:cNvSpPr>
          <p:nvPr>
            <p:ph type="title"/>
          </p:nvPr>
        </p:nvSpPr>
        <p:spPr/>
        <p:txBody>
          <a:bodyPr>
            <a:normAutofit fontScale="90000"/>
          </a:bodyPr>
          <a:lstStyle/>
          <a:p>
            <a:r>
              <a:rPr kumimoji="1" lang="ja-JP" altLang="en-US" dirty="0"/>
              <a:t>追加された音源アイコンを選択して、</a:t>
            </a:r>
            <a:r>
              <a:rPr kumimoji="1" lang="en-US" altLang="ja-JP" dirty="0"/>
              <a:t>[</a:t>
            </a:r>
            <a:r>
              <a:rPr kumimoji="1" lang="en-US" altLang="ja-JP" dirty="0" err="1"/>
              <a:t>SoundEngine</a:t>
            </a:r>
            <a:r>
              <a:rPr kumimoji="1" lang="en-US" altLang="ja-JP" dirty="0"/>
              <a:t>]</a:t>
            </a:r>
            <a:r>
              <a:rPr kumimoji="1" lang="ja-JP" altLang="en-US" dirty="0"/>
              <a:t>を</a:t>
            </a:r>
            <a:r>
              <a:rPr kumimoji="1" lang="en-US" altLang="ja-JP" dirty="0"/>
              <a:t>”Real(VSIF Genesis(FTDI))”</a:t>
            </a:r>
            <a:r>
              <a:rPr kumimoji="1" lang="ja-JP" altLang="en-US" dirty="0"/>
              <a:t>にする</a:t>
            </a:r>
          </a:p>
        </p:txBody>
      </p:sp>
      <p:sp>
        <p:nvSpPr>
          <p:cNvPr id="4" name="スライド番号プレースホルダー 3">
            <a:extLst>
              <a:ext uri="{FF2B5EF4-FFF2-40B4-BE49-F238E27FC236}">
                <a16:creationId xmlns:a16="http://schemas.microsoft.com/office/drawing/2014/main" id="{EB0797B5-0502-50C8-AD0B-4B6CA8083CAD}"/>
              </a:ext>
            </a:extLst>
          </p:cNvPr>
          <p:cNvSpPr>
            <a:spLocks noGrp="1"/>
          </p:cNvSpPr>
          <p:nvPr>
            <p:ph type="sldNum" sz="quarter" idx="12"/>
          </p:nvPr>
        </p:nvSpPr>
        <p:spPr/>
        <p:txBody>
          <a:bodyPr/>
          <a:lstStyle/>
          <a:p>
            <a:fld id="{E27E2812-4560-4165-A7C7-9C013F955547}"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0584F49B-B572-523C-3A6C-B0E8282BA97D}"/>
              </a:ext>
            </a:extLst>
          </p:cNvPr>
          <p:cNvSpPr/>
          <p:nvPr/>
        </p:nvSpPr>
        <p:spPr>
          <a:xfrm>
            <a:off x="4836160" y="4044704"/>
            <a:ext cx="1496908" cy="32866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5D8931C-3D73-EA34-7B3E-7F36405F6CE1}"/>
              </a:ext>
            </a:extLst>
          </p:cNvPr>
          <p:cNvSpPr/>
          <p:nvPr/>
        </p:nvSpPr>
        <p:spPr>
          <a:xfrm>
            <a:off x="1033924" y="2350732"/>
            <a:ext cx="1190446" cy="920150"/>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26A4361C-475E-A6AD-3CB4-CF76D3668780}"/>
              </a:ext>
            </a:extLst>
          </p:cNvPr>
          <p:cNvPicPr>
            <a:picLocks noChangeAspect="1"/>
          </p:cNvPicPr>
          <p:nvPr/>
        </p:nvPicPr>
        <p:blipFill>
          <a:blip r:embed="rId4"/>
          <a:stretch>
            <a:fillRect/>
          </a:stretch>
        </p:blipFill>
        <p:spPr>
          <a:xfrm>
            <a:off x="7930522" y="3429000"/>
            <a:ext cx="3574090" cy="1668925"/>
          </a:xfrm>
          <a:prstGeom prst="rect">
            <a:avLst/>
          </a:prstGeom>
        </p:spPr>
      </p:pic>
      <p:sp>
        <p:nvSpPr>
          <p:cNvPr id="15" name="矢印: 右 14">
            <a:extLst>
              <a:ext uri="{FF2B5EF4-FFF2-40B4-BE49-F238E27FC236}">
                <a16:creationId xmlns:a16="http://schemas.microsoft.com/office/drawing/2014/main" id="{3309611E-09B2-A4D7-70B4-E5D2BE0D0151}"/>
              </a:ext>
            </a:extLst>
          </p:cNvPr>
          <p:cNvSpPr/>
          <p:nvPr/>
        </p:nvSpPr>
        <p:spPr>
          <a:xfrm>
            <a:off x="7048768" y="41446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79B2BF41-40DD-CB9E-F7C5-18656C8066A5}"/>
              </a:ext>
            </a:extLst>
          </p:cNvPr>
          <p:cNvSpPr/>
          <p:nvPr/>
        </p:nvSpPr>
        <p:spPr>
          <a:xfrm>
            <a:off x="8081641" y="3603414"/>
            <a:ext cx="3522195" cy="54127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7C4C0915-13D5-58D3-BC9A-F3731A1D8576}"/>
              </a:ext>
            </a:extLst>
          </p:cNvPr>
          <p:cNvSpPr/>
          <p:nvPr/>
        </p:nvSpPr>
        <p:spPr>
          <a:xfrm>
            <a:off x="8304107" y="4436533"/>
            <a:ext cx="765386" cy="465283"/>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410D4692-385E-3FCD-7B94-B7BD92EE6C20}"/>
              </a:ext>
            </a:extLst>
          </p:cNvPr>
          <p:cNvSpPr/>
          <p:nvPr/>
        </p:nvSpPr>
        <p:spPr>
          <a:xfrm>
            <a:off x="7755337" y="5432117"/>
            <a:ext cx="3605841" cy="984849"/>
          </a:xfrm>
          <a:prstGeom prst="wedgeRectCallout">
            <a:avLst>
              <a:gd name="adj1" fmla="val -24331"/>
              <a:gd name="adj2" fmla="val -1047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Internal </a:t>
            </a:r>
            <a:r>
              <a:rPr kumimoji="1" lang="ja-JP" altLang="en-US" dirty="0"/>
              <a:t>になってないこと</a:t>
            </a:r>
          </a:p>
        </p:txBody>
      </p:sp>
      <p:sp>
        <p:nvSpPr>
          <p:cNvPr id="21" name="吹き出し: 四角形 20">
            <a:extLst>
              <a:ext uri="{FF2B5EF4-FFF2-40B4-BE49-F238E27FC236}">
                <a16:creationId xmlns:a16="http://schemas.microsoft.com/office/drawing/2014/main" id="{C02A1C49-1E0F-C414-98BE-DFFE0D84AE48}"/>
              </a:ext>
            </a:extLst>
          </p:cNvPr>
          <p:cNvSpPr/>
          <p:nvPr/>
        </p:nvSpPr>
        <p:spPr>
          <a:xfrm>
            <a:off x="8236243" y="1856032"/>
            <a:ext cx="3605841" cy="984849"/>
          </a:xfrm>
          <a:prstGeom prst="wedgeRectCallout">
            <a:avLst>
              <a:gd name="adj1" fmla="val 23945"/>
              <a:gd name="adj2" fmla="val 1387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２つとも</a:t>
            </a:r>
            <a:r>
              <a:rPr kumimoji="1" lang="en-US" altLang="ja-JP" dirty="0"/>
              <a:t>Real(SPFM)</a:t>
            </a:r>
            <a:r>
              <a:rPr kumimoji="1" lang="ja-JP" altLang="en-US" dirty="0"/>
              <a:t>かどうか確認してください。</a:t>
            </a:r>
          </a:p>
        </p:txBody>
      </p:sp>
    </p:spTree>
    <p:extLst>
      <p:ext uri="{BB962C8B-B14F-4D97-AF65-F5344CB8AC3E}">
        <p14:creationId xmlns:p14="http://schemas.microsoft.com/office/powerpoint/2010/main" val="36779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セットアップが正常であれば、鍵盤をクリックすると実機</a:t>
            </a:r>
            <a:r>
              <a:rPr lang="ja-JP" altLang="en-US" dirty="0"/>
              <a:t>から</a:t>
            </a:r>
            <a:r>
              <a:rPr kumimoji="1" lang="ja-JP" altLang="en-US" dirty="0"/>
              <a:t>音が鳴ります。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6</a:t>
            </a:fld>
            <a:endParaRPr kumimoji="1" lang="ja-JP" altLang="en-US"/>
          </a:p>
        </p:txBody>
      </p:sp>
      <p:pic>
        <p:nvPicPr>
          <p:cNvPr id="6" name="図 5">
            <a:extLst>
              <a:ext uri="{FF2B5EF4-FFF2-40B4-BE49-F238E27FC236}">
                <a16:creationId xmlns:a16="http://schemas.microsoft.com/office/drawing/2014/main" id="{28854C0B-1C74-64D4-A07B-FB340DF94D9B}"/>
              </a:ext>
            </a:extLst>
          </p:cNvPr>
          <p:cNvPicPr>
            <a:picLocks noChangeAspect="1"/>
          </p:cNvPicPr>
          <p:nvPr/>
        </p:nvPicPr>
        <p:blipFill>
          <a:blip r:embed="rId2"/>
          <a:stretch>
            <a:fillRect/>
          </a:stretch>
        </p:blipFill>
        <p:spPr>
          <a:xfrm>
            <a:off x="2476186" y="2644072"/>
            <a:ext cx="7239627" cy="1569856"/>
          </a:xfrm>
          <a:prstGeom prst="rect">
            <a:avLst/>
          </a:prstGeom>
        </p:spPr>
      </p:pic>
      <p:sp>
        <p:nvSpPr>
          <p:cNvPr id="3" name="吹き出し: 四角形 2">
            <a:extLst>
              <a:ext uri="{FF2B5EF4-FFF2-40B4-BE49-F238E27FC236}">
                <a16:creationId xmlns:a16="http://schemas.microsoft.com/office/drawing/2014/main" id="{42CAA4A5-BD4F-C804-9EA6-8F7C132B92A9}"/>
              </a:ext>
            </a:extLst>
          </p:cNvPr>
          <p:cNvSpPr/>
          <p:nvPr/>
        </p:nvSpPr>
        <p:spPr>
          <a:xfrm>
            <a:off x="4359911" y="4849761"/>
            <a:ext cx="4459625" cy="1384129"/>
          </a:xfrm>
          <a:prstGeom prst="wedgeRectCallout">
            <a:avLst>
              <a:gd name="adj1" fmla="val -44205"/>
              <a:gd name="adj2" fmla="val -96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Mami</a:t>
            </a:r>
            <a:r>
              <a:rPr kumimoji="1" lang="ja-JP" altLang="en-US" dirty="0"/>
              <a:t>の</a:t>
            </a:r>
            <a:r>
              <a:rPr kumimoji="1" lang="en-US" altLang="ja-JP" dirty="0"/>
              <a:t>VST</a:t>
            </a:r>
            <a:r>
              <a:rPr kumimoji="1" lang="ja-JP" altLang="en-US" dirty="0"/>
              <a:t>音源の設定は自動では行われない場合がほとんど</a:t>
            </a:r>
            <a:r>
              <a:rPr kumimoji="1" lang="en-US" altLang="ja-JP" dirty="0"/>
              <a:t>(DAW</a:t>
            </a:r>
            <a:r>
              <a:rPr kumimoji="1" lang="ja-JP" altLang="en-US" dirty="0"/>
              <a:t>依存</a:t>
            </a:r>
            <a:r>
              <a:rPr kumimoji="1" lang="en-US" altLang="ja-JP" dirty="0"/>
              <a:t>)</a:t>
            </a:r>
            <a:r>
              <a:rPr kumimoji="1" lang="ja-JP" altLang="en-US" dirty="0"/>
              <a:t>です。</a:t>
            </a:r>
            <a:endParaRPr kumimoji="1" lang="en-US" altLang="ja-JP" dirty="0"/>
          </a:p>
          <a:p>
            <a:pPr algn="ctr"/>
            <a:r>
              <a:rPr kumimoji="1" lang="ja-JP" altLang="en-US" dirty="0"/>
              <a:t>忘れずに</a:t>
            </a:r>
            <a:r>
              <a:rPr kumimoji="1" lang="en-US" altLang="ja-JP" dirty="0"/>
              <a:t>DAW</a:t>
            </a:r>
            <a:r>
              <a:rPr kumimoji="1" lang="ja-JP" altLang="en-US" dirty="0"/>
              <a:t>のプロジェクトメニューでプロジェクト保存を行ってください</a:t>
            </a:r>
          </a:p>
        </p:txBody>
      </p:sp>
    </p:spTree>
    <p:extLst>
      <p:ext uri="{BB962C8B-B14F-4D97-AF65-F5344CB8AC3E}">
        <p14:creationId xmlns:p14="http://schemas.microsoft.com/office/powerpoint/2010/main" val="62346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1</a:t>
            </a:r>
            <a:br>
              <a:rPr kumimoji="1" lang="en-US" altLang="ja-JP" dirty="0"/>
            </a:br>
            <a:r>
              <a:rPr kumimoji="1" lang="en-US" altLang="ja-JP" dirty="0"/>
              <a:t>YM2612</a:t>
            </a:r>
            <a:r>
              <a:rPr kumimoji="1" lang="ja-JP" altLang="en-US" dirty="0"/>
              <a:t>の</a:t>
            </a:r>
            <a:r>
              <a:rPr kumimoji="1" lang="en-US" altLang="ja-JP" dirty="0"/>
              <a:t>[Timbres]</a:t>
            </a:r>
            <a:r>
              <a:rPr kumimoji="1" lang="ja-JP" altLang="en-US" dirty="0"/>
              <a:t>で音色</a:t>
            </a:r>
            <a:r>
              <a:rPr kumimoji="1" lang="en-US" altLang="ja-JP" dirty="0"/>
              <a:t>1</a:t>
            </a:r>
            <a:r>
              <a:rPr kumimoji="1" lang="ja-JP" altLang="en-US" dirty="0"/>
              <a:t>～</a:t>
            </a:r>
            <a:r>
              <a:rPr kumimoji="1" lang="en-US" altLang="ja-JP" dirty="0"/>
              <a:t>128</a:t>
            </a:r>
            <a:r>
              <a:rPr kumimoji="1" lang="ja-JP" altLang="en-US" dirty="0"/>
              <a:t>のどれかを選び、</a:t>
            </a:r>
            <a:r>
              <a:rPr kumimoji="1" lang="en-US" altLang="ja-JP" dirty="0"/>
              <a:t>[…]</a:t>
            </a:r>
            <a:r>
              <a:rPr kumimoji="1" lang="ja-JP" altLang="en-US" dirty="0"/>
              <a:t>を押すとグラフィカルな</a:t>
            </a:r>
            <a:r>
              <a:rPr kumimoji="1" lang="en-US" altLang="ja-JP" dirty="0"/>
              <a:t>FM</a:t>
            </a:r>
            <a:r>
              <a:rPr kumimoji="1" lang="ja-JP" altLang="en-US" dirty="0"/>
              <a:t>音色エディタが起動します。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B98749BE-021D-C1D0-1EA9-11863A7CDFE6}"/>
              </a:ext>
            </a:extLst>
          </p:cNvPr>
          <p:cNvPicPr>
            <a:picLocks noChangeAspect="1"/>
          </p:cNvPicPr>
          <p:nvPr/>
        </p:nvPicPr>
        <p:blipFill>
          <a:blip r:embed="rId2"/>
          <a:stretch>
            <a:fillRect/>
          </a:stretch>
        </p:blipFill>
        <p:spPr>
          <a:xfrm>
            <a:off x="2112141" y="3078611"/>
            <a:ext cx="4466939" cy="1259040"/>
          </a:xfrm>
          <a:prstGeom prst="rect">
            <a:avLst/>
          </a:prstGeom>
        </p:spPr>
      </p:pic>
      <p:sp>
        <p:nvSpPr>
          <p:cNvPr id="7" name="四角形: 角を丸くする 6">
            <a:extLst>
              <a:ext uri="{FF2B5EF4-FFF2-40B4-BE49-F238E27FC236}">
                <a16:creationId xmlns:a16="http://schemas.microsoft.com/office/drawing/2014/main" id="{93826F6C-05E0-E43E-851B-720493BC808D}"/>
              </a:ext>
            </a:extLst>
          </p:cNvPr>
          <p:cNvSpPr/>
          <p:nvPr/>
        </p:nvSpPr>
        <p:spPr>
          <a:xfrm>
            <a:off x="6151621" y="3495633"/>
            <a:ext cx="795519" cy="42499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2737EF7-3868-4239-DA1A-1DAE537888DD}"/>
              </a:ext>
            </a:extLst>
          </p:cNvPr>
          <p:cNvPicPr>
            <a:picLocks noChangeAspect="1"/>
          </p:cNvPicPr>
          <p:nvPr/>
        </p:nvPicPr>
        <p:blipFill>
          <a:blip r:embed="rId3"/>
          <a:stretch>
            <a:fillRect/>
          </a:stretch>
        </p:blipFill>
        <p:spPr>
          <a:xfrm>
            <a:off x="7677510" y="2852599"/>
            <a:ext cx="4361656" cy="3916261"/>
          </a:xfrm>
          <a:prstGeom prst="rect">
            <a:avLst/>
          </a:prstGeom>
        </p:spPr>
      </p:pic>
      <p:sp>
        <p:nvSpPr>
          <p:cNvPr id="3" name="四角形: 角を丸くする 2">
            <a:extLst>
              <a:ext uri="{FF2B5EF4-FFF2-40B4-BE49-F238E27FC236}">
                <a16:creationId xmlns:a16="http://schemas.microsoft.com/office/drawing/2014/main" id="{41E139A5-66FE-7F93-A2E8-261BF8EDC895}"/>
              </a:ext>
            </a:extLst>
          </p:cNvPr>
          <p:cNvSpPr/>
          <p:nvPr/>
        </p:nvSpPr>
        <p:spPr>
          <a:xfrm>
            <a:off x="2112141" y="3216502"/>
            <a:ext cx="795519" cy="50883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FF72E60B-5161-3AB4-9E3D-4B50871F0DD4}"/>
              </a:ext>
            </a:extLst>
          </p:cNvPr>
          <p:cNvSpPr/>
          <p:nvPr/>
        </p:nvSpPr>
        <p:spPr>
          <a:xfrm rot="655883">
            <a:off x="2803823" y="34980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6498AC6B-1D8C-590A-2207-F14ADB5F2DF7}"/>
              </a:ext>
            </a:extLst>
          </p:cNvPr>
          <p:cNvSpPr/>
          <p:nvPr/>
        </p:nvSpPr>
        <p:spPr>
          <a:xfrm rot="655883">
            <a:off x="7055748" y="3733628"/>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198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2</a:t>
            </a:r>
            <a:br>
              <a:rPr kumimoji="1" lang="en-US" altLang="ja-JP" b="1" dirty="0"/>
            </a:br>
            <a:r>
              <a:rPr kumimoji="1" lang="ja-JP" altLang="en-US" dirty="0"/>
              <a:t>グラフィカルな</a:t>
            </a:r>
            <a:r>
              <a:rPr kumimoji="1" lang="en-US" altLang="ja-JP" dirty="0"/>
              <a:t>FM</a:t>
            </a:r>
            <a:r>
              <a:rPr kumimoji="1" lang="ja-JP" altLang="en-US" dirty="0"/>
              <a:t>音色エディタを起動しなくても、直接オペレータなどの編集も可能です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CEAB8D53-602E-5229-B481-8430C6C4A7A4}"/>
              </a:ext>
            </a:extLst>
          </p:cNvPr>
          <p:cNvPicPr>
            <a:picLocks noChangeAspect="1"/>
          </p:cNvPicPr>
          <p:nvPr/>
        </p:nvPicPr>
        <p:blipFill>
          <a:blip r:embed="rId2"/>
          <a:stretch>
            <a:fillRect/>
          </a:stretch>
        </p:blipFill>
        <p:spPr>
          <a:xfrm>
            <a:off x="2644612" y="3249282"/>
            <a:ext cx="3309054" cy="3309054"/>
          </a:xfrm>
          <a:prstGeom prst="rect">
            <a:avLst/>
          </a:prstGeom>
        </p:spPr>
      </p:pic>
      <p:sp>
        <p:nvSpPr>
          <p:cNvPr id="8" name="四角形: 角を丸くする 7">
            <a:extLst>
              <a:ext uri="{FF2B5EF4-FFF2-40B4-BE49-F238E27FC236}">
                <a16:creationId xmlns:a16="http://schemas.microsoft.com/office/drawing/2014/main" id="{E1B32905-16E4-E17D-E6E2-DBB2A611B1EC}"/>
              </a:ext>
            </a:extLst>
          </p:cNvPr>
          <p:cNvSpPr/>
          <p:nvPr/>
        </p:nvSpPr>
        <p:spPr>
          <a:xfrm>
            <a:off x="2747063" y="3972961"/>
            <a:ext cx="2963624" cy="23760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59359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3(</a:t>
            </a:r>
            <a:r>
              <a:rPr kumimoji="1" lang="ja-JP" altLang="en-US" b="1" dirty="0"/>
              <a:t>エキスパート向け</a:t>
            </a:r>
            <a:r>
              <a:rPr kumimoji="1" lang="en-US" altLang="ja-JP" b="1" dirty="0"/>
              <a:t>)</a:t>
            </a:r>
            <a:br>
              <a:rPr kumimoji="1" lang="en-US" altLang="ja-JP" dirty="0"/>
            </a:br>
            <a:r>
              <a:rPr kumimoji="1" lang="ja-JP" altLang="en-US" dirty="0"/>
              <a:t>音源ドライバーによる独自の音色拡張設定も可能です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9</a:t>
            </a:fld>
            <a:endParaRPr kumimoji="1" lang="ja-JP" altLang="en-US"/>
          </a:p>
        </p:txBody>
      </p:sp>
      <p:pic>
        <p:nvPicPr>
          <p:cNvPr id="9" name="図 8">
            <a:extLst>
              <a:ext uri="{FF2B5EF4-FFF2-40B4-BE49-F238E27FC236}">
                <a16:creationId xmlns:a16="http://schemas.microsoft.com/office/drawing/2014/main" id="{66858F95-F014-D605-05D8-EFFA311ECE31}"/>
              </a:ext>
            </a:extLst>
          </p:cNvPr>
          <p:cNvPicPr>
            <a:picLocks noChangeAspect="1"/>
          </p:cNvPicPr>
          <p:nvPr/>
        </p:nvPicPr>
        <p:blipFill>
          <a:blip r:embed="rId2"/>
          <a:stretch>
            <a:fillRect/>
          </a:stretch>
        </p:blipFill>
        <p:spPr>
          <a:xfrm>
            <a:off x="921695" y="2486608"/>
            <a:ext cx="4442845" cy="3955123"/>
          </a:xfrm>
          <a:prstGeom prst="rect">
            <a:avLst/>
          </a:prstGeom>
        </p:spPr>
      </p:pic>
      <p:sp>
        <p:nvSpPr>
          <p:cNvPr id="11" name="吹き出し: 四角形 10">
            <a:extLst>
              <a:ext uri="{FF2B5EF4-FFF2-40B4-BE49-F238E27FC236}">
                <a16:creationId xmlns:a16="http://schemas.microsoft.com/office/drawing/2014/main" id="{499DD109-282E-5518-DB83-0BF77C270BDA}"/>
              </a:ext>
            </a:extLst>
          </p:cNvPr>
          <p:cNvSpPr/>
          <p:nvPr/>
        </p:nvSpPr>
        <p:spPr>
          <a:xfrm>
            <a:off x="6671095" y="2375140"/>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でプログラムチェンジしたら、</a:t>
            </a:r>
            <a:r>
              <a:rPr kumimoji="1" lang="en-US" altLang="ja-JP" dirty="0"/>
              <a:t>FM</a:t>
            </a:r>
            <a:r>
              <a:rPr kumimoji="1" lang="ja-JP" altLang="en-US" dirty="0"/>
              <a:t>音源チップ全体の設定を変更する事が可能です</a:t>
            </a:r>
          </a:p>
        </p:txBody>
      </p:sp>
      <p:sp>
        <p:nvSpPr>
          <p:cNvPr id="12" name="吹き出し: 四角形 11">
            <a:extLst>
              <a:ext uri="{FF2B5EF4-FFF2-40B4-BE49-F238E27FC236}">
                <a16:creationId xmlns:a16="http://schemas.microsoft.com/office/drawing/2014/main" id="{7695CC0E-A1D7-6E6E-E457-B921D4E376B8}"/>
              </a:ext>
            </a:extLst>
          </p:cNvPr>
          <p:cNvSpPr/>
          <p:nvPr/>
        </p:nvSpPr>
        <p:spPr>
          <a:xfrm>
            <a:off x="6671095" y="383012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のコントロールチェンジ値にオフセットを追加できます</a:t>
            </a:r>
          </a:p>
        </p:txBody>
      </p:sp>
      <p:sp>
        <p:nvSpPr>
          <p:cNvPr id="13" name="吹き出し: 四角形 12">
            <a:extLst>
              <a:ext uri="{FF2B5EF4-FFF2-40B4-BE49-F238E27FC236}">
                <a16:creationId xmlns:a16="http://schemas.microsoft.com/office/drawing/2014/main" id="{4DFCFFB4-8E17-74AD-4502-E0DEC8712191}"/>
              </a:ext>
            </a:extLst>
          </p:cNvPr>
          <p:cNvSpPr/>
          <p:nvPr/>
        </p:nvSpPr>
        <p:spPr>
          <a:xfrm>
            <a:off x="6671095" y="5249041"/>
            <a:ext cx="3605841"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a:t>
            </a:r>
            <a:r>
              <a:rPr kumimoji="1" lang="en-US" altLang="ja-JP" dirty="0"/>
              <a:t>ADSR</a:t>
            </a:r>
            <a:r>
              <a:rPr kumimoji="1" lang="ja-JP" altLang="en-US" dirty="0"/>
              <a:t>を設定できます</a:t>
            </a:r>
          </a:p>
        </p:txBody>
      </p:sp>
      <p:sp>
        <p:nvSpPr>
          <p:cNvPr id="14" name="吹き出し: 四角形 13">
            <a:extLst>
              <a:ext uri="{FF2B5EF4-FFF2-40B4-BE49-F238E27FC236}">
                <a16:creationId xmlns:a16="http://schemas.microsoft.com/office/drawing/2014/main" id="{ABEA8595-11EE-674A-817B-9F3F650C1EC5}"/>
              </a:ext>
            </a:extLst>
          </p:cNvPr>
          <p:cNvSpPr/>
          <p:nvPr/>
        </p:nvSpPr>
        <p:spPr>
          <a:xfrm>
            <a:off x="6671095" y="5683104"/>
            <a:ext cx="4894052"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アルペジエイターを設定できます</a:t>
            </a:r>
          </a:p>
        </p:txBody>
      </p:sp>
      <p:sp>
        <p:nvSpPr>
          <p:cNvPr id="15" name="吹き出し: 四角形 14">
            <a:extLst>
              <a:ext uri="{FF2B5EF4-FFF2-40B4-BE49-F238E27FC236}">
                <a16:creationId xmlns:a16="http://schemas.microsoft.com/office/drawing/2014/main" id="{391DC954-5C25-D1B4-6F96-4C3012D5334F}"/>
              </a:ext>
            </a:extLst>
          </p:cNvPr>
          <p:cNvSpPr/>
          <p:nvPr/>
        </p:nvSpPr>
        <p:spPr>
          <a:xfrm>
            <a:off x="6671095" y="6173505"/>
            <a:ext cx="4894052" cy="490401"/>
          </a:xfrm>
          <a:prstGeom prst="wedgeRectCallout">
            <a:avLst>
              <a:gd name="adj1" fmla="val -87390"/>
              <a:gd name="adj2" fmla="val -862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独自のエフェクトを設定できます</a:t>
            </a:r>
            <a:endParaRPr kumimoji="1" lang="en-US" altLang="ja-JP" dirty="0"/>
          </a:p>
          <a:p>
            <a:pPr algn="ctr"/>
            <a:r>
              <a:rPr kumimoji="1" lang="en-US" altLang="ja-JP" dirty="0"/>
              <a:t>(</a:t>
            </a:r>
            <a:r>
              <a:rPr kumimoji="1" lang="ja-JP" altLang="en-US" dirty="0"/>
              <a:t>高速アルペジオ、トレモロなどに便利です</a:t>
            </a:r>
            <a:r>
              <a:rPr kumimoji="1" lang="en-US" altLang="ja-JP" dirty="0"/>
              <a:t>)</a:t>
            </a:r>
            <a:endParaRPr kumimoji="1" lang="ja-JP" altLang="en-US" dirty="0"/>
          </a:p>
        </p:txBody>
      </p:sp>
      <p:sp>
        <p:nvSpPr>
          <p:cNvPr id="16" name="四角形: 角を丸くする 15">
            <a:extLst>
              <a:ext uri="{FF2B5EF4-FFF2-40B4-BE49-F238E27FC236}">
                <a16:creationId xmlns:a16="http://schemas.microsoft.com/office/drawing/2014/main" id="{40D9DDF3-C6C0-9B17-10D7-E76107B1D477}"/>
              </a:ext>
            </a:extLst>
          </p:cNvPr>
          <p:cNvSpPr/>
          <p:nvPr/>
        </p:nvSpPr>
        <p:spPr>
          <a:xfrm>
            <a:off x="878006" y="2486609"/>
            <a:ext cx="3745752" cy="8201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8E3E07E-8137-2164-AD6D-FC31356ABACB}"/>
              </a:ext>
            </a:extLst>
          </p:cNvPr>
          <p:cNvSpPr/>
          <p:nvPr/>
        </p:nvSpPr>
        <p:spPr>
          <a:xfrm>
            <a:off x="878006" y="3306792"/>
            <a:ext cx="3693994" cy="162176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6ABA517-ACE9-A537-6298-D1453FAAE6AC}"/>
              </a:ext>
            </a:extLst>
          </p:cNvPr>
          <p:cNvSpPr/>
          <p:nvPr/>
        </p:nvSpPr>
        <p:spPr>
          <a:xfrm>
            <a:off x="878006" y="5117422"/>
            <a:ext cx="4033300" cy="10560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55122003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861</Words>
  <Application>Microsoft Office PowerPoint</Application>
  <PresentationFormat>ワイド画面</PresentationFormat>
  <Paragraphs>85</Paragraphs>
  <Slides>15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Arial</vt:lpstr>
      <vt:lpstr>Century Gothic</vt:lpstr>
      <vt:lpstr>Wingdings 3</vt:lpstr>
      <vt:lpstr>ウィスプ</vt:lpstr>
      <vt:lpstr>MAmidiMEmo オペレーションマニュアル</vt:lpstr>
      <vt:lpstr>SPFMをセットアップする</vt:lpstr>
      <vt:lpstr>MAmidiMEmoのVST2音源としてインストールする</vt:lpstr>
      <vt:lpstr>Mamiで[YM2151]や[YM2414]などを選択する</vt:lpstr>
      <vt:lpstr>追加された音源アイコンを選択して、[SoundEngine]を”Real(VSIF Genesis(FTDI))”にする</vt:lpstr>
      <vt:lpstr>セットアップが正常であれば、鍵盤をクリックすると実機から音が鳴ります。</vt:lpstr>
      <vt:lpstr>音色設定1 YM2612の[Timbres]で音色1～128のどれかを選び、[…]を押すとグラフィカルなFM音色エディタが起動します。</vt:lpstr>
      <vt:lpstr>音色設定2 グラフィカルなFM音色エディタを起動しなくても、直接オペレータなどの編集も可能です</vt:lpstr>
      <vt:lpstr>音色設定3(エキスパート向け) 音源ドライバーによる独自の音色拡張設定も可能です</vt:lpstr>
      <vt:lpstr>音色設定4(エキスパート向け) MIDIキーボードのノブ/スライダなどに音色の変更機能を割り当てられます</vt:lpstr>
      <vt:lpstr>音色設定5(エキスパート向け) ドラムch(10ch)用の音色や、複数音を合成させた音色も設定できます</vt:lpstr>
      <vt:lpstr>ドラムchのノートオフ制御</vt:lpstr>
      <vt:lpstr>受信MIDI ch設定</vt:lpstr>
      <vt:lpstr>設定を別の場所にエクスポートする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2021-01-30T04:09:10Z</dcterms:created>
  <dcterms:modified xsi:type="dcterms:W3CDTF">2024-04-05T12:25:27Z</dcterms:modified>
</cp:coreProperties>
</file>