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45"/>
  </p:notesMasterIdLst>
  <p:sldIdLst>
    <p:sldId id="256" r:id="rId2"/>
    <p:sldId id="289" r:id="rId3"/>
    <p:sldId id="262" r:id="rId4"/>
    <p:sldId id="257" r:id="rId5"/>
    <p:sldId id="258" r:id="rId6"/>
    <p:sldId id="265" r:id="rId7"/>
    <p:sldId id="297" r:id="rId8"/>
    <p:sldId id="267" r:id="rId9"/>
    <p:sldId id="259" r:id="rId10"/>
    <p:sldId id="268" r:id="rId11"/>
    <p:sldId id="260" r:id="rId12"/>
    <p:sldId id="263" r:id="rId13"/>
    <p:sldId id="271" r:id="rId14"/>
    <p:sldId id="270" r:id="rId15"/>
    <p:sldId id="269" r:id="rId16"/>
    <p:sldId id="294" r:id="rId17"/>
    <p:sldId id="272" r:id="rId18"/>
    <p:sldId id="274" r:id="rId19"/>
    <p:sldId id="277" r:id="rId20"/>
    <p:sldId id="286" r:id="rId21"/>
    <p:sldId id="291" r:id="rId22"/>
    <p:sldId id="273" r:id="rId23"/>
    <p:sldId id="303" r:id="rId24"/>
    <p:sldId id="278" r:id="rId25"/>
    <p:sldId id="290" r:id="rId26"/>
    <p:sldId id="295" r:id="rId27"/>
    <p:sldId id="275" r:id="rId28"/>
    <p:sldId id="300" r:id="rId29"/>
    <p:sldId id="299" r:id="rId30"/>
    <p:sldId id="296" r:id="rId31"/>
    <p:sldId id="264" r:id="rId32"/>
    <p:sldId id="279" r:id="rId33"/>
    <p:sldId id="280" r:id="rId34"/>
    <p:sldId id="281" r:id="rId35"/>
    <p:sldId id="282" r:id="rId36"/>
    <p:sldId id="283" r:id="rId37"/>
    <p:sldId id="285" r:id="rId38"/>
    <p:sldId id="284" r:id="rId39"/>
    <p:sldId id="301" r:id="rId40"/>
    <p:sldId id="288" r:id="rId41"/>
    <p:sldId id="287" r:id="rId42"/>
    <p:sldId id="292" r:id="rId43"/>
    <p:sldId id="29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25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07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787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2023/10/21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9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voltlog.com/tag/ft232-a50285bi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tlog.com/tag/ft232-a50285bi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github.com/110-kenichi/mame/tree/master/docs/MAmidiMEmo/MAmi-VSIF_MSX_PCB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jpeg"/><Relationship Id="rId4" Type="http://schemas.openxmlformats.org/officeDocument/2006/relationships/hyperlink" Target="https://www.voltlog.com/tag/ft232-a50285bi/" TargetMode="External"/><Relationship Id="rId9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voltlog.com/tag/ft232-a50285bi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au/download/details.aspx?id=3067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 dirty="0"/>
              <a:t> V5.0.1.0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a real hardware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You can use a real hardware by using the VSIF / PCI device.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410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</a:t>
            </a:r>
            <a:r>
              <a:rPr kumimoji="1" lang="en-US" altLang="ja-JP" b="1" dirty="0"/>
              <a:t>232H</a:t>
            </a:r>
            <a:r>
              <a:rPr kumimoji="1" lang="en-US" altLang="ja-JP" dirty="0"/>
              <a:t>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or FT2232H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3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  <a:hlinkClick r:id="rId3"/>
              </a:rPr>
              <a:t>genuine dongle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MSX/PC-6001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chips on MSX/P6 if you use FTDI2xx(232R, </a:t>
            </a:r>
            <a:r>
              <a:rPr kumimoji="1" lang="en-US" altLang="ja-JP" sz="1600" b="1" dirty="0"/>
              <a:t>232H</a:t>
            </a:r>
            <a:r>
              <a:rPr kumimoji="1" lang="en-US" altLang="ja-JP" sz="1600" dirty="0"/>
              <a:t> and so on). Currently supports NTSC MSX for AY-3-8910,OPLL,SCC+,OPM,OPNA,OPL3,Y8950.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NOTE1: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25 for each chip on normal MSX. If you have a </a:t>
            </a:r>
            <a:r>
              <a:rPr kumimoji="1" lang="en-US" altLang="ja-JP" sz="1400" b="1" dirty="0" err="1"/>
              <a:t>tR</a:t>
            </a:r>
            <a:r>
              <a:rPr kumimoji="1" lang="en-US" altLang="ja-JP" sz="1400" b="1" dirty="0"/>
              <a:t>, you can decrease value.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NOTE2: You can not use the VGM_P6M.ROM on </a:t>
            </a:r>
            <a:r>
              <a:rPr kumimoji="1" lang="ja-JP" altLang="en-US" sz="1400" b="1" dirty="0"/>
              <a:t>戦士のカートリッジ </a:t>
            </a:r>
            <a:r>
              <a:rPr kumimoji="1" lang="en-US" altLang="ja-JP" sz="1400" b="1" dirty="0"/>
              <a:t>for PC-6001</a:t>
            </a:r>
          </a:p>
          <a:p>
            <a:r>
              <a:rPr lang="en-US" altLang="ja-JP" dirty="0"/>
              <a:t>How to </a:t>
            </a:r>
            <a:r>
              <a:rPr lang="en-US" altLang="ja-JP" sz="1600" dirty="0"/>
              <a:t>(You can also create a </a:t>
            </a:r>
            <a:r>
              <a:rPr lang="en-US" altLang="ja-JP" sz="1600" b="1" dirty="0"/>
              <a:t>dedicated dongle </a:t>
            </a:r>
            <a:r>
              <a:rPr lang="en-US" altLang="ja-JP" sz="1600" dirty="0"/>
              <a:t>from the </a:t>
            </a:r>
            <a:r>
              <a:rPr lang="en-US" altLang="ja-JP" sz="1600" dirty="0">
                <a:solidFill>
                  <a:srgbClr val="0045D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Gerber file</a:t>
            </a:r>
            <a:r>
              <a:rPr lang="en-US" altLang="ja-JP" sz="1600" dirty="0"/>
              <a:t>.)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4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</a:t>
            </a:r>
            <a:r>
              <a:rPr lang="en-US" altLang="ja-JP" b="1" dirty="0"/>
              <a:t>P2</a:t>
            </a:r>
            <a:r>
              <a:rPr lang="en-US" altLang="ja-JP" dirty="0"/>
              <a:t>(MSX), </a:t>
            </a:r>
            <a:r>
              <a:rPr lang="en-US" altLang="ja-JP" b="1" dirty="0"/>
              <a:t>P1</a:t>
            </a:r>
            <a:r>
              <a:rPr lang="en-US" altLang="ja-JP" dirty="0"/>
              <a:t>(P6).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5095267"/>
            <a:ext cx="2659093" cy="1487807"/>
            <a:chOff x="8285813" y="5155659"/>
            <a:chExt cx="2211789" cy="12375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053" b="38519"/>
            <a:stretch/>
          </p:blipFill>
          <p:spPr bwMode="auto">
            <a:xfrm>
              <a:off x="8285813" y="5155659"/>
              <a:ext cx="2211789" cy="75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5" r="34715" b="17194"/>
            <a:stretch/>
          </p:blipFill>
          <p:spPr bwMode="auto">
            <a:xfrm>
              <a:off x="8285813" y="5188029"/>
              <a:ext cx="1443975" cy="1205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81" t="21978" r="34760" b="14235"/>
          <a:stretch/>
        </p:blipFill>
        <p:spPr>
          <a:xfrm>
            <a:off x="4541046" y="5544154"/>
            <a:ext cx="1919542" cy="910833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606380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541046" y="6523326"/>
            <a:ext cx="1919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MSX/PC-6001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803236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37938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46247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54415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61249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30055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605825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88157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97682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606778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68437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58605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68437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78400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721253" y="6241613"/>
            <a:ext cx="1018800" cy="450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05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05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520360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br>
              <a:rPr kumimoji="1" lang="en-US" altLang="ja-JP" dirty="0"/>
            </a:br>
            <a:r>
              <a:rPr lang="en-US" altLang="ja-JP" sz="1800" b="1" u="sng" dirty="0">
                <a:solidFill>
                  <a:srgbClr val="FF0000"/>
                </a:solidFill>
              </a:rPr>
              <a:t>I recommend to use ARMSID with ADSR bud fixing.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</a:t>
            </a:r>
            <a:r>
              <a:rPr kumimoji="1" lang="en-US" altLang="ja-JP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usea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3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83" r="34991"/>
          <a:stretch/>
        </p:blipFill>
        <p:spPr>
          <a:xfrm>
            <a:off x="4461649" y="4958979"/>
            <a:ext cx="1993199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612640" y="6413339"/>
            <a:ext cx="1639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Commodore 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Genesis),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SMS),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baseline="30000" dirty="0"/>
              <a:t>*1</a:t>
            </a:r>
            <a:r>
              <a:rPr kumimoji="1" lang="en-US" altLang="ja-JP" dirty="0"/>
              <a:t>), </a:t>
            </a:r>
            <a:r>
              <a:rPr kumimoji="1" lang="en-US" altLang="ja-JP" dirty="0" err="1"/>
              <a:t>VGM_msx</a:t>
            </a:r>
            <a:r>
              <a:rPr kumimoji="1" lang="en-US" altLang="ja-JP" dirty="0"/>
              <a:t>*(for MSX</a:t>
            </a:r>
            <a:r>
              <a:rPr kumimoji="1" lang="en-US" altLang="ja-JP" baseline="30000" dirty="0"/>
              <a:t>*2</a:t>
            </a:r>
            <a:r>
              <a:rPr kumimoji="1" lang="en-US" altLang="ja-JP" dirty="0"/>
              <a:t>), P6*.rom(for PC-6001), VGMPlay_</a:t>
            </a:r>
            <a:r>
              <a:rPr lang="en-US" altLang="ja-JP" dirty="0"/>
              <a:t>c64.prg(for V64) </a:t>
            </a:r>
            <a:r>
              <a:rPr kumimoji="1" lang="en-US" altLang="ja-JP" dirty="0"/>
              <a:t>to your FLASH Cart/ROM/Tape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*1 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*2 </a:t>
            </a:r>
            <a:r>
              <a:rPr kumimoji="1" lang="en-US" altLang="ja-JP" sz="1300" dirty="0" err="1"/>
              <a:t>VGM_msx_Vkey.rom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539174"/>
            <a:ext cx="4734586" cy="1105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96977"/>
              </p:ext>
            </p:extLst>
          </p:nvPr>
        </p:nvGraphicFramePr>
        <p:xfrm>
          <a:off x="423950" y="1900650"/>
          <a:ext cx="1162424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848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VGMPlay_nes.nes</a:t>
                      </a:r>
                      <a:r>
                        <a:rPr kumimoji="1" lang="en-US" altLang="ja-JP" dirty="0"/>
                        <a:t> 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VGMPlay_nes_fds.fds</a:t>
                      </a:r>
                      <a:r>
                        <a:rPr kumimoji="1" lang="en-US" altLang="ja-JP" dirty="0"/>
                        <a:t> (FDS IMAGE)</a:t>
                      </a:r>
                    </a:p>
                    <a:p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VGMPlay_nes_vrc6.nes (Mapper 24) 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r>
                        <a:rPr kumimoji="1" lang="en-US" altLang="ja-JP" dirty="0"/>
                        <a:t>VGMPlay_nes_mamicart_vrc6.nes</a:t>
                      </a:r>
                      <a:endParaRPr kumimoji="1" lang="en-US" altLang="ja-JP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7192854" y="5868130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17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MEMO:</a:t>
            </a:r>
            <a:br>
              <a:rPr kumimoji="1" lang="en-US" altLang="ja-JP" dirty="0"/>
            </a:br>
            <a:r>
              <a:rPr kumimoji="1" lang="en-US" altLang="ja-JP" dirty="0"/>
              <a:t>FTDI UART NAME &lt;-&gt; Bit Number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63C5B5F-5556-37E9-43A1-1F4903E5E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74" t="9251" r="6539" b="3340"/>
          <a:stretch/>
        </p:blipFill>
        <p:spPr>
          <a:xfrm>
            <a:off x="4904509" y="2435629"/>
            <a:ext cx="2152997" cy="36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CMI8738(OPL3) PCI Board</a:t>
            </a:r>
            <a:br>
              <a:rPr kumimoji="1" lang="en-US" altLang="ja-JP" dirty="0"/>
            </a:b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*Please use at your own risk*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VGMPlayer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074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863529-85D3-4C92-3B1E-13B49D2DC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2907" y="2403574"/>
            <a:ext cx="3741944" cy="370713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2838AFC-D08C-E3F3-EF25-41877DD6CC7D}"/>
              </a:ext>
            </a:extLst>
          </p:cNvPr>
          <p:cNvSpPr/>
          <p:nvPr/>
        </p:nvSpPr>
        <p:spPr>
          <a:xfrm>
            <a:off x="6849484" y="2222389"/>
            <a:ext cx="4809166" cy="4126804"/>
          </a:xfrm>
          <a:prstGeom prst="roundRect">
            <a:avLst>
              <a:gd name="adj" fmla="val 14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1) Select interface type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2) Adjust FTDI 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 for </a:t>
            </a:r>
            <a:r>
              <a:rPr kumimoji="1" lang="en-US" altLang="ja-JP" sz="1200" dirty="0" err="1"/>
              <a:t>FTDIxxx</a:t>
            </a:r>
            <a:r>
              <a:rPr kumimoji="1" lang="en-US" altLang="ja-JP" sz="1200" dirty="0"/>
              <a:t> mode for your environment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Usually the default value is fine, but if the sound is strange, increase the value. If the performance is slow, decrease the value. If you can not adjust by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Clk</a:t>
            </a:r>
            <a:r>
              <a:rPr kumimoji="1" lang="en-US" altLang="ja-JP" sz="1200" dirty="0">
                <a:solidFill>
                  <a:srgbClr val="7030A0"/>
                </a:solidFill>
              </a:rPr>
              <a:t>, please adjust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Div</a:t>
            </a:r>
            <a:r>
              <a:rPr kumimoji="1" lang="en-US" altLang="ja-JP" sz="1200" dirty="0">
                <a:solidFill>
                  <a:srgbClr val="7030A0"/>
                </a:solidFill>
              </a:rPr>
              <a:t>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ofst</a:t>
            </a:r>
            <a:r>
              <a:rPr kumimoji="1" lang="en-US" altLang="ja-JP" sz="1200" dirty="0">
                <a:solidFill>
                  <a:srgbClr val="7030A0"/>
                </a:solidFill>
              </a:rPr>
              <a:t> value.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3) Specify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200" dirty="0">
                <a:solidFill>
                  <a:srgbClr val="7030A0"/>
                </a:solidFill>
              </a:rPr>
              <a:t>#</a:t>
            </a:r>
            <a:r>
              <a:rPr kumimoji="1" lang="en-US" altLang="ja-JP" sz="1200" dirty="0"/>
              <a:t> for UART/SPFM:</a:t>
            </a:r>
          </a:p>
          <a:p>
            <a:r>
              <a:rPr kumimoji="1" lang="ja-JP" altLang="en-US" sz="1200" dirty="0"/>
              <a:t>　 </a:t>
            </a:r>
            <a:r>
              <a:rPr kumimoji="1" lang="en-US" altLang="ja-JP" sz="1200" dirty="0"/>
              <a:t>Specify </a:t>
            </a:r>
            <a:r>
              <a:rPr kumimoji="1" lang="en-US" altLang="ja-JP" sz="1200" dirty="0">
                <a:solidFill>
                  <a:srgbClr val="7030A0"/>
                </a:solidFill>
              </a:rPr>
              <a:t>FDTI ID# </a:t>
            </a:r>
            <a:r>
              <a:rPr kumimoji="1" lang="en-US" altLang="ja-JP" sz="1200" dirty="0"/>
              <a:t>for FTDI2xxx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4) Check to connect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5) Drop </a:t>
            </a:r>
            <a:r>
              <a:rPr kumimoji="1" lang="en-US" altLang="ja-JP" sz="1200" dirty="0" err="1"/>
              <a:t>vgm</a:t>
            </a:r>
            <a:r>
              <a:rPr kumimoji="1" lang="en-US" altLang="ja-JP" sz="1200" dirty="0"/>
              <a:t>/XGM/MGS files to here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6) Push to play.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7) If the pitch/tempo is wrong, click here.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E0FAC4-B5A5-07DF-1A2C-93709BB9007D}"/>
              </a:ext>
            </a:extLst>
          </p:cNvPr>
          <p:cNvSpPr txBox="1"/>
          <p:nvPr/>
        </p:nvSpPr>
        <p:spPr>
          <a:xfrm>
            <a:off x="4067141" y="237387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3BDCFA-D777-4906-B764-F49D29ED4F46}"/>
              </a:ext>
            </a:extLst>
          </p:cNvPr>
          <p:cNvSpPr txBox="1"/>
          <p:nvPr/>
        </p:nvSpPr>
        <p:spPr>
          <a:xfrm>
            <a:off x="4820920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D244EF-D0E0-75F9-58A1-FC869A426893}"/>
              </a:ext>
            </a:extLst>
          </p:cNvPr>
          <p:cNvSpPr txBox="1"/>
          <p:nvPr/>
        </p:nvSpPr>
        <p:spPr>
          <a:xfrm>
            <a:off x="529306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(3)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9EBA63-335A-BAE3-4C00-70551523709D}"/>
              </a:ext>
            </a:extLst>
          </p:cNvPr>
          <p:cNvSpPr txBox="1"/>
          <p:nvPr/>
        </p:nvSpPr>
        <p:spPr>
          <a:xfrm>
            <a:off x="573733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A180E-DDD2-A611-37D2-FB7BD9897EC5}"/>
              </a:ext>
            </a:extLst>
          </p:cNvPr>
          <p:cNvSpPr txBox="1"/>
          <p:nvPr/>
        </p:nvSpPr>
        <p:spPr>
          <a:xfrm>
            <a:off x="1996350" y="2644151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(4)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458820-46BE-2AD8-C902-673F64910BE7}"/>
              </a:ext>
            </a:extLst>
          </p:cNvPr>
          <p:cNvSpPr txBox="1"/>
          <p:nvPr/>
        </p:nvSpPr>
        <p:spPr>
          <a:xfrm>
            <a:off x="5211095" y="5698184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(7)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5DBD78-8894-E408-B5F4-D1B4A284C741}"/>
              </a:ext>
            </a:extLst>
          </p:cNvPr>
          <p:cNvSpPr txBox="1"/>
          <p:nvPr/>
        </p:nvSpPr>
        <p:spPr>
          <a:xfrm>
            <a:off x="4108712" y="4691233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(5)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F05762-764F-9417-C7C6-3FA57A303FE4}"/>
              </a:ext>
            </a:extLst>
          </p:cNvPr>
          <p:cNvSpPr txBox="1"/>
          <p:nvPr/>
        </p:nvSpPr>
        <p:spPr>
          <a:xfrm>
            <a:off x="2062835" y="542989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(6)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19C3A9-4334-D16E-32FD-EFE50DCB4B7F}"/>
              </a:ext>
            </a:extLst>
          </p:cNvPr>
          <p:cNvSpPr txBox="1"/>
          <p:nvPr/>
        </p:nvSpPr>
        <p:spPr>
          <a:xfrm>
            <a:off x="2518534" y="1526409"/>
            <a:ext cx="9140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 err="1"/>
              <a:t>VGMPlayer</a:t>
            </a:r>
            <a:r>
              <a:rPr kumimoji="1" lang="en-US" altLang="ja-JP" sz="1600" dirty="0"/>
              <a:t> can play a </a:t>
            </a:r>
            <a:r>
              <a:rPr kumimoji="1" lang="en-US" altLang="ja-JP" sz="1600" dirty="0" err="1"/>
              <a:t>vgm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xgm</a:t>
            </a:r>
            <a:r>
              <a:rPr kumimoji="1" lang="en-US" altLang="ja-JP" sz="1600" dirty="0"/>
              <a:t>/mgs file on a real chip via VSIF or SPFM. Substitutes for similar chips are also available. For example, an OPL track can be played on an OPL3 chip.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D908123-7D67-F946-77AB-13D8C870CCD3}"/>
              </a:ext>
            </a:extLst>
          </p:cNvPr>
          <p:cNvSpPr/>
          <p:nvPr/>
        </p:nvSpPr>
        <p:spPr>
          <a:xfrm>
            <a:off x="2480093" y="2713512"/>
            <a:ext cx="22154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730A5D-E1A0-EB4C-F92C-95107157E48B}"/>
              </a:ext>
            </a:extLst>
          </p:cNvPr>
          <p:cNvSpPr/>
          <p:nvPr/>
        </p:nvSpPr>
        <p:spPr>
          <a:xfrm>
            <a:off x="3296269" y="2713512"/>
            <a:ext cx="1655741" cy="1556249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7EEE237-4DFA-7C10-25CD-3CB33517A5DD}"/>
              </a:ext>
            </a:extLst>
          </p:cNvPr>
          <p:cNvSpPr/>
          <p:nvPr/>
        </p:nvSpPr>
        <p:spPr>
          <a:xfrm>
            <a:off x="2542221" y="5429897"/>
            <a:ext cx="2639560" cy="530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476CBB-5CF9-07F5-8E98-03F5C30024BA}"/>
              </a:ext>
            </a:extLst>
          </p:cNvPr>
          <p:cNvSpPr/>
          <p:nvPr/>
        </p:nvSpPr>
        <p:spPr>
          <a:xfrm>
            <a:off x="2512907" y="4368243"/>
            <a:ext cx="3741944" cy="963348"/>
          </a:xfrm>
          <a:prstGeom prst="roundRect">
            <a:avLst>
              <a:gd name="adj" fmla="val 6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6F99D0C-E39F-716F-E280-85AA63BD8964}"/>
              </a:ext>
            </a:extLst>
          </p:cNvPr>
          <p:cNvSpPr/>
          <p:nvPr/>
        </p:nvSpPr>
        <p:spPr>
          <a:xfrm>
            <a:off x="5181781" y="5429897"/>
            <a:ext cx="632766" cy="268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0F8C62-A0B1-4C56-E977-EB027977C24F}"/>
              </a:ext>
            </a:extLst>
          </p:cNvPr>
          <p:cNvSpPr/>
          <p:nvPr/>
        </p:nvSpPr>
        <p:spPr>
          <a:xfrm>
            <a:off x="4942257" y="2713512"/>
            <a:ext cx="36601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AE615C-C4CF-84BE-B92A-C8B244A13F39}"/>
              </a:ext>
            </a:extLst>
          </p:cNvPr>
          <p:cNvSpPr/>
          <p:nvPr/>
        </p:nvSpPr>
        <p:spPr>
          <a:xfrm>
            <a:off x="5303254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2C262B8-5A09-6E28-53D4-F79AA0CF0462}"/>
              </a:ext>
            </a:extLst>
          </p:cNvPr>
          <p:cNvSpPr/>
          <p:nvPr/>
        </p:nvSpPr>
        <p:spPr>
          <a:xfrm>
            <a:off x="5766790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Known issues and limitations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6750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Known issues and limitations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MT-32 &amp; CM32-P can not store/restore last settings.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HuC6820 suddenly stop sounding. Please restart </a:t>
            </a:r>
            <a:r>
              <a:rPr lang="en-US" altLang="ja-JP" dirty="0" err="1"/>
              <a:t>MAmi</a:t>
            </a:r>
            <a:r>
              <a:rPr lang="en-US" altLang="ja-JP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ja-JP" dirty="0" err="1"/>
              <a:t>MAmidiMEmo</a:t>
            </a:r>
            <a:r>
              <a:rPr lang="en-US" altLang="ja-JP" dirty="0"/>
              <a:t> process stuck after sound interface changed if you used SCCI interface.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You need to save the data manually on the DAW (Cubase and so on).</a:t>
            </a:r>
            <a:br>
              <a:rPr lang="en-US" altLang="ja-JP" dirty="0"/>
            </a:br>
            <a:r>
              <a:rPr lang="en-US" altLang="ja-JP" dirty="0"/>
              <a:t>Or, keep </a:t>
            </a:r>
            <a:r>
              <a:rPr lang="en-US" altLang="ja-JP" b="1" dirty="0"/>
              <a:t>open the dummy editor window</a:t>
            </a:r>
            <a:r>
              <a:rPr lang="en-US" altLang="ja-JP" dirty="0"/>
              <a:t> of the </a:t>
            </a:r>
            <a:r>
              <a:rPr lang="en-US" altLang="ja-JP" dirty="0" err="1"/>
              <a:t>MAmidiMemo</a:t>
            </a:r>
            <a:r>
              <a:rPr lang="en-US" altLang="ja-JP" dirty="0"/>
              <a:t>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3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0491"/>
          </a:xfrm>
        </p:spPr>
        <p:txBody>
          <a:bodyPr>
            <a:normAutofit/>
          </a:bodyPr>
          <a:lstStyle/>
          <a:p>
            <a:r>
              <a:rPr lang="en-US" altLang="ja-JP" dirty="0"/>
              <a:t>Install &amp; run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https://www.microsoft.com/en-au/download/details.aspx?id=30679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r>
              <a:rPr lang="en-US" altLang="ja-JP" dirty="0">
                <a:solidFill>
                  <a:schemeClr val="tx1"/>
                </a:solidFill>
              </a:rPr>
              <a:t>Click MAmidiMEmo.exe to run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30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0937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95792"/>
              </p:ext>
            </p:extLst>
          </p:nvPr>
        </p:nvGraphicFramePr>
        <p:xfrm>
          <a:off x="2032000" y="2225333"/>
          <a:ext cx="9472612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05334"/>
              </p:ext>
            </p:extLst>
          </p:nvPr>
        </p:nvGraphicFramePr>
        <p:xfrm>
          <a:off x="2032000" y="2225333"/>
          <a:ext cx="947261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Legato</a:t>
                      </a:r>
                      <a:r>
                        <a:rPr kumimoji="1" lang="en-US" altLang="ja-JP" b="1" dirty="0"/>
                        <a:t>*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9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7183120" y="1523122"/>
            <a:ext cx="489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*</a:t>
            </a:r>
            <a:r>
              <a:rPr kumimoji="1" lang="en-US" altLang="ja-JP" dirty="0"/>
              <a:t>MONO and </a:t>
            </a:r>
            <a:r>
              <a:rPr kumimoji="1" lang="en-US" altLang="ja-JP" dirty="0" err="1"/>
              <a:t>RecentlyUsedSlot</a:t>
            </a:r>
            <a:r>
              <a:rPr kumimoji="1" lang="en-US" altLang="ja-JP" dirty="0"/>
              <a:t> mode only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56124"/>
              </p:ext>
            </p:extLst>
          </p:nvPr>
        </p:nvGraphicFramePr>
        <p:xfrm>
          <a:off x="2032000" y="2225333"/>
          <a:ext cx="9472612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  <a:r>
                        <a:rPr kumimoji="1" lang="ja-JP" altLang="en-US" dirty="0"/>
                        <a:t>  </a:t>
                      </a:r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See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Sett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6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09820"/>
              </p:ext>
            </p:extLst>
          </p:nvPr>
        </p:nvGraphicFramePr>
        <p:xfrm>
          <a:off x="2032000" y="2225333"/>
          <a:ext cx="947261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67465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06165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1" dirty="0"/>
                        <a:t>2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Fine Tune[cent]</a:t>
                      </a:r>
                    </a:p>
                    <a:p>
                      <a:r>
                        <a:rPr kumimoji="1" lang="en-US" altLang="ja-JP" dirty="0"/>
                        <a:t>-8193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8192</a:t>
                      </a:r>
                    </a:p>
                    <a:p>
                      <a:r>
                        <a:rPr kumimoji="1" lang="en-US" altLang="ja-JP" dirty="0"/>
                        <a:t>[-100 cent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99.9 cent]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0" dirty="0"/>
                        <a:t>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37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8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39</a:t>
            </a:fld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226A58-A5B3-8096-445B-2C244D5A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48408"/>
              </p:ext>
            </p:extLst>
          </p:nvPr>
        </p:nvGraphicFramePr>
        <p:xfrm>
          <a:off x="2032000" y="2225333"/>
          <a:ext cx="9472611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484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390159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XGM Recording Command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DATA MSB 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 0: Start Recording</a:t>
                      </a:r>
                    </a:p>
                    <a:p>
                      <a:r>
                        <a:rPr kumimoji="1" lang="en-US" altLang="ja-JP" dirty="0"/>
                        <a:t> 1: Set Loop Start Point</a:t>
                      </a:r>
                    </a:p>
                    <a:p>
                      <a:r>
                        <a:rPr kumimoji="1" lang="en-US" altLang="ja-JP" dirty="0"/>
                        <a:t> 2: Set Loop End Point</a:t>
                      </a:r>
                    </a:p>
                    <a:p>
                      <a:r>
                        <a:rPr kumimoji="1" lang="en-US" altLang="ja-JP" dirty="0"/>
                        <a:t> 3: Stop Recording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F551F2-D286-69A9-1227-F47DD7DB22D1}"/>
              </a:ext>
            </a:extLst>
          </p:cNvPr>
          <p:cNvSpPr txBox="1"/>
          <p:nvPr/>
        </p:nvSpPr>
        <p:spPr>
          <a:xfrm>
            <a:off x="5501640" y="5102275"/>
            <a:ext cx="6099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NOTE: If you stop playing in the middle of a performance, the recording will not stop. Please press the XGM recording button manually.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72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14732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</a:t>
            </a:r>
            <a:r>
              <a:rPr lang="ja-JP" altLang="en-US" dirty="0"/>
              <a:t> </a:t>
            </a:r>
            <a:r>
              <a:rPr lang="en-US" altLang="ja-JP" dirty="0"/>
              <a:t>with</a:t>
            </a:r>
            <a:r>
              <a:rPr lang="ja-JP" altLang="en-US" dirty="0"/>
              <a:t> </a:t>
            </a:r>
            <a:r>
              <a:rPr lang="en-US" altLang="ja-JP" dirty="0"/>
              <a:t>“-</a:t>
            </a:r>
            <a:r>
              <a:rPr lang="en-US" altLang="ja-JP" dirty="0" err="1"/>
              <a:t>chip_server</a:t>
            </a:r>
            <a:r>
              <a:rPr lang="en-US" altLang="ja-JP" dirty="0"/>
              <a:t>” option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AY8910(ID11), YM2608(ID23)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3008692" y="4453732"/>
            <a:ext cx="79432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try {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   //Check connection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   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-&gt;call("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", (unsigned char)0, (unsigned char)0, (unsigned int)0, (unsigned int)0);</a:t>
            </a:r>
          </a:p>
          <a:p>
            <a:r>
              <a:rPr lang="en-US" altLang="ja-JP" sz="100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} catch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(...) { //Failed }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b="1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7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b="1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11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b="1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9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port(But, may not working properly. Recommend commenting out this line.)</a:t>
            </a:r>
            <a:endParaRPr kumimoji="1" lang="ja-JP" altLang="en-US" sz="10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950" y="3429000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3BC414-8C68-36B2-CD7E-EC4A99393D3E}"/>
              </a:ext>
            </a:extLst>
          </p:cNvPr>
          <p:cNvCxnSpPr>
            <a:cxnSpLocks/>
          </p:cNvCxnSpPr>
          <p:nvPr/>
        </p:nvCxnSpPr>
        <p:spPr>
          <a:xfrm>
            <a:off x="6521570" y="3191774"/>
            <a:ext cx="3393056" cy="50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E7E8C-39F9-9985-70EE-64D8043B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FM registers </a:t>
            </a:r>
            <a:r>
              <a:rPr lang="en-US" altLang="ja-JP"/>
              <a:t>with a GUI </a:t>
            </a:r>
            <a:r>
              <a:rPr lang="en-US" altLang="ja-JP" dirty="0"/>
              <a:t>editor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53C56C-F4D3-5289-9597-A4A73C5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143555-E8BF-A0A9-C13F-12672C7C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5" y="2606633"/>
            <a:ext cx="4602583" cy="405542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11761E4-5D62-935E-16D2-EA4C5249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81" y="2526473"/>
            <a:ext cx="5583795" cy="4215741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E06D17-31DF-BBD1-D177-9168D5D4326F}"/>
              </a:ext>
            </a:extLst>
          </p:cNvPr>
          <p:cNvSpPr/>
          <p:nvPr/>
        </p:nvSpPr>
        <p:spPr>
          <a:xfrm>
            <a:off x="2440379" y="3604162"/>
            <a:ext cx="3342903" cy="486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7F2EDA6-B344-DBC0-1345-8A0E281A9E67}"/>
              </a:ext>
            </a:extLst>
          </p:cNvPr>
          <p:cNvSpPr/>
          <p:nvPr/>
        </p:nvSpPr>
        <p:spPr>
          <a:xfrm>
            <a:off x="1448790" y="1846610"/>
            <a:ext cx="3587639" cy="1121233"/>
          </a:xfrm>
          <a:prstGeom prst="wedgeRectCallout">
            <a:avLst>
              <a:gd name="adj1" fmla="val 62089"/>
              <a:gd name="adj2" fmla="val 12565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Select a timbre and click the</a:t>
            </a:r>
          </a:p>
          <a:p>
            <a:pPr algn="ctr"/>
            <a:r>
              <a:rPr kumimoji="1" lang="en-US" altLang="ja-JP" dirty="0"/>
              <a:t>[…] button on the “(Detailed)” prop.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266AB21-856B-26ED-A162-FDCCFC1D35ED}"/>
              </a:ext>
            </a:extLst>
          </p:cNvPr>
          <p:cNvSpPr/>
          <p:nvPr/>
        </p:nvSpPr>
        <p:spPr>
          <a:xfrm>
            <a:off x="5421086" y="3847606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4CC129BF-D0CF-6020-92D3-B6DC28C57B81}"/>
              </a:ext>
            </a:extLst>
          </p:cNvPr>
          <p:cNvSpPr/>
          <p:nvPr/>
        </p:nvSpPr>
        <p:spPr>
          <a:xfrm rot="19721549">
            <a:off x="5265424" y="3064145"/>
            <a:ext cx="1582070" cy="4738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A662B6D-4684-BD40-A873-039EF09BD601}"/>
              </a:ext>
            </a:extLst>
          </p:cNvPr>
          <p:cNvSpPr/>
          <p:nvPr/>
        </p:nvSpPr>
        <p:spPr>
          <a:xfrm>
            <a:off x="9617034" y="4730339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6F9404EF-DAF9-575A-2CE6-1ADC08A36EAC}"/>
              </a:ext>
            </a:extLst>
          </p:cNvPr>
          <p:cNvSpPr/>
          <p:nvPr/>
        </p:nvSpPr>
        <p:spPr>
          <a:xfrm>
            <a:off x="5673339" y="4616141"/>
            <a:ext cx="3587639" cy="1121233"/>
          </a:xfrm>
          <a:prstGeom prst="wedgeRectCallout">
            <a:avLst>
              <a:gd name="adj1" fmla="val 60103"/>
              <a:gd name="adj2" fmla="val -2845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 all operator values while [Shift] key pressing.</a:t>
            </a:r>
          </a:p>
        </p:txBody>
      </p:sp>
    </p:spTree>
    <p:extLst>
      <p:ext uri="{BB962C8B-B14F-4D97-AF65-F5344CB8AC3E}">
        <p14:creationId xmlns:p14="http://schemas.microsoft.com/office/powerpoint/2010/main" val="189752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3994</Words>
  <Application>Microsoft Office PowerPoint</Application>
  <PresentationFormat>ワイド画面</PresentationFormat>
  <Paragraphs>723</Paragraphs>
  <Slides>43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52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Edit FM registers with a GUI editor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Use a real hardware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MSX/PC-6001</vt:lpstr>
      <vt:lpstr>VGM Sound Interface(VSIF - FTDI) for Commodore 64(C64)</vt:lpstr>
      <vt:lpstr>VGM Sound Interface(VSIF) Settings</vt:lpstr>
      <vt:lpstr>VGM Sound Interface(VSIF) for Famicom spec</vt:lpstr>
      <vt:lpstr>MEMO: FTDI UART NAME &lt;-&gt; Bit Number</vt:lpstr>
      <vt:lpstr>Use CMI8738(OPL3) PCI Board *Please use at your own risk* </vt:lpstr>
      <vt:lpstr>VGMPlayer</vt:lpstr>
      <vt:lpstr>VGMPlayer</vt:lpstr>
      <vt:lpstr>Known issues and limitations</vt:lpstr>
      <vt:lpstr>Known issues and limitations</vt:lpstr>
      <vt:lpstr>Appendix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MIDI Implementation Chart 8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2023-10-21T02:17:44Z</dcterms:modified>
</cp:coreProperties>
</file>